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C40EC4-74DD-4286-A43D-D1C3F6710B9D}">
  <a:tblStyle styleId="{BFC40EC4-74DD-4286-A43D-D1C3F6710B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0a33a03a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0a33a03a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0a33a03a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0a33a03a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0a33a03a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0a33a03a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0a33a03a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0a33a03a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0a33a03a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0a33a03a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a33a03a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a33a03a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1850" y="451850"/>
            <a:ext cx="84003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Clustering Algorithms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22900" y="1244450"/>
            <a:ext cx="44982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Unsupervised Learning Technique</a:t>
            </a:r>
            <a:endParaRPr sz="2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25" y="1882550"/>
            <a:ext cx="2710509" cy="29561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3716125" y="2879375"/>
            <a:ext cx="1169100" cy="38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625" y="1821025"/>
            <a:ext cx="2710509" cy="295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KMeans Clustering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17122"/>
          <a:stretch/>
        </p:blipFill>
        <p:spPr>
          <a:xfrm>
            <a:off x="115475" y="1520200"/>
            <a:ext cx="6430801" cy="9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oogle Shape;69;p15"/>
          <p:cNvGraphicFramePr/>
          <p:nvPr/>
        </p:nvGraphicFramePr>
        <p:xfrm>
          <a:off x="226500" y="54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{BFC40EC4-74DD-4286-A43D-D1C3F6710B9D}</a:tableStyleId>
              </a:tblPr>
              <a:tblGrid>
                <a:gridCol w="2172750"/>
                <a:gridCol w="2172750"/>
              </a:tblGrid>
              <a:tr h="71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Item Price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Quantity Solds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71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185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72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71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170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56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71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168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60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71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179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68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71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182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72</a:t>
                      </a:r>
                      <a:endParaRPr sz="2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" name="Google Shape;70;p15"/>
          <p:cNvSpPr/>
          <p:nvPr/>
        </p:nvSpPr>
        <p:spPr>
          <a:xfrm>
            <a:off x="5139425" y="548725"/>
            <a:ext cx="1168200" cy="10902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5217125" y="818125"/>
            <a:ext cx="11682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K1(185,72)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7129975" y="548725"/>
            <a:ext cx="1168200" cy="10902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7207675" y="818125"/>
            <a:ext cx="11682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K2(170,56)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866800" y="1865950"/>
            <a:ext cx="39081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Euclidean Distance for 3rd item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1" y="2324425"/>
            <a:ext cx="3926189" cy="23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New Centroid Calculation</a:t>
            </a:r>
            <a:endParaRPr sz="22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45450"/>
            <a:ext cx="4631210" cy="130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2863000" y="2707350"/>
            <a:ext cx="1168200" cy="10902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2940700" y="2976750"/>
            <a:ext cx="11682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K1(185,72)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6268650" y="2510225"/>
            <a:ext cx="1458900" cy="13614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6414000" y="2915225"/>
            <a:ext cx="11682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K2</a:t>
            </a:r>
            <a:r>
              <a:rPr lang="en-GB"/>
              <a:t>(169,58)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288725" y="3051650"/>
            <a:ext cx="480000" cy="41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1283650" y="3020900"/>
            <a:ext cx="910800" cy="480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Item 1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752488" y="3051650"/>
            <a:ext cx="480000" cy="41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4661225" y="2891750"/>
            <a:ext cx="1055100" cy="738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Item 2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Item 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450" y="2374875"/>
            <a:ext cx="4449042" cy="22669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4466750" y="1845750"/>
            <a:ext cx="45369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Distance Calculation for K4</a:t>
            </a:r>
            <a:endParaRPr sz="1900"/>
          </a:p>
        </p:txBody>
      </p:sp>
      <p:sp>
        <p:nvSpPr>
          <p:cNvPr id="96" name="Google Shape;96;p17"/>
          <p:cNvSpPr/>
          <p:nvPr/>
        </p:nvSpPr>
        <p:spPr>
          <a:xfrm>
            <a:off x="4572000" y="307625"/>
            <a:ext cx="1168200" cy="10902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4649700" y="577025"/>
            <a:ext cx="11682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K1(185,72)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6562550" y="307625"/>
            <a:ext cx="1168200" cy="10902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6640250" y="577025"/>
            <a:ext cx="11682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K2(169,58)</a:t>
            </a:r>
            <a:endParaRPr/>
          </a:p>
        </p:txBody>
      </p:sp>
      <p:graphicFrame>
        <p:nvGraphicFramePr>
          <p:cNvPr id="100" name="Google Shape;100;p17"/>
          <p:cNvGraphicFramePr/>
          <p:nvPr/>
        </p:nvGraphicFramePr>
        <p:xfrm>
          <a:off x="226500" y="54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{BFC40EC4-74DD-4286-A43D-D1C3F6710B9D}</a:tableStyleId>
              </a:tblPr>
              <a:tblGrid>
                <a:gridCol w="1966650"/>
                <a:gridCol w="1966650"/>
              </a:tblGrid>
              <a:tr h="7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Item Price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Quantity Solds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7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185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72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7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170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56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7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168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60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7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179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68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7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182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300"/>
                        <a:t>72</a:t>
                      </a:r>
                      <a:endParaRPr sz="2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360" y="820850"/>
            <a:ext cx="36004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16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-GB" sz="1850">
                <a:solidFill>
                  <a:schemeClr val="dk1"/>
                </a:solidFill>
              </a:rPr>
              <a:t>Segmentation of users based on purchase history</a:t>
            </a:r>
            <a:endParaRPr sz="185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-GB" sz="1850">
                <a:solidFill>
                  <a:schemeClr val="dk1"/>
                </a:solidFill>
              </a:rPr>
              <a:t>Group images to various categories</a:t>
            </a:r>
            <a:endParaRPr sz="185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-GB" sz="1850">
                <a:solidFill>
                  <a:schemeClr val="dk1"/>
                </a:solidFill>
              </a:rPr>
              <a:t>Group Inventory</a:t>
            </a:r>
            <a:endParaRPr sz="18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