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0a67b9d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0a67b9d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3a4635ee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3a4635e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3a4635ee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3a4635ee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3a4635ee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3a4635ee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3a4635ee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3a4635e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160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Summary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7425" y="1169800"/>
            <a:ext cx="85206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Introduction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Agenda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Notes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17625" y="219800"/>
            <a:ext cx="4572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SVM Classifier</a:t>
            </a:r>
            <a:endParaRPr sz="3000"/>
          </a:p>
        </p:txBody>
      </p:sp>
      <p:sp>
        <p:nvSpPr>
          <p:cNvPr id="61" name="Google Shape;61;p14"/>
          <p:cNvSpPr txBox="1"/>
          <p:nvPr/>
        </p:nvSpPr>
        <p:spPr>
          <a:xfrm>
            <a:off x="384675" y="1022100"/>
            <a:ext cx="34944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HyperPlane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Decision Boundaries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Positive and negative distance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Margin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Support Vectors</a:t>
            </a:r>
            <a:endParaRPr sz="2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475" y="1119500"/>
            <a:ext cx="4935126" cy="31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26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SVM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3986" l="3911" r="3177" t="3523"/>
          <a:stretch/>
        </p:blipFill>
        <p:spPr>
          <a:xfrm>
            <a:off x="311700" y="1420615"/>
            <a:ext cx="4260298" cy="297406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5509400" y="445025"/>
            <a:ext cx="29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 Linear</a:t>
            </a:r>
            <a:r>
              <a:rPr lang="en-GB"/>
              <a:t> SVM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48" y="1329725"/>
            <a:ext cx="4267201" cy="2823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9770" l="10030" r="2134" t="4825"/>
          <a:stretch/>
        </p:blipFill>
        <p:spPr>
          <a:xfrm>
            <a:off x="417375" y="662875"/>
            <a:ext cx="4038676" cy="381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6133" l="7856" r="2657" t="2458"/>
          <a:stretch/>
        </p:blipFill>
        <p:spPr>
          <a:xfrm>
            <a:off x="4695150" y="742675"/>
            <a:ext cx="3922374" cy="36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737475" y="122750"/>
            <a:ext cx="33021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Maximal Margin Hyperplane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 Linear SVM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0215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Kernel Function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583550" y="1669475"/>
            <a:ext cx="1190700" cy="902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Lower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Dimension</a:t>
            </a:r>
            <a:endParaRPr b="1"/>
          </a:p>
        </p:txBody>
      </p:sp>
      <p:sp>
        <p:nvSpPr>
          <p:cNvPr id="85" name="Google Shape;85;p17"/>
          <p:cNvSpPr/>
          <p:nvPr/>
        </p:nvSpPr>
        <p:spPr>
          <a:xfrm>
            <a:off x="1558950" y="3872750"/>
            <a:ext cx="1239900" cy="781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Higher</a:t>
            </a:r>
            <a:r>
              <a:rPr b="1" lang="en-GB"/>
              <a:t>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Dimension</a:t>
            </a:r>
            <a:endParaRPr b="1"/>
          </a:p>
        </p:txBody>
      </p:sp>
      <p:sp>
        <p:nvSpPr>
          <p:cNvPr id="86" name="Google Shape;86;p17"/>
          <p:cNvSpPr/>
          <p:nvPr/>
        </p:nvSpPr>
        <p:spPr>
          <a:xfrm>
            <a:off x="1491450" y="2835550"/>
            <a:ext cx="1374900" cy="650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Kernel Function</a:t>
            </a:r>
            <a:endParaRPr sz="1800"/>
          </a:p>
        </p:txBody>
      </p:sp>
      <p:cxnSp>
        <p:nvCxnSpPr>
          <p:cNvPr id="87" name="Google Shape;87;p17"/>
          <p:cNvCxnSpPr>
            <a:stCxn id="84" idx="3"/>
            <a:endCxn id="86" idx="0"/>
          </p:cNvCxnSpPr>
          <p:nvPr/>
        </p:nvCxnSpPr>
        <p:spPr>
          <a:xfrm>
            <a:off x="2178900" y="2571875"/>
            <a:ext cx="0" cy="26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>
            <a:stCxn id="86" idx="2"/>
            <a:endCxn id="85" idx="1"/>
          </p:cNvCxnSpPr>
          <p:nvPr/>
        </p:nvCxnSpPr>
        <p:spPr>
          <a:xfrm>
            <a:off x="2178900" y="3486250"/>
            <a:ext cx="0" cy="38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325" y="1017725"/>
            <a:ext cx="4506001" cy="3699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00" y="118775"/>
            <a:ext cx="83058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