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2F9C17-6B62-48E7-B280-32385C6FC5B9}">
  <a:tblStyle styleId="{762F9C17-6B62-48E7-B280-32385C6FC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bab76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bab76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bab761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0bab761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bab761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bab761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c45deb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bc45deb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c45deb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c45deb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c45deb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c45deb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0174" y="89450"/>
            <a:ext cx="82749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Naive Bayes Classifier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5" y="1462575"/>
            <a:ext cx="5668999" cy="17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75" y="1267400"/>
            <a:ext cx="3267850" cy="3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88750"/>
            <a:ext cx="7270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Conditional Probability</a:t>
            </a:r>
            <a:endParaRPr sz="4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675" y="1113675"/>
            <a:ext cx="4113801" cy="20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-4927631">
            <a:off x="5379864" y="3523089"/>
            <a:ext cx="963683" cy="1078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630925" y="4105275"/>
            <a:ext cx="44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5917773">
            <a:off x="6837161" y="3464763"/>
            <a:ext cx="963710" cy="1077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339125" y="4003125"/>
            <a:ext cx="44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0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398930">
            <a:off x="6055913" y="3195581"/>
            <a:ext cx="9636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66488" y="3784050"/>
            <a:ext cx="44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0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25" y="1023350"/>
            <a:ext cx="3008733" cy="38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0" y="192500"/>
            <a:ext cx="7929000" cy="6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Bayes Theorem</a:t>
            </a:r>
            <a:endParaRPr sz="4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50" y="1005375"/>
            <a:ext cx="5599888" cy="39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0" y="423375"/>
            <a:ext cx="6985500" cy="5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Example</a:t>
            </a:r>
            <a:endParaRPr sz="3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25" y="1125975"/>
            <a:ext cx="58293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Fruit = { Yellow, Sweet, Long }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02400" y="129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{762F9C17-6B62-48E7-B280-32385C6FC5B9}</a:tableStyleId>
              </a:tblPr>
              <a:tblGrid>
                <a:gridCol w="1542725"/>
                <a:gridCol w="1542725"/>
                <a:gridCol w="1542725"/>
                <a:gridCol w="1542725"/>
                <a:gridCol w="1542725"/>
              </a:tblGrid>
              <a:tr h="6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Fruit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Yellow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Sweet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Long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Total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Orange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80</a:t>
                      </a:r>
                      <a:r>
                        <a:rPr lang="en-GB" sz="1900"/>
                        <a:t>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Banana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Others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150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Total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800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850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1200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842" y="1206525"/>
            <a:ext cx="2997858" cy="9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00" y="2432200"/>
            <a:ext cx="7941275" cy="2730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381200" y="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{762F9C17-6B62-48E7-B280-32385C6FC5B9}</a:tableStyleId>
              </a:tblPr>
              <a:tblGrid>
                <a:gridCol w="1075025"/>
                <a:gridCol w="1075025"/>
                <a:gridCol w="1075025"/>
                <a:gridCol w="1075025"/>
                <a:gridCol w="1075025"/>
              </a:tblGrid>
              <a:tr h="38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Fruit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Yellow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Sweet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Long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Total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Orange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650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Banana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350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Others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150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Total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800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850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400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1200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6787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P(Yellow/Orange) = 0.5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P(Sweet/Orange) = 0.69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P(Long/Orange) =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900"/>
              <a:t>P(Fruit/Orange) = P(Yellow/Orange) * </a:t>
            </a:r>
            <a:r>
              <a:rPr lang="en-GB" sz="1900"/>
              <a:t>P(Sweet/Orange) * P(Long/Orange)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                          = 0.5 * 0.69 * 0</a:t>
            </a:r>
            <a:br>
              <a:rPr lang="en-GB" sz="1900"/>
            </a:br>
            <a:r>
              <a:rPr lang="en-GB" sz="1900"/>
              <a:t>                           = 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P(Fruit/Banana) = 0.65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P(Fruit/Others)   = 0.072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Result: Banana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