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CC4440-F146-471A-9BE2-D59952FD884A}">
  <a:tblStyle styleId="{70CC4440-F146-471A-9BE2-D59952FD88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71af85f7e63d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71af85f7e63d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511fe6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511fe6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511fe6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511fe6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511fe6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511fe6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511fe6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511fe6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511fe6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511fe6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1350" y="588550"/>
            <a:ext cx="7344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Speaker Introduction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Agenda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 sz="3200"/>
              <a:t>Notes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747450" y="208825"/>
            <a:ext cx="59349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Apiori Algorithm</a:t>
            </a:r>
            <a:endParaRPr sz="2600"/>
          </a:p>
        </p:txBody>
      </p:sp>
      <p:sp>
        <p:nvSpPr>
          <p:cNvPr id="60" name="Google Shape;60;p14"/>
          <p:cNvSpPr txBox="1"/>
          <p:nvPr/>
        </p:nvSpPr>
        <p:spPr>
          <a:xfrm>
            <a:off x="450600" y="1044075"/>
            <a:ext cx="41214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Understanding Association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Market based analysis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Medical Diagnosis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Association Rule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Support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Confidence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29304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Available Items: A,B,C,D,E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8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657725"/>
                <a:gridCol w="165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 Purchased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Rajesh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A,C,D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Ravi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B,C,E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A,B,C,E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Rajendra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87175" y="4008500"/>
            <a:ext cx="32400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Min Support</a:t>
            </a:r>
            <a:r>
              <a:rPr lang="en-GB" sz="1500"/>
              <a:t>: 50%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/>
              <a:t>Threshold Confidence: 70%</a:t>
            </a:r>
            <a:endParaRPr sz="15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277050" y="14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300425"/>
                <a:gridCol w="1800750"/>
              </a:tblGrid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2/4 =&gt; 50%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¾ </a:t>
                      </a:r>
                      <a:r>
                        <a:rPr lang="en-GB"/>
                        <a:t>  =&gt; 75%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¾  =&gt; 75%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¼ =&gt; 25%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3/4 =&gt; 75%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277050" y="4140375"/>
            <a:ext cx="29304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Itemset</a:t>
            </a:r>
            <a:r>
              <a:rPr lang="en-GB"/>
              <a:t>: A,B,C,E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Itemset from step 1: A,B,C,E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311700" y="143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657725"/>
                <a:gridCol w="165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 Purchased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Rajesh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A,C,D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Ravi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B,C,E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A,B,C,E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Rajendra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Google Shape;77;p16"/>
          <p:cNvGraphicFramePr/>
          <p:nvPr/>
        </p:nvGraphicFramePr>
        <p:xfrm>
          <a:off x="5409050" y="11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300425"/>
                <a:gridCol w="1800750"/>
              </a:tblGrid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r>
                        <a:rPr lang="en-GB"/>
                        <a:t>/4 =&gt; 25%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2/4</a:t>
                      </a:r>
                      <a:r>
                        <a:rPr lang="en-GB" sz="1600"/>
                        <a:t> </a:t>
                      </a:r>
                      <a:r>
                        <a:rPr lang="en-GB"/>
                        <a:t>  =&gt; 50%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1/4</a:t>
                      </a:r>
                      <a:r>
                        <a:rPr lang="en-GB"/>
                        <a:t>  =&gt; 25%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2/4</a:t>
                      </a:r>
                      <a:r>
                        <a:rPr lang="en-GB"/>
                        <a:t> =&gt; 50%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</a:t>
                      </a:r>
                      <a:r>
                        <a:rPr lang="en-GB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3/4 =&gt; 75%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C,E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2/4 =&gt; 50%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>
            <p:ph type="title"/>
          </p:nvPr>
        </p:nvSpPr>
        <p:spPr>
          <a:xfrm>
            <a:off x="255300" y="4429900"/>
            <a:ext cx="85206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Itemset from step 2: {A,C},{B,C},{B,E},{C,E}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74450"/>
            <a:ext cx="85206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Itemset from step 2: {A,C},{B,C},{B,E},{C,E}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11700" y="122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657725"/>
                <a:gridCol w="165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 Purchased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Rajesh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A,C,D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Ravi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B,C,E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A,B,C,E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Rajendra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7"/>
          <p:cNvGraphicFramePr/>
          <p:nvPr/>
        </p:nvGraphicFramePr>
        <p:xfrm>
          <a:off x="4716650" y="13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300425"/>
                <a:gridCol w="1800750"/>
              </a:tblGrid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A,B,C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1/4 =&gt; 25%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r>
                        <a:rPr lang="en-GB"/>
                        <a:t>,C,E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2/4 </a:t>
                      </a:r>
                      <a:r>
                        <a:rPr lang="en-GB"/>
                        <a:t>  =&gt; 50%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A,C,E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1/4  =&gt; 25%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14050"/>
            <a:ext cx="85206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Itemset from step 3: {B,C,E}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8"/>
          <p:cNvGraphicFramePr/>
          <p:nvPr/>
        </p:nvGraphicFramePr>
        <p:xfrm>
          <a:off x="57514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638900"/>
                <a:gridCol w="1753650"/>
              </a:tblGrid>
              <a:tr h="35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Support 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8"/>
          <p:cNvGraphicFramePr/>
          <p:nvPr/>
        </p:nvGraphicFramePr>
        <p:xfrm>
          <a:off x="5751438" y="21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638900"/>
                <a:gridCol w="1698550"/>
              </a:tblGrid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C,E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3" name="Google Shape;93;p18"/>
          <p:cNvGraphicFramePr/>
          <p:nvPr/>
        </p:nvGraphicFramePr>
        <p:xfrm>
          <a:off x="5751450" y="431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638900"/>
                <a:gridCol w="1698550"/>
              </a:tblGrid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B,C,E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139250" y="28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762725"/>
                <a:gridCol w="1455000"/>
                <a:gridCol w="2070450"/>
              </a:tblGrid>
              <a:tr h="49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Rules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Confidence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(B^C) =&gt;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2/2 =&gt; 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(C^E) =&gt;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2/2 =&gt; 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(B^E) =&gt;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⅔  =&gt; 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 =&gt; (B^C)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⅔ =&gt; 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 =&gt; (C^E)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⅔ =&gt; 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 =&gt; (B^E)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⅔ =&gt; 66%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8"/>
          <p:cNvSpPr txBox="1"/>
          <p:nvPr/>
        </p:nvSpPr>
        <p:spPr>
          <a:xfrm>
            <a:off x="139275" y="3286100"/>
            <a:ext cx="5288100" cy="1791600"/>
          </a:xfrm>
          <a:prstGeom prst="rect">
            <a:avLst/>
          </a:prstGeom>
          <a:noFill/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Confidence = S(X U Y)/S(X)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CCCCCC"/>
                </a:highlight>
              </a:rPr>
              <a:t>(B^C)</a:t>
            </a:r>
            <a:r>
              <a:rPr lang="en-GB">
                <a:solidFill>
                  <a:schemeClr val="dk1"/>
                </a:solidFill>
              </a:rPr>
              <a:t> =&gt; </a:t>
            </a:r>
            <a:r>
              <a:rPr lang="en-GB">
                <a:solidFill>
                  <a:schemeClr val="dk1"/>
                </a:solidFill>
                <a:highlight>
                  <a:srgbClr val="00FF00"/>
                </a:highlight>
              </a:rPr>
              <a:t>E 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 sz="1000"/>
              <a:t>X              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(B^C) =&gt; E  = S((B^C) U E)/S(B^C) = 2/2 = 100%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72575" y="4055450"/>
            <a:ext cx="87900" cy="10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044075" y="4055450"/>
            <a:ext cx="87900" cy="102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52900" y="1432400"/>
            <a:ext cx="349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(B^C) =&gt; E &amp; (C^E) =&gt; B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11700" y="143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{70CC4440-F146-471A-9BE2-D59952FD884A}</a:tableStyleId>
              </a:tblPr>
              <a:tblGrid>
                <a:gridCol w="1657725"/>
                <a:gridCol w="165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Items Purchased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Rajesh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A,C,D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Ravi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B,C,E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A,B,C,E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Rajendra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B,E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