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65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DD755DE-8D27-469E-A03F-B805FE8923A6}">
          <p14:sldIdLst>
            <p14:sldId id="256"/>
            <p14:sldId id="264"/>
            <p14:sldId id="265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23355F"/>
    <a:srgbClr val="233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14" autoAdjust="0"/>
    <p:restoredTop sz="94660"/>
  </p:normalViewPr>
  <p:slideViewPr>
    <p:cSldViewPr snapToGrid="0">
      <p:cViewPr>
        <p:scale>
          <a:sx n="105" d="100"/>
          <a:sy n="105" d="100"/>
        </p:scale>
        <p:origin x="-240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4432C-314F-49E0-BCF5-1DF451204E4D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B6790-839C-4960-9DDB-C1B11D066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51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CEFB-A65A-48DF-BB74-7C5EA2C86EF7}" type="datetimeFigureOut">
              <a:rPr lang="en-US" smtClean="0"/>
              <a:t>9/2/14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87" y="8781042"/>
            <a:ext cx="6856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+mj-lt"/>
              </a:rPr>
              <a:t>© Andrew Connell (www.AndrewConnell.com)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52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4"/>
            <a:ext cx="12192000" cy="403833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640937"/>
            <a:ext cx="10572000" cy="2971051"/>
          </a:xfrm>
        </p:spPr>
        <p:txBody>
          <a:bodyPr anchor="t"/>
          <a:lstStyle>
            <a:lvl1pPr algn="r"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4406817"/>
            <a:ext cx="10572000" cy="1498437"/>
          </a:xfrm>
        </p:spPr>
        <p:txBody>
          <a:bodyPr anchor="t">
            <a:normAutofit/>
          </a:bodyPr>
          <a:lstStyle>
            <a:lvl1pPr marL="0" indent="0" algn="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54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050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03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43" y="57841"/>
            <a:ext cx="10990914" cy="97045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8760"/>
            <a:ext cx="10972800" cy="47501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839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-1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476621"/>
            <a:ext cx="5185873" cy="459971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76620"/>
            <a:ext cx="5194583" cy="459971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147662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052884"/>
            <a:ext cx="5189856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147662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052884"/>
            <a:ext cx="5194583" cy="400575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3345E"/>
          </a:solidFill>
          <a:ln>
            <a:solidFill>
              <a:schemeClr val="tx2">
                <a:lumMod val="20000"/>
                <a:lumOff val="80000"/>
              </a:schemeClr>
            </a:solidFill>
          </a:ln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0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6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 Detail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555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solidFill>
            <a:srgbClr val="23345E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7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5021"/>
            <a:ext cx="10972800" cy="72088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08760"/>
            <a:ext cx="10972800" cy="4808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4358" y="6348131"/>
            <a:ext cx="12192000" cy="509869"/>
          </a:xfrm>
          <a:prstGeom prst="rect">
            <a:avLst/>
          </a:prstGeom>
          <a:solidFill>
            <a:srgbClr val="2334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49434" y="6356875"/>
            <a:ext cx="306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www.AndrewConnell.com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86454" y="6403010"/>
            <a:ext cx="2281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AndrewConnell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04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pos="1536" userDrawn="1">
          <p15:clr>
            <a:srgbClr val="F26B43"/>
          </p15:clr>
        </p15:guide>
        <p15:guide id="6" pos="2112" userDrawn="1">
          <p15:clr>
            <a:srgbClr val="F26B43"/>
          </p15:clr>
        </p15:guide>
        <p15:guide id="7" pos="2688" userDrawn="1">
          <p15:clr>
            <a:srgbClr val="F26B43"/>
          </p15:clr>
        </p15:guide>
        <p15:guide id="8" pos="3264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992" userDrawn="1">
          <p15:clr>
            <a:srgbClr val="F26B43"/>
          </p15:clr>
        </p15:guide>
        <p15:guide id="11" pos="5568" userDrawn="1">
          <p15:clr>
            <a:srgbClr val="F26B43"/>
          </p15:clr>
        </p15:guide>
        <p15:guide id="12" pos="6144" userDrawn="1">
          <p15:clr>
            <a:srgbClr val="F26B43"/>
          </p15:clr>
        </p15:guide>
        <p15:guide id="13" pos="6720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1008" userDrawn="1">
          <p15:clr>
            <a:srgbClr val="F26B43"/>
          </p15:clr>
        </p15:guide>
        <p15:guide id="16" orient="horz" pos="1584" userDrawn="1">
          <p15:clr>
            <a:srgbClr val="F26B43"/>
          </p15:clr>
        </p15:guide>
        <p15:guide id="17" orient="horz" pos="2736" userDrawn="1">
          <p15:clr>
            <a:srgbClr val="F26B43"/>
          </p15:clr>
        </p15:guide>
        <p15:guide id="18" orient="horz" pos="3312" userDrawn="1">
          <p15:clr>
            <a:srgbClr val="F26B43"/>
          </p15:clr>
        </p15:guide>
        <p15:guide id="19" orient="horz" pos="3888" userDrawn="1">
          <p15:clr>
            <a:srgbClr val="F26B43"/>
          </p15:clr>
        </p15:guide>
        <p15:guide id="20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ndrewconnell/pres-modern-spdev-worksho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rewconnell.com/" TargetMode="External"/><Relationship Id="rId4" Type="http://schemas.openxmlformats.org/officeDocument/2006/relationships/hyperlink" Target="mailto:me@AndrewConnell.com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hyperlink" Target="http://www.criticalpathtraining.com/" TargetMode="External"/><Relationship Id="rId11" Type="http://schemas.openxmlformats.org/officeDocument/2006/relationships/hyperlink" Target="http://www.pluralsight.com/" TargetMode="External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mscloudshow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CloudShow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itunity01" TargetMode="External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tunity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hyperlink" Target="http://www.pluralsight.com/" TargetMode="Externa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criticalpathtrain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Modern Office </a:t>
            </a:r>
            <a:r>
              <a:rPr lang="en-US" dirty="0" smtClean="0"/>
              <a:t>365, SharePoint &amp; Cloud Development Ramp-Up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10000" y="4406817"/>
            <a:ext cx="11381999" cy="149843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https://github.com/andrewconnell/pres-modern-spdev-</a:t>
            </a:r>
            <a:r>
              <a:rPr lang="en-US" dirty="0" smtClean="0">
                <a:hlinkClick r:id="rId2"/>
              </a:rPr>
              <a:t>workshop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1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5" b="7601"/>
          <a:stretch/>
        </p:blipFill>
        <p:spPr>
          <a:xfrm>
            <a:off x="1578781" y="439212"/>
            <a:ext cx="3568537" cy="3585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4651" y="439212"/>
            <a:ext cx="5407190" cy="1767999"/>
          </a:xfrm>
          <a:prstGeom prst="rect">
            <a:avLst/>
          </a:prstGeom>
          <a:solidFill>
            <a:srgbClr val="233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Andrew Connell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3"/>
              </a:rPr>
              <a:t>www.AndrewConnell.com</a:t>
            </a:r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lvl="1"/>
            <a:r>
              <a:rPr lang="en-US" sz="2400" b="1" dirty="0" smtClean="0">
                <a:latin typeface="Segoe UI Semibold" panose="020B0702040204020203" pitchFamily="34" charset="0"/>
                <a:cs typeface="Segoe UI Semibold" panose="020B0702040204020203" pitchFamily="34" charset="0"/>
                <a:hlinkClick r:id="rId4"/>
              </a:rPr>
              <a:t>me@AndrewConnell.com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sz="28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605068"/>
            <a:ext cx="348275" cy="34827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2" y="1225511"/>
            <a:ext cx="347472" cy="34747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040229" y="2263544"/>
            <a:ext cx="1758696" cy="1761613"/>
            <a:chOff x="7040229" y="2553828"/>
            <a:chExt cx="1758696" cy="1761613"/>
          </a:xfrm>
        </p:grpSpPr>
        <p:sp>
          <p:nvSpPr>
            <p:cNvPr id="30" name="Rectangle 29"/>
            <p:cNvSpPr/>
            <p:nvPr/>
          </p:nvSpPr>
          <p:spPr>
            <a:xfrm>
              <a:off x="7040229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3287" y="2616686"/>
              <a:ext cx="1034486" cy="1623608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8863145" y="2277596"/>
            <a:ext cx="1758696" cy="1761613"/>
            <a:chOff x="8874252" y="2553828"/>
            <a:chExt cx="1758696" cy="1761613"/>
          </a:xfrm>
        </p:grpSpPr>
        <p:sp>
          <p:nvSpPr>
            <p:cNvPr id="31" name="Rectangle 30"/>
            <p:cNvSpPr/>
            <p:nvPr/>
          </p:nvSpPr>
          <p:spPr>
            <a:xfrm>
              <a:off x="8874252" y="2553828"/>
              <a:ext cx="1758696" cy="176161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</a:rPr>
                <a:t>andrewconnell</a:t>
              </a:r>
              <a:endParaRPr lang="en-US" sz="1400" b="1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0972" y="2821761"/>
              <a:ext cx="905256" cy="90525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419" y="2605433"/>
            <a:ext cx="1610708" cy="10655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auto">
          <a:xfrm>
            <a:off x="1578781" y="4109594"/>
            <a:ext cx="9043060" cy="2269433"/>
          </a:xfrm>
          <a:prstGeom prst="rect">
            <a:avLst/>
          </a:prstGeom>
          <a:solidFill>
            <a:srgbClr val="4668C5"/>
          </a:solidFill>
          <a:ln w="952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5448" tIns="128016" rIns="155448" bIns="1280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Independent Consultant, Developer, Speaker, Instructor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SharePoint Training 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Critical Path Training  -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0"/>
              </a:rPr>
              <a:t>www.CriticalPathTraining.com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itchFamily="34" charset="0"/>
              <a:cs typeface="Segoe UI" panose="020B0502040204020203" pitchFamily="34" charset="0"/>
            </a:endParaRPr>
          </a:p>
          <a:p>
            <a:pPr marL="285750" indent="-28575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  <a:t>On-Demand SharePoint Training</a:t>
            </a:r>
            <a:br>
              <a:rPr lang="en-US" sz="20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itchFamily="34" charset="0"/>
                <a:cs typeface="Segoe UI" panose="020B0502040204020203" pitchFamily="34" charset="0"/>
              </a:rPr>
            </a:b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Pluralsight –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11"/>
              </a:rPr>
              <a:t>www.Pluralsight.com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66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Podcast: Microsoft Cloud Show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Microsoft’s cloud offerings &amp; competitive landscape</a:t>
            </a:r>
          </a:p>
          <a:p>
            <a:pPr lvl="1"/>
            <a:r>
              <a:rPr lang="en-US" dirty="0" smtClean="0"/>
              <a:t>Microsoft Azure</a:t>
            </a:r>
          </a:p>
          <a:p>
            <a:pPr lvl="1"/>
            <a:r>
              <a:rPr lang="en-US" dirty="0" smtClean="0"/>
              <a:t>Office 365 &amp; SharePoint</a:t>
            </a:r>
          </a:p>
          <a:p>
            <a:pPr lvl="1"/>
            <a:r>
              <a:rPr lang="en-US" dirty="0" smtClean="0"/>
              <a:t>Amazon Web Services</a:t>
            </a:r>
          </a:p>
          <a:p>
            <a:pPr lvl="1"/>
            <a:r>
              <a:rPr lang="en-US" dirty="0" smtClean="0"/>
              <a:t>Google Cloud</a:t>
            </a:r>
          </a:p>
          <a:p>
            <a:r>
              <a:rPr lang="en-US" dirty="0" err="1" smtClean="0">
                <a:hlinkClick r:id="rId2"/>
              </a:rPr>
              <a:t>www.MicrosoftCloudShow.com</a:t>
            </a:r>
            <a:r>
              <a:rPr lang="en-US" dirty="0" smtClean="0"/>
              <a:t> | </a:t>
            </a:r>
            <a:r>
              <a:rPr lang="en-US" dirty="0" smtClean="0">
                <a:hlinkClick r:id="rId3"/>
              </a:rPr>
              <a:t>@mscloudshow</a:t>
            </a:r>
            <a:endParaRPr lang="en-US" dirty="0" smtClean="0"/>
          </a:p>
          <a:p>
            <a:r>
              <a:rPr lang="en-US" dirty="0" smtClean="0"/>
              <a:t>Search for “Microsoft Cloud Show” in iTunes, in the Windows Marketplaces or </a:t>
            </a:r>
            <a:r>
              <a:rPr lang="en-US" dirty="0" err="1" smtClean="0"/>
              <a:t>Stitcher</a:t>
            </a:r>
            <a:endParaRPr lang="en-US" dirty="0"/>
          </a:p>
        </p:txBody>
      </p:sp>
      <p:pic>
        <p:nvPicPr>
          <p:cNvPr id="6" name="Picture 5" descr="FA_Microsoft-Cloud-Show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393" y="2215810"/>
            <a:ext cx="2616382" cy="21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20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Unity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stop resource for SharePoint &amp; Office 365</a:t>
            </a:r>
          </a:p>
          <a:p>
            <a:r>
              <a:rPr lang="en-US" dirty="0" smtClean="0"/>
              <a:t>Learn, grow, solve problems &amp; interact with peers</a:t>
            </a:r>
          </a:p>
          <a:p>
            <a:r>
              <a:rPr lang="en-US" dirty="0" smtClean="0"/>
              <a:t>Trusted content, news &amp; information by subject matter experts</a:t>
            </a:r>
          </a:p>
          <a:p>
            <a:r>
              <a:rPr lang="en-US" dirty="0" smtClean="0"/>
              <a:t>For business decision maters, IT pros, developers, platform owners &amp; end users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www.itunity.com</a:t>
            </a:r>
            <a:r>
              <a:rPr lang="en-US" dirty="0" smtClean="0"/>
              <a:t> | </a:t>
            </a:r>
            <a:r>
              <a:rPr lang="en-US" dirty="0" smtClean="0">
                <a:hlinkClick r:id="rId3"/>
              </a:rPr>
              <a:t>@itunity01</a:t>
            </a:r>
            <a:endParaRPr lang="en-US" dirty="0"/>
          </a:p>
        </p:txBody>
      </p:sp>
      <p:pic>
        <p:nvPicPr>
          <p:cNvPr id="6" name="Picture 5" descr="IT Unity Logo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24" y="4074334"/>
            <a:ext cx="2834639" cy="159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65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Want to Learn More?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14729" y="3360717"/>
            <a:ext cx="5189856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 for Everyone</a:t>
            </a:r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Get Training How You Like it</a:t>
            </a:r>
          </a:p>
          <a:p>
            <a:pPr lvl="1"/>
            <a:r>
              <a:rPr lang="en-US" dirty="0" smtClean="0"/>
              <a:t>Hands-On (classroom with hands-on labs)</a:t>
            </a:r>
          </a:p>
          <a:p>
            <a:pPr lvl="1"/>
            <a:r>
              <a:rPr lang="en-US" dirty="0" smtClean="0"/>
              <a:t>Online (live webcast with take-away labs)</a:t>
            </a:r>
          </a:p>
          <a:p>
            <a:r>
              <a:rPr lang="en-US" dirty="0" smtClean="0"/>
              <a:t>Private Classes Available for Large Groups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87415" y="3360717"/>
            <a:ext cx="5396964" cy="253934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SharePoint Courses</a:t>
            </a:r>
            <a:r>
              <a:rPr lang="en-US" dirty="0"/>
              <a:t> for Everyone</a:t>
            </a:r>
            <a:endParaRPr lang="en-US" dirty="0" smtClean="0"/>
          </a:p>
          <a:p>
            <a:pPr lvl="1"/>
            <a:r>
              <a:rPr lang="en-US" dirty="0" smtClean="0"/>
              <a:t>SharePoint 2007, 2010 &amp; 2013</a:t>
            </a:r>
          </a:p>
          <a:p>
            <a:pPr lvl="1"/>
            <a:r>
              <a:rPr lang="en-US" dirty="0" smtClean="0"/>
              <a:t>Developers, Administrators &amp; End Users</a:t>
            </a:r>
          </a:p>
          <a:p>
            <a:r>
              <a:rPr lang="en-US" dirty="0" smtClean="0"/>
              <a:t>Individual, Small Business &amp; Enterprise Plans</a:t>
            </a:r>
          </a:p>
          <a:p>
            <a:pPr lvl="1"/>
            <a:r>
              <a:rPr lang="en-US" dirty="0" smtClean="0"/>
              <a:t>Monthly or Annual Subscriptions</a:t>
            </a:r>
          </a:p>
          <a:p>
            <a:pPr lvl="1"/>
            <a:r>
              <a:rPr lang="en-US" dirty="0" smtClean="0"/>
              <a:t>Watch Online &amp; Offline</a:t>
            </a:r>
          </a:p>
          <a:p>
            <a:r>
              <a:rPr lang="en-US" dirty="0" smtClean="0"/>
              <a:t>Subscribers Have Access to Entire Catalog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66415" y="1476621"/>
            <a:ext cx="4486481" cy="1767999"/>
            <a:chOff x="1578779" y="4362193"/>
            <a:chExt cx="4486481" cy="1767999"/>
          </a:xfrm>
        </p:grpSpPr>
        <p:sp>
          <p:nvSpPr>
            <p:cNvPr id="14" name="Rectangle 13"/>
            <p:cNvSpPr/>
            <p:nvPr/>
          </p:nvSpPr>
          <p:spPr>
            <a:xfrm>
              <a:off x="1578779" y="4362193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44608" y="5252581"/>
              <a:ext cx="430870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  <a:hlinkClick r:id="rId2"/>
                </a:rPr>
                <a:t>www.CriticalPathTraining.com</a:t>
              </a:r>
              <a:r>
                <a:rPr lang="en-US" sz="2000" b="1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Hands-On &amp; Virtual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046" b="23237"/>
            <a:stretch/>
          </p:blipFill>
          <p:spPr>
            <a:xfrm>
              <a:off x="2176876" y="4403728"/>
              <a:ext cx="3160461" cy="848853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6602682" y="1474371"/>
            <a:ext cx="4486481" cy="1767999"/>
            <a:chOff x="6131089" y="4359486"/>
            <a:chExt cx="4486481" cy="1767999"/>
          </a:xfrm>
        </p:grpSpPr>
        <p:sp>
          <p:nvSpPr>
            <p:cNvPr id="18" name="Rectangle 17"/>
            <p:cNvSpPr/>
            <p:nvPr/>
          </p:nvSpPr>
          <p:spPr>
            <a:xfrm>
              <a:off x="6131089" y="4359486"/>
              <a:ext cx="4486481" cy="1767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07471" y="5252581"/>
              <a:ext cx="413236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  <a:hlinkClick r:id="rId4"/>
                </a:rPr>
                <a:t>www.Pluralsight.com</a:t>
              </a:r>
              <a:r>
                <a:rPr lang="en-US" sz="2000" b="1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20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On-Demand Training</a:t>
              </a:r>
              <a:endPara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1688" y="4499712"/>
              <a:ext cx="3183925" cy="65741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4717142" y="638628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me@andrewconnell.com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I Presentation">
  <a:themeElements>
    <a:clrScheme name="AC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D7D31"/>
      </a:hlink>
      <a:folHlink>
        <a:srgbClr val="ED7D31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I Presentation.potx" id="{26D72829-1597-462E-9B47-74AA5085C4D6}" vid="{EEE73FA6-A194-4309-B012-C868B543F1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ACI Presentation.potx</Template>
  <TotalTime>198</TotalTime>
  <Words>248</Words>
  <Application>Microsoft Macintosh PowerPoint</Application>
  <PresentationFormat>Custom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ACI Presentation</vt:lpstr>
      <vt:lpstr>Modern Office 365, SharePoint &amp; Cloud Development Ramp-Up</vt:lpstr>
      <vt:lpstr>PowerPoint Presentation</vt:lpstr>
      <vt:lpstr>Podcast: Microsoft Cloud Show</vt:lpstr>
      <vt:lpstr>IT Unity</vt:lpstr>
      <vt:lpstr>Questions? Want to Learn More?</vt:lpstr>
    </vt:vector>
  </TitlesOfParts>
  <Company>Andrew Connell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Connell</dc:creator>
  <cp:lastModifiedBy>Andrew Connell</cp:lastModifiedBy>
  <cp:revision>19</cp:revision>
  <dcterms:created xsi:type="dcterms:W3CDTF">2013-01-14T11:48:41Z</dcterms:created>
  <dcterms:modified xsi:type="dcterms:W3CDTF">2014-09-03T01:09:56Z</dcterms:modified>
</cp:coreProperties>
</file>