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831248c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831248c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831248c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831248c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caecad1d67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caecad1d67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gradFill>
          <a:gsLst>
            <a:gs pos="0">
              <a:srgbClr val="DFEAFB"/>
            </a:gs>
            <a:gs pos="100000">
              <a:srgbClr val="6E9C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197825"/>
            <a:ext cx="8520600" cy="15606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2400">
                <a:highlight>
                  <a:schemeClr val="lt2"/>
                </a:highlight>
              </a:rPr>
              <a:t>The dataset housed within the database that is meticulously rendered onto the web interface.</a:t>
            </a:r>
            <a:endParaRPr sz="2400">
              <a:highlight>
                <a:schemeClr val="lt2"/>
              </a:highlight>
            </a:endParaRPr>
          </a:p>
        </p:txBody>
      </p:sp>
      <p:pic>
        <p:nvPicPr>
          <p:cNvPr id="278" name="Google Shape;278;p13"/>
          <p:cNvPicPr preferRelativeResize="0"/>
          <p:nvPr/>
        </p:nvPicPr>
        <p:blipFill>
          <a:blip r:embed="rId3">
            <a:alphaModFix/>
          </a:blip>
          <a:stretch>
            <a:fillRect/>
          </a:stretch>
        </p:blipFill>
        <p:spPr>
          <a:xfrm>
            <a:off x="2828800" y="1925775"/>
            <a:ext cx="3031822" cy="3080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11700" y="445025"/>
            <a:ext cx="8520600" cy="170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 sz="1700">
                <a:solidFill>
                  <a:srgbClr val="0D0D0D"/>
                </a:solidFill>
                <a:highlight>
                  <a:schemeClr val="accent1"/>
                </a:highlight>
                <a:latin typeface="Roboto"/>
                <a:ea typeface="Roboto"/>
                <a:cs typeface="Roboto"/>
                <a:sym typeface="Roboto"/>
              </a:rPr>
              <a:t>The first visual highlights the crontab setup, automating task scheduling for system efficiency. Following, the second image showcases the script executed by crontab every minute, designed to upload data into the database, reflecting our focus on real-time data accuracy and responsiveness.</a:t>
            </a:r>
            <a:endParaRPr sz="7400">
              <a:solidFill>
                <a:schemeClr val="accent1"/>
              </a:solidFill>
              <a:highlight>
                <a:schemeClr val="accent1"/>
              </a:highlight>
            </a:endParaRPr>
          </a:p>
          <a:p>
            <a:pPr indent="0" lvl="0" marL="0" rtl="0" algn="l">
              <a:lnSpc>
                <a:spcPct val="115000"/>
              </a:lnSpc>
              <a:spcBef>
                <a:spcPts val="1500"/>
              </a:spcBef>
              <a:spcAft>
                <a:spcPts val="1500"/>
              </a:spcAft>
              <a:buClr>
                <a:schemeClr val="dk1"/>
              </a:buClr>
              <a:buSzPts val="990"/>
              <a:buFont typeface="Arial"/>
              <a:buNone/>
            </a:pPr>
            <a:r>
              <a:t/>
            </a:r>
            <a:endParaRPr sz="1700">
              <a:solidFill>
                <a:srgbClr val="374151"/>
              </a:solidFill>
              <a:highlight>
                <a:schemeClr val="accent1"/>
              </a:highlight>
              <a:latin typeface="Times New Roman"/>
              <a:ea typeface="Times New Roman"/>
              <a:cs typeface="Times New Roman"/>
              <a:sym typeface="Times New Roman"/>
            </a:endParaRPr>
          </a:p>
        </p:txBody>
      </p:sp>
      <p:pic>
        <p:nvPicPr>
          <p:cNvPr id="284" name="Google Shape;284;p14"/>
          <p:cNvPicPr preferRelativeResize="0"/>
          <p:nvPr/>
        </p:nvPicPr>
        <p:blipFill>
          <a:blip r:embed="rId3">
            <a:alphaModFix/>
          </a:blip>
          <a:stretch>
            <a:fillRect/>
          </a:stretch>
        </p:blipFill>
        <p:spPr>
          <a:xfrm>
            <a:off x="152400" y="2302025"/>
            <a:ext cx="8839200" cy="752272"/>
          </a:xfrm>
          <a:prstGeom prst="rect">
            <a:avLst/>
          </a:prstGeom>
          <a:noFill/>
          <a:ln>
            <a:noFill/>
          </a:ln>
        </p:spPr>
      </p:pic>
      <p:pic>
        <p:nvPicPr>
          <p:cNvPr id="285" name="Google Shape;285;p14"/>
          <p:cNvPicPr preferRelativeResize="0"/>
          <p:nvPr/>
        </p:nvPicPr>
        <p:blipFill>
          <a:blip r:embed="rId4">
            <a:alphaModFix/>
          </a:blip>
          <a:stretch>
            <a:fillRect/>
          </a:stretch>
        </p:blipFill>
        <p:spPr>
          <a:xfrm>
            <a:off x="152400" y="3206697"/>
            <a:ext cx="8839201" cy="6532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311700" y="445025"/>
            <a:ext cx="8520600" cy="12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10">
              <a:solidFill>
                <a:srgbClr val="374151"/>
              </a:solidFill>
              <a:highlight>
                <a:schemeClr val="accent1"/>
              </a:highlight>
              <a:latin typeface="Times New Roman"/>
              <a:ea typeface="Times New Roman"/>
              <a:cs typeface="Times New Roman"/>
              <a:sym typeface="Times New Roman"/>
            </a:endParaRPr>
          </a:p>
          <a:p>
            <a:pPr indent="0" lvl="0" marL="0" rtl="0" algn="l">
              <a:spcBef>
                <a:spcPts val="0"/>
              </a:spcBef>
              <a:spcAft>
                <a:spcPts val="0"/>
              </a:spcAft>
              <a:buNone/>
            </a:pPr>
            <a:r>
              <a:rPr b="0" lang="en" sz="2100">
                <a:solidFill>
                  <a:srgbClr val="3C78D8"/>
                </a:solidFill>
                <a:highlight>
                  <a:srgbClr val="4C1130"/>
                </a:highlight>
                <a:latin typeface="Roboto"/>
                <a:ea typeface="Roboto"/>
                <a:cs typeface="Roboto"/>
                <a:sym typeface="Roboto"/>
              </a:rPr>
              <a:t>Documents tailored to facilitate the realization of Milestone 4.</a:t>
            </a:r>
            <a:endParaRPr b="0" sz="2100">
              <a:solidFill>
                <a:srgbClr val="3C78D8"/>
              </a:solidFill>
              <a:highlight>
                <a:srgbClr val="4C1130"/>
              </a:highlight>
              <a:latin typeface="Roboto"/>
              <a:ea typeface="Roboto"/>
              <a:cs typeface="Roboto"/>
              <a:sym typeface="Roboto"/>
            </a:endParaRPr>
          </a:p>
          <a:p>
            <a:pPr indent="0" lvl="0" marL="0" rtl="0" algn="l">
              <a:spcBef>
                <a:spcPts val="0"/>
              </a:spcBef>
              <a:spcAft>
                <a:spcPts val="0"/>
              </a:spcAft>
              <a:buSzPts val="990"/>
              <a:buNone/>
            </a:pPr>
            <a:r>
              <a:t/>
            </a:r>
            <a:endParaRPr sz="1810">
              <a:solidFill>
                <a:srgbClr val="374151"/>
              </a:solidFill>
              <a:highlight>
                <a:schemeClr val="accent1"/>
              </a:highlight>
              <a:latin typeface="Times New Roman"/>
              <a:ea typeface="Times New Roman"/>
              <a:cs typeface="Times New Roman"/>
              <a:sym typeface="Times New Roman"/>
            </a:endParaRPr>
          </a:p>
        </p:txBody>
      </p:sp>
      <p:pic>
        <p:nvPicPr>
          <p:cNvPr id="291" name="Google Shape;291;p15"/>
          <p:cNvPicPr preferRelativeResize="0"/>
          <p:nvPr/>
        </p:nvPicPr>
        <p:blipFill>
          <a:blip r:embed="rId3">
            <a:alphaModFix/>
          </a:blip>
          <a:stretch>
            <a:fillRect/>
          </a:stretch>
        </p:blipFill>
        <p:spPr>
          <a:xfrm>
            <a:off x="832700" y="1457325"/>
            <a:ext cx="3839801" cy="1508975"/>
          </a:xfrm>
          <a:prstGeom prst="rect">
            <a:avLst/>
          </a:prstGeom>
          <a:noFill/>
          <a:ln>
            <a:noFill/>
          </a:ln>
        </p:spPr>
      </p:pic>
      <p:pic>
        <p:nvPicPr>
          <p:cNvPr id="292" name="Google Shape;292;p15"/>
          <p:cNvPicPr preferRelativeResize="0"/>
          <p:nvPr/>
        </p:nvPicPr>
        <p:blipFill>
          <a:blip r:embed="rId4">
            <a:alphaModFix/>
          </a:blip>
          <a:stretch>
            <a:fillRect/>
          </a:stretch>
        </p:blipFill>
        <p:spPr>
          <a:xfrm>
            <a:off x="5524775" y="1457325"/>
            <a:ext cx="3416551" cy="2274800"/>
          </a:xfrm>
          <a:prstGeom prst="rect">
            <a:avLst/>
          </a:prstGeom>
          <a:noFill/>
          <a:ln>
            <a:noFill/>
          </a:ln>
        </p:spPr>
      </p:pic>
      <p:pic>
        <p:nvPicPr>
          <p:cNvPr id="293" name="Google Shape;293;p15"/>
          <p:cNvPicPr preferRelativeResize="0"/>
          <p:nvPr/>
        </p:nvPicPr>
        <p:blipFill>
          <a:blip r:embed="rId5">
            <a:alphaModFix/>
          </a:blip>
          <a:stretch>
            <a:fillRect/>
          </a:stretch>
        </p:blipFill>
        <p:spPr>
          <a:xfrm>
            <a:off x="1372500" y="3021475"/>
            <a:ext cx="3805300" cy="188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0" lang="en" sz="1480">
                <a:solidFill>
                  <a:schemeClr val="accent4"/>
                </a:solidFill>
                <a:highlight>
                  <a:schemeClr val="dk1"/>
                </a:highlight>
                <a:latin typeface="Roboto"/>
                <a:ea typeface="Roboto"/>
                <a:cs typeface="Roboto"/>
                <a:sym typeface="Roboto"/>
              </a:rPr>
              <a:t>The PHP file executes a query to the MySQL database, rendering its data dynamically on a webpage, showcasing our integration of backend data with frontend display.</a:t>
            </a:r>
            <a:endParaRPr sz="2920">
              <a:solidFill>
                <a:schemeClr val="accent4"/>
              </a:solidFill>
              <a:highlight>
                <a:schemeClr val="dk1"/>
              </a:highlight>
            </a:endParaRPr>
          </a:p>
          <a:p>
            <a:pPr indent="0" lvl="0" marL="0" rtl="0" algn="l">
              <a:spcBef>
                <a:spcPts val="0"/>
              </a:spcBef>
              <a:spcAft>
                <a:spcPts val="0"/>
              </a:spcAft>
              <a:buSzPts val="990"/>
              <a:buNone/>
            </a:pPr>
            <a:r>
              <a:t/>
            </a:r>
            <a:endParaRPr sz="2520"/>
          </a:p>
        </p:txBody>
      </p:sp>
      <p:sp>
        <p:nvSpPr>
          <p:cNvPr id="299" name="Google Shape;299;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0" name="Google Shape;300;p16"/>
          <p:cNvPicPr preferRelativeResize="0"/>
          <p:nvPr/>
        </p:nvPicPr>
        <p:blipFill>
          <a:blip r:embed="rId3">
            <a:alphaModFix/>
          </a:blip>
          <a:stretch>
            <a:fillRect/>
          </a:stretch>
        </p:blipFill>
        <p:spPr>
          <a:xfrm>
            <a:off x="927100" y="1756875"/>
            <a:ext cx="7438575" cy="3162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