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64" r:id="rId2"/>
    <p:sldId id="296" r:id="rId3"/>
    <p:sldId id="320" r:id="rId4"/>
    <p:sldId id="297" r:id="rId5"/>
    <p:sldId id="313" r:id="rId6"/>
    <p:sldId id="308" r:id="rId7"/>
    <p:sldId id="309" r:id="rId8"/>
    <p:sldId id="315" r:id="rId9"/>
    <p:sldId id="298" r:id="rId10"/>
    <p:sldId id="311" r:id="rId11"/>
    <p:sldId id="316" r:id="rId12"/>
    <p:sldId id="317" r:id="rId13"/>
    <p:sldId id="318" r:id="rId14"/>
    <p:sldId id="319" r:id="rId15"/>
    <p:sldId id="301" r:id="rId16"/>
    <p:sldId id="314" r:id="rId17"/>
    <p:sldId id="307" r:id="rId18"/>
  </p:sldIdLst>
  <p:sldSz cx="9144000" cy="5143500" type="screen16x9"/>
  <p:notesSz cx="6858000" cy="9144000"/>
  <p:embeddedFontLs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Barlow" charset="0"/>
      <p:regular r:id="rId24"/>
      <p:bold r:id="rId25"/>
      <p:italic r:id="rId26"/>
      <p:boldItalic r:id="rId27"/>
    </p:embeddedFont>
    <p:embeddedFont>
      <p:font typeface="Barlow Light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1"/>
    <p:restoredTop sz="94694"/>
  </p:normalViewPr>
  <p:slideViewPr>
    <p:cSldViewPr snapToGrid="0" snapToObjects="1">
      <p:cViewPr varScale="1">
        <p:scale>
          <a:sx n="110" d="100"/>
          <a:sy n="110" d="100"/>
        </p:scale>
        <p:origin x="-778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51428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 dirty="0"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gcdatkin/bankruptcy-prediction/notebook" TargetMode="External"/><Relationship Id="rId2" Type="http://schemas.openxmlformats.org/officeDocument/2006/relationships/hyperlink" Target="https://en.m.wikipedia.org/wiki/Altman_Z-score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995340" y="505692"/>
            <a:ext cx="7054151" cy="133003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  COMPANY BANKRUPTCY</a:t>
            </a:r>
            <a:r>
              <a:rPr lang="en" sz="2800" dirty="0"/>
              <a:t> </a:t>
            </a:r>
            <a:r>
              <a:rPr lang="en" sz="2800" dirty="0" smtClean="0"/>
              <a:t>PREDICTION</a:t>
            </a:r>
            <a:br>
              <a:rPr lang="en" sz="2800" dirty="0" smtClean="0"/>
            </a:br>
            <a:r>
              <a:rPr lang="en" sz="2800" dirty="0"/>
              <a:t> </a:t>
            </a:r>
            <a:r>
              <a:rPr lang="en" sz="2800" dirty="0" smtClean="0"/>
              <a:t>                            USING</a:t>
            </a:r>
            <a:br>
              <a:rPr lang="en" sz="2800" dirty="0" smtClean="0"/>
            </a:br>
            <a:r>
              <a:rPr lang="en" sz="2800" dirty="0" smtClean="0"/>
              <a:t>             MACHINE LEARNING</a:t>
            </a:r>
            <a:endParaRPr sz="2800" dirty="0"/>
          </a:p>
        </p:txBody>
      </p:sp>
      <p:sp>
        <p:nvSpPr>
          <p:cNvPr id="265" name="Google Shape;265;p19"/>
          <p:cNvSpPr txBox="1">
            <a:spLocks noGrp="1"/>
          </p:cNvSpPr>
          <p:nvPr>
            <p:ph type="body" idx="1"/>
          </p:nvPr>
        </p:nvSpPr>
        <p:spPr>
          <a:xfrm>
            <a:off x="193146" y="2770909"/>
            <a:ext cx="4667612" cy="21751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SzPts val="935"/>
              <a:buNone/>
            </a:pPr>
            <a:r>
              <a:rPr lang="en" dirty="0" smtClean="0"/>
              <a:t>Guide </a:t>
            </a:r>
            <a:r>
              <a:rPr lang="en" dirty="0"/>
              <a:t>: </a:t>
            </a:r>
            <a:r>
              <a:rPr lang="en" dirty="0" smtClean="0"/>
              <a:t>Sri. P. Praveen Yadav</a:t>
            </a:r>
          </a:p>
          <a:p>
            <a:pPr marL="0" lvl="0" indent="0">
              <a:buSzPts val="935"/>
              <a:buNone/>
            </a:pPr>
            <a:r>
              <a:rPr lang="en" dirty="0" smtClean="0"/>
              <a:t>Assistant Professor, CSE Department.</a:t>
            </a:r>
          </a:p>
          <a:p>
            <a:pPr marL="0" lvl="0" indent="0">
              <a:buSzPts val="935"/>
              <a:buNone/>
            </a:pPr>
            <a:endParaRPr lang="en" dirty="0"/>
          </a:p>
          <a:p>
            <a:pPr marL="0" lvl="0" indent="0">
              <a:buSzPts val="935"/>
              <a:buNone/>
            </a:pPr>
            <a:r>
              <a:rPr lang="en" dirty="0"/>
              <a:t>Team Members :</a:t>
            </a:r>
          </a:p>
          <a:p>
            <a:pPr marL="0" lvl="0" indent="0">
              <a:buSzPts val="935"/>
              <a:buNone/>
            </a:pPr>
            <a:r>
              <a:rPr lang="en" dirty="0"/>
              <a:t>199X1A0543 </a:t>
            </a:r>
            <a:r>
              <a:rPr lang="en" dirty="0" smtClean="0">
                <a:sym typeface="Wingdings" pitchFamily="2" charset="2"/>
              </a:rPr>
              <a:t>-&gt;C</a:t>
            </a:r>
            <a:r>
              <a:rPr lang="en" dirty="0">
                <a:sym typeface="Wingdings" pitchFamily="2" charset="2"/>
              </a:rPr>
              <a:t>. Madhu</a:t>
            </a:r>
          </a:p>
          <a:p>
            <a:pPr marL="0" lvl="0" indent="0">
              <a:buSzPts val="935"/>
              <a:buNone/>
            </a:pPr>
            <a:r>
              <a:rPr lang="en" dirty="0" smtClean="0">
                <a:sym typeface="Wingdings" pitchFamily="2" charset="2"/>
              </a:rPr>
              <a:t>199X1A0535-&gt;A</a:t>
            </a:r>
            <a:r>
              <a:rPr lang="en" dirty="0">
                <a:sym typeface="Wingdings" pitchFamily="2" charset="2"/>
              </a:rPr>
              <a:t>. Pramod</a:t>
            </a:r>
          </a:p>
          <a:p>
            <a:pPr marL="0" lvl="0" indent="0">
              <a:buSzPts val="935"/>
              <a:buNone/>
            </a:pPr>
            <a:r>
              <a:rPr lang="en" smtClean="0">
                <a:sym typeface="Wingdings" pitchFamily="2" charset="2"/>
              </a:rPr>
              <a:t>199X1A0556-&gt;K</a:t>
            </a:r>
            <a:r>
              <a:rPr lang="en" dirty="0" smtClean="0">
                <a:sym typeface="Wingdings" pitchFamily="2" charset="2"/>
              </a:rPr>
              <a:t>. Shiva Kumar</a:t>
            </a:r>
            <a:endParaRPr lang="en" dirty="0">
              <a:sym typeface="Wingdings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6491" y="110837"/>
            <a:ext cx="2670682" cy="456444"/>
          </a:xfrm>
        </p:spPr>
        <p:txBody>
          <a:bodyPr/>
          <a:lstStyle/>
          <a:p>
            <a:r>
              <a:rPr lang="en-US" sz="2800" dirty="0" smtClean="0"/>
              <a:t>Flow Chart</a:t>
            </a:r>
            <a:endParaRPr lang="en-IN" sz="2800" dirty="0"/>
          </a:p>
        </p:txBody>
      </p:sp>
      <p:pic>
        <p:nvPicPr>
          <p:cNvPr id="2051" name="Picture 3" descr="C:\Users\DELL\Downloads\The-proposed-bankruptcy-prediction-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957" y="691970"/>
            <a:ext cx="4541405" cy="433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264727" y="4128654"/>
            <a:ext cx="796637" cy="1177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239492" y="3345871"/>
            <a:ext cx="1551708" cy="706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71659" y="3553691"/>
            <a:ext cx="10930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257800" y="3553691"/>
            <a:ext cx="6927" cy="49876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65418" y="1482436"/>
            <a:ext cx="1586346" cy="1454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636818" y="2008909"/>
            <a:ext cx="1925782" cy="1870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Data Splitting</a:t>
            </a:r>
            <a:endParaRPr lang="en-IN" sz="1050" dirty="0"/>
          </a:p>
        </p:txBody>
      </p:sp>
      <p:sp>
        <p:nvSpPr>
          <p:cNvPr id="10" name="Rectangle 9"/>
          <p:cNvSpPr/>
          <p:nvPr/>
        </p:nvSpPr>
        <p:spPr>
          <a:xfrm>
            <a:off x="3096491" y="3962400"/>
            <a:ext cx="644236" cy="900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043545" y="4119995"/>
            <a:ext cx="734291" cy="675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67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655" y="180109"/>
            <a:ext cx="3664527" cy="498009"/>
          </a:xfrm>
        </p:spPr>
        <p:txBody>
          <a:bodyPr/>
          <a:lstStyle/>
          <a:p>
            <a:r>
              <a:rPr lang="en-US" sz="2800" dirty="0" smtClean="0"/>
              <a:t>IMPLEMENTATION</a:t>
            </a:r>
            <a:endParaRPr lang="en-I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299" y="921327"/>
            <a:ext cx="7956191" cy="3850823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 smtClean="0"/>
              <a:t>Importing Libraries and Dataset</a:t>
            </a:r>
          </a:p>
          <a:p>
            <a:pPr>
              <a:buFontTx/>
              <a:buChar char="-"/>
            </a:pPr>
            <a:r>
              <a:rPr lang="en-US" sz="2000" dirty="0" smtClean="0"/>
              <a:t>Importing the dataset</a:t>
            </a:r>
          </a:p>
          <a:p>
            <a:pPr>
              <a:buFontTx/>
              <a:buChar char="-"/>
            </a:pPr>
            <a:r>
              <a:rPr lang="en-US" sz="2000" dirty="0" smtClean="0"/>
              <a:t>Import all necessary python modules and libraries such as sklearn, pandas, numpy and ensemble</a:t>
            </a:r>
          </a:p>
          <a:p>
            <a:pPr>
              <a:buFontTx/>
              <a:buChar char="-"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dirty="0" smtClean="0"/>
              <a:t>Data Analysis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In this we check the null values in the dataset if there is any null value    present in the dataset then data cleaning is performed</a:t>
            </a:r>
            <a:r>
              <a:rPr lang="en-US" sz="2000" dirty="0" smtClean="0"/>
              <a:t>.</a:t>
            </a:r>
          </a:p>
          <a:p>
            <a:pPr>
              <a:buFontTx/>
              <a:buChar char="-"/>
            </a:pPr>
            <a:r>
              <a:rPr lang="en-US" sz="2000" dirty="0" smtClean="0"/>
              <a:t>Checking info of the dataset to know the dimensions of the dataset.</a:t>
            </a:r>
          </a:p>
          <a:p>
            <a:pPr>
              <a:buFontTx/>
              <a:buChar char="-"/>
            </a:pPr>
            <a:r>
              <a:rPr lang="en-US" sz="2000" dirty="0" smtClean="0"/>
              <a:t>Dropping unnecessary features in the dataset.</a:t>
            </a:r>
            <a:endParaRPr lang="en-US" sz="2000" dirty="0"/>
          </a:p>
          <a:p>
            <a:pPr>
              <a:buFontTx/>
              <a:buChar char="-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48608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299" y="602673"/>
            <a:ext cx="7997755" cy="4169477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 smtClean="0"/>
              <a:t>Data Preprocessing</a:t>
            </a:r>
          </a:p>
          <a:p>
            <a:r>
              <a:rPr lang="en-US" sz="2000" dirty="0" smtClean="0"/>
              <a:t>In this stage we perform data preprocessing and feature scaling on the dataset.</a:t>
            </a:r>
          </a:p>
          <a:p>
            <a:endParaRPr lang="en-US" sz="2000" dirty="0"/>
          </a:p>
          <a:p>
            <a:pPr marL="114300" indent="0">
              <a:buNone/>
            </a:pPr>
            <a:r>
              <a:rPr lang="en-US" sz="2000" dirty="0" smtClean="0"/>
              <a:t>Training a Models</a:t>
            </a:r>
          </a:p>
          <a:p>
            <a:r>
              <a:rPr lang="en-US" sz="2000" dirty="0" smtClean="0"/>
              <a:t>Here, we train Decision tree and Gradient Boosting Algorithms and compare their model accuracy performance.</a:t>
            </a:r>
          </a:p>
          <a:p>
            <a:endParaRPr lang="en-US" sz="2000" dirty="0" smtClean="0"/>
          </a:p>
          <a:p>
            <a:pPr marL="114300" indent="0">
              <a:buNone/>
            </a:pPr>
            <a:r>
              <a:rPr lang="en-US" sz="2000" dirty="0" smtClean="0"/>
              <a:t>Principle Component Analysis (PCA)</a:t>
            </a:r>
          </a:p>
          <a:p>
            <a:r>
              <a:rPr lang="en-US" sz="2000" dirty="0" smtClean="0"/>
              <a:t>PCA, it is popular unsupervised learning technique for reducing the dimensionality of the data.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311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937" y="136345"/>
            <a:ext cx="3855246" cy="535599"/>
          </a:xfrm>
        </p:spPr>
        <p:txBody>
          <a:bodyPr/>
          <a:lstStyle/>
          <a:p>
            <a:r>
              <a:rPr lang="en-US" sz="2800" dirty="0" smtClean="0"/>
              <a:t>DATA VISUALIZATION</a:t>
            </a:r>
            <a:endParaRPr lang="en-I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299" y="942109"/>
            <a:ext cx="7921555" cy="4094018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Here, we take n=10 components, plotting the graph based on components explained variance ratio.</a:t>
            </a:r>
            <a:endParaRPr lang="en-IN" dirty="0"/>
          </a:p>
        </p:txBody>
      </p:sp>
      <p:pic>
        <p:nvPicPr>
          <p:cNvPr id="1026" name="Picture 2" descr="C:\Users\DELL\Downloads\new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103" y="1669473"/>
            <a:ext cx="6242050" cy="336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422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700" y="187036"/>
            <a:ext cx="1811700" cy="519546"/>
          </a:xfrm>
        </p:spPr>
        <p:txBody>
          <a:bodyPr/>
          <a:lstStyle/>
          <a:p>
            <a:r>
              <a:rPr lang="en-US" sz="2800" dirty="0" smtClean="0"/>
              <a:t>RESULTS</a:t>
            </a:r>
            <a:endParaRPr lang="en-I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299" y="1025236"/>
            <a:ext cx="7990827" cy="3746914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 smtClean="0"/>
              <a:t>MODELING AND EVALUATION</a:t>
            </a:r>
          </a:p>
          <a:p>
            <a:pPr marL="114300" indent="0">
              <a:buNone/>
            </a:pPr>
            <a:r>
              <a:rPr lang="en-US" sz="2000" dirty="0" smtClean="0"/>
              <a:t>Before applying PCA, the models accuracy scores are</a:t>
            </a:r>
          </a:p>
          <a:p>
            <a:r>
              <a:rPr lang="en-US" sz="2000" dirty="0" smtClean="0"/>
              <a:t>Decision Tree = 95.16%</a:t>
            </a:r>
          </a:p>
          <a:p>
            <a:r>
              <a:rPr lang="en-US" sz="2000" dirty="0" smtClean="0"/>
              <a:t>Gradient Boosting = 96.19%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dirty="0" smtClean="0"/>
              <a:t>After applying PCA, the models accuracy scores are</a:t>
            </a:r>
          </a:p>
          <a:p>
            <a:r>
              <a:rPr lang="en-US" sz="2000" dirty="0" smtClean="0"/>
              <a:t>Decision tree = 95.01%</a:t>
            </a:r>
          </a:p>
          <a:p>
            <a:r>
              <a:rPr lang="en-US" sz="2000" dirty="0" smtClean="0"/>
              <a:t>Gradient Boosting = 96.24%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6852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389" y="123754"/>
            <a:ext cx="8367103" cy="536264"/>
          </a:xfrm>
        </p:spPr>
        <p:txBody>
          <a:bodyPr/>
          <a:lstStyle/>
          <a:p>
            <a:r>
              <a:rPr lang="en-US" sz="3600" dirty="0" smtClean="0"/>
              <a:t>                    </a:t>
            </a:r>
            <a:r>
              <a:rPr lang="en-US" sz="2800" dirty="0" smtClean="0"/>
              <a:t>CONCLUSION</a:t>
            </a:r>
            <a:endParaRPr lang="en-I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300" y="949035"/>
            <a:ext cx="8041192" cy="3990109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For given financial client information and parameters we consider that will help whether the given client will go bankrupt or not</a:t>
            </a:r>
            <a:r>
              <a:rPr lang="en-US" sz="2000" dirty="0" smtClean="0"/>
              <a:t>.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 smtClean="0"/>
              <a:t>So based on the model accuracy score we conclude that our model will give better result.</a:t>
            </a:r>
          </a:p>
          <a:p>
            <a:pPr marL="114300" indent="0">
              <a:buNone/>
            </a:pPr>
            <a:r>
              <a:rPr lang="en-US" sz="2000" dirty="0" smtClean="0"/>
              <a:t>Bankruptcy is important to find a suitable tool to assess the future development of any company in the market</a:t>
            </a:r>
            <a:r>
              <a:rPr lang="en-US" sz="2000" dirty="0"/>
              <a:t>.</a:t>
            </a: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86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318" y="125067"/>
            <a:ext cx="3238719" cy="498009"/>
          </a:xfrm>
        </p:spPr>
        <p:txBody>
          <a:bodyPr/>
          <a:lstStyle/>
          <a:p>
            <a:r>
              <a:rPr lang="en-US" sz="2800" dirty="0" smtClean="0"/>
              <a:t>REFERENCES</a:t>
            </a:r>
            <a:endParaRPr lang="en-I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299" y="831273"/>
            <a:ext cx="7824573" cy="3940877"/>
          </a:xfrm>
        </p:spPr>
        <p:txBody>
          <a:bodyPr/>
          <a:lstStyle/>
          <a:p>
            <a:r>
              <a:rPr lang="en-US" sz="2000" dirty="0" smtClean="0"/>
              <a:t>Edward I. Altman. 1968. Financial ratios, discriminant analysis and the prediction of corporate bankruptcy.</a:t>
            </a:r>
          </a:p>
          <a:p>
            <a:pPr marL="114300" indent="0">
              <a:buNone/>
            </a:pPr>
            <a:r>
              <a:rPr lang="en-US" sz="2000" dirty="0" smtClean="0">
                <a:hlinkClick r:id="rId2"/>
              </a:rPr>
              <a:t>https://en.m.wikipedia.org/wiki/Altman_Z-score#</a:t>
            </a: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Given</a:t>
            </a:r>
            <a:r>
              <a:rPr lang="en-US" sz="2000" dirty="0"/>
              <a:t> </a:t>
            </a:r>
            <a:r>
              <a:rPr lang="en-US" sz="2000" i="1" dirty="0"/>
              <a:t>financial client data</a:t>
            </a:r>
            <a:r>
              <a:rPr lang="en-US" sz="2000" dirty="0"/>
              <a:t>, let's try to predict whether a given client will </a:t>
            </a:r>
            <a:r>
              <a:rPr lang="en-US" sz="2000" dirty="0" smtClean="0"/>
              <a:t>go</a:t>
            </a:r>
            <a:r>
              <a:rPr lang="en-US" sz="2000" dirty="0"/>
              <a:t> </a:t>
            </a:r>
            <a:r>
              <a:rPr lang="en-US" sz="2000" dirty="0" smtClean="0"/>
              <a:t>bankrupt</a:t>
            </a:r>
            <a:r>
              <a:rPr lang="en-US" sz="2000" dirty="0"/>
              <a:t> or not</a:t>
            </a:r>
            <a:r>
              <a:rPr lang="en-US" sz="2000" dirty="0" smtClean="0"/>
              <a:t>.</a:t>
            </a:r>
          </a:p>
          <a:p>
            <a:pPr marL="114300" indent="0">
              <a:buNone/>
            </a:pP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www.kaggle.com/code/gcdatkin/bankruptcy-prediction/notebook</a:t>
            </a:r>
            <a:endParaRPr lang="en-US" sz="2000" dirty="0" smtClean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    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IN" sz="2400" dirty="0" smtClean="0"/>
          </a:p>
          <a:p>
            <a:pPr marL="11430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6045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0693" y="2076307"/>
            <a:ext cx="4166363" cy="873149"/>
          </a:xfrm>
        </p:spPr>
        <p:txBody>
          <a:bodyPr/>
          <a:lstStyle/>
          <a:p>
            <a:r>
              <a:rPr lang="en-US" sz="5400" dirty="0" smtClean="0"/>
              <a:t>THANK YOU</a:t>
            </a:r>
            <a:endParaRPr lang="en-IN" sz="5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717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0" y="103127"/>
            <a:ext cx="2765201" cy="622085"/>
          </a:xfrm>
        </p:spPr>
        <p:txBody>
          <a:bodyPr/>
          <a:lstStyle/>
          <a:p>
            <a:r>
              <a:rPr lang="en-US" sz="2800" dirty="0" smtClean="0"/>
              <a:t>ABSTRACT</a:t>
            </a:r>
            <a:endParaRPr lang="en-I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82" y="825023"/>
            <a:ext cx="8103476" cy="4214490"/>
          </a:xfrm>
        </p:spPr>
        <p:txBody>
          <a:bodyPr/>
          <a:lstStyle/>
          <a:p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Bankruptcy?</a:t>
            </a:r>
            <a:endParaRPr lang="en-IN" sz="20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Bankruptcy is legal proceeding initiated when a person or    business is unable to repay outstanding debts or obligations.</a:t>
            </a:r>
          </a:p>
          <a:p>
            <a:pPr algn="just"/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Bankruptcy prediction is always a topical issue. The activities of all business entities are directly or indirectly affected by various external and internal factors that may influence a company in solvency and lead to bankruptcy.</a:t>
            </a:r>
          </a:p>
          <a:p>
            <a:pPr algn="just"/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main aim of this project is to develop a prediction model to decide whether a company will bankrupt or not in the following year.</a:t>
            </a:r>
            <a:endParaRPr lang="en-IN" sz="20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703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2136" y="69273"/>
            <a:ext cx="2871573" cy="574209"/>
          </a:xfrm>
        </p:spPr>
        <p:txBody>
          <a:bodyPr/>
          <a:lstStyle/>
          <a:p>
            <a:r>
              <a:rPr lang="en-US" sz="2800" dirty="0" smtClean="0"/>
              <a:t>INTRODUCTION</a:t>
            </a:r>
            <a:endParaRPr lang="en-I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299" y="949036"/>
            <a:ext cx="7900773" cy="382311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000" dirty="0" smtClean="0"/>
              <a:t>Bankruptcy  occur when debts which are not paid to creditors  in full are forgiven for the owners.</a:t>
            </a:r>
          </a:p>
          <a:p>
            <a:pPr>
              <a:buFontTx/>
              <a:buChar char="-"/>
            </a:pPr>
            <a:r>
              <a:rPr lang="en-US" sz="2000" dirty="0" smtClean="0"/>
              <a:t>If we file for bankruptcy, it may be tough for us to get a new loan if we plan to start afresh.</a:t>
            </a:r>
          </a:p>
          <a:p>
            <a:pPr>
              <a:buFontTx/>
              <a:buChar char="-"/>
            </a:pPr>
            <a:r>
              <a:rPr lang="en-US" sz="2000" dirty="0" smtClean="0"/>
              <a:t>So, it’s better to check the current status of the company and by using the current technologies the company will know that whether I will survive or not in following years based on the current economic conditions.</a:t>
            </a:r>
          </a:p>
          <a:p>
            <a:pPr>
              <a:buFontTx/>
              <a:buChar char="-"/>
            </a:pPr>
            <a:r>
              <a:rPr lang="en-US" sz="2000" dirty="0" smtClean="0"/>
              <a:t>By knowing this will enable the company to take </a:t>
            </a:r>
            <a:r>
              <a:rPr lang="en-US" sz="2000" smtClean="0"/>
              <a:t>precautionary measures.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0584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375" y="-281883"/>
            <a:ext cx="5137208" cy="952931"/>
          </a:xfrm>
        </p:spPr>
        <p:txBody>
          <a:bodyPr/>
          <a:lstStyle/>
          <a:p>
            <a:r>
              <a:rPr lang="en-IN" sz="2800" dirty="0"/>
              <a:t>LITERATURE   SURVEY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113" y="983767"/>
            <a:ext cx="8103475" cy="3918241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The data were collected from the Taiwan Economic Journal for the years 1999 to 2009. Company bankruptcy was defined based on the business regulations of the Taiwan Stock Exchange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ym typeface="Wingdings" pitchFamily="2" charset="2"/>
              </a:rPr>
              <a:t>EI Altman, The Journal of Finance</a:t>
            </a:r>
          </a:p>
          <a:p>
            <a:pPr marL="114300" indent="0">
              <a:buNone/>
            </a:pPr>
            <a:r>
              <a:rPr lang="en-US" sz="2000" b="1" dirty="0" smtClean="0"/>
              <a:t>       </a:t>
            </a:r>
            <a:r>
              <a:rPr lang="pl-PL" sz="2000" dirty="0" smtClean="0"/>
              <a:t>Z </a:t>
            </a:r>
            <a:r>
              <a:rPr lang="pl-PL" sz="2000" dirty="0"/>
              <a:t>= 1.2*X1 + 1.4*X2 + 3.3*X3 + 0.6*X4 + 1*X5</a:t>
            </a:r>
            <a:endParaRPr lang="en-US" sz="2000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>
                <a:sym typeface="Wingdings" pitchFamily="2" charset="2"/>
              </a:rPr>
              <a:t>In this project, we need to get lot of information (parameters) about the company from the client</a:t>
            </a:r>
            <a:r>
              <a:rPr lang="en-US" sz="2000" dirty="0" smtClean="0">
                <a:sym typeface="Wingdings" pitchFamily="2" charset="2"/>
              </a:rPr>
              <a:t>.</a:t>
            </a:r>
            <a:endParaRPr lang="en-US" sz="2000" dirty="0">
              <a:sym typeface="Wingdings" pitchFamily="2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847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DELL\Downloads\Zscore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55" y="180110"/>
            <a:ext cx="4655127" cy="477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6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364" y="96983"/>
            <a:ext cx="6823363" cy="644236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sz="2800" dirty="0" smtClean="0"/>
              <a:t>EXISTING AND PROPOSED SYSTEMS</a:t>
            </a:r>
            <a:endParaRPr lang="en-I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299" y="1260764"/>
            <a:ext cx="7921555" cy="3657600"/>
          </a:xfrm>
        </p:spPr>
        <p:txBody>
          <a:bodyPr/>
          <a:lstStyle/>
          <a:p>
            <a:r>
              <a:rPr lang="en-US" sz="2000" dirty="0" smtClean="0"/>
              <a:t>EI Altman – Z-Score formula</a:t>
            </a:r>
          </a:p>
          <a:p>
            <a:r>
              <a:rPr lang="en-US" sz="2000" dirty="0" smtClean="0"/>
              <a:t>Zikeba et al. (2016)  - Boosted Decision Tree</a:t>
            </a:r>
          </a:p>
          <a:p>
            <a:r>
              <a:rPr lang="en-US" sz="2000" dirty="0" smtClean="0"/>
              <a:t>Quynh and Thi Lan Phuong (2020) – Fair Voting, Random Forest Algorithm</a:t>
            </a:r>
          </a:p>
          <a:p>
            <a:r>
              <a:rPr lang="en-US" sz="2000" dirty="0" smtClean="0"/>
              <a:t>Ren</a:t>
            </a:r>
            <a:r>
              <a:rPr lang="en-US" sz="2000" dirty="0"/>
              <a:t> </a:t>
            </a:r>
            <a:r>
              <a:rPr lang="en-US" sz="2000" dirty="0" smtClean="0"/>
              <a:t>(2020) – Financial indicators</a:t>
            </a:r>
          </a:p>
          <a:p>
            <a:pPr marL="114300" indent="0">
              <a:buNone/>
            </a:pPr>
            <a:endParaRPr lang="en-US" sz="2000" dirty="0" smtClean="0"/>
          </a:p>
          <a:p>
            <a:r>
              <a:rPr lang="en-US" sz="2000" dirty="0" smtClean="0"/>
              <a:t>Gradient Boosting</a:t>
            </a:r>
          </a:p>
          <a:p>
            <a:endParaRPr lang="en-US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1950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236" y="124692"/>
            <a:ext cx="6573982" cy="518791"/>
          </a:xfrm>
        </p:spPr>
        <p:txBody>
          <a:bodyPr/>
          <a:lstStyle/>
          <a:p>
            <a:r>
              <a:rPr lang="en-US" sz="2800" dirty="0" smtClean="0"/>
              <a:t>Software And Hardware Requirements</a:t>
            </a:r>
            <a:endParaRPr lang="en-I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Google Colab</a:t>
            </a:r>
          </a:p>
          <a:p>
            <a:r>
              <a:rPr lang="en-US" sz="2000" dirty="0" smtClean="0"/>
              <a:t>Jupyter Notebook</a:t>
            </a:r>
            <a:endParaRPr lang="en-IN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2000" dirty="0" smtClean="0"/>
              <a:t>Python</a:t>
            </a:r>
            <a:endParaRPr lang="en-IN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sz="2000" dirty="0" smtClean="0"/>
              <a:t>Intel i5</a:t>
            </a:r>
          </a:p>
          <a:p>
            <a:r>
              <a:rPr lang="en-US" sz="2000" dirty="0" smtClean="0"/>
              <a:t>4GB RAM</a:t>
            </a:r>
          </a:p>
          <a:p>
            <a:r>
              <a:rPr lang="en-US" sz="2000" dirty="0" smtClean="0"/>
              <a:t>Windows10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746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318" y="214745"/>
            <a:ext cx="2947773" cy="498763"/>
          </a:xfrm>
        </p:spPr>
        <p:txBody>
          <a:bodyPr/>
          <a:lstStyle/>
          <a:p>
            <a:r>
              <a:rPr lang="en-US" sz="2800" dirty="0" smtClean="0"/>
              <a:t>DATASET USED</a:t>
            </a:r>
            <a:endParaRPr lang="en-I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299" y="976746"/>
            <a:ext cx="7921555" cy="3809259"/>
          </a:xfrm>
        </p:spPr>
        <p:txBody>
          <a:bodyPr/>
          <a:lstStyle/>
          <a:p>
            <a:r>
              <a:rPr lang="en-US" sz="2000" dirty="0" smtClean="0"/>
              <a:t>Dataset was obtained from Kaggle’s Dataset.</a:t>
            </a:r>
          </a:p>
          <a:p>
            <a:pPr marL="114300" indent="0">
              <a:buNone/>
            </a:pPr>
            <a:r>
              <a:rPr lang="en-US" sz="2000" dirty="0" smtClean="0"/>
              <a:t>Attributes of the dataset are:</a:t>
            </a:r>
          </a:p>
          <a:p>
            <a:r>
              <a:rPr lang="en-US" sz="2000" dirty="0" smtClean="0"/>
              <a:t>Operating profit </a:t>
            </a:r>
            <a:r>
              <a:rPr lang="en-US" sz="2000" dirty="0"/>
              <a:t>r</a:t>
            </a:r>
            <a:r>
              <a:rPr lang="en-US" sz="2000" dirty="0" smtClean="0"/>
              <a:t>ate</a:t>
            </a:r>
          </a:p>
          <a:p>
            <a:r>
              <a:rPr lang="en-US" sz="2000" dirty="0" smtClean="0"/>
              <a:t>Cash flow rate</a:t>
            </a:r>
          </a:p>
          <a:p>
            <a:r>
              <a:rPr lang="en-US" sz="2000" dirty="0" smtClean="0"/>
              <a:t>Assets</a:t>
            </a:r>
          </a:p>
          <a:p>
            <a:r>
              <a:rPr lang="en-US" sz="2000" dirty="0" smtClean="0"/>
              <a:t>Liabilities</a:t>
            </a:r>
          </a:p>
          <a:p>
            <a:r>
              <a:rPr lang="en-US" sz="2000" dirty="0" smtClean="0"/>
              <a:t>Expenses</a:t>
            </a:r>
          </a:p>
          <a:p>
            <a:r>
              <a:rPr lang="en-US" sz="2000" dirty="0" smtClean="0"/>
              <a:t>Total income</a:t>
            </a:r>
          </a:p>
          <a:p>
            <a:r>
              <a:rPr lang="en-US" sz="2000" dirty="0" smtClean="0"/>
              <a:t>Gross profit sales</a:t>
            </a:r>
          </a:p>
          <a:p>
            <a:r>
              <a:rPr lang="en-US" sz="2000" dirty="0" smtClean="0"/>
              <a:t>Total asset turnover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495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18" y="0"/>
            <a:ext cx="8263976" cy="704506"/>
          </a:xfrm>
        </p:spPr>
        <p:txBody>
          <a:bodyPr/>
          <a:lstStyle/>
          <a:p>
            <a:r>
              <a:rPr lang="en-US" sz="3600" dirty="0" smtClean="0"/>
              <a:t>      </a:t>
            </a:r>
            <a:r>
              <a:rPr lang="en-US" sz="2800" dirty="0" smtClean="0"/>
              <a:t>CLASSIFICATION ALGORITHMS </a:t>
            </a:r>
            <a:endParaRPr lang="en-I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299" y="855759"/>
            <a:ext cx="7963119" cy="4034895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 smtClean="0"/>
              <a:t>Decision Tree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000" dirty="0" smtClean="0"/>
              <a:t>Decision Tree is a flowchart –like structure in which each internal node represents  a test on feature and leaf nodes represents a class labels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800" dirty="0" smtClean="0"/>
              <a:t>Gradient Boosting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Gradient Boosting is a popular boosting algorithm. In gradient boosting, each predictor corrects its predecessor’s  error.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798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2495</TotalTime>
  <Words>721</Words>
  <Application>Microsoft Office PowerPoint</Application>
  <PresentationFormat>On-screen Show (16:9)</PresentationFormat>
  <Paragraphs>105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Barlow</vt:lpstr>
      <vt:lpstr>Wingdings</vt:lpstr>
      <vt:lpstr>Barlow Light</vt:lpstr>
      <vt:lpstr>Minola template</vt:lpstr>
      <vt:lpstr>  COMPANY BANKRUPTCY PREDICTION                              USING              MACHINE LEARNING</vt:lpstr>
      <vt:lpstr>ABSTRACT</vt:lpstr>
      <vt:lpstr>INTRODUCTION</vt:lpstr>
      <vt:lpstr>LITERATURE   SURVEY</vt:lpstr>
      <vt:lpstr>PowerPoint Presentation</vt:lpstr>
      <vt:lpstr>  EXISTING AND PROPOSED SYSTEMS</vt:lpstr>
      <vt:lpstr>Software And Hardware Requirements</vt:lpstr>
      <vt:lpstr>DATASET USED</vt:lpstr>
      <vt:lpstr>      CLASSIFICATION ALGORITHMS </vt:lpstr>
      <vt:lpstr>Flow Chart</vt:lpstr>
      <vt:lpstr>IMPLEMENTATION</vt:lpstr>
      <vt:lpstr>PowerPoint Presentation</vt:lpstr>
      <vt:lpstr>DATA VISUALIZATION</vt:lpstr>
      <vt:lpstr>RESULTS</vt:lpstr>
      <vt:lpstr>                    CONCLUSION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Madhu Mahi</dc:creator>
  <cp:lastModifiedBy>DELL</cp:lastModifiedBy>
  <cp:revision>122</cp:revision>
  <dcterms:modified xsi:type="dcterms:W3CDTF">2022-11-23T16:09:14Z</dcterms:modified>
</cp:coreProperties>
</file>