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sldIdLst>
    <p:sldId id="257" r:id="rId2"/>
    <p:sldId id="258" r:id="rId3"/>
    <p:sldId id="259" r:id="rId4"/>
    <p:sldId id="260" r:id="rId5"/>
    <p:sldId id="261" r:id="rId6"/>
    <p:sldId id="262"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A28781D-3A5A-D559-45B1-D19B529BAC6D}" v="795" dt="2024-09-10T08:59:21.72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dirty="0"/>
              <a:t>Click to edit Master title style</a:t>
            </a:r>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9/10/2024</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307064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dirty="0"/>
              <a:t>Click to edit Master title style</a:t>
            </a:r>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9/10/2024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070494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dirty="0"/>
              <a:t>Click to edit Master title style</a:t>
            </a:r>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458454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dirty="0"/>
              <a:t>Click to edit Master title style</a:t>
            </a:r>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077238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dirty="0"/>
              <a:t>Click to edit Master title style</a:t>
            </a:r>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0834566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dirty="0"/>
              <a:t>Click to edit Master title style</a:t>
            </a:r>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5025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dirty="0"/>
              <a:t>Click to edit Master title style</a:t>
            </a:r>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690763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a:t>Click to edit Master title style</a:t>
            </a:r>
          </a:p>
        </p:txBody>
      </p:sp>
      <p:sp>
        <p:nvSpPr>
          <p:cNvPr id="3" name="Vertical Text Placeholder 2"/>
          <p:cNvSpPr>
            <a:spLocks noGrp="1"/>
          </p:cNvSpPr>
          <p:nvPr>
            <p:ph type="body" orient="vert" idx="1"/>
          </p:nvPr>
        </p:nvSpPr>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9/10/2024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6865576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9/10/2024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079919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2647F38-B617-4D2F-AE0A-013F0C4D2C57}" type="datetimeFigureOut">
              <a:rPr lang="en-US" dirty="0"/>
              <a:t>9/10/2024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extLst>
      <p:ext uri="{BB962C8B-B14F-4D97-AF65-F5344CB8AC3E}">
        <p14:creationId xmlns:p14="http://schemas.microsoft.com/office/powerpoint/2010/main" val="10979804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dirty="0"/>
              <a:t>Click to edit Master title style</a:t>
            </a:r>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07118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05BFA754-D5C3-4E66-96A6-867B257F58DC}" type="datetimeFigureOut">
              <a:rPr lang="en-US" dirty="0"/>
              <a:t>9/10/2024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extLst>
      <p:ext uri="{BB962C8B-B14F-4D97-AF65-F5344CB8AC3E}">
        <p14:creationId xmlns:p14="http://schemas.microsoft.com/office/powerpoint/2010/main" val="25991349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9/10/2024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370568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9/10/2024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196017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9/10/2024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5139221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dirty="0"/>
              <a:t>Click to edit Master title style</a:t>
            </a:r>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9/10/2024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127177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dirty="0"/>
              <a:t>Click to edit Master title style</a:t>
            </a:r>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9/10/2024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6595089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9/10/2024</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1453918432"/>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 id="2147483780" r:id="rId12"/>
    <p:sldLayoutId id="2147483781" r:id="rId13"/>
    <p:sldLayoutId id="2147483782" r:id="rId14"/>
    <p:sldLayoutId id="2147483783" r:id="rId15"/>
    <p:sldLayoutId id="2147483784" r:id="rId16"/>
    <p:sldLayoutId id="2147483785"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A logo of a company&#10;&#10;Description automatically generated">
            <a:extLst>
              <a:ext uri="{FF2B5EF4-FFF2-40B4-BE49-F238E27FC236}">
                <a16:creationId xmlns:a16="http://schemas.microsoft.com/office/drawing/2014/main" id="{4922265D-284F-EE82-2A7B-88975BE96E4F}"/>
              </a:ext>
            </a:extLst>
          </p:cNvPr>
          <p:cNvPicPr>
            <a:picLocks noChangeAspect="1"/>
          </p:cNvPicPr>
          <p:nvPr/>
        </p:nvPicPr>
        <p:blipFill>
          <a:blip r:embed="rId2"/>
          <a:stretch>
            <a:fillRect/>
          </a:stretch>
        </p:blipFill>
        <p:spPr>
          <a:xfrm>
            <a:off x="9982871" y="731547"/>
            <a:ext cx="1466850" cy="1466850"/>
          </a:xfrm>
          <a:prstGeom prst="rect">
            <a:avLst/>
          </a:prstGeom>
        </p:spPr>
      </p:pic>
      <p:pic>
        <p:nvPicPr>
          <p:cNvPr id="9" name="Picture 8" descr="A blue gear with a book and a caduceus symbol&#10;&#10;Description automatically generated">
            <a:extLst>
              <a:ext uri="{FF2B5EF4-FFF2-40B4-BE49-F238E27FC236}">
                <a16:creationId xmlns:a16="http://schemas.microsoft.com/office/drawing/2014/main" id="{D379A429-272A-8C7B-9FC1-7F2F7DA52E22}"/>
              </a:ext>
            </a:extLst>
          </p:cNvPr>
          <p:cNvPicPr>
            <a:picLocks noChangeAspect="1"/>
          </p:cNvPicPr>
          <p:nvPr/>
        </p:nvPicPr>
        <p:blipFill>
          <a:blip r:embed="rId3"/>
          <a:stretch>
            <a:fillRect/>
          </a:stretch>
        </p:blipFill>
        <p:spPr>
          <a:xfrm>
            <a:off x="623016" y="751804"/>
            <a:ext cx="1447800" cy="1447800"/>
          </a:xfrm>
          <a:prstGeom prst="rect">
            <a:avLst/>
          </a:prstGeom>
        </p:spPr>
      </p:pic>
      <p:sp>
        <p:nvSpPr>
          <p:cNvPr id="10" name="TextBox 9">
            <a:extLst>
              <a:ext uri="{FF2B5EF4-FFF2-40B4-BE49-F238E27FC236}">
                <a16:creationId xmlns:a16="http://schemas.microsoft.com/office/drawing/2014/main" id="{B9730D7D-6596-1AE8-F8D2-177DA43548B2}"/>
              </a:ext>
            </a:extLst>
          </p:cNvPr>
          <p:cNvSpPr txBox="1"/>
          <p:nvPr/>
        </p:nvSpPr>
        <p:spPr>
          <a:xfrm>
            <a:off x="624626" y="4933682"/>
            <a:ext cx="5549722"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dirty="0">
                <a:latin typeface="Times New Roman"/>
                <a:cs typeface="Times New Roman"/>
              </a:rPr>
              <a:t>Guided by</a:t>
            </a:r>
            <a:endParaRPr lang="en-IN" sz="2000" b="1" dirty="0">
              <a:latin typeface="Times New Roman"/>
              <a:cs typeface="Times New Roman"/>
            </a:endParaRPr>
          </a:p>
          <a:p>
            <a:r>
              <a:rPr lang="en-US" sz="2000" b="1" dirty="0">
                <a:latin typeface="Times New Roman"/>
                <a:cs typeface="Times New Roman"/>
              </a:rPr>
              <a:t>Gnana Soundari</a:t>
            </a:r>
            <a:endParaRPr lang="en-IN" sz="2000" b="1" dirty="0">
              <a:latin typeface="Times New Roman"/>
              <a:cs typeface="Times New Roman"/>
            </a:endParaRPr>
          </a:p>
          <a:p>
            <a:r>
              <a:rPr lang="en-IN" sz="2000" b="1" dirty="0">
                <a:latin typeface="Times New Roman"/>
                <a:cs typeface="Times New Roman"/>
              </a:rPr>
              <a:t>CSA0697-</a:t>
            </a:r>
            <a:r>
              <a:rPr lang="en-US" sz="2000" b="1" dirty="0">
                <a:latin typeface="Times New Roman"/>
                <a:cs typeface="Times New Roman"/>
              </a:rPr>
              <a:t>Design And Analysis Of Algorithm For            Lower Bound Theory</a:t>
            </a:r>
          </a:p>
        </p:txBody>
      </p:sp>
      <p:sp>
        <p:nvSpPr>
          <p:cNvPr id="11" name="TextBox 10">
            <a:extLst>
              <a:ext uri="{FF2B5EF4-FFF2-40B4-BE49-F238E27FC236}">
                <a16:creationId xmlns:a16="http://schemas.microsoft.com/office/drawing/2014/main" id="{2B4D86E0-592F-E4ED-2838-6FB628F0906B}"/>
              </a:ext>
            </a:extLst>
          </p:cNvPr>
          <p:cNvSpPr txBox="1"/>
          <p:nvPr/>
        </p:nvSpPr>
        <p:spPr>
          <a:xfrm>
            <a:off x="2653047" y="753415"/>
            <a:ext cx="6633692"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IN" b="1" kern="100">
                <a:latin typeface="Times New Roman"/>
                <a:ea typeface="Calibri"/>
                <a:cs typeface="Times New Roman"/>
              </a:rPr>
              <a:t>SAVEETHA SCHOOL OF ENGINEERING</a:t>
            </a:r>
          </a:p>
          <a:p>
            <a:pPr algn="ctr"/>
            <a:r>
              <a:rPr lang="en-IN" b="1" kern="100">
                <a:latin typeface="Times New Roman"/>
                <a:ea typeface="Calibri"/>
                <a:cs typeface="Times New Roman"/>
              </a:rPr>
              <a:t>SAVEETHA INSTITUTE OF MEDICAL AND TECHNICAL SCIENCES</a:t>
            </a:r>
          </a:p>
        </p:txBody>
      </p:sp>
      <p:sp>
        <p:nvSpPr>
          <p:cNvPr id="12" name="TextBox 11">
            <a:extLst>
              <a:ext uri="{FF2B5EF4-FFF2-40B4-BE49-F238E27FC236}">
                <a16:creationId xmlns:a16="http://schemas.microsoft.com/office/drawing/2014/main" id="{DB7AAE7D-175C-DC5B-ED24-E4659DF61FEF}"/>
              </a:ext>
            </a:extLst>
          </p:cNvPr>
          <p:cNvSpPr txBox="1"/>
          <p:nvPr/>
        </p:nvSpPr>
        <p:spPr>
          <a:xfrm>
            <a:off x="2652084" y="2466169"/>
            <a:ext cx="6526365"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b="1" dirty="0"/>
              <a:t>Valid Arrangements of Pairs</a:t>
            </a:r>
          </a:p>
        </p:txBody>
      </p:sp>
      <p:sp>
        <p:nvSpPr>
          <p:cNvPr id="14" name="TextBox 13">
            <a:extLst>
              <a:ext uri="{FF2B5EF4-FFF2-40B4-BE49-F238E27FC236}">
                <a16:creationId xmlns:a16="http://schemas.microsoft.com/office/drawing/2014/main" id="{D44C7C02-3F76-2B80-AACB-6ACB44446596}"/>
              </a:ext>
            </a:extLst>
          </p:cNvPr>
          <p:cNvSpPr txBox="1"/>
          <p:nvPr/>
        </p:nvSpPr>
        <p:spPr>
          <a:xfrm>
            <a:off x="8963697" y="5239555"/>
            <a:ext cx="2743200"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dirty="0">
                <a:latin typeface="Times New Roman"/>
                <a:cs typeface="Times New Roman"/>
              </a:rPr>
              <a:t>By,</a:t>
            </a:r>
          </a:p>
          <a:p>
            <a:r>
              <a:rPr lang="en-US" sz="2000" b="1" dirty="0">
                <a:latin typeface="Times New Roman"/>
                <a:cs typeface="Times New Roman"/>
              </a:rPr>
              <a:t>Name: Mano C</a:t>
            </a:r>
          </a:p>
          <a:p>
            <a:r>
              <a:rPr lang="en-IN" sz="2000" b="1" dirty="0">
                <a:latin typeface="Times New Roman"/>
                <a:cs typeface="Times New Roman"/>
              </a:rPr>
              <a:t>Reg.No:192210254</a:t>
            </a:r>
          </a:p>
        </p:txBody>
      </p:sp>
    </p:spTree>
    <p:extLst>
      <p:ext uri="{BB962C8B-B14F-4D97-AF65-F5344CB8AC3E}">
        <p14:creationId xmlns:p14="http://schemas.microsoft.com/office/powerpoint/2010/main" val="15263580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2353658-07AA-CC47-441D-99246084216A}"/>
              </a:ext>
            </a:extLst>
          </p:cNvPr>
          <p:cNvSpPr>
            <a:spLocks noGrp="1"/>
          </p:cNvSpPr>
          <p:nvPr>
            <p:ph idx="1"/>
          </p:nvPr>
        </p:nvSpPr>
        <p:spPr>
          <a:xfrm>
            <a:off x="634286" y="983132"/>
            <a:ext cx="10612190" cy="4887957"/>
          </a:xfrm>
        </p:spPr>
        <p:txBody>
          <a:bodyPr vert="horz" lIns="91440" tIns="45720" rIns="91440" bIns="45720" rtlCol="0" anchor="t">
            <a:normAutofit/>
          </a:bodyPr>
          <a:lstStyle/>
          <a:p>
            <a:pPr>
              <a:buNone/>
            </a:pPr>
            <a:r>
              <a:rPr lang="en-US" sz="3200" b="1" dirty="0">
                <a:ea typeface="+mn-lt"/>
                <a:cs typeface="+mn-lt"/>
              </a:rPr>
              <a:t>   INTRODUCTION:</a:t>
            </a:r>
            <a:endParaRPr lang="en-US" sz="3200" dirty="0"/>
          </a:p>
          <a:p>
            <a:pPr algn="just">
              <a:buNone/>
            </a:pPr>
            <a:r>
              <a:rPr lang="en-US" dirty="0">
                <a:ea typeface="+mn-lt"/>
                <a:cs typeface="+mn-lt"/>
              </a:rPr>
              <a:t>   The problem of finding valid pair arrangements has wide-ranging applications in areas such as scheduling, graph theory, and combinatorics. In many real-world problems such as task scheduling, seating arrangements, or matching participants in a tournament, certain pairs of elements must be arranged according to predefined constraints. These constraints can range from adjacency requirements to order constraints, or restrictions on how many times a particular pair can occur.</a:t>
            </a:r>
            <a:endParaRPr lang="en-US" dirty="0"/>
          </a:p>
          <a:p>
            <a:pPr marL="0" indent="0">
              <a:buNone/>
            </a:pPr>
            <a:endParaRPr lang="en-US" b="1" dirty="0"/>
          </a:p>
        </p:txBody>
      </p:sp>
    </p:spTree>
    <p:extLst>
      <p:ext uri="{BB962C8B-B14F-4D97-AF65-F5344CB8AC3E}">
        <p14:creationId xmlns:p14="http://schemas.microsoft.com/office/powerpoint/2010/main" val="20154357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82F067-36E7-3383-D94B-452FD1C37DCD}"/>
              </a:ext>
            </a:extLst>
          </p:cNvPr>
          <p:cNvSpPr>
            <a:spLocks noGrp="1"/>
          </p:cNvSpPr>
          <p:nvPr>
            <p:ph idx="1"/>
          </p:nvPr>
        </p:nvSpPr>
        <p:spPr>
          <a:xfrm>
            <a:off x="666482" y="591400"/>
            <a:ext cx="10853670" cy="4936253"/>
          </a:xfrm>
        </p:spPr>
        <p:txBody>
          <a:bodyPr vert="horz" lIns="91440" tIns="45720" rIns="91440" bIns="45720" rtlCol="0" anchor="t">
            <a:normAutofit/>
          </a:bodyPr>
          <a:lstStyle/>
          <a:p>
            <a:pPr marL="0" indent="0">
              <a:lnSpc>
                <a:spcPct val="100000"/>
              </a:lnSpc>
              <a:buNone/>
            </a:pPr>
            <a:r>
              <a:rPr lang="en-US" sz="3200" b="1" dirty="0">
                <a:ea typeface="+mn-lt"/>
                <a:cs typeface="+mn-lt"/>
              </a:rPr>
              <a:t>VALID ARRANGEMENT OF PAIRS:</a:t>
            </a:r>
            <a:endParaRPr lang="en-US" sz="3200"/>
          </a:p>
          <a:p>
            <a:pPr marL="0" indent="0">
              <a:lnSpc>
                <a:spcPct val="100000"/>
              </a:lnSpc>
              <a:buNone/>
            </a:pPr>
            <a:r>
              <a:rPr lang="en-US" dirty="0">
                <a:ea typeface="+mn-lt"/>
                <a:cs typeface="+mn-lt"/>
              </a:rPr>
              <a:t>A valid arrangement of pairs can be defined as a sequence in which pairs of elements are ordered according to a set of constraints. These constraints often depend on the problem domain and may include:</a:t>
            </a:r>
          </a:p>
          <a:p>
            <a:pPr>
              <a:lnSpc>
                <a:spcPct val="100000"/>
              </a:lnSpc>
              <a:buFont typeface="Wingdings" panose="020B0604020202020204" pitchFamily="34" charset="0"/>
              <a:buChar char="Ø"/>
            </a:pPr>
            <a:r>
              <a:rPr lang="en-US" dirty="0">
                <a:ea typeface="+mn-lt"/>
                <a:cs typeface="+mn-lt"/>
              </a:rPr>
              <a:t> </a:t>
            </a:r>
            <a:r>
              <a:rPr lang="en-US" b="1" dirty="0">
                <a:ea typeface="+mn-lt"/>
                <a:cs typeface="+mn-lt"/>
              </a:rPr>
              <a:t>Adjacency constraints:</a:t>
            </a:r>
            <a:r>
              <a:rPr lang="en-US" dirty="0">
                <a:ea typeface="+mn-lt"/>
                <a:cs typeface="+mn-lt"/>
              </a:rPr>
              <a:t> Certain elements must or must not appear next to each other.</a:t>
            </a:r>
            <a:endParaRPr lang="en-US" dirty="0"/>
          </a:p>
          <a:p>
            <a:pPr>
              <a:lnSpc>
                <a:spcPct val="100000"/>
              </a:lnSpc>
              <a:buFont typeface="Wingdings" panose="020B0604020202020204" pitchFamily="34" charset="0"/>
              <a:buChar char="Ø"/>
            </a:pPr>
            <a:r>
              <a:rPr lang="en-US" b="1" dirty="0">
                <a:ea typeface="+mn-lt"/>
                <a:cs typeface="+mn-lt"/>
              </a:rPr>
              <a:t>Order constraints</a:t>
            </a:r>
            <a:r>
              <a:rPr lang="en-US" dirty="0">
                <a:ea typeface="+mn-lt"/>
                <a:cs typeface="+mn-lt"/>
              </a:rPr>
              <a:t>: Certain pairs must appear in a particular order relative to other pairs.</a:t>
            </a:r>
            <a:endParaRPr lang="en-US" dirty="0"/>
          </a:p>
          <a:p>
            <a:pPr>
              <a:lnSpc>
                <a:spcPct val="100000"/>
              </a:lnSpc>
              <a:buFont typeface="Wingdings" panose="020B0604020202020204" pitchFamily="34" charset="0"/>
              <a:buChar char="Ø"/>
            </a:pPr>
            <a:r>
              <a:rPr lang="en-US" b="1" dirty="0">
                <a:ea typeface="+mn-lt"/>
                <a:cs typeface="+mn-lt"/>
              </a:rPr>
              <a:t>Frequency constraints</a:t>
            </a:r>
            <a:r>
              <a:rPr lang="en-US" dirty="0">
                <a:ea typeface="+mn-lt"/>
                <a:cs typeface="+mn-lt"/>
              </a:rPr>
              <a:t>: Certain pairs may only appear a specific number of times within the sequence.</a:t>
            </a:r>
            <a:endParaRPr lang="en-US" dirty="0"/>
          </a:p>
          <a:p>
            <a:pPr>
              <a:lnSpc>
                <a:spcPct val="100000"/>
              </a:lnSpc>
              <a:buFont typeface="Wingdings" panose="020B0604020202020204" pitchFamily="34" charset="0"/>
              <a:buChar char="Ø"/>
            </a:pPr>
            <a:endParaRPr lang="en-US" dirty="0"/>
          </a:p>
        </p:txBody>
      </p:sp>
    </p:spTree>
    <p:extLst>
      <p:ext uri="{BB962C8B-B14F-4D97-AF65-F5344CB8AC3E}">
        <p14:creationId xmlns:p14="http://schemas.microsoft.com/office/powerpoint/2010/main" val="37382714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560CF01-FE8F-41C9-550C-F4FC5C3CBE73}"/>
              </a:ext>
            </a:extLst>
          </p:cNvPr>
          <p:cNvSpPr>
            <a:spLocks noGrp="1"/>
          </p:cNvSpPr>
          <p:nvPr>
            <p:ph idx="1"/>
          </p:nvPr>
        </p:nvSpPr>
        <p:spPr>
          <a:xfrm>
            <a:off x="655749" y="661160"/>
            <a:ext cx="10789277" cy="5553367"/>
          </a:xfrm>
        </p:spPr>
        <p:txBody>
          <a:bodyPr vert="horz" lIns="91440" tIns="45720" rIns="91440" bIns="45720" rtlCol="0" anchor="t">
            <a:normAutofit fontScale="92500"/>
          </a:bodyPr>
          <a:lstStyle/>
          <a:p>
            <a:pPr marL="0" indent="0">
              <a:lnSpc>
                <a:spcPct val="120000"/>
              </a:lnSpc>
              <a:buNone/>
            </a:pPr>
            <a:r>
              <a:rPr lang="en-US" sz="3200" b="1" dirty="0">
                <a:ea typeface="+mn-lt"/>
                <a:cs typeface="+mn-lt"/>
              </a:rPr>
              <a:t>COMPLEXITY ANALYSIS:</a:t>
            </a:r>
            <a:endParaRPr lang="en-US" sz="3200"/>
          </a:p>
          <a:p>
            <a:pPr marL="0" indent="0" algn="just">
              <a:lnSpc>
                <a:spcPct val="120000"/>
              </a:lnSpc>
              <a:buNone/>
            </a:pPr>
            <a:r>
              <a:rPr lang="en-US" dirty="0">
                <a:ea typeface="+mn-lt"/>
                <a:cs typeface="+mn-lt"/>
              </a:rPr>
              <a:t>The complexity of the algorithm is determined by the total number of possible arrangements and the process of checking each arrangement against the given constraints.</a:t>
            </a:r>
          </a:p>
          <a:p>
            <a:pPr marL="457200" indent="-457200" algn="just">
              <a:lnSpc>
                <a:spcPct val="120000"/>
              </a:lnSpc>
              <a:buFont typeface="Wingdings" panose="020B0604020202020204" pitchFamily="34" charset="0"/>
              <a:buChar char="Ø"/>
            </a:pPr>
            <a:r>
              <a:rPr lang="en-US" dirty="0">
                <a:ea typeface="+mn-lt"/>
                <a:cs typeface="+mn-lt"/>
              </a:rPr>
              <a:t>      Time Complexity: The algorithm generates all permutations of the set of pairs, resulting in `n!` possible arrangements, where `n` is the number of elements. For each arrangement, the algorithm checks if it satisfies the constraints, leading to a time complexity of `O(n! * c)`, where `c` is the number of constraints. This results in factorial growth as the number of elements increases.</a:t>
            </a:r>
            <a:endParaRPr lang="en-US" dirty="0"/>
          </a:p>
          <a:p>
            <a:pPr marL="457200" indent="-457200" algn="just">
              <a:lnSpc>
                <a:spcPct val="120000"/>
              </a:lnSpc>
              <a:buFont typeface="Wingdings" panose="020B0604020202020204" pitchFamily="34" charset="0"/>
              <a:buChar char="Ø"/>
            </a:pPr>
            <a:r>
              <a:rPr lang="en-US" dirty="0">
                <a:ea typeface="+mn-lt"/>
                <a:cs typeface="+mn-lt"/>
              </a:rPr>
              <a:t>   Space Complexity: The space complexity is determined by the storage of the pairs and the constraints. The space required for storing the constraints is proportional to the number of constraints, while the space needed for the arrangements is proportional to `O(n)`.</a:t>
            </a:r>
            <a:endParaRPr lang="en-US" dirty="0"/>
          </a:p>
          <a:p>
            <a:pPr marL="0" indent="0">
              <a:lnSpc>
                <a:spcPct val="120000"/>
              </a:lnSpc>
              <a:buNone/>
            </a:pPr>
            <a:endParaRPr lang="en-US" dirty="0"/>
          </a:p>
        </p:txBody>
      </p:sp>
    </p:spTree>
    <p:extLst>
      <p:ext uri="{BB962C8B-B14F-4D97-AF65-F5344CB8AC3E}">
        <p14:creationId xmlns:p14="http://schemas.microsoft.com/office/powerpoint/2010/main" val="29955669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C00B39D-2E78-61F4-E4DC-FB11B2D3F2B7}"/>
              </a:ext>
            </a:extLst>
          </p:cNvPr>
          <p:cNvSpPr>
            <a:spLocks noGrp="1"/>
          </p:cNvSpPr>
          <p:nvPr>
            <p:ph idx="1"/>
          </p:nvPr>
        </p:nvSpPr>
        <p:spPr>
          <a:xfrm>
            <a:off x="757707" y="1058260"/>
            <a:ext cx="10531700" cy="4292309"/>
          </a:xfrm>
        </p:spPr>
        <p:txBody>
          <a:bodyPr vert="horz" lIns="91440" tIns="45720" rIns="91440" bIns="45720" rtlCol="0" anchor="t">
            <a:normAutofit/>
          </a:bodyPr>
          <a:lstStyle/>
          <a:p>
            <a:pPr marL="0" indent="0" algn="just">
              <a:lnSpc>
                <a:spcPct val="100000"/>
              </a:lnSpc>
              <a:buNone/>
            </a:pPr>
            <a:r>
              <a:rPr lang="en-US" sz="3200" b="1" dirty="0">
                <a:ea typeface="+mn-lt"/>
                <a:cs typeface="+mn-lt"/>
              </a:rPr>
              <a:t>FUTURE SCOPE:</a:t>
            </a:r>
            <a:endParaRPr lang="en-US" sz="3200"/>
          </a:p>
          <a:p>
            <a:pPr marL="0" indent="0" algn="just">
              <a:buNone/>
            </a:pPr>
            <a:r>
              <a:rPr lang="en-US" dirty="0">
                <a:ea typeface="+mn-lt"/>
                <a:cs typeface="+mn-lt"/>
              </a:rPr>
              <a:t>Future work could focus on optimizing the algorithm for larger sets of elements and constraints by incorporating more efficient pruning techniques or using heuristic methods . Additionally , parallel processing techniques could be applied to reduce the time required to explore large search spaces. Another avenue of research is the application of machine learning to predict which arrangements are likely to be valid based on historical data . Enhancements to the program could include a more user- friendly interface and visualization tools to help users better understand how the algorithm is generating valid arrangements. </a:t>
            </a:r>
            <a:endParaRPr lang="en-US" dirty="0"/>
          </a:p>
          <a:p>
            <a:pPr marL="0" indent="0" algn="just">
              <a:lnSpc>
                <a:spcPct val="100000"/>
              </a:lnSpc>
              <a:buNone/>
            </a:pPr>
            <a:endParaRPr lang="en-US" dirty="0"/>
          </a:p>
        </p:txBody>
      </p:sp>
    </p:spTree>
    <p:extLst>
      <p:ext uri="{BB962C8B-B14F-4D97-AF65-F5344CB8AC3E}">
        <p14:creationId xmlns:p14="http://schemas.microsoft.com/office/powerpoint/2010/main" val="15390732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F5497BB-8BF2-E32A-5098-8B15BA5F9EEF}"/>
              </a:ext>
            </a:extLst>
          </p:cNvPr>
          <p:cNvSpPr>
            <a:spLocks noGrp="1"/>
          </p:cNvSpPr>
          <p:nvPr>
            <p:ph idx="1"/>
          </p:nvPr>
        </p:nvSpPr>
        <p:spPr>
          <a:xfrm>
            <a:off x="779171" y="1251442"/>
            <a:ext cx="10520967" cy="4523056"/>
          </a:xfrm>
        </p:spPr>
        <p:txBody>
          <a:bodyPr vert="horz" lIns="91440" tIns="45720" rIns="91440" bIns="45720" rtlCol="0" anchor="t">
            <a:normAutofit/>
          </a:bodyPr>
          <a:lstStyle/>
          <a:p>
            <a:pPr marL="0" indent="0" algn="just">
              <a:lnSpc>
                <a:spcPct val="100000"/>
              </a:lnSpc>
              <a:buNone/>
            </a:pPr>
            <a:r>
              <a:rPr lang="en-US" sz="3200" b="1" dirty="0">
                <a:ea typeface="+mn-lt"/>
                <a:cs typeface="+mn-lt"/>
              </a:rPr>
              <a:t>CONCLUSION:</a:t>
            </a:r>
            <a:endParaRPr lang="en-US" sz="3200"/>
          </a:p>
          <a:p>
            <a:pPr marL="0" indent="0" algn="just">
              <a:buNone/>
            </a:pPr>
            <a:r>
              <a:rPr lang="en-US" dirty="0">
                <a:ea typeface="+mn-lt"/>
                <a:cs typeface="+mn-lt"/>
              </a:rPr>
              <a:t>The problem of generating valid arrangements of pairs under specific constraints is both theoretically interesting and practically important. The solution presented in this paper provides an efficient way to generate all valid sequences using a backtracking algorithm. The provided C program demonstrates how user-defined constraints can be applied to ensure that only valid arrangements are generated . While the time complexity of the algorithm can grow rapidly for large inputs, it remains feasible for moderate- sized problems. Future improvements could focus on optimizing the algorithm for larger inputs and exploring alternative approaches to generate valid arrangements in real-world applications such as scheduling, resource management, and combinatorial design.</a:t>
            </a:r>
            <a:endParaRPr lang="en-US" dirty="0"/>
          </a:p>
          <a:p>
            <a:pPr marL="0" indent="0" algn="just">
              <a:lnSpc>
                <a:spcPct val="100000"/>
              </a:lnSpc>
              <a:buNone/>
            </a:pPr>
            <a:endParaRPr lang="en-US" dirty="0"/>
          </a:p>
          <a:p>
            <a:pPr marL="0" indent="0" algn="just">
              <a:lnSpc>
                <a:spcPct val="100000"/>
              </a:lnSpc>
              <a:buNone/>
            </a:pPr>
            <a:endParaRPr lang="en-US" dirty="0"/>
          </a:p>
        </p:txBody>
      </p:sp>
    </p:spTree>
    <p:extLst>
      <p:ext uri="{BB962C8B-B14F-4D97-AF65-F5344CB8AC3E}">
        <p14:creationId xmlns:p14="http://schemas.microsoft.com/office/powerpoint/2010/main" val="1702597443"/>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Organic</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262</cp:revision>
  <dcterms:created xsi:type="dcterms:W3CDTF">2024-09-10T07:45:36Z</dcterms:created>
  <dcterms:modified xsi:type="dcterms:W3CDTF">2024-09-10T09:00:11Z</dcterms:modified>
</cp:coreProperties>
</file>