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2740660" cy="2314575"/>
          </a:xfrm>
          <a:custGeom>
            <a:avLst/>
            <a:gdLst/>
            <a:ahLst/>
            <a:cxnLst/>
            <a:rect l="l" t="t" r="r" b="b"/>
            <a:pathLst>
              <a:path w="2740660" h="2314575">
                <a:moveTo>
                  <a:pt x="2740302" y="0"/>
                </a:moveTo>
                <a:lnTo>
                  <a:pt x="2677093" y="32654"/>
                </a:lnTo>
                <a:lnTo>
                  <a:pt x="2636239" y="55177"/>
                </a:lnTo>
                <a:lnTo>
                  <a:pt x="2595995" y="78404"/>
                </a:lnTo>
                <a:lnTo>
                  <a:pt x="2556344" y="102315"/>
                </a:lnTo>
                <a:lnTo>
                  <a:pt x="2517266" y="126889"/>
                </a:lnTo>
                <a:lnTo>
                  <a:pt x="2478744" y="152106"/>
                </a:lnTo>
                <a:lnTo>
                  <a:pt x="2440761" y="177945"/>
                </a:lnTo>
                <a:lnTo>
                  <a:pt x="2403298" y="204384"/>
                </a:lnTo>
                <a:lnTo>
                  <a:pt x="2366337" y="231404"/>
                </a:lnTo>
                <a:lnTo>
                  <a:pt x="2329861" y="258983"/>
                </a:lnTo>
                <a:lnTo>
                  <a:pt x="2293851" y="287101"/>
                </a:lnTo>
                <a:lnTo>
                  <a:pt x="2258290" y="315737"/>
                </a:lnTo>
                <a:lnTo>
                  <a:pt x="2223159" y="344870"/>
                </a:lnTo>
                <a:lnTo>
                  <a:pt x="2188441" y="374480"/>
                </a:lnTo>
                <a:lnTo>
                  <a:pt x="2154117" y="404546"/>
                </a:lnTo>
                <a:lnTo>
                  <a:pt x="2120170" y="435047"/>
                </a:lnTo>
                <a:lnTo>
                  <a:pt x="2086582" y="465963"/>
                </a:lnTo>
                <a:lnTo>
                  <a:pt x="2053335" y="497272"/>
                </a:lnTo>
                <a:lnTo>
                  <a:pt x="2020411" y="528955"/>
                </a:lnTo>
                <a:lnTo>
                  <a:pt x="1987792" y="560989"/>
                </a:lnTo>
                <a:lnTo>
                  <a:pt x="1955460" y="593356"/>
                </a:lnTo>
                <a:lnTo>
                  <a:pt x="1923397" y="626033"/>
                </a:lnTo>
                <a:lnTo>
                  <a:pt x="1891585" y="659000"/>
                </a:lnTo>
                <a:lnTo>
                  <a:pt x="1860006" y="692237"/>
                </a:lnTo>
                <a:lnTo>
                  <a:pt x="1828643" y="725722"/>
                </a:lnTo>
                <a:lnTo>
                  <a:pt x="1797477" y="759435"/>
                </a:lnTo>
                <a:lnTo>
                  <a:pt x="1766490" y="793356"/>
                </a:lnTo>
                <a:lnTo>
                  <a:pt x="1735665" y="827463"/>
                </a:lnTo>
                <a:lnTo>
                  <a:pt x="1704984" y="861735"/>
                </a:lnTo>
                <a:lnTo>
                  <a:pt x="1674428" y="896153"/>
                </a:lnTo>
                <a:lnTo>
                  <a:pt x="1643979" y="930695"/>
                </a:lnTo>
                <a:lnTo>
                  <a:pt x="1613621" y="965341"/>
                </a:lnTo>
                <a:lnTo>
                  <a:pt x="1583334" y="1000070"/>
                </a:lnTo>
                <a:lnTo>
                  <a:pt x="1553100" y="1034861"/>
                </a:lnTo>
                <a:lnTo>
                  <a:pt x="1522903" y="1069693"/>
                </a:lnTo>
                <a:lnTo>
                  <a:pt x="1492724" y="1104546"/>
                </a:lnTo>
                <a:lnTo>
                  <a:pt x="1462545" y="1139400"/>
                </a:lnTo>
                <a:lnTo>
                  <a:pt x="1432348" y="1174233"/>
                </a:lnTo>
                <a:lnTo>
                  <a:pt x="1402115" y="1209024"/>
                </a:lnTo>
                <a:lnTo>
                  <a:pt x="1371828" y="1243753"/>
                </a:lnTo>
                <a:lnTo>
                  <a:pt x="1341470" y="1278400"/>
                </a:lnTo>
                <a:lnTo>
                  <a:pt x="1311021" y="1312943"/>
                </a:lnTo>
                <a:lnTo>
                  <a:pt x="1280466" y="1347361"/>
                </a:lnTo>
                <a:lnTo>
                  <a:pt x="1249784" y="1381634"/>
                </a:lnTo>
                <a:lnTo>
                  <a:pt x="1218959" y="1415742"/>
                </a:lnTo>
                <a:lnTo>
                  <a:pt x="1187973" y="1449663"/>
                </a:lnTo>
                <a:lnTo>
                  <a:pt x="1156807" y="1483376"/>
                </a:lnTo>
                <a:lnTo>
                  <a:pt x="1125444" y="1516862"/>
                </a:lnTo>
                <a:lnTo>
                  <a:pt x="1093865" y="1550099"/>
                </a:lnTo>
                <a:lnTo>
                  <a:pt x="1062054" y="1583067"/>
                </a:lnTo>
                <a:lnTo>
                  <a:pt x="1029991" y="1615744"/>
                </a:lnTo>
                <a:lnTo>
                  <a:pt x="997659" y="1648111"/>
                </a:lnTo>
                <a:lnTo>
                  <a:pt x="965040" y="1680146"/>
                </a:lnTo>
                <a:lnTo>
                  <a:pt x="932116" y="1711828"/>
                </a:lnTo>
                <a:lnTo>
                  <a:pt x="898869" y="1743138"/>
                </a:lnTo>
                <a:lnTo>
                  <a:pt x="865281" y="1774054"/>
                </a:lnTo>
                <a:lnTo>
                  <a:pt x="831334" y="1804555"/>
                </a:lnTo>
                <a:lnTo>
                  <a:pt x="797011" y="1834622"/>
                </a:lnTo>
                <a:lnTo>
                  <a:pt x="762293" y="1864232"/>
                </a:lnTo>
                <a:lnTo>
                  <a:pt x="727162" y="1893366"/>
                </a:lnTo>
                <a:lnTo>
                  <a:pt x="691600" y="1922002"/>
                </a:lnTo>
                <a:lnTo>
                  <a:pt x="655591" y="1950120"/>
                </a:lnTo>
                <a:lnTo>
                  <a:pt x="619114" y="1977699"/>
                </a:lnTo>
                <a:lnTo>
                  <a:pt x="582154" y="2004719"/>
                </a:lnTo>
                <a:lnTo>
                  <a:pt x="544691" y="2031159"/>
                </a:lnTo>
                <a:lnTo>
                  <a:pt x="506707" y="2056997"/>
                </a:lnTo>
                <a:lnTo>
                  <a:pt x="468186" y="2082214"/>
                </a:lnTo>
                <a:lnTo>
                  <a:pt x="429108" y="2106789"/>
                </a:lnTo>
                <a:lnTo>
                  <a:pt x="389456" y="2130700"/>
                </a:lnTo>
                <a:lnTo>
                  <a:pt x="349212" y="2153927"/>
                </a:lnTo>
                <a:lnTo>
                  <a:pt x="308359" y="2176450"/>
                </a:lnTo>
                <a:lnTo>
                  <a:pt x="266877" y="2198248"/>
                </a:lnTo>
                <a:lnTo>
                  <a:pt x="224749" y="2219299"/>
                </a:lnTo>
                <a:lnTo>
                  <a:pt x="181958" y="2239584"/>
                </a:lnTo>
                <a:lnTo>
                  <a:pt x="138485" y="2259081"/>
                </a:lnTo>
                <a:lnTo>
                  <a:pt x="94312" y="2277770"/>
                </a:lnTo>
                <a:lnTo>
                  <a:pt x="49421" y="2295630"/>
                </a:lnTo>
                <a:lnTo>
                  <a:pt x="3795" y="2312640"/>
                </a:lnTo>
                <a:lnTo>
                  <a:pt x="0" y="2313961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566" y="536308"/>
            <a:ext cx="18277840" cy="47625"/>
          </a:xfrm>
          <a:custGeom>
            <a:avLst/>
            <a:gdLst/>
            <a:ahLst/>
            <a:cxnLst/>
            <a:rect l="l" t="t" r="r" b="b"/>
            <a:pathLst>
              <a:path w="18277840" h="47625">
                <a:moveTo>
                  <a:pt x="18277421" y="0"/>
                </a:moveTo>
                <a:lnTo>
                  <a:pt x="0" y="0"/>
                </a:lnTo>
                <a:lnTo>
                  <a:pt x="0" y="47625"/>
                </a:lnTo>
                <a:lnTo>
                  <a:pt x="18277421" y="47625"/>
                </a:lnTo>
                <a:lnTo>
                  <a:pt x="18277421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3036" y="2265356"/>
            <a:ext cx="4137659" cy="152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892"/>
            <a:ext cx="18288000" cy="632587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8213" y="1190497"/>
            <a:ext cx="2810306" cy="39293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08078" y="1190497"/>
            <a:ext cx="3936441" cy="31530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1142" y="1628648"/>
            <a:ext cx="4393083" cy="3153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288" y="818984"/>
            <a:ext cx="17204123" cy="1866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303" y="3417633"/>
            <a:ext cx="7433309" cy="418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504" y="2060651"/>
            <a:ext cx="12756515" cy="34143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algn="ctr" marL="12700" marR="5080" indent="183515">
              <a:lnSpc>
                <a:spcPct val="100099"/>
              </a:lnSpc>
              <a:spcBef>
                <a:spcPts val="114"/>
              </a:spcBef>
            </a:pPr>
            <a:r>
              <a:rPr dirty="0" sz="7400" spc="-40">
                <a:latin typeface="Times New Roman"/>
                <a:cs typeface="Times New Roman"/>
              </a:rPr>
              <a:t>Design</a:t>
            </a:r>
            <a:r>
              <a:rPr dirty="0" sz="7400" spc="-420">
                <a:latin typeface="Times New Roman"/>
                <a:cs typeface="Times New Roman"/>
              </a:rPr>
              <a:t> </a:t>
            </a:r>
            <a:r>
              <a:rPr dirty="0" sz="7400" spc="280">
                <a:latin typeface="Times New Roman"/>
                <a:cs typeface="Times New Roman"/>
              </a:rPr>
              <a:t>and</a:t>
            </a:r>
            <a:r>
              <a:rPr dirty="0" sz="7400" spc="-420">
                <a:latin typeface="Times New Roman"/>
                <a:cs typeface="Times New Roman"/>
              </a:rPr>
              <a:t> </a:t>
            </a:r>
            <a:r>
              <a:rPr dirty="0" sz="7400" spc="95">
                <a:latin typeface="Times New Roman"/>
                <a:cs typeface="Times New Roman"/>
              </a:rPr>
              <a:t>Optimization</a:t>
            </a:r>
            <a:r>
              <a:rPr dirty="0" sz="7400" spc="-415">
                <a:latin typeface="Times New Roman"/>
                <a:cs typeface="Times New Roman"/>
              </a:rPr>
              <a:t> </a:t>
            </a:r>
            <a:r>
              <a:rPr dirty="0" sz="7400" spc="-25">
                <a:latin typeface="Times New Roman"/>
                <a:cs typeface="Times New Roman"/>
              </a:rPr>
              <a:t>of </a:t>
            </a:r>
            <a:r>
              <a:rPr dirty="0" sz="7400" spc="90">
                <a:latin typeface="Times New Roman"/>
                <a:cs typeface="Times New Roman"/>
              </a:rPr>
              <a:t>Deterministic</a:t>
            </a:r>
            <a:r>
              <a:rPr dirty="0" sz="7400" spc="-415">
                <a:latin typeface="Times New Roman"/>
                <a:cs typeface="Times New Roman"/>
              </a:rPr>
              <a:t> </a:t>
            </a:r>
            <a:r>
              <a:rPr dirty="0" sz="7400" spc="80">
                <a:latin typeface="Times New Roman"/>
                <a:cs typeface="Times New Roman"/>
              </a:rPr>
              <a:t>Finite</a:t>
            </a:r>
            <a:r>
              <a:rPr dirty="0" sz="7400" spc="-409">
                <a:latin typeface="Times New Roman"/>
                <a:cs typeface="Times New Roman"/>
              </a:rPr>
              <a:t> </a:t>
            </a:r>
            <a:r>
              <a:rPr dirty="0" sz="7400" spc="105">
                <a:latin typeface="Times New Roman"/>
                <a:cs typeface="Times New Roman"/>
              </a:rPr>
              <a:t>Automata</a:t>
            </a:r>
            <a:r>
              <a:rPr dirty="0" sz="7400" spc="-409">
                <a:latin typeface="Times New Roman"/>
                <a:cs typeface="Times New Roman"/>
              </a:rPr>
              <a:t> </a:t>
            </a:r>
            <a:r>
              <a:rPr dirty="0" sz="7400" spc="204">
                <a:latin typeface="Times New Roman"/>
                <a:cs typeface="Times New Roman"/>
              </a:rPr>
              <a:t>in </a:t>
            </a:r>
            <a:r>
              <a:rPr dirty="0" sz="7400" spc="130">
                <a:latin typeface="Times New Roman"/>
                <a:cs typeface="Times New Roman"/>
              </a:rPr>
              <a:t>Hardware</a:t>
            </a:r>
            <a:endParaRPr sz="7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622385" y="7395083"/>
            <a:ext cx="448309" cy="258000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>
              <a:lnSpc>
                <a:spcPts val="5030"/>
              </a:lnSpc>
              <a:spcBef>
                <a:spcPts val="195"/>
              </a:spcBef>
            </a:pPr>
            <a:r>
              <a:rPr dirty="0" sz="4200" spc="10">
                <a:latin typeface="Tahoma"/>
                <a:cs typeface="Tahoma"/>
              </a:rPr>
              <a:t>M </a:t>
            </a:r>
            <a:r>
              <a:rPr dirty="0" sz="4200" spc="-50">
                <a:latin typeface="Tahoma"/>
                <a:cs typeface="Tahoma"/>
              </a:rPr>
              <a:t>A N O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204"/>
              <a:t>Thanks!</a:t>
            </a:r>
            <a:endParaRPr sz="9850"/>
          </a:p>
        </p:txBody>
      </p:sp>
      <p:sp>
        <p:nvSpPr>
          <p:cNvPr id="3" name="object 3" descr=""/>
          <p:cNvSpPr txBox="1"/>
          <p:nvPr/>
        </p:nvSpPr>
        <p:spPr>
          <a:xfrm>
            <a:off x="7031011" y="4438777"/>
            <a:ext cx="491363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95">
                <a:solidFill>
                  <a:srgbClr val="332C2C"/>
                </a:solidFill>
                <a:latin typeface="Verdana"/>
                <a:cs typeface="Verdana"/>
              </a:rPr>
              <a:t>Do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any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questions?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5371592"/>
            <a:ext cx="18300700" cy="4928235"/>
            <a:chOff x="0" y="5371592"/>
            <a:chExt cx="18300700" cy="49282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371592"/>
              <a:ext cx="18288000" cy="491617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4648" y="2366517"/>
            <a:ext cx="7932060" cy="42830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4890" y="2852293"/>
            <a:ext cx="4210342" cy="43045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903" y="3814317"/>
            <a:ext cx="5973915" cy="42830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91770" y="2258936"/>
            <a:ext cx="16376650" cy="2484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985"/>
              </a:lnSpc>
              <a:spcBef>
                <a:spcPts val="100"/>
              </a:spcBef>
              <a:tabLst>
                <a:tab pos="15106650" algn="l"/>
              </a:tabLst>
            </a:pPr>
            <a:r>
              <a:rPr dirty="0" sz="3450" spc="-15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4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3450" spc="-2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35">
                <a:solidFill>
                  <a:srgbClr val="332C2C"/>
                </a:solidFill>
                <a:latin typeface="Verdana"/>
                <a:cs typeface="Verdana"/>
              </a:rPr>
              <a:t>presentation,</a:t>
            </a:r>
            <a:r>
              <a:rPr dirty="0" sz="3450" spc="-2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8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3450" spc="-2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450" spc="6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3450">
              <a:latin typeface="Verdana"/>
              <a:cs typeface="Verdana"/>
            </a:endParaRPr>
          </a:p>
          <a:p>
            <a:pPr marL="12700" marR="5080">
              <a:lnSpc>
                <a:spcPts val="3750"/>
              </a:lnSpc>
              <a:spcBef>
                <a:spcPts val="290"/>
              </a:spcBef>
              <a:tabLst>
                <a:tab pos="8475980" algn="l"/>
              </a:tabLst>
            </a:pP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dirty="0" sz="34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dirty="0" sz="34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332C2C"/>
                </a:solidFill>
                <a:latin typeface="Verdana"/>
                <a:cs typeface="Verdana"/>
              </a:rPr>
              <a:t>role</a:t>
            </a:r>
            <a:r>
              <a:rPr dirty="0" sz="34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2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450" spc="-525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34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12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3450" spc="-2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3450" spc="-2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discuss</a:t>
            </a:r>
            <a:r>
              <a:rPr dirty="0" sz="34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45">
                <a:solidFill>
                  <a:srgbClr val="332C2C"/>
                </a:solidFill>
                <a:latin typeface="Verdana"/>
                <a:cs typeface="Verdana"/>
              </a:rPr>
              <a:t>design </a:t>
            </a:r>
            <a:r>
              <a:rPr dirty="0" sz="3450" spc="55">
                <a:solidFill>
                  <a:srgbClr val="332C2C"/>
                </a:solidFill>
                <a:latin typeface="Verdana"/>
                <a:cs typeface="Verdana"/>
              </a:rPr>
              <a:t>methodologies</a:t>
            </a:r>
            <a:r>
              <a:rPr dirty="0" sz="34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8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4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50">
                <a:solidFill>
                  <a:srgbClr val="332C2C"/>
                </a:solidFill>
                <a:latin typeface="Verdana"/>
                <a:cs typeface="Verdana"/>
              </a:rPr>
              <a:t>optimization</a:t>
            </a:r>
            <a:r>
              <a:rPr dirty="0" sz="34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dirty="0" sz="34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34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65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dirty="0" sz="34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dirty="0" sz="34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2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endParaRPr sz="3450">
              <a:latin typeface="Verdana"/>
              <a:cs typeface="Verdana"/>
            </a:endParaRPr>
          </a:p>
          <a:p>
            <a:pPr marL="12700" marR="144780" indent="6012180">
              <a:lnSpc>
                <a:spcPts val="3829"/>
              </a:lnSpc>
              <a:spcBef>
                <a:spcPts val="10"/>
              </a:spcBef>
            </a:pPr>
            <a:r>
              <a:rPr dirty="0" sz="3450" spc="-525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34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65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dirty="0" sz="34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dirty="0" sz="34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50">
                <a:solidFill>
                  <a:srgbClr val="332C2C"/>
                </a:solidFill>
                <a:latin typeface="Verdana"/>
                <a:cs typeface="Verdana"/>
              </a:rPr>
              <a:t>concepts</a:t>
            </a:r>
            <a:r>
              <a:rPr dirty="0" sz="34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9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34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25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dirty="0" sz="34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25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developing</a:t>
            </a:r>
            <a:r>
              <a:rPr dirty="0" sz="34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efﬁcient</a:t>
            </a:r>
            <a:r>
              <a:rPr dirty="0" sz="34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algorithms</a:t>
            </a:r>
            <a:r>
              <a:rPr dirty="0" sz="34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4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65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dirty="0" sz="34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332C2C"/>
                </a:solidFill>
                <a:latin typeface="Verdana"/>
                <a:cs typeface="Verdana"/>
              </a:rPr>
              <a:t>applications.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8288" y="818984"/>
            <a:ext cx="6249035" cy="10788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900" spc="95" b="1">
                <a:solidFill>
                  <a:srgbClr val="000000"/>
                </a:solidFill>
                <a:latin typeface="Calibri"/>
                <a:cs typeface="Calibri"/>
              </a:rPr>
              <a:t>INTRODUCTION:</a:t>
            </a:r>
            <a:endParaRPr sz="6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0452" y="3503231"/>
            <a:ext cx="5509272" cy="27588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56580" y="5627306"/>
            <a:ext cx="2319769" cy="27588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8405253" y="3414751"/>
            <a:ext cx="7414895" cy="3427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14085" algn="l"/>
              </a:tabLst>
            </a:pP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499"/>
              </a:lnSpc>
              <a:spcBef>
                <a:spcPts val="25"/>
              </a:spcBef>
              <a:tabLst>
                <a:tab pos="5567680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theoretical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model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computation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that 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processes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input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strings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determine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if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they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belong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speciﬁc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language.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Each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state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has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single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transition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each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input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symbol,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slide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covers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fundamental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components: 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states,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transitions,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acceptance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criteria.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2264" rIns="0" bIns="0" rtlCol="0" vert="horz">
            <a:spAutoFit/>
          </a:bodyPr>
          <a:lstStyle/>
          <a:p>
            <a:pPr marL="7844155">
              <a:lnSpc>
                <a:spcPct val="100000"/>
              </a:lnSpc>
              <a:spcBef>
                <a:spcPts val="100"/>
              </a:spcBef>
            </a:pPr>
            <a:r>
              <a:rPr dirty="0" sz="5400" spc="95">
                <a:latin typeface="Times New Roman"/>
                <a:cs typeface="Times New Roman"/>
              </a:rPr>
              <a:t>Understanding</a:t>
            </a:r>
            <a:r>
              <a:rPr dirty="0" sz="5400" spc="-300">
                <a:latin typeface="Times New Roman"/>
                <a:cs typeface="Times New Roman"/>
              </a:rPr>
              <a:t> </a:t>
            </a:r>
            <a:r>
              <a:rPr dirty="0" sz="5400" spc="-440">
                <a:latin typeface="Times New Roman"/>
                <a:cs typeface="Times New Roman"/>
              </a:rPr>
              <a:t>DFA</a:t>
            </a:r>
            <a:r>
              <a:rPr dirty="0" sz="5400" spc="-305">
                <a:latin typeface="Times New Roman"/>
                <a:cs typeface="Times New Roman"/>
              </a:rPr>
              <a:t> </a:t>
            </a:r>
            <a:r>
              <a:rPr dirty="0" sz="5400" spc="-10">
                <a:latin typeface="Times New Roman"/>
                <a:cs typeface="Times New Roman"/>
              </a:rPr>
              <a:t>Basics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1388" y="4050410"/>
            <a:ext cx="3666172" cy="37430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48326" y="4517136"/>
            <a:ext cx="3348012" cy="37430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5711" y="4974336"/>
            <a:ext cx="5391988" cy="37430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08403" y="4974336"/>
            <a:ext cx="825119" cy="30035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55711" y="5441061"/>
            <a:ext cx="1325626" cy="374307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8405253" y="4421924"/>
            <a:ext cx="30245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solidFill>
                  <a:srgbClr val="332C2C"/>
                </a:solidFill>
                <a:latin typeface="Verdana"/>
                <a:cs typeface="Verdana"/>
              </a:rPr>
              <a:t>ﬁelds,</a:t>
            </a:r>
            <a:r>
              <a:rPr dirty="0" sz="300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332C2C"/>
                </a:solidFill>
                <a:latin typeface="Verdana"/>
                <a:cs typeface="Verdana"/>
              </a:rPr>
              <a:t>including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234405" y="3955199"/>
            <a:ext cx="3122930" cy="1406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65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300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332C2C"/>
                </a:solidFill>
                <a:latin typeface="Verdana"/>
                <a:cs typeface="Verdana"/>
              </a:rPr>
              <a:t>vital</a:t>
            </a:r>
            <a:r>
              <a:rPr dirty="0" sz="300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00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endParaRPr sz="3000">
              <a:latin typeface="Verdana"/>
              <a:cs typeface="Verdana"/>
            </a:endParaRPr>
          </a:p>
          <a:p>
            <a:pPr marL="2683510">
              <a:lnSpc>
                <a:spcPct val="100000"/>
              </a:lnSpc>
              <a:spcBef>
                <a:spcPts val="75"/>
              </a:spcBef>
            </a:pPr>
            <a:r>
              <a:rPr dirty="0" sz="3000" spc="-509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3000">
              <a:latin typeface="Verdana"/>
              <a:cs typeface="Verdana"/>
            </a:endParaRPr>
          </a:p>
          <a:p>
            <a:pPr marL="1635125">
              <a:lnSpc>
                <a:spcPct val="100000"/>
              </a:lnSpc>
            </a:pPr>
            <a:r>
              <a:rPr dirty="0" sz="3000" spc="-459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4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405253" y="5345849"/>
            <a:ext cx="7391400" cy="23304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1384935">
              <a:lnSpc>
                <a:spcPct val="101000"/>
              </a:lnSpc>
              <a:spcBef>
                <a:spcPts val="60"/>
              </a:spcBef>
            </a:pPr>
            <a:r>
              <a:rPr dirty="0" sz="3000" spc="-459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300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DFAs</a:t>
            </a:r>
            <a:r>
              <a:rPr dirty="0" sz="300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332C2C"/>
                </a:solidFill>
                <a:latin typeface="Verdana"/>
                <a:cs typeface="Verdana"/>
              </a:rPr>
              <a:t>play</a:t>
            </a:r>
            <a:r>
              <a:rPr dirty="0" sz="300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300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signiﬁcant</a:t>
            </a:r>
            <a:r>
              <a:rPr dirty="0" sz="300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332C2C"/>
                </a:solidFill>
                <a:latin typeface="Verdana"/>
                <a:cs typeface="Verdana"/>
              </a:rPr>
              <a:t>role</a:t>
            </a:r>
            <a:r>
              <a:rPr dirty="0" sz="300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25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recognizing</a:t>
            </a:r>
            <a:r>
              <a:rPr dirty="0" sz="300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332C2C"/>
                </a:solidFill>
                <a:latin typeface="Verdana"/>
                <a:cs typeface="Verdana"/>
              </a:rPr>
              <a:t>patterns</a:t>
            </a:r>
            <a:r>
              <a:rPr dirty="0" sz="3000" spc="-60">
                <a:solidFill>
                  <a:srgbClr val="332C2C"/>
                </a:solidFill>
                <a:latin typeface="Verdana"/>
                <a:cs typeface="Verdana"/>
              </a:rPr>
              <a:t> efﬁciently.</a:t>
            </a:r>
            <a:r>
              <a:rPr dirty="0" sz="300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332C2C"/>
                </a:solidFill>
                <a:latin typeface="Verdana"/>
                <a:cs typeface="Verdana"/>
              </a:rPr>
              <a:t>This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slide</a:t>
            </a:r>
            <a:r>
              <a:rPr dirty="0" sz="300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55">
                <a:solidFill>
                  <a:srgbClr val="332C2C"/>
                </a:solidFill>
                <a:latin typeface="Verdana"/>
                <a:cs typeface="Verdana"/>
              </a:rPr>
              <a:t>highlights</a:t>
            </a:r>
            <a:r>
              <a:rPr dirty="0" sz="300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world</a:t>
            </a:r>
            <a:r>
              <a:rPr dirty="0" sz="300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332C2C"/>
                </a:solidFill>
                <a:latin typeface="Verdana"/>
                <a:cs typeface="Verdana"/>
              </a:rPr>
              <a:t>applications </a:t>
            </a:r>
            <a:r>
              <a:rPr dirty="0" sz="3000" spc="7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00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00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signiﬁcance</a:t>
            </a:r>
            <a:r>
              <a:rPr dirty="0" sz="300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300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332C2C"/>
                </a:solidFill>
                <a:latin typeface="Verdana"/>
                <a:cs typeface="Verdana"/>
              </a:rPr>
              <a:t>optimizing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DFAs</a:t>
            </a:r>
            <a:r>
              <a:rPr dirty="0" sz="300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00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better</a:t>
            </a:r>
            <a:r>
              <a:rPr dirty="0" sz="300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332C2C"/>
                </a:solidFill>
                <a:latin typeface="Verdana"/>
                <a:cs typeface="Verdana"/>
              </a:rPr>
              <a:t>performance.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379803" y="1486649"/>
            <a:ext cx="4846955" cy="1198880"/>
          </a:xfrm>
          <a:prstGeom prst="rect"/>
        </p:spPr>
        <p:txBody>
          <a:bodyPr wrap="square" lIns="0" tIns="11938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940"/>
              </a:spcBef>
            </a:pPr>
            <a:r>
              <a:rPr dirty="0" sz="4200" spc="90">
                <a:latin typeface="Times New Roman"/>
                <a:cs typeface="Times New Roman"/>
              </a:rPr>
              <a:t>Importance</a:t>
            </a:r>
            <a:r>
              <a:rPr dirty="0" sz="4200" spc="-245">
                <a:latin typeface="Times New Roman"/>
                <a:cs typeface="Times New Roman"/>
              </a:rPr>
              <a:t> </a:t>
            </a:r>
            <a:r>
              <a:rPr dirty="0" sz="4200" spc="-75">
                <a:latin typeface="Times New Roman"/>
                <a:cs typeface="Times New Roman"/>
              </a:rPr>
              <a:t>of</a:t>
            </a:r>
            <a:r>
              <a:rPr dirty="0" sz="4200" spc="-245">
                <a:latin typeface="Times New Roman"/>
                <a:cs typeface="Times New Roman"/>
              </a:rPr>
              <a:t> </a:t>
            </a:r>
            <a:r>
              <a:rPr dirty="0" sz="4200" spc="125">
                <a:latin typeface="Times New Roman"/>
                <a:cs typeface="Times New Roman"/>
              </a:rPr>
              <a:t>Pattern </a:t>
            </a:r>
            <a:r>
              <a:rPr dirty="0" sz="4200" spc="-10">
                <a:latin typeface="Times New Roman"/>
                <a:cs typeface="Times New Roman"/>
              </a:rPr>
              <a:t>Recognition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3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5"/>
                  </a:lnTo>
                  <a:lnTo>
                    <a:pt x="276336" y="65674"/>
                  </a:lnTo>
                  <a:lnTo>
                    <a:pt x="318906" y="79150"/>
                  </a:lnTo>
                  <a:lnTo>
                    <a:pt x="361033" y="93412"/>
                  </a:lnTo>
                  <a:lnTo>
                    <a:pt x="402722" y="108450"/>
                  </a:lnTo>
                  <a:lnTo>
                    <a:pt x="443981" y="124254"/>
                  </a:lnTo>
                  <a:lnTo>
                    <a:pt x="484813" y="140814"/>
                  </a:lnTo>
                  <a:lnTo>
                    <a:pt x="525226" y="158120"/>
                  </a:lnTo>
                  <a:lnTo>
                    <a:pt x="565224" y="176162"/>
                  </a:lnTo>
                  <a:lnTo>
                    <a:pt x="604813" y="194930"/>
                  </a:lnTo>
                  <a:lnTo>
                    <a:pt x="643999" y="214414"/>
                  </a:lnTo>
                  <a:lnTo>
                    <a:pt x="682788" y="234603"/>
                  </a:lnTo>
                  <a:lnTo>
                    <a:pt x="721185" y="255487"/>
                  </a:lnTo>
                  <a:lnTo>
                    <a:pt x="759197" y="277057"/>
                  </a:lnTo>
                  <a:lnTo>
                    <a:pt x="796827" y="299303"/>
                  </a:lnTo>
                  <a:lnTo>
                    <a:pt x="834084" y="322214"/>
                  </a:lnTo>
                  <a:lnTo>
                    <a:pt x="870971" y="345780"/>
                  </a:lnTo>
                  <a:lnTo>
                    <a:pt x="907495" y="369991"/>
                  </a:lnTo>
                  <a:lnTo>
                    <a:pt x="943661" y="394837"/>
                  </a:lnTo>
                  <a:lnTo>
                    <a:pt x="979476" y="420308"/>
                  </a:lnTo>
                  <a:lnTo>
                    <a:pt x="1014944" y="446394"/>
                  </a:lnTo>
                  <a:lnTo>
                    <a:pt x="1050071" y="473085"/>
                  </a:lnTo>
                  <a:lnTo>
                    <a:pt x="1084864" y="500371"/>
                  </a:lnTo>
                  <a:lnTo>
                    <a:pt x="1119327" y="528241"/>
                  </a:lnTo>
                  <a:lnTo>
                    <a:pt x="1153467" y="556686"/>
                  </a:lnTo>
                  <a:lnTo>
                    <a:pt x="1187289" y="585695"/>
                  </a:lnTo>
                  <a:lnTo>
                    <a:pt x="1220799" y="615259"/>
                  </a:lnTo>
                  <a:lnTo>
                    <a:pt x="1254002" y="645367"/>
                  </a:lnTo>
                  <a:lnTo>
                    <a:pt x="1286904" y="676009"/>
                  </a:lnTo>
                  <a:lnTo>
                    <a:pt x="1319511" y="707176"/>
                  </a:lnTo>
                  <a:lnTo>
                    <a:pt x="1351829" y="738856"/>
                  </a:lnTo>
                  <a:lnTo>
                    <a:pt x="1383863" y="771041"/>
                  </a:lnTo>
                  <a:lnTo>
                    <a:pt x="1415618" y="803719"/>
                  </a:lnTo>
                  <a:lnTo>
                    <a:pt x="1447102" y="836882"/>
                  </a:lnTo>
                  <a:lnTo>
                    <a:pt x="1478318" y="870518"/>
                  </a:lnTo>
                  <a:lnTo>
                    <a:pt x="1509273" y="904618"/>
                  </a:lnTo>
                  <a:lnTo>
                    <a:pt x="1539973" y="939171"/>
                  </a:lnTo>
                  <a:lnTo>
                    <a:pt x="1570423" y="974168"/>
                  </a:lnTo>
                  <a:lnTo>
                    <a:pt x="1600629" y="1009598"/>
                  </a:lnTo>
                  <a:lnTo>
                    <a:pt x="1630596" y="1045452"/>
                  </a:lnTo>
                  <a:lnTo>
                    <a:pt x="1660331" y="1081719"/>
                  </a:lnTo>
                  <a:lnTo>
                    <a:pt x="1689839" y="1118389"/>
                  </a:lnTo>
                  <a:lnTo>
                    <a:pt x="1719125" y="1155453"/>
                  </a:lnTo>
                  <a:lnTo>
                    <a:pt x="1748196" y="1192899"/>
                  </a:lnTo>
                  <a:lnTo>
                    <a:pt x="1777057" y="1230719"/>
                  </a:lnTo>
                  <a:lnTo>
                    <a:pt x="1805713" y="1268901"/>
                  </a:lnTo>
                  <a:lnTo>
                    <a:pt x="1834170" y="1307436"/>
                  </a:lnTo>
                  <a:lnTo>
                    <a:pt x="1862435" y="1346314"/>
                  </a:lnTo>
                  <a:lnTo>
                    <a:pt x="1890512" y="1385524"/>
                  </a:lnTo>
                  <a:lnTo>
                    <a:pt x="1918408" y="1425057"/>
                  </a:lnTo>
                  <a:lnTo>
                    <a:pt x="1946127" y="1464903"/>
                  </a:lnTo>
                  <a:lnTo>
                    <a:pt x="1973677" y="1505051"/>
                  </a:lnTo>
                  <a:lnTo>
                    <a:pt x="2001061" y="1545491"/>
                  </a:lnTo>
                  <a:lnTo>
                    <a:pt x="2028287" y="1586213"/>
                  </a:lnTo>
                  <a:lnTo>
                    <a:pt x="2055360" y="1627208"/>
                  </a:lnTo>
                  <a:lnTo>
                    <a:pt x="2082285" y="1668465"/>
                  </a:lnTo>
                  <a:lnTo>
                    <a:pt x="2109068" y="1709973"/>
                  </a:lnTo>
                  <a:lnTo>
                    <a:pt x="2135714" y="1751724"/>
                  </a:lnTo>
                  <a:lnTo>
                    <a:pt x="2162231" y="1793707"/>
                  </a:lnTo>
                  <a:lnTo>
                    <a:pt x="2188622" y="1835911"/>
                  </a:lnTo>
                  <a:lnTo>
                    <a:pt x="2214894" y="1878327"/>
                  </a:lnTo>
                  <a:lnTo>
                    <a:pt x="2241053" y="1920944"/>
                  </a:lnTo>
                  <a:lnTo>
                    <a:pt x="2267103" y="1963753"/>
                  </a:lnTo>
                  <a:lnTo>
                    <a:pt x="2293052" y="2006744"/>
                  </a:lnTo>
                  <a:lnTo>
                    <a:pt x="2318904" y="2049906"/>
                  </a:lnTo>
                  <a:lnTo>
                    <a:pt x="2344665" y="2093229"/>
                  </a:lnTo>
                  <a:lnTo>
                    <a:pt x="2370341" y="2136703"/>
                  </a:lnTo>
                  <a:lnTo>
                    <a:pt x="2395938" y="2180318"/>
                  </a:lnTo>
                  <a:lnTo>
                    <a:pt x="2421461" y="2224065"/>
                  </a:lnTo>
                  <a:lnTo>
                    <a:pt x="2446916" y="2267932"/>
                  </a:lnTo>
                  <a:lnTo>
                    <a:pt x="2472308" y="2311911"/>
                  </a:lnTo>
                  <a:lnTo>
                    <a:pt x="2497643" y="2355990"/>
                  </a:lnTo>
                  <a:lnTo>
                    <a:pt x="2522928" y="2400159"/>
                  </a:lnTo>
                  <a:lnTo>
                    <a:pt x="2548167" y="2444410"/>
                  </a:lnTo>
                  <a:lnTo>
                    <a:pt x="2573366" y="2488731"/>
                  </a:lnTo>
                  <a:lnTo>
                    <a:pt x="2598532" y="2533112"/>
                  </a:lnTo>
                  <a:lnTo>
                    <a:pt x="2623668" y="2577544"/>
                  </a:lnTo>
                  <a:lnTo>
                    <a:pt x="2648783" y="2622016"/>
                  </a:lnTo>
                  <a:lnTo>
                    <a:pt x="2673880" y="2666519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30"/>
                  </a:lnTo>
                  <a:lnTo>
                    <a:pt x="2799309" y="2889133"/>
                  </a:lnTo>
                  <a:lnTo>
                    <a:pt x="2824423" y="2933605"/>
                  </a:lnTo>
                  <a:lnTo>
                    <a:pt x="2849560" y="2978037"/>
                  </a:lnTo>
                  <a:lnTo>
                    <a:pt x="2874725" y="3022419"/>
                  </a:lnTo>
                  <a:lnTo>
                    <a:pt x="2899924" y="3066740"/>
                  </a:lnTo>
                  <a:lnTo>
                    <a:pt x="2925164" y="3110991"/>
                  </a:lnTo>
                  <a:lnTo>
                    <a:pt x="2950448" y="3155161"/>
                  </a:lnTo>
                  <a:lnTo>
                    <a:pt x="2975784" y="3199241"/>
                  </a:lnTo>
                  <a:lnTo>
                    <a:pt x="3001176" y="3243219"/>
                  </a:lnTo>
                  <a:lnTo>
                    <a:pt x="3026631" y="3287087"/>
                  </a:lnTo>
                  <a:lnTo>
                    <a:pt x="3052154" y="3330834"/>
                  </a:lnTo>
                  <a:lnTo>
                    <a:pt x="3077750" y="3374449"/>
                  </a:lnTo>
                  <a:lnTo>
                    <a:pt x="3103427" y="3417924"/>
                  </a:lnTo>
                  <a:lnTo>
                    <a:pt x="3129188" y="3461247"/>
                  </a:lnTo>
                  <a:lnTo>
                    <a:pt x="3155040" y="3504409"/>
                  </a:lnTo>
                  <a:lnTo>
                    <a:pt x="3180989" y="3547400"/>
                  </a:lnTo>
                  <a:lnTo>
                    <a:pt x="3207040" y="3590209"/>
                  </a:lnTo>
                  <a:lnTo>
                    <a:pt x="3233198" y="3632827"/>
                  </a:lnTo>
                  <a:lnTo>
                    <a:pt x="3259470" y="3675243"/>
                  </a:lnTo>
                  <a:lnTo>
                    <a:pt x="3285862" y="3717447"/>
                  </a:lnTo>
                  <a:lnTo>
                    <a:pt x="3312378" y="3759430"/>
                  </a:lnTo>
                  <a:lnTo>
                    <a:pt x="3339025" y="3801181"/>
                  </a:lnTo>
                  <a:lnTo>
                    <a:pt x="3365808" y="3842689"/>
                  </a:lnTo>
                  <a:lnTo>
                    <a:pt x="3392733" y="3883946"/>
                  </a:lnTo>
                  <a:lnTo>
                    <a:pt x="3419806" y="3924941"/>
                  </a:lnTo>
                  <a:lnTo>
                    <a:pt x="3447032" y="3965663"/>
                  </a:lnTo>
                  <a:lnTo>
                    <a:pt x="3474417" y="4006104"/>
                  </a:lnTo>
                  <a:lnTo>
                    <a:pt x="3501966" y="4046252"/>
                  </a:lnTo>
                  <a:lnTo>
                    <a:pt x="3529686" y="4086097"/>
                  </a:lnTo>
                  <a:lnTo>
                    <a:pt x="3557581" y="4125630"/>
                  </a:lnTo>
                  <a:lnTo>
                    <a:pt x="3585659" y="4164841"/>
                  </a:lnTo>
                  <a:lnTo>
                    <a:pt x="3613924" y="4203719"/>
                  </a:lnTo>
                  <a:lnTo>
                    <a:pt x="3642381" y="4242254"/>
                  </a:lnTo>
                  <a:lnTo>
                    <a:pt x="3671038" y="4280436"/>
                  </a:lnTo>
                  <a:lnTo>
                    <a:pt x="3699898" y="4318256"/>
                  </a:lnTo>
                  <a:lnTo>
                    <a:pt x="3728969" y="4355702"/>
                  </a:lnTo>
                  <a:lnTo>
                    <a:pt x="3758256" y="4392766"/>
                  </a:lnTo>
                  <a:lnTo>
                    <a:pt x="3787763" y="4429436"/>
                  </a:lnTo>
                  <a:lnTo>
                    <a:pt x="3817498" y="4465703"/>
                  </a:lnTo>
                  <a:lnTo>
                    <a:pt x="3847466" y="4501557"/>
                  </a:lnTo>
                  <a:lnTo>
                    <a:pt x="3877672" y="4536987"/>
                  </a:lnTo>
                  <a:lnTo>
                    <a:pt x="3908122" y="4571984"/>
                  </a:lnTo>
                  <a:lnTo>
                    <a:pt x="3938822" y="4606537"/>
                  </a:lnTo>
                  <a:lnTo>
                    <a:pt x="3969778" y="4640637"/>
                  </a:lnTo>
                  <a:lnTo>
                    <a:pt x="4000994" y="4674273"/>
                  </a:lnTo>
                  <a:lnTo>
                    <a:pt x="4032478" y="4707436"/>
                  </a:lnTo>
                  <a:lnTo>
                    <a:pt x="4064233" y="4740114"/>
                  </a:lnTo>
                  <a:lnTo>
                    <a:pt x="4096267" y="4772299"/>
                  </a:lnTo>
                  <a:lnTo>
                    <a:pt x="4128585" y="4803979"/>
                  </a:lnTo>
                  <a:lnTo>
                    <a:pt x="4161192" y="4835146"/>
                  </a:lnTo>
                  <a:lnTo>
                    <a:pt x="4194095" y="4865788"/>
                  </a:lnTo>
                  <a:lnTo>
                    <a:pt x="4227298" y="4895896"/>
                  </a:lnTo>
                  <a:lnTo>
                    <a:pt x="4260808" y="4925460"/>
                  </a:lnTo>
                  <a:lnTo>
                    <a:pt x="4294630" y="4954469"/>
                  </a:lnTo>
                  <a:lnTo>
                    <a:pt x="4328770" y="4982914"/>
                  </a:lnTo>
                  <a:lnTo>
                    <a:pt x="4363234" y="5010784"/>
                  </a:lnTo>
                  <a:lnTo>
                    <a:pt x="4398027" y="5038069"/>
                  </a:lnTo>
                  <a:lnTo>
                    <a:pt x="4433154" y="5064760"/>
                  </a:lnTo>
                  <a:lnTo>
                    <a:pt x="4468623" y="5090846"/>
                  </a:lnTo>
                  <a:lnTo>
                    <a:pt x="4504437" y="5116317"/>
                  </a:lnTo>
                  <a:lnTo>
                    <a:pt x="4540604" y="5141163"/>
                  </a:lnTo>
                  <a:lnTo>
                    <a:pt x="4577128" y="5165374"/>
                  </a:lnTo>
                  <a:lnTo>
                    <a:pt x="4614015" y="5188940"/>
                  </a:lnTo>
                  <a:lnTo>
                    <a:pt x="4651272" y="5211851"/>
                  </a:lnTo>
                  <a:lnTo>
                    <a:pt x="4688903" y="5234096"/>
                  </a:lnTo>
                  <a:lnTo>
                    <a:pt x="4726914" y="5255666"/>
                  </a:lnTo>
                  <a:lnTo>
                    <a:pt x="4765312" y="5276551"/>
                  </a:lnTo>
                  <a:lnTo>
                    <a:pt x="4804101" y="5296740"/>
                  </a:lnTo>
                  <a:lnTo>
                    <a:pt x="4843287" y="5316223"/>
                  </a:lnTo>
                  <a:lnTo>
                    <a:pt x="4882877" y="5334991"/>
                  </a:lnTo>
                  <a:lnTo>
                    <a:pt x="4922875" y="5353033"/>
                  </a:lnTo>
                  <a:lnTo>
                    <a:pt x="4963287" y="5370339"/>
                  </a:lnTo>
                  <a:lnTo>
                    <a:pt x="5004120" y="5386899"/>
                  </a:lnTo>
                  <a:lnTo>
                    <a:pt x="5045379" y="5402704"/>
                  </a:lnTo>
                  <a:lnTo>
                    <a:pt x="5087068" y="5417742"/>
                  </a:lnTo>
                  <a:lnTo>
                    <a:pt x="5129195" y="5432003"/>
                  </a:lnTo>
                  <a:lnTo>
                    <a:pt x="5171765" y="5445479"/>
                  </a:lnTo>
                  <a:lnTo>
                    <a:pt x="5179012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09689" rIns="0" bIns="0" rtlCol="0" vert="horz">
            <a:spAutoFit/>
          </a:bodyPr>
          <a:lstStyle/>
          <a:p>
            <a:pPr marL="9225915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Times New Roman"/>
                <a:cs typeface="Times New Roman"/>
              </a:rPr>
              <a:t>Methodologies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48305" y="4017975"/>
            <a:ext cx="934720" cy="26193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7761" y="4436770"/>
            <a:ext cx="2489225" cy="30034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23671" y="4436770"/>
            <a:ext cx="1787779" cy="30034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47491" y="4903495"/>
            <a:ext cx="2397099" cy="372440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678180">
              <a:lnSpc>
                <a:spcPct val="102099"/>
              </a:lnSpc>
              <a:spcBef>
                <a:spcPts val="25"/>
              </a:spcBef>
            </a:pPr>
            <a:r>
              <a:rPr dirty="0" spc="65"/>
              <a:t>Designing</a:t>
            </a:r>
            <a:r>
              <a:rPr dirty="0" spc="-220"/>
              <a:t> </a:t>
            </a:r>
            <a:r>
              <a:rPr dirty="0"/>
              <a:t>an</a:t>
            </a:r>
            <a:r>
              <a:rPr dirty="0" spc="-215"/>
              <a:t> </a:t>
            </a:r>
            <a:r>
              <a:rPr dirty="0"/>
              <a:t>efﬁcient</a:t>
            </a:r>
            <a:r>
              <a:rPr dirty="0" spc="-215"/>
              <a:t> </a:t>
            </a:r>
            <a:r>
              <a:rPr dirty="0" spc="100"/>
              <a:t>DFA</a:t>
            </a:r>
            <a:r>
              <a:rPr dirty="0" spc="-215"/>
              <a:t> </a:t>
            </a:r>
            <a:r>
              <a:rPr dirty="0" spc="-25"/>
              <a:t>involves </a:t>
            </a:r>
            <a:r>
              <a:rPr dirty="0" spc="-90"/>
              <a:t>several</a:t>
            </a:r>
            <a:r>
              <a:rPr dirty="0" spc="-120"/>
              <a:t> </a:t>
            </a:r>
            <a:r>
              <a:rPr dirty="0"/>
              <a:t>methodologies,</a:t>
            </a:r>
            <a:r>
              <a:rPr dirty="0" spc="-114"/>
              <a:t> </a:t>
            </a:r>
            <a:r>
              <a:rPr dirty="0"/>
              <a:t>such</a:t>
            </a:r>
            <a:r>
              <a:rPr dirty="0" spc="-120"/>
              <a:t> </a:t>
            </a:r>
            <a:r>
              <a:rPr dirty="0" spc="-25"/>
              <a:t>as</a:t>
            </a:r>
          </a:p>
          <a:p>
            <a:pPr marL="2658745">
              <a:lnSpc>
                <a:spcPct val="100000"/>
              </a:lnSpc>
            </a:pPr>
            <a:r>
              <a:rPr dirty="0" spc="45"/>
              <a:t>and</a:t>
            </a:r>
          </a:p>
          <a:p>
            <a:pPr marL="12700" marR="5080" indent="2433955">
              <a:lnSpc>
                <a:spcPct val="101299"/>
              </a:lnSpc>
              <a:spcBef>
                <a:spcPts val="25"/>
              </a:spcBef>
            </a:pPr>
            <a:r>
              <a:rPr dirty="0" spc="-459"/>
              <a:t>.</a:t>
            </a:r>
            <a:r>
              <a:rPr dirty="0" spc="-120"/>
              <a:t> </a:t>
            </a:r>
            <a:r>
              <a:rPr dirty="0" spc="-25"/>
              <a:t>These</a:t>
            </a:r>
            <a:r>
              <a:rPr dirty="0" spc="-114"/>
              <a:t> </a:t>
            </a:r>
            <a:r>
              <a:rPr dirty="0"/>
              <a:t>techniques</a:t>
            </a:r>
            <a:r>
              <a:rPr dirty="0" spc="-114"/>
              <a:t> </a:t>
            </a:r>
            <a:r>
              <a:rPr dirty="0" spc="-10"/>
              <a:t>reduce </a:t>
            </a:r>
            <a:r>
              <a:rPr dirty="0"/>
              <a:t>the</a:t>
            </a:r>
            <a:r>
              <a:rPr dirty="0" spc="-225"/>
              <a:t> </a:t>
            </a:r>
            <a:r>
              <a:rPr dirty="0" spc="95"/>
              <a:t>number</a:t>
            </a:r>
            <a:r>
              <a:rPr dirty="0" spc="-225"/>
              <a:t> </a:t>
            </a:r>
            <a:r>
              <a:rPr dirty="0"/>
              <a:t>of</a:t>
            </a:r>
            <a:r>
              <a:rPr dirty="0" spc="-225"/>
              <a:t> </a:t>
            </a:r>
            <a:r>
              <a:rPr dirty="0" spc="-55"/>
              <a:t>states</a:t>
            </a:r>
            <a:r>
              <a:rPr dirty="0" spc="-225"/>
              <a:t> </a:t>
            </a:r>
            <a:r>
              <a:rPr dirty="0" spc="70"/>
              <a:t>and</a:t>
            </a:r>
            <a:r>
              <a:rPr dirty="0" spc="-225"/>
              <a:t> </a:t>
            </a:r>
            <a:r>
              <a:rPr dirty="0" spc="-10"/>
              <a:t>transitions, </a:t>
            </a:r>
            <a:r>
              <a:rPr dirty="0" spc="50"/>
              <a:t>leading</a:t>
            </a:r>
            <a:r>
              <a:rPr dirty="0" spc="-254"/>
              <a:t> </a:t>
            </a:r>
            <a:r>
              <a:rPr dirty="0"/>
              <a:t>to</a:t>
            </a:r>
            <a:r>
              <a:rPr dirty="0" spc="-254"/>
              <a:t> </a:t>
            </a:r>
            <a:r>
              <a:rPr dirty="0" spc="-45"/>
              <a:t>a</a:t>
            </a:r>
            <a:r>
              <a:rPr dirty="0" spc="-254"/>
              <a:t> </a:t>
            </a:r>
            <a:r>
              <a:rPr dirty="0" spc="50"/>
              <a:t>more</a:t>
            </a:r>
            <a:r>
              <a:rPr dirty="0" spc="-254"/>
              <a:t> </a:t>
            </a:r>
            <a:r>
              <a:rPr dirty="0" spc="80"/>
              <a:t>compact </a:t>
            </a:r>
            <a:r>
              <a:rPr dirty="0" spc="-35"/>
              <a:t>representation.</a:t>
            </a:r>
            <a:r>
              <a:rPr dirty="0" spc="-215"/>
              <a:t> </a:t>
            </a:r>
            <a:r>
              <a:rPr dirty="0" spc="-40"/>
              <a:t>This</a:t>
            </a:r>
            <a:r>
              <a:rPr dirty="0" spc="-215"/>
              <a:t> </a:t>
            </a:r>
            <a:r>
              <a:rPr dirty="0"/>
              <a:t>slide</a:t>
            </a:r>
            <a:r>
              <a:rPr dirty="0" spc="-215"/>
              <a:t> </a:t>
            </a:r>
            <a:r>
              <a:rPr dirty="0" spc="-10"/>
              <a:t>discusses </a:t>
            </a:r>
            <a:r>
              <a:rPr dirty="0" spc="-60"/>
              <a:t>various</a:t>
            </a:r>
            <a:r>
              <a:rPr dirty="0" spc="-165"/>
              <a:t> </a:t>
            </a:r>
            <a:r>
              <a:rPr dirty="0"/>
              <a:t>design</a:t>
            </a:r>
            <a:r>
              <a:rPr dirty="0" spc="-160"/>
              <a:t> </a:t>
            </a:r>
            <a:r>
              <a:rPr dirty="0" spc="-35"/>
              <a:t>strategies</a:t>
            </a:r>
            <a:r>
              <a:rPr dirty="0" spc="-160"/>
              <a:t> </a:t>
            </a:r>
            <a:r>
              <a:rPr dirty="0" spc="70"/>
              <a:t>and</a:t>
            </a:r>
            <a:r>
              <a:rPr dirty="0" spc="-165"/>
              <a:t> </a:t>
            </a:r>
            <a:r>
              <a:rPr dirty="0" spc="-10"/>
              <a:t>their </a:t>
            </a:r>
            <a:r>
              <a:rPr dirty="0" spc="80"/>
              <a:t>impact</a:t>
            </a:r>
            <a:r>
              <a:rPr dirty="0" spc="-155"/>
              <a:t> </a:t>
            </a:r>
            <a:r>
              <a:rPr dirty="0" spc="70"/>
              <a:t>on</a:t>
            </a:r>
            <a:r>
              <a:rPr dirty="0" spc="-150"/>
              <a:t> </a:t>
            </a:r>
            <a:r>
              <a:rPr dirty="0"/>
              <a:t>performance</a:t>
            </a:r>
            <a:r>
              <a:rPr dirty="0" spc="-150"/>
              <a:t> </a:t>
            </a:r>
            <a:r>
              <a:rPr dirty="0" spc="50"/>
              <a:t>in</a:t>
            </a:r>
            <a:r>
              <a:rPr dirty="0" spc="-150"/>
              <a:t> </a:t>
            </a:r>
            <a:r>
              <a:rPr dirty="0" spc="-10"/>
              <a:t>hardware.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8799" y="1091190"/>
            <a:ext cx="11440795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42370" algn="l"/>
              </a:tabLst>
            </a:pPr>
            <a:r>
              <a:rPr dirty="0" sz="3150" spc="50">
                <a:solidFill>
                  <a:srgbClr val="332C2C"/>
                </a:solidFill>
                <a:latin typeface="Verdana"/>
                <a:cs typeface="Verdana"/>
              </a:rPr>
              <a:t>Optimization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dirty="0" sz="315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5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15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0">
                <a:solidFill>
                  <a:srgbClr val="332C2C"/>
                </a:solidFill>
                <a:latin typeface="Verdana"/>
                <a:cs typeface="Verdana"/>
              </a:rPr>
              <a:t>DFAs</a:t>
            </a:r>
            <a:r>
              <a:rPr dirty="0" sz="315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include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-535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352392" y="1091190"/>
            <a:ext cx="992505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-484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8799" y="1529340"/>
            <a:ext cx="16541115" cy="138176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 marR="5080" indent="4453255">
              <a:lnSpc>
                <a:spcPts val="3450"/>
              </a:lnSpc>
              <a:spcBef>
                <a:spcPts val="489"/>
              </a:spcBef>
            </a:pPr>
            <a:r>
              <a:rPr dirty="0" sz="3150" spc="-484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31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dirty="0" sz="31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5">
                <a:solidFill>
                  <a:srgbClr val="332C2C"/>
                </a:solidFill>
                <a:latin typeface="Verdana"/>
                <a:cs typeface="Verdana"/>
              </a:rPr>
              <a:t>methods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dirty="0" sz="31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speed</a:t>
            </a:r>
            <a:r>
              <a:rPr dirty="0" sz="31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efﬁciency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pattern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332C2C"/>
                </a:solidFill>
                <a:latin typeface="Verdana"/>
                <a:cs typeface="Verdana"/>
              </a:rPr>
              <a:t>recognition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35">
                <a:solidFill>
                  <a:srgbClr val="332C2C"/>
                </a:solidFill>
                <a:latin typeface="Verdana"/>
                <a:cs typeface="Verdana"/>
              </a:rPr>
              <a:t>tasks.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slide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provides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332C2C"/>
                </a:solidFill>
                <a:latin typeface="Verdana"/>
                <a:cs typeface="Verdana"/>
              </a:rPr>
              <a:t>overview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each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5">
                <a:solidFill>
                  <a:srgbClr val="332C2C"/>
                </a:solidFill>
                <a:latin typeface="Verdana"/>
                <a:cs typeface="Verdana"/>
              </a:rPr>
              <a:t>technique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its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beneﬁts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14">
                <a:solidFill>
                  <a:srgbClr val="332C2C"/>
                </a:solidFill>
                <a:latin typeface="Verdana"/>
                <a:cs typeface="Verdana"/>
              </a:rPr>
              <a:t>when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5">
                <a:solidFill>
                  <a:srgbClr val="332C2C"/>
                </a:solidFill>
                <a:latin typeface="Verdana"/>
                <a:cs typeface="Verdana"/>
              </a:rPr>
              <a:t>implemented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hardware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systems.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8739" rIns="0" bIns="0" rtlCol="0" vert="horz">
            <a:spAutoFit/>
          </a:bodyPr>
          <a:lstStyle/>
          <a:p>
            <a:pPr marL="9076690">
              <a:lnSpc>
                <a:spcPct val="100000"/>
              </a:lnSpc>
              <a:spcBef>
                <a:spcPts val="100"/>
              </a:spcBef>
            </a:pPr>
            <a:r>
              <a:rPr dirty="0" sz="5400" spc="-185"/>
              <a:t>Hardware</a:t>
            </a:r>
            <a:r>
              <a:rPr dirty="0" sz="5400" spc="-120"/>
              <a:t> </a:t>
            </a:r>
            <a:r>
              <a:rPr dirty="0" sz="5400" spc="-65"/>
              <a:t>Implementation</a:t>
            </a:r>
            <a:endParaRPr sz="54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40384" y="3508590"/>
            <a:ext cx="1636141" cy="27586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71368" y="5226126"/>
            <a:ext cx="828548" cy="26374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4456791" y="5226126"/>
            <a:ext cx="972185" cy="264160"/>
          </a:xfrm>
          <a:custGeom>
            <a:avLst/>
            <a:gdLst/>
            <a:ahLst/>
            <a:cxnLst/>
            <a:rect l="l" t="t" r="r" b="b"/>
            <a:pathLst>
              <a:path w="972184" h="264160">
                <a:moveTo>
                  <a:pt x="182499" y="2133"/>
                </a:moveTo>
                <a:lnTo>
                  <a:pt x="0" y="2133"/>
                </a:lnTo>
                <a:lnTo>
                  <a:pt x="0" y="261607"/>
                </a:lnTo>
                <a:lnTo>
                  <a:pt x="40386" y="261607"/>
                </a:lnTo>
                <a:lnTo>
                  <a:pt x="40386" y="157632"/>
                </a:lnTo>
                <a:lnTo>
                  <a:pt x="167132" y="157632"/>
                </a:lnTo>
                <a:lnTo>
                  <a:pt x="167132" y="120726"/>
                </a:lnTo>
                <a:lnTo>
                  <a:pt x="40386" y="120726"/>
                </a:lnTo>
                <a:lnTo>
                  <a:pt x="40386" y="39039"/>
                </a:lnTo>
                <a:lnTo>
                  <a:pt x="182499" y="39039"/>
                </a:lnTo>
                <a:lnTo>
                  <a:pt x="182499" y="2133"/>
                </a:lnTo>
                <a:close/>
              </a:path>
              <a:path w="972184" h="264160">
                <a:moveTo>
                  <a:pt x="427863" y="93383"/>
                </a:moveTo>
                <a:lnTo>
                  <a:pt x="420357" y="54940"/>
                </a:lnTo>
                <a:lnTo>
                  <a:pt x="410667" y="39039"/>
                </a:lnTo>
                <a:lnTo>
                  <a:pt x="407263" y="34505"/>
                </a:lnTo>
                <a:lnTo>
                  <a:pt x="398614" y="26060"/>
                </a:lnTo>
                <a:lnTo>
                  <a:pt x="388594" y="18859"/>
                </a:lnTo>
                <a:lnTo>
                  <a:pt x="387350" y="18211"/>
                </a:lnTo>
                <a:lnTo>
                  <a:pt x="387350" y="93383"/>
                </a:lnTo>
                <a:lnTo>
                  <a:pt x="386295" y="105473"/>
                </a:lnTo>
                <a:lnTo>
                  <a:pt x="361124" y="139153"/>
                </a:lnTo>
                <a:lnTo>
                  <a:pt x="319786" y="147027"/>
                </a:lnTo>
                <a:lnTo>
                  <a:pt x="261874" y="147027"/>
                </a:lnTo>
                <a:lnTo>
                  <a:pt x="261874" y="39039"/>
                </a:lnTo>
                <a:lnTo>
                  <a:pt x="319786" y="39039"/>
                </a:lnTo>
                <a:lnTo>
                  <a:pt x="361124" y="47028"/>
                </a:lnTo>
                <a:lnTo>
                  <a:pt x="386295" y="81102"/>
                </a:lnTo>
                <a:lnTo>
                  <a:pt x="387350" y="93383"/>
                </a:lnTo>
                <a:lnTo>
                  <a:pt x="387350" y="18211"/>
                </a:lnTo>
                <a:lnTo>
                  <a:pt x="350989" y="4826"/>
                </a:lnTo>
                <a:lnTo>
                  <a:pt x="320421" y="2133"/>
                </a:lnTo>
                <a:lnTo>
                  <a:pt x="261874" y="2133"/>
                </a:lnTo>
                <a:lnTo>
                  <a:pt x="261874" y="1282"/>
                </a:lnTo>
                <a:lnTo>
                  <a:pt x="261112" y="2133"/>
                </a:lnTo>
                <a:lnTo>
                  <a:pt x="221488" y="2133"/>
                </a:lnTo>
                <a:lnTo>
                  <a:pt x="221488" y="261607"/>
                </a:lnTo>
                <a:lnTo>
                  <a:pt x="261874" y="261607"/>
                </a:lnTo>
                <a:lnTo>
                  <a:pt x="261874" y="184289"/>
                </a:lnTo>
                <a:lnTo>
                  <a:pt x="320421" y="184289"/>
                </a:lnTo>
                <a:lnTo>
                  <a:pt x="364629" y="178142"/>
                </a:lnTo>
                <a:lnTo>
                  <a:pt x="398614" y="160020"/>
                </a:lnTo>
                <a:lnTo>
                  <a:pt x="410667" y="147027"/>
                </a:lnTo>
                <a:lnTo>
                  <a:pt x="414528" y="141909"/>
                </a:lnTo>
                <a:lnTo>
                  <a:pt x="420357" y="131191"/>
                </a:lnTo>
                <a:lnTo>
                  <a:pt x="424522" y="119532"/>
                </a:lnTo>
                <a:lnTo>
                  <a:pt x="427024" y="106934"/>
                </a:lnTo>
                <a:lnTo>
                  <a:pt x="427863" y="93383"/>
                </a:lnTo>
                <a:close/>
              </a:path>
              <a:path w="972184" h="264160">
                <a:moveTo>
                  <a:pt x="688721" y="42799"/>
                </a:moveTo>
                <a:lnTo>
                  <a:pt x="653948" y="14897"/>
                </a:lnTo>
                <a:lnTo>
                  <a:pt x="615886" y="2336"/>
                </a:lnTo>
                <a:lnTo>
                  <a:pt x="587756" y="0"/>
                </a:lnTo>
                <a:lnTo>
                  <a:pt x="573341" y="622"/>
                </a:lnTo>
                <a:lnTo>
                  <a:pt x="533527" y="9829"/>
                </a:lnTo>
                <a:lnTo>
                  <a:pt x="499618" y="29006"/>
                </a:lnTo>
                <a:lnTo>
                  <a:pt x="473494" y="56845"/>
                </a:lnTo>
                <a:lnTo>
                  <a:pt x="456704" y="91694"/>
                </a:lnTo>
                <a:lnTo>
                  <a:pt x="450977" y="131826"/>
                </a:lnTo>
                <a:lnTo>
                  <a:pt x="451612" y="145783"/>
                </a:lnTo>
                <a:lnTo>
                  <a:pt x="461137" y="184365"/>
                </a:lnTo>
                <a:lnTo>
                  <a:pt x="481063" y="217004"/>
                </a:lnTo>
                <a:lnTo>
                  <a:pt x="509803" y="242112"/>
                </a:lnTo>
                <a:lnTo>
                  <a:pt x="545884" y="258216"/>
                </a:lnTo>
                <a:lnTo>
                  <a:pt x="587375" y="263740"/>
                </a:lnTo>
                <a:lnTo>
                  <a:pt x="600583" y="263232"/>
                </a:lnTo>
                <a:lnTo>
                  <a:pt x="638810" y="255460"/>
                </a:lnTo>
                <a:lnTo>
                  <a:pt x="679323" y="232829"/>
                </a:lnTo>
                <a:lnTo>
                  <a:pt x="684657" y="233502"/>
                </a:lnTo>
                <a:lnTo>
                  <a:pt x="684657" y="232829"/>
                </a:lnTo>
                <a:lnTo>
                  <a:pt x="684657" y="228536"/>
                </a:lnTo>
                <a:lnTo>
                  <a:pt x="685419" y="227812"/>
                </a:lnTo>
                <a:lnTo>
                  <a:pt x="687197" y="226314"/>
                </a:lnTo>
                <a:lnTo>
                  <a:pt x="687006" y="226060"/>
                </a:lnTo>
                <a:lnTo>
                  <a:pt x="684657" y="222910"/>
                </a:lnTo>
                <a:lnTo>
                  <a:pt x="684657" y="124561"/>
                </a:lnTo>
                <a:lnTo>
                  <a:pt x="645160" y="124561"/>
                </a:lnTo>
                <a:lnTo>
                  <a:pt x="645160" y="209994"/>
                </a:lnTo>
                <a:lnTo>
                  <a:pt x="638429" y="214731"/>
                </a:lnTo>
                <a:lnTo>
                  <a:pt x="598195" y="225704"/>
                </a:lnTo>
                <a:lnTo>
                  <a:pt x="588518" y="226060"/>
                </a:lnTo>
                <a:lnTo>
                  <a:pt x="578167" y="225628"/>
                </a:lnTo>
                <a:lnTo>
                  <a:pt x="541083" y="215201"/>
                </a:lnTo>
                <a:lnTo>
                  <a:pt x="507136" y="185420"/>
                </a:lnTo>
                <a:lnTo>
                  <a:pt x="491553" y="141770"/>
                </a:lnTo>
                <a:lnTo>
                  <a:pt x="491109" y="131826"/>
                </a:lnTo>
                <a:lnTo>
                  <a:pt x="491553" y="121767"/>
                </a:lnTo>
                <a:lnTo>
                  <a:pt x="507085" y="78308"/>
                </a:lnTo>
                <a:lnTo>
                  <a:pt x="541083" y="48552"/>
                </a:lnTo>
                <a:lnTo>
                  <a:pt x="578332" y="38112"/>
                </a:lnTo>
                <a:lnTo>
                  <a:pt x="588772" y="37668"/>
                </a:lnTo>
                <a:lnTo>
                  <a:pt x="598678" y="38061"/>
                </a:lnTo>
                <a:lnTo>
                  <a:pt x="643826" y="53289"/>
                </a:lnTo>
                <a:lnTo>
                  <a:pt x="662686" y="69380"/>
                </a:lnTo>
                <a:lnTo>
                  <a:pt x="688721" y="42799"/>
                </a:lnTo>
                <a:close/>
              </a:path>
              <a:path w="972184" h="264160">
                <a:moveTo>
                  <a:pt x="972058" y="261607"/>
                </a:moveTo>
                <a:lnTo>
                  <a:pt x="942136" y="196164"/>
                </a:lnTo>
                <a:lnTo>
                  <a:pt x="925880" y="160616"/>
                </a:lnTo>
                <a:lnTo>
                  <a:pt x="883539" y="67995"/>
                </a:lnTo>
                <a:lnTo>
                  <a:pt x="883539" y="160616"/>
                </a:lnTo>
                <a:lnTo>
                  <a:pt x="788162" y="160616"/>
                </a:lnTo>
                <a:lnTo>
                  <a:pt x="835787" y="53936"/>
                </a:lnTo>
                <a:lnTo>
                  <a:pt x="883539" y="160616"/>
                </a:lnTo>
                <a:lnTo>
                  <a:pt x="883539" y="67995"/>
                </a:lnTo>
                <a:lnTo>
                  <a:pt x="877112" y="53936"/>
                </a:lnTo>
                <a:lnTo>
                  <a:pt x="853440" y="2133"/>
                </a:lnTo>
                <a:lnTo>
                  <a:pt x="818515" y="2133"/>
                </a:lnTo>
                <a:lnTo>
                  <a:pt x="699897" y="261607"/>
                </a:lnTo>
                <a:lnTo>
                  <a:pt x="742950" y="261607"/>
                </a:lnTo>
                <a:lnTo>
                  <a:pt x="772160" y="196164"/>
                </a:lnTo>
                <a:lnTo>
                  <a:pt x="899541" y="196164"/>
                </a:lnTo>
                <a:lnTo>
                  <a:pt x="928751" y="261607"/>
                </a:lnTo>
                <a:lnTo>
                  <a:pt x="972058" y="261607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617303" y="3420110"/>
            <a:ext cx="6914515" cy="34270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  <a:tabLst>
                <a:tab pos="5850890" algn="l"/>
                <a:tab pos="5885180" algn="l"/>
              </a:tabLst>
            </a:pP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Implementing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DFAs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signiﬁcantly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improve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processing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speed.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slide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discusses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hardware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architectures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suitable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DFA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implementation,</a:t>
            </a: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including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designs.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trade-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offs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between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ﬂexibility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hardware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solutions.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2563" y="3518230"/>
            <a:ext cx="2126208" cy="27588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520" y="4794580"/>
            <a:ext cx="3063836" cy="27588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513" y="5223205"/>
            <a:ext cx="1652447" cy="27588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10304" y="5223205"/>
            <a:ext cx="4342714" cy="27588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12747" y="3429749"/>
            <a:ext cx="7316470" cy="3427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slide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presents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several</a:t>
            </a:r>
            <a:endParaRPr sz="2750">
              <a:latin typeface="Verdana"/>
              <a:cs typeface="Verdana"/>
            </a:endParaRPr>
          </a:p>
          <a:p>
            <a:pPr marL="12700" marR="1097915">
              <a:lnSpc>
                <a:spcPct val="100000"/>
              </a:lnSpc>
              <a:spcBef>
                <a:spcPts val="7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where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DFAs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been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successfully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optimized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speciﬁc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applications.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Examples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include</a:t>
            </a:r>
            <a:endParaRPr sz="2750">
              <a:latin typeface="Verdana"/>
              <a:cs typeface="Verdana"/>
            </a:endParaRPr>
          </a:p>
          <a:p>
            <a:pPr marL="1790700">
              <a:lnSpc>
                <a:spcPct val="100000"/>
              </a:lnSpc>
              <a:spcBef>
                <a:spcPts val="75"/>
              </a:spcBef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  <a:spcBef>
                <a:spcPts val="10"/>
              </a:spcBef>
            </a:pP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systems.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Analyzing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cases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highlights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practical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beneﬁts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DFA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design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optimization.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7296" y="1444498"/>
            <a:ext cx="398589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Case</a:t>
            </a:r>
            <a:r>
              <a:rPr dirty="0" spc="-254"/>
              <a:t> </a:t>
            </a:r>
            <a:r>
              <a:rPr dirty="0" spc="-25"/>
              <a:t>Studies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1020" y="3546005"/>
              <a:ext cx="1358798" cy="33402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719" y="3974312"/>
              <a:ext cx="2145169" cy="37429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3396" y="4431512"/>
              <a:ext cx="3733533" cy="30035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317" y="4914227"/>
              <a:ext cx="1903907" cy="2843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615249" y="3412375"/>
            <a:ext cx="6941184" cy="4187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3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00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dirty="0" sz="300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65">
                <a:solidFill>
                  <a:srgbClr val="332C2C"/>
                </a:solidFill>
                <a:latin typeface="Verdana"/>
                <a:cs typeface="Verdana"/>
              </a:rPr>
              <a:t>enhancing</a:t>
            </a:r>
            <a:endParaRPr sz="3000">
              <a:latin typeface="Verdana"/>
              <a:cs typeface="Verdana"/>
            </a:endParaRPr>
          </a:p>
          <a:p>
            <a:pPr marL="12700" marR="66675" indent="2301875">
              <a:lnSpc>
                <a:spcPct val="100000"/>
              </a:lnSpc>
              <a:spcBef>
                <a:spcPts val="75"/>
              </a:spcBef>
            </a:pPr>
            <a:r>
              <a:rPr dirty="0" sz="3000" spc="6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dirty="0" sz="300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00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design</a:t>
            </a:r>
            <a:r>
              <a:rPr dirty="0" sz="300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45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optimization</a:t>
            </a:r>
            <a:r>
              <a:rPr dirty="0" sz="3000" spc="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3000">
              <a:latin typeface="Verdana"/>
              <a:cs typeface="Verdana"/>
            </a:endParaRPr>
          </a:p>
          <a:p>
            <a:pPr marL="12700" marR="5080" indent="2019935">
              <a:lnSpc>
                <a:spcPct val="101299"/>
              </a:lnSpc>
              <a:spcBef>
                <a:spcPts val="25"/>
              </a:spcBef>
            </a:pPr>
            <a:r>
              <a:rPr dirty="0" sz="300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0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hardware</a:t>
            </a:r>
            <a:r>
              <a:rPr dirty="0" sz="30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300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dirty="0" sz="300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dirty="0" sz="3000" spc="-6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dirty="0" sz="300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332C2C"/>
                </a:solidFill>
                <a:latin typeface="Verdana"/>
                <a:cs typeface="Verdana"/>
              </a:rPr>
              <a:t>applications.</a:t>
            </a:r>
            <a:r>
              <a:rPr dirty="0" sz="300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dirty="0" sz="300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332C2C"/>
                </a:solidFill>
                <a:latin typeface="Verdana"/>
                <a:cs typeface="Verdana"/>
              </a:rPr>
              <a:t>employing </a:t>
            </a:r>
            <a:r>
              <a:rPr dirty="0" sz="3000" spc="-20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dirty="0" sz="300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design</a:t>
            </a:r>
            <a:r>
              <a:rPr dirty="0" sz="300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332C2C"/>
                </a:solidFill>
                <a:latin typeface="Verdana"/>
                <a:cs typeface="Verdana"/>
              </a:rPr>
              <a:t>methodologies</a:t>
            </a:r>
            <a:r>
              <a:rPr dirty="0" sz="300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45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optimization</a:t>
            </a:r>
            <a:r>
              <a:rPr dirty="0" sz="300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332C2C"/>
                </a:solidFill>
                <a:latin typeface="Verdana"/>
                <a:cs typeface="Verdana"/>
              </a:rPr>
              <a:t>techniques,</a:t>
            </a:r>
            <a:r>
              <a:rPr dirty="0" sz="300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300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45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dirty="0" sz="3000" spc="-20">
                <a:solidFill>
                  <a:srgbClr val="332C2C"/>
                </a:solidFill>
                <a:latin typeface="Verdana"/>
                <a:cs typeface="Verdana"/>
              </a:rPr>
              <a:t>achieve</a:t>
            </a:r>
            <a:r>
              <a:rPr dirty="0" sz="300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signiﬁcant</a:t>
            </a:r>
            <a:r>
              <a:rPr dirty="0" sz="300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improvements</a:t>
            </a:r>
            <a:r>
              <a:rPr dirty="0" sz="300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25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dirty="0" sz="300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dirty="0" sz="3000" spc="-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00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332C2C"/>
                </a:solidFill>
                <a:latin typeface="Verdana"/>
                <a:cs typeface="Verdana"/>
              </a:rPr>
              <a:t>efﬁciency.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3316" rIns="0" bIns="0" rtlCol="0" vert="horz">
            <a:spAutoFit/>
          </a:bodyPr>
          <a:lstStyle/>
          <a:p>
            <a:pPr marL="10541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2024-11-09T04:45:31Z</dcterms:created>
  <dcterms:modified xsi:type="dcterms:W3CDTF">2024-11-09T04:45:31Z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2024-11-09T00:00:00Z</vt:filetime>
  </property>
  <property fmtid="{D5CDD505-2E9C-101B-9397-08002B2CF9AE}" pid="5" name="Producer">
    <vt:lpwstr>GPL Ghostscript 10.04.0</vt:lpwstr>
  </property>
</Properties>
</file>