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76"/>
    <a:srgbClr val="002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9D2B-4F18-4D67-DEA4-C7AB86E33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1BF7-38C5-B63A-8B34-29B2AC717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12AA-AC29-E858-A74A-81A1E962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7BCE-0E48-47B6-D9C2-F2587126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302E-8910-4CBA-AA7A-5EC81C7D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89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651D-F876-F1F5-74E8-3FFD75E6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3ECF7-6D1D-49BF-7A94-48AA2682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CF3B-EF23-D109-320A-CC0FEF8B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718B-AE98-F77E-05ED-809ED356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48D8-A01A-7661-E8FE-0CD0BFE8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5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0D06E-E315-653B-DA21-3A1445D26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7E74A-48B8-268D-627D-5B735F5D9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1268-02AB-A6C5-AF3E-F2293CC1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07A8-F929-9141-A969-E70B02B7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FDC9-FF73-DE81-723C-3F6EA93D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17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1082-534F-9041-9E25-30A5ECA2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7757-0680-BDCC-7E61-EEEA5788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33FD-13A0-3D21-75D9-59595767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B023-7B19-01B9-A7C4-CA80EBD5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24F4-C411-D496-1EE2-0D94CB10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25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7490-B604-7B13-9CB6-38A2E420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D1FF-DDEF-1E91-0467-6A824857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BD1B-9A0B-EF02-8028-C3CBDCB6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1DDE-660D-32DD-0817-8F8939DF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6DE19-2CED-4ECB-AA54-3EF4C6FA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63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F77F-3051-0CBB-18AA-C823445B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F1D0-ADEB-ED18-6E62-75B570407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F539B-0D32-4993-02FF-88E2BAA6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7088-70A4-3D7C-4B8A-C65828F1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F1F0-52A5-B403-7D1D-DB86BBE6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1356B-8D39-85DD-1401-6954DA88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1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8D2D-AD95-7BAB-2C50-A42E7916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F38E8-1BB7-CEA4-4932-F92B3333D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2D17E-1F3E-4691-E5B6-83F5655A9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DA8AB-634B-C143-B331-553AA25FF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5822-CA43-5BF8-91C5-78D329972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1501B-3A0C-CB5D-44C9-8B23B8C5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FE5BF-001D-D3FD-62C4-B7F90B6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4209F-A0DD-B5C8-B5D8-5EBD6B0E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25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DD2-2D95-6EBE-02F6-6EA66BDC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3EED6-75B0-0F8D-34F5-2C2F20CB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0762B-123F-512B-05C7-418269D5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6CD7-ED85-C9AD-80FB-CDAC7570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6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63D52-5F92-8948-AC7A-950072CC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E5D5A-35FF-F002-5F51-C558ED05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34A58-18B6-A3F4-7A57-B2DA0849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27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537E-083F-3C1E-9714-430D92F5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27EB-0898-4EA0-9E37-5C6B20D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7B9C8-33F3-FDE6-2A99-2A9F379BE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EF383-E4CC-187B-EA84-666F38E4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C582-0088-0D3E-456D-AC297C10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B57D1-6D96-8F37-EBDD-1C874388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69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72E4-CF48-5C61-3490-C7559F3E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702E5-F588-F493-7327-4C86F53D0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22EFD-1EB5-181A-A497-04CE5A9A9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AD32-4E41-5FD1-6477-E65788AF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0BDAF-9138-5F53-E83F-AB9831CC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88B05-431C-7E46-FDB8-5D12100B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16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CFA1C-50C6-55BD-5D53-ACF62A23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11990-D748-5C72-5567-586B59BB2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89CC-B328-25B6-38D3-E0F16583B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6F327-63C9-4D50-B79F-C07E3D196B1F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36AF-730B-D69C-48F5-1CD79AEA0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B558-7E31-5642-C55A-BC42E1766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E5EB7-EA37-4857-BA7F-05ADDB34D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85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8426A-E3B9-252D-32B8-64B16B7E0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IAG Take Home Exercise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535D-E49A-C32F-2ED3-EDAE6AEFC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Analytics Engineer</a:t>
            </a:r>
          </a:p>
          <a:p>
            <a:pPr algn="l"/>
            <a:r>
              <a:rPr lang="en-US" sz="2000" dirty="0"/>
              <a:t>Carol Moynham</a:t>
            </a:r>
          </a:p>
          <a:p>
            <a:pPr algn="l"/>
            <a:r>
              <a:rPr lang="en-US" sz="2000" dirty="0"/>
              <a:t>July 2025</a:t>
            </a:r>
            <a:endParaRPr lang="en-CA" sz="2000" dirty="0"/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E484A-1F90-E8FD-B801-FE4F638C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02" r="20863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381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A8C35-F6BB-D842-50E0-67806C3D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5" y="643467"/>
            <a:ext cx="10129210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B660-3B70-C1EC-A964-9BE067CF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161965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Four steps to address the ask of transforming raw data into a clean, </a:t>
            </a:r>
            <a:r>
              <a:rPr lang="en-US" sz="2800" dirty="0" err="1"/>
              <a:t>queryable</a:t>
            </a:r>
            <a:r>
              <a:rPr lang="en-US" sz="2800" dirty="0"/>
              <a:t>, meaningful source for downstream users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DAB8D-1FF3-42B3-26A9-BF53FA70BDA6}"/>
              </a:ext>
            </a:extLst>
          </p:cNvPr>
          <p:cNvSpPr txBox="1"/>
          <p:nvPr/>
        </p:nvSpPr>
        <p:spPr>
          <a:xfrm>
            <a:off x="499290" y="1613984"/>
            <a:ext cx="116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Set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F3385-1569-2F8E-C5F1-18C7A453B769}"/>
              </a:ext>
            </a:extLst>
          </p:cNvPr>
          <p:cNvSpPr txBox="1"/>
          <p:nvPr/>
        </p:nvSpPr>
        <p:spPr>
          <a:xfrm>
            <a:off x="5913120" y="1613984"/>
            <a:ext cx="98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D75F4-7FBB-3615-13E2-B70B538A8B6D}"/>
              </a:ext>
            </a:extLst>
          </p:cNvPr>
          <p:cNvSpPr txBox="1"/>
          <p:nvPr/>
        </p:nvSpPr>
        <p:spPr>
          <a:xfrm>
            <a:off x="9130755" y="1613984"/>
            <a:ext cx="187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Query and Share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2BE49-899F-3790-E8B3-AA03A2CF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4" y="3812200"/>
            <a:ext cx="1032855" cy="580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0B42C-4A03-F061-9574-CED61106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177" b="17176"/>
          <a:stretch>
            <a:fillRect/>
          </a:stretch>
        </p:blipFill>
        <p:spPr>
          <a:xfrm>
            <a:off x="916574" y="2170686"/>
            <a:ext cx="1035839" cy="6799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F4CF10-500F-A29B-E97F-16BAA5B26BD6}"/>
              </a:ext>
            </a:extLst>
          </p:cNvPr>
          <p:cNvCxnSpPr>
            <a:cxnSpLocks/>
          </p:cNvCxnSpPr>
          <p:nvPr/>
        </p:nvCxnSpPr>
        <p:spPr>
          <a:xfrm flipV="1">
            <a:off x="1704699" y="2959655"/>
            <a:ext cx="0" cy="7445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5B9FDB-7C99-4549-7A93-8FB682E4D17B}"/>
              </a:ext>
            </a:extLst>
          </p:cNvPr>
          <p:cNvCxnSpPr>
            <a:cxnSpLocks/>
          </p:cNvCxnSpPr>
          <p:nvPr/>
        </p:nvCxnSpPr>
        <p:spPr>
          <a:xfrm>
            <a:off x="1223551" y="2966186"/>
            <a:ext cx="0" cy="7445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E6F574-E593-9EA7-6952-0EDB1B2B05A1}"/>
              </a:ext>
            </a:extLst>
          </p:cNvPr>
          <p:cNvSpPr txBox="1"/>
          <p:nvPr/>
        </p:nvSpPr>
        <p:spPr>
          <a:xfrm>
            <a:off x="255814" y="4794976"/>
            <a:ext cx="2612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accounts for DBT and DataBricks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workspace and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Policy data into Databricks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between DBT and Data Bricks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F0C6B-1B8A-B8E7-FFE9-52C61B635E00}"/>
              </a:ext>
            </a:extLst>
          </p:cNvPr>
          <p:cNvSpPr txBox="1"/>
          <p:nvPr/>
        </p:nvSpPr>
        <p:spPr>
          <a:xfrm>
            <a:off x="1815737" y="3051605"/>
            <a:ext cx="855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Profile.yml</a:t>
            </a:r>
            <a:endParaRPr lang="en-US" sz="1100" dirty="0"/>
          </a:p>
          <a:p>
            <a:r>
              <a:rPr lang="en-US" sz="1100" dirty="0"/>
              <a:t>DB Token</a:t>
            </a:r>
            <a:endParaRPr lang="en-CA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28EFC6-5DF4-2B5B-9545-A00475269641}"/>
              </a:ext>
            </a:extLst>
          </p:cNvPr>
          <p:cNvSpPr txBox="1"/>
          <p:nvPr/>
        </p:nvSpPr>
        <p:spPr>
          <a:xfrm>
            <a:off x="3339738" y="1613984"/>
            <a:ext cx="98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Think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0FF6A19-A269-B50A-762A-512A210173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001" t="18708" r="18985" b="17365"/>
          <a:stretch>
            <a:fillRect/>
          </a:stretch>
        </p:blipFill>
        <p:spPr>
          <a:xfrm>
            <a:off x="3369894" y="2109772"/>
            <a:ext cx="1528355" cy="15152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B5073E-9FC4-A046-4489-95B8D511F869}"/>
              </a:ext>
            </a:extLst>
          </p:cNvPr>
          <p:cNvSpPr txBox="1"/>
          <p:nvPr/>
        </p:nvSpPr>
        <p:spPr>
          <a:xfrm>
            <a:off x="3126054" y="4741468"/>
            <a:ext cx="201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Re-read the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Conceptualise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Assumptions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513D055-520C-CD1E-D605-4433987FF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594" y="2170686"/>
            <a:ext cx="1581248" cy="134788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9AA808-0E8B-15C0-91AB-3E3CB830B47A}"/>
              </a:ext>
            </a:extLst>
          </p:cNvPr>
          <p:cNvSpPr txBox="1"/>
          <p:nvPr/>
        </p:nvSpPr>
        <p:spPr>
          <a:xfrm>
            <a:off x="5757090" y="4745836"/>
            <a:ext cx="295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by creating a source table with the raw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the quote bind model to address need for specific journeys in this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114A1F-7F0F-B758-6411-22B1915FF676}"/>
              </a:ext>
            </a:extLst>
          </p:cNvPr>
          <p:cNvSpPr txBox="1"/>
          <p:nvPr/>
        </p:nvSpPr>
        <p:spPr>
          <a:xfrm>
            <a:off x="9734004" y="5230418"/>
            <a:ext cx="2016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Queries in DataBricks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Self-serve dashboard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E02B00-9DE5-5D80-F8A0-8E17DA80467B}"/>
              </a:ext>
            </a:extLst>
          </p:cNvPr>
          <p:cNvSpPr txBox="1"/>
          <p:nvPr/>
        </p:nvSpPr>
        <p:spPr>
          <a:xfrm>
            <a:off x="251821" y="6198550"/>
            <a:ext cx="11687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 and Test across every stage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493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DA563D-21B1-D111-450B-45206E2C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Three models built in DBT: </a:t>
            </a:r>
            <a:r>
              <a:rPr lang="en-US" sz="2800" dirty="0" err="1"/>
              <a:t>src_policy_events</a:t>
            </a:r>
            <a:r>
              <a:rPr lang="en-US" sz="2800" dirty="0"/>
              <a:t>, </a:t>
            </a:r>
            <a:r>
              <a:rPr lang="en-US" sz="2800" dirty="0" err="1"/>
              <a:t>quote_bind</a:t>
            </a:r>
            <a:r>
              <a:rPr lang="en-US" sz="2800" dirty="0"/>
              <a:t> and </a:t>
            </a:r>
            <a:r>
              <a:rPr lang="en-US" sz="2800" dirty="0" err="1"/>
              <a:t>policy_lifecycle_model</a:t>
            </a:r>
            <a:r>
              <a:rPr lang="en-US" sz="2800" dirty="0"/>
              <a:t>, documentation in </a:t>
            </a:r>
            <a:r>
              <a:rPr lang="en-US" sz="2800" dirty="0" err="1"/>
              <a:t>schema.yml</a:t>
            </a:r>
            <a:endParaRPr lang="en-CA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C697D-B2D7-15E4-59F3-53A6206B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69" b="4530"/>
          <a:stretch>
            <a:fillRect/>
          </a:stretch>
        </p:blipFill>
        <p:spPr>
          <a:xfrm>
            <a:off x="1064853" y="4813301"/>
            <a:ext cx="9489223" cy="13228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5E796C-82C2-6B45-1135-030A57B2B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53" y="1695450"/>
            <a:ext cx="2030096" cy="19613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9A3850-EE1A-ECF1-8C11-3DC3B09E5AA8}"/>
              </a:ext>
            </a:extLst>
          </p:cNvPr>
          <p:cNvSpPr txBox="1"/>
          <p:nvPr/>
        </p:nvSpPr>
        <p:spPr>
          <a:xfrm>
            <a:off x="3391176" y="1695450"/>
            <a:ext cx="69021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 err="1">
                <a:solidFill>
                  <a:srgbClr val="4B0076"/>
                </a:solidFill>
              </a:rPr>
              <a:t>SRC_Policy_Events</a:t>
            </a:r>
            <a:endParaRPr lang="en-US" sz="1400" b="1" dirty="0">
              <a:solidFill>
                <a:srgbClr val="4B007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B0076"/>
                </a:solidFill>
              </a:rPr>
              <a:t>Raw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B0076"/>
                </a:solidFill>
              </a:rPr>
              <a:t>Could be cleaned or updated at this level if needed</a:t>
            </a:r>
            <a:endParaRPr lang="en-CA" sz="1400" dirty="0">
              <a:solidFill>
                <a:srgbClr val="4B0076"/>
              </a:solidFill>
            </a:endParaRPr>
          </a:p>
          <a:p>
            <a:pPr marL="342900" indent="-342900">
              <a:buAutoNum type="arabicPeriod"/>
            </a:pPr>
            <a:r>
              <a:rPr lang="en-CA" sz="1400" b="1" dirty="0" err="1">
                <a:solidFill>
                  <a:srgbClr val="4B0076"/>
                </a:solidFill>
              </a:rPr>
              <a:t>Quote_Bind</a:t>
            </a:r>
            <a:endParaRPr lang="en-CA" sz="1400" b="1" dirty="0">
              <a:solidFill>
                <a:srgbClr val="4B007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To address the need for average time from quote to bind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Splits each quote-bind cycle into it’s own event, by policy</a:t>
            </a:r>
          </a:p>
          <a:p>
            <a:pPr marL="342900" indent="-342900">
              <a:buAutoNum type="arabicPeriod"/>
            </a:pPr>
            <a:r>
              <a:rPr lang="en-CA" sz="1400" b="1" dirty="0" err="1">
                <a:solidFill>
                  <a:srgbClr val="4B0076"/>
                </a:solidFill>
              </a:rPr>
              <a:t>Policy_Lifecycle_Model</a:t>
            </a:r>
            <a:endParaRPr lang="en-CA" sz="1400" b="1" dirty="0">
              <a:solidFill>
                <a:srgbClr val="4B007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Summary combining data from source table and </a:t>
            </a:r>
            <a:r>
              <a:rPr lang="en-CA" sz="1400" dirty="0" err="1">
                <a:solidFill>
                  <a:srgbClr val="4B0076"/>
                </a:solidFill>
              </a:rPr>
              <a:t>quote_bind</a:t>
            </a:r>
            <a:endParaRPr lang="en-CA" sz="1400" dirty="0">
              <a:solidFill>
                <a:srgbClr val="4B0076"/>
              </a:solidFill>
            </a:endParaRPr>
          </a:p>
          <a:p>
            <a:pPr marL="342900" indent="-342900">
              <a:buAutoNum type="arabicPeriod"/>
            </a:pPr>
            <a:r>
              <a:rPr lang="en-CA" sz="1400" b="1" dirty="0" err="1">
                <a:solidFill>
                  <a:srgbClr val="4B0076"/>
                </a:solidFill>
              </a:rPr>
              <a:t>Schema.yml</a:t>
            </a:r>
            <a:endParaRPr lang="en-CA" sz="1400" b="1" dirty="0">
              <a:solidFill>
                <a:srgbClr val="4B007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Documents metadata for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Can also be used to document for seeds, sources and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Option to automate .</a:t>
            </a:r>
            <a:r>
              <a:rPr lang="en-CA" sz="1400" dirty="0" err="1">
                <a:solidFill>
                  <a:srgbClr val="4B0076"/>
                </a:solidFill>
              </a:rPr>
              <a:t>yml</a:t>
            </a:r>
            <a:r>
              <a:rPr lang="en-CA" sz="1400" dirty="0">
                <a:solidFill>
                  <a:srgbClr val="4B0076"/>
                </a:solidFill>
              </a:rPr>
              <a:t> creation using AI tools like DBT Copilot (Cloud only)</a:t>
            </a:r>
            <a:endParaRPr lang="en-US" sz="1400" dirty="0">
              <a:solidFill>
                <a:srgbClr val="4B00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1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63551-08BD-3A0D-B99F-3C393C1B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62" y="2298094"/>
            <a:ext cx="9352075" cy="22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IAG Take Home Exercise</vt:lpstr>
      <vt:lpstr>PowerPoint Presentation</vt:lpstr>
      <vt:lpstr>Four steps to address the ask of transforming raw data into a clean, queryable, meaningful source for downstream users</vt:lpstr>
      <vt:lpstr>Three models built in DBT: src_policy_events, quote_bind and policy_lifecycle_model, documentation in schema.yml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Stengl</dc:creator>
  <cp:lastModifiedBy>Kyle Stengl</cp:lastModifiedBy>
  <cp:revision>1</cp:revision>
  <dcterms:created xsi:type="dcterms:W3CDTF">2025-07-24T09:32:53Z</dcterms:created>
  <dcterms:modified xsi:type="dcterms:W3CDTF">2025-07-24T10:40:12Z</dcterms:modified>
</cp:coreProperties>
</file>