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2" r:id="rId7"/>
    <p:sldId id="263" r:id="rId8"/>
    <p:sldId id="261" r:id="rId9"/>
    <p:sldId id="260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0076"/>
    <a:srgbClr val="0020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1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9D2B-4F18-4D67-DEA4-C7AB86E33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91BF7-38C5-B63A-8B34-29B2AC717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D12AA-AC29-E858-A74A-81A1E962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F327-63C9-4D50-B79F-C07E3D196B1F}" type="datetimeFigureOut">
              <a:rPr lang="en-CA" smtClean="0"/>
              <a:t>2025-07-24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17BCE-0E48-47B6-D9C2-F2587126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0302E-8910-4CBA-AA7A-5EC81C7D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5EB7-EA37-4857-BA7F-05ADDB34D24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189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651D-F876-F1F5-74E8-3FFD75E6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3ECF7-6D1D-49BF-7A94-48AA2682C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8CF3B-EF23-D109-320A-CC0FEF8BC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F327-63C9-4D50-B79F-C07E3D196B1F}" type="datetimeFigureOut">
              <a:rPr lang="en-CA" smtClean="0"/>
              <a:t>2025-07-24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D718B-AE98-F77E-05ED-809ED3563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448D8-A01A-7661-E8FE-0CD0BFE8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5EB7-EA37-4857-BA7F-05ADDB34D24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350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0D06E-E315-653B-DA21-3A1445D26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7E74A-48B8-268D-627D-5B735F5D9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D1268-02AB-A6C5-AF3E-F2293CC19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F327-63C9-4D50-B79F-C07E3D196B1F}" type="datetimeFigureOut">
              <a:rPr lang="en-CA" smtClean="0"/>
              <a:t>2025-07-24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507A8-F929-9141-A969-E70B02B7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1FDC9-FF73-DE81-723C-3F6EA93D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5EB7-EA37-4857-BA7F-05ADDB34D24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317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1082-534F-9041-9E25-30A5ECA2B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B7757-0680-BDCC-7E61-EEEA5788F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133FD-13A0-3D21-75D9-595957672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F327-63C9-4D50-B79F-C07E3D196B1F}" type="datetimeFigureOut">
              <a:rPr lang="en-CA" smtClean="0"/>
              <a:t>2025-07-24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8B023-7B19-01B9-A7C4-CA80EBD5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724F4-C411-D496-1EE2-0D94CB10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5EB7-EA37-4857-BA7F-05ADDB34D24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225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47490-B604-7B13-9CB6-38A2E420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3D1FF-DDEF-1E91-0467-6A8248577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5BD1B-9A0B-EF02-8028-C3CBDCB63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F327-63C9-4D50-B79F-C07E3D196B1F}" type="datetimeFigureOut">
              <a:rPr lang="en-CA" smtClean="0"/>
              <a:t>2025-07-24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1DDE-660D-32DD-0817-8F8939DF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6DE19-2CED-4ECB-AA54-3EF4C6FA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5EB7-EA37-4857-BA7F-05ADDB34D24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263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EF77F-3051-0CBB-18AA-C823445B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1F1D0-ADEB-ED18-6E62-75B570407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F539B-0D32-4993-02FF-88E2BAA69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97088-70A4-3D7C-4B8A-C65828F1A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F327-63C9-4D50-B79F-C07E3D196B1F}" type="datetimeFigureOut">
              <a:rPr lang="en-CA" smtClean="0"/>
              <a:t>2025-07-24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9F1F0-52A5-B403-7D1D-DB86BBE6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1356B-8D39-85DD-1401-6954DA885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5EB7-EA37-4857-BA7F-05ADDB34D24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915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8D2D-AD95-7BAB-2C50-A42E7916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F38E8-1BB7-CEA4-4932-F92B3333D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2D17E-1F3E-4691-E5B6-83F5655A9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7DA8AB-634B-C143-B331-553AA25FF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45822-CA43-5BF8-91C5-78D329972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41501B-3A0C-CB5D-44C9-8B23B8C5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F327-63C9-4D50-B79F-C07E3D196B1F}" type="datetimeFigureOut">
              <a:rPr lang="en-CA" smtClean="0"/>
              <a:t>2025-07-24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8FE5BF-001D-D3FD-62C4-B7F90B6B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34209F-A0DD-B5C8-B5D8-5EBD6B0E1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5EB7-EA37-4857-BA7F-05ADDB34D24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425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3DD2-2D95-6EBE-02F6-6EA66BDC7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F3EED6-75B0-0F8D-34F5-2C2F20CB4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F327-63C9-4D50-B79F-C07E3D196B1F}" type="datetimeFigureOut">
              <a:rPr lang="en-CA" smtClean="0"/>
              <a:t>2025-07-24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0762B-123F-512B-05C7-418269D5F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56CD7-ED85-C9AD-80FB-CDAC7570F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5EB7-EA37-4857-BA7F-05ADDB34D24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663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63D52-5F92-8948-AC7A-950072CCF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F327-63C9-4D50-B79F-C07E3D196B1F}" type="datetimeFigureOut">
              <a:rPr lang="en-CA" smtClean="0"/>
              <a:t>2025-07-24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E5D5A-35FF-F002-5F51-C558ED05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34A58-18B6-A3F4-7A57-B2DA0849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5EB7-EA37-4857-BA7F-05ADDB34D24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227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537E-083F-3C1E-9714-430D92F58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627EB-0898-4EA0-9E37-5C6B20D9C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7B9C8-33F3-FDE6-2A99-2A9F379BE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EF383-E4CC-187B-EA84-666F38E45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F327-63C9-4D50-B79F-C07E3D196B1F}" type="datetimeFigureOut">
              <a:rPr lang="en-CA" smtClean="0"/>
              <a:t>2025-07-24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FC582-0088-0D3E-456D-AC297C10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B57D1-6D96-8F37-EBDD-1C874388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5EB7-EA37-4857-BA7F-05ADDB34D24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469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72E4-CF48-5C61-3490-C7559F3EA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B702E5-F588-F493-7327-4C86F53D0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22EFD-1EB5-181A-A497-04CE5A9A9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AAD32-4E41-5FD1-6477-E65788AF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F327-63C9-4D50-B79F-C07E3D196B1F}" type="datetimeFigureOut">
              <a:rPr lang="en-CA" smtClean="0"/>
              <a:t>2025-07-24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0BDAF-9138-5F53-E83F-AB9831CC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88B05-431C-7E46-FDB8-5D12100B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5EB7-EA37-4857-BA7F-05ADDB34D24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116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1CFA1C-50C6-55BD-5D53-ACF62A238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11990-D748-5C72-5567-586B59BB2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E89CC-B328-25B6-38D3-E0F16583B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56F327-63C9-4D50-B79F-C07E3D196B1F}" type="datetimeFigureOut">
              <a:rPr lang="en-CA" smtClean="0"/>
              <a:t>2025-07-24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36AF-730B-D69C-48F5-1CD79AEA0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CB558-7E31-5642-C55A-BC42E1766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DE5EB7-EA37-4857-BA7F-05ADDB34D24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285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8426A-E3B9-252D-32B8-64B16B7E0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IAG Take Home Exercise</a:t>
            </a:r>
            <a:endParaRPr lang="en-CA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6535D-E49A-C32F-2ED3-EDAE6AEFC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Analytics Engineer</a:t>
            </a:r>
          </a:p>
          <a:p>
            <a:pPr algn="l"/>
            <a:r>
              <a:rPr lang="en-US" sz="2000" dirty="0"/>
              <a:t>Carol Moynham</a:t>
            </a:r>
          </a:p>
          <a:p>
            <a:pPr algn="l"/>
            <a:r>
              <a:rPr lang="en-US" sz="2000" dirty="0"/>
              <a:t>July 2025</a:t>
            </a:r>
            <a:endParaRPr lang="en-CA" sz="2000" dirty="0"/>
          </a:p>
        </p:txBody>
      </p:sp>
      <p:sp>
        <p:nvSpPr>
          <p:cNvPr id="4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BE484A-1F90-E8FD-B801-FE4F638CF7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702" r="20863" b="1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3812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835142-86F5-DE42-5DA6-5A4F0BC67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90" y="320040"/>
            <a:ext cx="10515600" cy="1167488"/>
          </a:xfrm>
        </p:spPr>
        <p:txBody>
          <a:bodyPr>
            <a:noAutofit/>
          </a:bodyPr>
          <a:lstStyle/>
          <a:p>
            <a:r>
              <a:rPr lang="en-US" sz="2800" dirty="0"/>
              <a:t>Appendix 1: Policy Lifecycle Model</a:t>
            </a:r>
            <a:endParaRPr lang="en-CA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FEAE5E-4348-71C6-7056-08813FDF4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98" y="1387623"/>
            <a:ext cx="11132725" cy="25098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177419-3623-4897-25A2-0DE42B5549F4}"/>
              </a:ext>
            </a:extLst>
          </p:cNvPr>
          <p:cNvSpPr txBox="1"/>
          <p:nvPr/>
        </p:nvSpPr>
        <p:spPr>
          <a:xfrm>
            <a:off x="895294" y="6537960"/>
            <a:ext cx="8656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Models located here: https://github.com/C-Monsta/IAG-Take-Home-Test/tree/main/models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200716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E82190-572F-FCF1-396C-D39EE8CCC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87" y="1628776"/>
            <a:ext cx="9614330" cy="426754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3D34214-94BB-B26E-C6E5-F3F272E2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90" y="320040"/>
            <a:ext cx="10515600" cy="1167488"/>
          </a:xfrm>
        </p:spPr>
        <p:txBody>
          <a:bodyPr>
            <a:noAutofit/>
          </a:bodyPr>
          <a:lstStyle/>
          <a:p>
            <a:r>
              <a:rPr lang="en-US" sz="2800" dirty="0"/>
              <a:t>Appendix 2: Quote Bind Model</a:t>
            </a:r>
            <a:endParaRPr lang="en-CA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7FDD86-E920-BA2E-E692-41040A76F711}"/>
              </a:ext>
            </a:extLst>
          </p:cNvPr>
          <p:cNvSpPr txBox="1"/>
          <p:nvPr/>
        </p:nvSpPr>
        <p:spPr>
          <a:xfrm>
            <a:off x="895294" y="6537960"/>
            <a:ext cx="8656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Models located here: https://github.com/C-Monsta/IAG-Take-Home-Test/tree/main/models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48161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5A8C35-F6BB-D842-50E0-67806C3D2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95" y="643467"/>
            <a:ext cx="10129210" cy="5571065"/>
          </a:xfrm>
          <a:prstGeom prst="rect">
            <a:avLst/>
          </a:prstGeom>
          <a:ln>
            <a:noFill/>
          </a:ln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82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0726513-647A-4459-9DFD-11C96ED00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4C9C60D-9D77-45E7-A7AA-45806B23E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34D742C-1AE5-4925-9160-7224E37A2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4FF0A4B-3ADB-4A0F-B8EE-7785F277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59EAD2C6-89D0-435B-9B8C-E3240DEAB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5" y="0"/>
            <a:ext cx="10237785" cy="68579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42B18C-8E9F-0B41-7AA0-A1E04860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13" y="0"/>
            <a:ext cx="5257799" cy="3438159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r>
              <a:rPr lang="en-US" sz="4200" dirty="0"/>
              <a:t>The ask: transform raw data into a clean, queryable, meaningful source for downstream users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879429-FA80-5290-7FE6-F68736BD0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788" y="688927"/>
            <a:ext cx="3893835" cy="3905495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B84A02-AB95-D6C8-C5EA-B313F4661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056" y="4903886"/>
            <a:ext cx="6055812" cy="938649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42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F3F982B-4AFF-9443-3A72-36963E16F9FB}"/>
              </a:ext>
            </a:extLst>
          </p:cNvPr>
          <p:cNvSpPr/>
          <p:nvPr/>
        </p:nvSpPr>
        <p:spPr>
          <a:xfrm>
            <a:off x="9146166" y="1697654"/>
            <a:ext cx="2895672" cy="4338804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D86FA66-C779-4007-6B47-1AC285F31BD0}"/>
              </a:ext>
            </a:extLst>
          </p:cNvPr>
          <p:cNvSpPr/>
          <p:nvPr/>
        </p:nvSpPr>
        <p:spPr>
          <a:xfrm>
            <a:off x="6133531" y="1673103"/>
            <a:ext cx="2895672" cy="4338804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F332A69-D5E5-CB14-A9DC-0B99923EC888}"/>
              </a:ext>
            </a:extLst>
          </p:cNvPr>
          <p:cNvSpPr/>
          <p:nvPr/>
        </p:nvSpPr>
        <p:spPr>
          <a:xfrm>
            <a:off x="3151937" y="1674171"/>
            <a:ext cx="2895672" cy="4338804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862F689-5CDC-40BA-DD49-ACDAEE2CD384}"/>
              </a:ext>
            </a:extLst>
          </p:cNvPr>
          <p:cNvSpPr/>
          <p:nvPr/>
        </p:nvSpPr>
        <p:spPr>
          <a:xfrm>
            <a:off x="170343" y="1649620"/>
            <a:ext cx="2895672" cy="4338804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BDEE56F-6AFD-82CA-A919-45DD5FDB6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696" y="3291240"/>
            <a:ext cx="1408535" cy="8626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DCB660-3B70-C1EC-A964-9BE067CFD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90" y="161965"/>
            <a:ext cx="10515600" cy="1325563"/>
          </a:xfrm>
        </p:spPr>
        <p:txBody>
          <a:bodyPr>
            <a:noAutofit/>
          </a:bodyPr>
          <a:lstStyle/>
          <a:p>
            <a:r>
              <a:rPr lang="en-US" sz="2800" dirty="0"/>
              <a:t>Four steps to transform raw data into a clean, queryable, meaningful source for downstream users</a:t>
            </a:r>
            <a:endParaRPr lang="en-CA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0DAB8D-1FF3-42B3-26A9-BF53FA70BDA6}"/>
              </a:ext>
            </a:extLst>
          </p:cNvPr>
          <p:cNvSpPr txBox="1"/>
          <p:nvPr/>
        </p:nvSpPr>
        <p:spPr>
          <a:xfrm>
            <a:off x="417812" y="1464954"/>
            <a:ext cx="9311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B0076"/>
                </a:solidFill>
              </a:rPr>
              <a:t>Set 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CF3385-1569-2F8E-C5F1-18C7A453B769}"/>
              </a:ext>
            </a:extLst>
          </p:cNvPr>
          <p:cNvSpPr txBox="1"/>
          <p:nvPr/>
        </p:nvSpPr>
        <p:spPr>
          <a:xfrm>
            <a:off x="6497963" y="1464954"/>
            <a:ext cx="8543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B0076"/>
                </a:solidFill>
              </a:rPr>
              <a:t>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5D75F4-7FBB-3615-13E2-B70B538A8B6D}"/>
              </a:ext>
            </a:extLst>
          </p:cNvPr>
          <p:cNvSpPr txBox="1"/>
          <p:nvPr/>
        </p:nvSpPr>
        <p:spPr>
          <a:xfrm>
            <a:off x="9393635" y="1464954"/>
            <a:ext cx="18737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B0076"/>
                </a:solidFill>
              </a:rPr>
              <a:t>Query and Share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C2BE49-899F-3790-E8B3-AA03A2CFF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57" y="3812200"/>
            <a:ext cx="1032855" cy="5809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A0B42C-4A03-F061-9574-CED61106FFA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7177" b="17176"/>
          <a:stretch>
            <a:fillRect/>
          </a:stretch>
        </p:blipFill>
        <p:spPr>
          <a:xfrm>
            <a:off x="1133857" y="2170686"/>
            <a:ext cx="1035839" cy="67999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F4CF10-500F-A29B-E97F-16BAA5B26BD6}"/>
              </a:ext>
            </a:extLst>
          </p:cNvPr>
          <p:cNvCxnSpPr>
            <a:cxnSpLocks/>
          </p:cNvCxnSpPr>
          <p:nvPr/>
        </p:nvCxnSpPr>
        <p:spPr>
          <a:xfrm flipV="1">
            <a:off x="1921982" y="2959655"/>
            <a:ext cx="0" cy="74458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5B9FDB-7C99-4549-7A93-8FB682E4D17B}"/>
              </a:ext>
            </a:extLst>
          </p:cNvPr>
          <p:cNvCxnSpPr>
            <a:cxnSpLocks/>
          </p:cNvCxnSpPr>
          <p:nvPr/>
        </p:nvCxnSpPr>
        <p:spPr>
          <a:xfrm>
            <a:off x="1440834" y="2966186"/>
            <a:ext cx="0" cy="74458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7E6F574-E593-9EA7-6952-0EDB1B2B05A1}"/>
              </a:ext>
            </a:extLst>
          </p:cNvPr>
          <p:cNvSpPr txBox="1"/>
          <p:nvPr/>
        </p:nvSpPr>
        <p:spPr>
          <a:xfrm>
            <a:off x="282972" y="4794976"/>
            <a:ext cx="2804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accounts for DBT, DataBricks,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workspace and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 Policy data into Databricks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Connect DBT, Data Bricks, GitHub</a:t>
            </a:r>
            <a:endParaRPr lang="en-CA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DF0C6B-1B8A-B8E7-FFE9-52C61B635E00}"/>
              </a:ext>
            </a:extLst>
          </p:cNvPr>
          <p:cNvSpPr txBox="1"/>
          <p:nvPr/>
        </p:nvSpPr>
        <p:spPr>
          <a:xfrm>
            <a:off x="2033020" y="3051605"/>
            <a:ext cx="8556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Profile.yml</a:t>
            </a:r>
          </a:p>
          <a:p>
            <a:r>
              <a:rPr lang="en-US" sz="1100" dirty="0"/>
              <a:t>DB Token</a:t>
            </a:r>
            <a:endParaRPr lang="en-CA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28EFC6-5DF4-2B5B-9545-A00475269641}"/>
              </a:ext>
            </a:extLst>
          </p:cNvPr>
          <p:cNvSpPr txBox="1"/>
          <p:nvPr/>
        </p:nvSpPr>
        <p:spPr>
          <a:xfrm>
            <a:off x="3477251" y="1464954"/>
            <a:ext cx="7483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B0076"/>
                </a:solidFill>
              </a:rPr>
              <a:t>Think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0FF6A19-A269-B50A-762A-512A210173E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9001" t="18708" r="18985" b="17365"/>
          <a:stretch>
            <a:fillRect/>
          </a:stretch>
        </p:blipFill>
        <p:spPr>
          <a:xfrm>
            <a:off x="3632446" y="2109772"/>
            <a:ext cx="1528355" cy="151529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7B5073E-9FC4-A046-4489-95B8D511F869}"/>
              </a:ext>
            </a:extLst>
          </p:cNvPr>
          <p:cNvSpPr txBox="1"/>
          <p:nvPr/>
        </p:nvSpPr>
        <p:spPr>
          <a:xfrm>
            <a:off x="3388606" y="4741468"/>
            <a:ext cx="2016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Re-read the exercise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Explore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Conceptualise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Assumptions</a:t>
            </a:r>
            <a:endParaRPr lang="en-CA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513D055-520C-CD1E-D605-4433987FFA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6263" y="2136679"/>
            <a:ext cx="1581248" cy="134788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C9AA808-0E8B-15C0-91AB-3E3CB830B47A}"/>
              </a:ext>
            </a:extLst>
          </p:cNvPr>
          <p:cNvSpPr txBox="1"/>
          <p:nvPr/>
        </p:nvSpPr>
        <p:spPr>
          <a:xfrm>
            <a:off x="6091085" y="4736184"/>
            <a:ext cx="29581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 by creating a source table with the raw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Build the quote bind model to address need for specific journeys in this space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</a:t>
            </a:r>
            <a:endParaRPr lang="en-CA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114A1F-7F0F-B758-6411-22B1915FF676}"/>
              </a:ext>
            </a:extLst>
          </p:cNvPr>
          <p:cNvSpPr txBox="1"/>
          <p:nvPr/>
        </p:nvSpPr>
        <p:spPr>
          <a:xfrm>
            <a:off x="9371868" y="4695301"/>
            <a:ext cx="2016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Queries in DataBricks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Self-serve dashboard</a:t>
            </a:r>
            <a:endParaRPr lang="en-CA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E02B00-9DE5-5D80-F8A0-8E17DA80467B}"/>
              </a:ext>
            </a:extLst>
          </p:cNvPr>
          <p:cNvSpPr txBox="1"/>
          <p:nvPr/>
        </p:nvSpPr>
        <p:spPr>
          <a:xfrm>
            <a:off x="251821" y="6198550"/>
            <a:ext cx="1168762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Document and Test across every stage</a:t>
            </a:r>
            <a:endParaRPr lang="en-CA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75A34C6-4789-15A0-966C-A420FB8934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2794" y="0"/>
            <a:ext cx="999831" cy="96325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F6A6C27-13C1-E419-7CEB-C241A67967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090" y="2226063"/>
            <a:ext cx="565114" cy="5274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6F50D2D-36FB-3F94-8AE4-43E332065E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10696" y="2135901"/>
            <a:ext cx="1336758" cy="104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3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DA563D-21B1-D111-450B-45206E2C9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90" y="320040"/>
            <a:ext cx="10515600" cy="1167488"/>
          </a:xfrm>
        </p:spPr>
        <p:txBody>
          <a:bodyPr>
            <a:noAutofit/>
          </a:bodyPr>
          <a:lstStyle/>
          <a:p>
            <a:r>
              <a:rPr lang="en-US" sz="2800" dirty="0"/>
              <a:t>Three models built in DBT: src_policy_events, quote_bind and policy_lifecycle_model, documentation in schema.yml*</a:t>
            </a:r>
            <a:endParaRPr lang="en-CA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7C697D-B2D7-15E4-59F3-53A6206BDB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969" b="4530"/>
          <a:stretch>
            <a:fillRect/>
          </a:stretch>
        </p:blipFill>
        <p:spPr>
          <a:xfrm>
            <a:off x="1064853" y="4813301"/>
            <a:ext cx="9489223" cy="13228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5E796C-82C2-6B45-1135-030A57B2B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853" y="1695450"/>
            <a:ext cx="2030096" cy="19613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29A3850-EE1A-ECF1-8C11-3DC3B09E5AA8}"/>
              </a:ext>
            </a:extLst>
          </p:cNvPr>
          <p:cNvSpPr txBox="1"/>
          <p:nvPr/>
        </p:nvSpPr>
        <p:spPr>
          <a:xfrm>
            <a:off x="3391176" y="1695450"/>
            <a:ext cx="690217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b="1" dirty="0">
                <a:solidFill>
                  <a:srgbClr val="4B0076"/>
                </a:solidFill>
              </a:rPr>
              <a:t>SRC_Policy_Events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B0076"/>
                </a:solidFill>
              </a:rPr>
              <a:t>Raw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B0076"/>
                </a:solidFill>
              </a:rPr>
              <a:t>Could be cleaned or updated at this level if needed</a:t>
            </a:r>
            <a:endParaRPr lang="en-CA" sz="1400" dirty="0">
              <a:solidFill>
                <a:srgbClr val="4B0076"/>
              </a:solidFill>
            </a:endParaRPr>
          </a:p>
          <a:p>
            <a:pPr marL="342900" indent="-342900">
              <a:buAutoNum type="arabicPeriod"/>
            </a:pPr>
            <a:r>
              <a:rPr lang="en-CA" sz="1400" b="1" dirty="0">
                <a:solidFill>
                  <a:srgbClr val="4B0076"/>
                </a:solidFill>
              </a:rPr>
              <a:t>Quote_Bind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rgbClr val="4B0076"/>
                </a:solidFill>
              </a:rPr>
              <a:t>To address the need for average time from quote to bind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rgbClr val="4B0076"/>
                </a:solidFill>
              </a:rPr>
              <a:t>Splits each quote-bind cycle into it’s own event, by policy</a:t>
            </a:r>
          </a:p>
          <a:p>
            <a:pPr marL="342900" indent="-342900">
              <a:buAutoNum type="arabicPeriod"/>
            </a:pPr>
            <a:r>
              <a:rPr lang="en-CA" sz="1400" b="1" dirty="0">
                <a:solidFill>
                  <a:srgbClr val="4B0076"/>
                </a:solidFill>
              </a:rPr>
              <a:t>Policy_Lifecycle_Model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rgbClr val="4B0076"/>
                </a:solidFill>
              </a:rPr>
              <a:t>Summary combining data from source table and quote_bind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rgbClr val="4B0076"/>
                </a:solidFill>
              </a:rPr>
              <a:t>Single line per policy</a:t>
            </a:r>
          </a:p>
          <a:p>
            <a:pPr marL="342900" indent="-342900">
              <a:buAutoNum type="arabicPeriod"/>
            </a:pPr>
            <a:r>
              <a:rPr lang="en-CA" sz="1400" b="1" dirty="0">
                <a:solidFill>
                  <a:srgbClr val="4B0076"/>
                </a:solidFill>
              </a:rPr>
              <a:t>Schema.yml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rgbClr val="4B0076"/>
                </a:solidFill>
              </a:rPr>
              <a:t>Documents metadata for models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rgbClr val="4B0076"/>
                </a:solidFill>
              </a:rPr>
              <a:t>Can also be used to document for seeds, sources and test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rgbClr val="4B0076"/>
                </a:solidFill>
              </a:rPr>
              <a:t>Option to automate .yml creation using AI tools like DBT Copilot (Cloud only)</a:t>
            </a:r>
            <a:endParaRPr lang="en-US" sz="1400" dirty="0">
              <a:solidFill>
                <a:srgbClr val="4B0076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CC19B2A-D4D5-323B-A78E-8BB14A892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2391" y="0"/>
            <a:ext cx="999609" cy="9614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F8CAD41-52BC-8209-7FEC-273B18DFF532}"/>
              </a:ext>
            </a:extLst>
          </p:cNvPr>
          <p:cNvSpPr txBox="1"/>
          <p:nvPr/>
        </p:nvSpPr>
        <p:spPr>
          <a:xfrm>
            <a:off x="895294" y="6537960"/>
            <a:ext cx="8656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Models located here: https://github.com/C-Monsta/IAG-Take-Home-Test/tree/main/models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350614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A060E1-C3AA-C7E4-88A8-6F337BE6D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90" y="320040"/>
            <a:ext cx="10515600" cy="1167488"/>
          </a:xfrm>
        </p:spPr>
        <p:txBody>
          <a:bodyPr>
            <a:noAutofit/>
          </a:bodyPr>
          <a:lstStyle/>
          <a:p>
            <a:r>
              <a:rPr lang="en-US" sz="2800" dirty="0"/>
              <a:t>Exploring the data in Tableau</a:t>
            </a:r>
            <a:endParaRPr lang="en-CA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E2AD54-AC3A-BA8B-56A9-577FE36C0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425" y="1487528"/>
            <a:ext cx="5728595" cy="44655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B4AA79-C20F-FAF1-B990-0CC7BF5B1B23}"/>
              </a:ext>
            </a:extLst>
          </p:cNvPr>
          <p:cNvCxnSpPr/>
          <p:nvPr/>
        </p:nvCxnSpPr>
        <p:spPr>
          <a:xfrm>
            <a:off x="579419" y="1179714"/>
            <a:ext cx="1079173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B96591A-82A3-F297-1342-8D55BBEA18A3}"/>
              </a:ext>
            </a:extLst>
          </p:cNvPr>
          <p:cNvSpPr txBox="1"/>
          <p:nvPr/>
        </p:nvSpPr>
        <p:spPr>
          <a:xfrm>
            <a:off x="579419" y="1516169"/>
            <a:ext cx="3688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B0076"/>
                </a:solidFill>
              </a:rPr>
              <a:t>Visualisations can quickly explore and report on policy data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255A2FC-5649-380A-3F20-6D285D921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2391" y="0"/>
            <a:ext cx="999609" cy="96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4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15655-A9ED-535D-1696-0FB86B61B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C4A59C-E987-6CF0-A3C2-6B93904E4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90" y="320040"/>
            <a:ext cx="10515600" cy="1167488"/>
          </a:xfrm>
        </p:spPr>
        <p:txBody>
          <a:bodyPr>
            <a:noAutofit/>
          </a:bodyPr>
          <a:lstStyle/>
          <a:p>
            <a:r>
              <a:rPr lang="en-US" sz="2800" dirty="0"/>
              <a:t>Exploring the data in SQL</a:t>
            </a:r>
            <a:endParaRPr lang="en-CA" sz="2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4B828D-8A46-1F73-A7FA-947AC1958C51}"/>
              </a:ext>
            </a:extLst>
          </p:cNvPr>
          <p:cNvCxnSpPr/>
          <p:nvPr/>
        </p:nvCxnSpPr>
        <p:spPr>
          <a:xfrm>
            <a:off x="579419" y="1179714"/>
            <a:ext cx="1079173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9D9E853-E13F-E99F-B961-F53D973E5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91" y="4173553"/>
            <a:ext cx="4507994" cy="25824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42FB87-ACA7-062C-5A1B-2DDAC64CC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043" y="1299247"/>
            <a:ext cx="4494193" cy="27547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E25505-4218-362A-2F56-C023233FA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6971" y="1299247"/>
            <a:ext cx="4651492" cy="54567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EF51BD-1759-AEE4-96F1-BB60FA9C6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2391" y="0"/>
            <a:ext cx="999609" cy="96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0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83C5503-86C5-93DD-0538-8C6963D6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90" y="320040"/>
            <a:ext cx="10515600" cy="1167488"/>
          </a:xfrm>
        </p:spPr>
        <p:txBody>
          <a:bodyPr>
            <a:noAutofit/>
          </a:bodyPr>
          <a:lstStyle/>
          <a:p>
            <a:r>
              <a:rPr lang="en-US" sz="2800" dirty="0"/>
              <a:t>Data Anomalies and Assumptions</a:t>
            </a:r>
            <a:endParaRPr lang="en-CA" sz="28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A0681B5-9B4E-7E80-0B66-EC689034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053038"/>
              </p:ext>
            </p:extLst>
          </p:nvPr>
        </p:nvGraphicFramePr>
        <p:xfrm>
          <a:off x="755817" y="1255244"/>
          <a:ext cx="10353140" cy="52171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176570">
                  <a:extLst>
                    <a:ext uri="{9D8B030D-6E8A-4147-A177-3AD203B41FA5}">
                      <a16:colId xmlns:a16="http://schemas.microsoft.com/office/drawing/2014/main" val="189807313"/>
                    </a:ext>
                  </a:extLst>
                </a:gridCol>
                <a:gridCol w="5176570">
                  <a:extLst>
                    <a:ext uri="{9D8B030D-6E8A-4147-A177-3AD203B41FA5}">
                      <a16:colId xmlns:a16="http://schemas.microsoft.com/office/drawing/2014/main" val="4226184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Issue/ Anomaly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Action/ Assumptions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055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 of the sale can vary by quote and bind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reporting use the most recent quote/ /bind. For historic performance, the larger src table can be used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867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Some bind premiums values will be null as not all policies were bound. Should these be reformatted to 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Leaving as null so it’s clear the policy wasn’t bound, as opposed to having 0 premium. Can be defaulted to 0 during calculated fields as needed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695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How to manage multiple quotes on the same day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Currently the field is date only. DateTime would show different quotes on the same day. Alternately a unique quote ID may work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385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Updating the models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These are currently set to create a materialized view. These could be set to refresh incrementally. Would need to explore how often policy details change historically to determine kind of incremental method to use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42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Policy Lifecycle is one line per policy. Some of the more granular detail will be lost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more detailed querying the deeper models can be used 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856958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3398A3A5-342A-D386-48BF-FD513E58A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2391" y="0"/>
            <a:ext cx="999609" cy="96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868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87312CE-9D91-4938-0573-A587F72087F2}"/>
              </a:ext>
            </a:extLst>
          </p:cNvPr>
          <p:cNvSpPr txBox="1">
            <a:spLocks/>
          </p:cNvSpPr>
          <p:nvPr/>
        </p:nvSpPr>
        <p:spPr>
          <a:xfrm>
            <a:off x="638882" y="3577456"/>
            <a:ext cx="10909640" cy="16878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4" name="Picture 3" descr="A yellow cone with confetti and text&#10;&#10;AI-generated content may be incorrect.">
            <a:extLst>
              <a:ext uri="{FF2B5EF4-FFF2-40B4-BE49-F238E27FC236}">
                <a16:creationId xmlns:a16="http://schemas.microsoft.com/office/drawing/2014/main" id="{87463551-08BD-3A0D-B99F-3C393C1B9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908" y="1181872"/>
            <a:ext cx="6439588" cy="1561599"/>
          </a:xfrm>
          <a:prstGeom prst="rect">
            <a:avLst/>
          </a:prstGeom>
        </p:spPr>
      </p:pic>
      <p:sp>
        <p:nvSpPr>
          <p:cNvPr id="13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urple circle with letters in it&#10;&#10;AI-generated content may be incorrect.">
            <a:extLst>
              <a:ext uri="{FF2B5EF4-FFF2-40B4-BE49-F238E27FC236}">
                <a16:creationId xmlns:a16="http://schemas.microsoft.com/office/drawing/2014/main" id="{45D4E19E-B26F-5ABE-158E-CA62898A9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2391" y="0"/>
            <a:ext cx="999609" cy="96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3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532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IAG Take Home Exercise</vt:lpstr>
      <vt:lpstr>PowerPoint Presentation</vt:lpstr>
      <vt:lpstr>The ask: transform raw data into a clean, queryable, meaningful source for downstream users</vt:lpstr>
      <vt:lpstr>Four steps to transform raw data into a clean, queryable, meaningful source for downstream users</vt:lpstr>
      <vt:lpstr>Three models built in DBT: src_policy_events, quote_bind and policy_lifecycle_model, documentation in schema.yml*</vt:lpstr>
      <vt:lpstr>Exploring the data in Tableau</vt:lpstr>
      <vt:lpstr>Exploring the data in SQL</vt:lpstr>
      <vt:lpstr>Data Anomalies and Assumptions</vt:lpstr>
      <vt:lpstr>PowerPoint Presentation</vt:lpstr>
      <vt:lpstr>Appendix 1: Policy Lifecycle Model</vt:lpstr>
      <vt:lpstr>Appendix 2: Quote Bind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Kyle Stengl</dc:creator>
  <cp:lastModifiedBy>Kyle Stengl</cp:lastModifiedBy>
  <cp:revision>6</cp:revision>
  <dcterms:created xsi:type="dcterms:W3CDTF">2025-07-24T09:32:53Z</dcterms:created>
  <dcterms:modified xsi:type="dcterms:W3CDTF">2025-07-24T13:39:18Z</dcterms:modified>
</cp:coreProperties>
</file>