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omments/modernComment_100_50ACBFE7.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7F5F39-4C65-8DF7-59BB-ABE487B2FBC5}" name="Ninatanta, Christopher Andre" initials="NCA" userId="S::c.ninatanta@wsu.edu::7a69431e-de0f-48ca-ba43-b9bf8dabf8f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A60F2D"/>
    <a:srgbClr val="DDDDDD"/>
    <a:srgbClr val="EAEAEA"/>
    <a:srgbClr val="969696"/>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CB2F1-E15C-40D0-839D-3B963D2F5E61}" v="44" dt="2023-09-19T20:24:23.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4" autoAdjust="0"/>
    <p:restoredTop sz="94660"/>
  </p:normalViewPr>
  <p:slideViewPr>
    <p:cSldViewPr snapToGrid="0">
      <p:cViewPr varScale="1">
        <p:scale>
          <a:sx n="50" d="100"/>
          <a:sy n="50" d="100"/>
        </p:scale>
        <p:origin x="19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microsoft.com/office/2018/10/relationships/authors" Target="authors.xml"/></Relationships>
</file>

<file path=ppt/comments/modernComment_100_50ACBFE7.xml><?xml version="1.0" encoding="utf-8"?>
<p188:cmLst xmlns:a="http://schemas.openxmlformats.org/drawingml/2006/main" xmlns:r="http://schemas.openxmlformats.org/officeDocument/2006/relationships" xmlns:p188="http://schemas.microsoft.com/office/powerpoint/2018/8/main">
  <p188:cm id="{A6F80E83-FA87-4BDC-BF56-0F8E30899EA4}" authorId="{1B7F5F39-4C65-8DF7-59BB-ABE487B2FBC5}" created="2023-09-19T17:40:26.405">
    <ac:deMkLst xmlns:ac="http://schemas.microsoft.com/office/drawing/2013/main/command">
      <pc:docMk xmlns:pc="http://schemas.microsoft.com/office/powerpoint/2013/main/command"/>
      <pc:sldMk xmlns:pc="http://schemas.microsoft.com/office/powerpoint/2013/main/command" cId="1353498599" sldId="256"/>
      <ac:spMk id="10" creationId="{071D9CA5-A127-E77B-7896-FAE73BF138AC}"/>
    </ac:deMkLst>
    <p188:txBody>
      <a:bodyPr/>
      <a:lstStyle/>
      <a:p>
        <a:r>
          <a:rPr lang="en-US"/>
          <a:t>Rewrite, is from paper</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1BA491-890C-4437-8D9D-51EB2E650D51}"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5D926-8113-4105-9CFF-6EBA317A3588}" type="slidenum">
              <a:rPr lang="en-US" smtClean="0"/>
              <a:t>‹#›</a:t>
            </a:fld>
            <a:endParaRPr lang="en-US"/>
          </a:p>
        </p:txBody>
      </p:sp>
    </p:spTree>
    <p:extLst>
      <p:ext uri="{BB962C8B-B14F-4D97-AF65-F5344CB8AC3E}">
        <p14:creationId xmlns:p14="http://schemas.microsoft.com/office/powerpoint/2010/main" val="186533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1BA491-890C-4437-8D9D-51EB2E650D51}"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5D926-8113-4105-9CFF-6EBA317A3588}" type="slidenum">
              <a:rPr lang="en-US" smtClean="0"/>
              <a:t>‹#›</a:t>
            </a:fld>
            <a:endParaRPr lang="en-US"/>
          </a:p>
        </p:txBody>
      </p:sp>
    </p:spTree>
    <p:extLst>
      <p:ext uri="{BB962C8B-B14F-4D97-AF65-F5344CB8AC3E}">
        <p14:creationId xmlns:p14="http://schemas.microsoft.com/office/powerpoint/2010/main" val="422696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1BA491-890C-4437-8D9D-51EB2E650D51}"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5D926-8113-4105-9CFF-6EBA317A3588}" type="slidenum">
              <a:rPr lang="en-US" smtClean="0"/>
              <a:t>‹#›</a:t>
            </a:fld>
            <a:endParaRPr lang="en-US"/>
          </a:p>
        </p:txBody>
      </p:sp>
    </p:spTree>
    <p:extLst>
      <p:ext uri="{BB962C8B-B14F-4D97-AF65-F5344CB8AC3E}">
        <p14:creationId xmlns:p14="http://schemas.microsoft.com/office/powerpoint/2010/main" val="253361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1BA491-890C-4437-8D9D-51EB2E650D51}"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5D926-8113-4105-9CFF-6EBA317A3588}" type="slidenum">
              <a:rPr lang="en-US" smtClean="0"/>
              <a:t>‹#›</a:t>
            </a:fld>
            <a:endParaRPr lang="en-US"/>
          </a:p>
        </p:txBody>
      </p:sp>
    </p:spTree>
    <p:extLst>
      <p:ext uri="{BB962C8B-B14F-4D97-AF65-F5344CB8AC3E}">
        <p14:creationId xmlns:p14="http://schemas.microsoft.com/office/powerpoint/2010/main" val="102402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1BA491-890C-4437-8D9D-51EB2E650D51}"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5D926-8113-4105-9CFF-6EBA317A3588}" type="slidenum">
              <a:rPr lang="en-US" smtClean="0"/>
              <a:t>‹#›</a:t>
            </a:fld>
            <a:endParaRPr lang="en-US"/>
          </a:p>
        </p:txBody>
      </p:sp>
    </p:spTree>
    <p:extLst>
      <p:ext uri="{BB962C8B-B14F-4D97-AF65-F5344CB8AC3E}">
        <p14:creationId xmlns:p14="http://schemas.microsoft.com/office/powerpoint/2010/main" val="290759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1BA491-890C-4437-8D9D-51EB2E650D51}"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05D926-8113-4105-9CFF-6EBA317A3588}" type="slidenum">
              <a:rPr lang="en-US" smtClean="0"/>
              <a:t>‹#›</a:t>
            </a:fld>
            <a:endParaRPr lang="en-US"/>
          </a:p>
        </p:txBody>
      </p:sp>
    </p:spTree>
    <p:extLst>
      <p:ext uri="{BB962C8B-B14F-4D97-AF65-F5344CB8AC3E}">
        <p14:creationId xmlns:p14="http://schemas.microsoft.com/office/powerpoint/2010/main" val="186161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1BA491-890C-4437-8D9D-51EB2E650D51}" type="datetimeFigureOut">
              <a:rPr lang="en-US" smtClean="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05D926-8113-4105-9CFF-6EBA317A3588}" type="slidenum">
              <a:rPr lang="en-US" smtClean="0"/>
              <a:t>‹#›</a:t>
            </a:fld>
            <a:endParaRPr lang="en-US"/>
          </a:p>
        </p:txBody>
      </p:sp>
    </p:spTree>
    <p:extLst>
      <p:ext uri="{BB962C8B-B14F-4D97-AF65-F5344CB8AC3E}">
        <p14:creationId xmlns:p14="http://schemas.microsoft.com/office/powerpoint/2010/main" val="133830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1BA491-890C-4437-8D9D-51EB2E650D51}" type="datetimeFigureOut">
              <a:rPr lang="en-US" smtClean="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05D926-8113-4105-9CFF-6EBA317A3588}" type="slidenum">
              <a:rPr lang="en-US" smtClean="0"/>
              <a:t>‹#›</a:t>
            </a:fld>
            <a:endParaRPr lang="en-US"/>
          </a:p>
        </p:txBody>
      </p:sp>
    </p:spTree>
    <p:extLst>
      <p:ext uri="{BB962C8B-B14F-4D97-AF65-F5344CB8AC3E}">
        <p14:creationId xmlns:p14="http://schemas.microsoft.com/office/powerpoint/2010/main" val="44923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BA491-890C-4437-8D9D-51EB2E650D51}" type="datetimeFigureOut">
              <a:rPr lang="en-US" smtClean="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05D926-8113-4105-9CFF-6EBA317A3588}" type="slidenum">
              <a:rPr lang="en-US" smtClean="0"/>
              <a:t>‹#›</a:t>
            </a:fld>
            <a:endParaRPr lang="en-US"/>
          </a:p>
        </p:txBody>
      </p:sp>
    </p:spTree>
    <p:extLst>
      <p:ext uri="{BB962C8B-B14F-4D97-AF65-F5344CB8AC3E}">
        <p14:creationId xmlns:p14="http://schemas.microsoft.com/office/powerpoint/2010/main" val="61476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FE1BA491-890C-4437-8D9D-51EB2E650D51}"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05D926-8113-4105-9CFF-6EBA317A3588}" type="slidenum">
              <a:rPr lang="en-US" smtClean="0"/>
              <a:t>‹#›</a:t>
            </a:fld>
            <a:endParaRPr lang="en-US"/>
          </a:p>
        </p:txBody>
      </p:sp>
    </p:spTree>
    <p:extLst>
      <p:ext uri="{BB962C8B-B14F-4D97-AF65-F5344CB8AC3E}">
        <p14:creationId xmlns:p14="http://schemas.microsoft.com/office/powerpoint/2010/main" val="276925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FE1BA491-890C-4437-8D9D-51EB2E650D51}"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05D926-8113-4105-9CFF-6EBA317A3588}" type="slidenum">
              <a:rPr lang="en-US" smtClean="0"/>
              <a:t>‹#›</a:t>
            </a:fld>
            <a:endParaRPr lang="en-US"/>
          </a:p>
        </p:txBody>
      </p:sp>
    </p:spTree>
    <p:extLst>
      <p:ext uri="{BB962C8B-B14F-4D97-AF65-F5344CB8AC3E}">
        <p14:creationId xmlns:p14="http://schemas.microsoft.com/office/powerpoint/2010/main" val="380807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FE1BA491-890C-4437-8D9D-51EB2E650D51}" type="datetimeFigureOut">
              <a:rPr lang="en-US" smtClean="0"/>
              <a:t>9/21/2023</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AC05D926-8113-4105-9CFF-6EBA317A3588}" type="slidenum">
              <a:rPr lang="en-US" smtClean="0"/>
              <a:t>‹#›</a:t>
            </a:fld>
            <a:endParaRPr lang="en-US"/>
          </a:p>
        </p:txBody>
      </p:sp>
    </p:spTree>
    <p:extLst>
      <p:ext uri="{BB962C8B-B14F-4D97-AF65-F5344CB8AC3E}">
        <p14:creationId xmlns:p14="http://schemas.microsoft.com/office/powerpoint/2010/main" val="747256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18/10/relationships/comments" Target="../comments/modernComment_100_50ACBFE7.xm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2B7955-2D15-33FF-A647-D3B4C02832BA}"/>
              </a:ext>
            </a:extLst>
          </p:cNvPr>
          <p:cNvSpPr>
            <a:spLocks/>
          </p:cNvSpPr>
          <p:nvPr/>
        </p:nvSpPr>
        <p:spPr>
          <a:xfrm>
            <a:off x="0" y="0"/>
            <a:ext cx="32918400" cy="2743200"/>
          </a:xfrm>
          <a:prstGeom prst="rect">
            <a:avLst/>
          </a:prstGeom>
          <a:solidFill>
            <a:srgbClr val="A60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
            </a:endParaRPr>
          </a:p>
        </p:txBody>
      </p:sp>
      <p:pic>
        <p:nvPicPr>
          <p:cNvPr id="5" name="Picture 4">
            <a:extLst>
              <a:ext uri="{FF2B5EF4-FFF2-40B4-BE49-F238E27FC236}">
                <a16:creationId xmlns:a16="http://schemas.microsoft.com/office/drawing/2014/main" id="{BE7B8298-7103-1E13-704D-FE03F08AAB4F}"/>
              </a:ext>
            </a:extLst>
          </p:cNvPr>
          <p:cNvPicPr>
            <a:picLocks noChangeAspect="1"/>
          </p:cNvPicPr>
          <p:nvPr/>
        </p:nvPicPr>
        <p:blipFill>
          <a:blip r:embed="rId2"/>
          <a:srcRect/>
          <a:stretch/>
        </p:blipFill>
        <p:spPr>
          <a:xfrm>
            <a:off x="45720" y="61726"/>
            <a:ext cx="3921594" cy="2539066"/>
          </a:xfrm>
          <a:prstGeom prst="rect">
            <a:avLst/>
          </a:prstGeom>
        </p:spPr>
      </p:pic>
      <p:pic>
        <p:nvPicPr>
          <p:cNvPr id="6" name="Picture 5">
            <a:extLst>
              <a:ext uri="{FF2B5EF4-FFF2-40B4-BE49-F238E27FC236}">
                <a16:creationId xmlns:a16="http://schemas.microsoft.com/office/drawing/2014/main" id="{D8FC20FB-C9E6-FA51-051C-6D8CAAFC09B9}"/>
              </a:ext>
            </a:extLst>
          </p:cNvPr>
          <p:cNvPicPr>
            <a:picLocks noChangeAspect="1"/>
          </p:cNvPicPr>
          <p:nvPr/>
        </p:nvPicPr>
        <p:blipFill>
          <a:blip r:embed="rId3"/>
          <a:stretch>
            <a:fillRect/>
          </a:stretch>
        </p:blipFill>
        <p:spPr>
          <a:xfrm>
            <a:off x="29713742" y="-1"/>
            <a:ext cx="3204658" cy="2662517"/>
          </a:xfrm>
          <a:prstGeom prst="rect">
            <a:avLst/>
          </a:prstGeom>
        </p:spPr>
      </p:pic>
      <p:sp>
        <p:nvSpPr>
          <p:cNvPr id="7" name="TextBox 6">
            <a:extLst>
              <a:ext uri="{FF2B5EF4-FFF2-40B4-BE49-F238E27FC236}">
                <a16:creationId xmlns:a16="http://schemas.microsoft.com/office/drawing/2014/main" id="{2690D735-014A-047E-A6B3-1C8D967A6AD4}"/>
              </a:ext>
            </a:extLst>
          </p:cNvPr>
          <p:cNvSpPr txBox="1"/>
          <p:nvPr/>
        </p:nvSpPr>
        <p:spPr>
          <a:xfrm>
            <a:off x="3967314" y="325160"/>
            <a:ext cx="25677848" cy="1046440"/>
          </a:xfrm>
          <a:prstGeom prst="rect">
            <a:avLst/>
          </a:prstGeom>
          <a:noFill/>
        </p:spPr>
        <p:txBody>
          <a:bodyPr wrap="square" rtlCol="0">
            <a:spAutoFit/>
          </a:bodyPr>
          <a:lstStyle/>
          <a:p>
            <a:pPr algn="ctr"/>
            <a:r>
              <a:rPr lang="en-US" sz="6200" b="1" dirty="0">
                <a:solidFill>
                  <a:schemeClr val="bg1"/>
                </a:solidFill>
                <a:latin typeface="Proxima Nova "/>
              </a:rPr>
              <a:t>Design of a Lightweight Soft Electrical Apple Harvesting Gripper</a:t>
            </a:r>
          </a:p>
        </p:txBody>
      </p:sp>
      <p:sp>
        <p:nvSpPr>
          <p:cNvPr id="8" name="TextBox 7">
            <a:extLst>
              <a:ext uri="{FF2B5EF4-FFF2-40B4-BE49-F238E27FC236}">
                <a16:creationId xmlns:a16="http://schemas.microsoft.com/office/drawing/2014/main" id="{D96B9F5F-5EEA-1CBC-252D-B61F8EF60B8C}"/>
              </a:ext>
            </a:extLst>
          </p:cNvPr>
          <p:cNvSpPr txBox="1"/>
          <p:nvPr/>
        </p:nvSpPr>
        <p:spPr>
          <a:xfrm>
            <a:off x="4408374" y="1494986"/>
            <a:ext cx="24864307" cy="553998"/>
          </a:xfrm>
          <a:prstGeom prst="rect">
            <a:avLst/>
          </a:prstGeom>
          <a:noFill/>
        </p:spPr>
        <p:txBody>
          <a:bodyPr wrap="square" rtlCol="0">
            <a:spAutoFit/>
          </a:bodyPr>
          <a:lstStyle/>
          <a:p>
            <a:pPr algn="ctr"/>
            <a:r>
              <a:rPr lang="en-US" sz="3000" dirty="0">
                <a:solidFill>
                  <a:schemeClr val="bg1"/>
                </a:solidFill>
                <a:latin typeface="Proxima Nova "/>
              </a:rPr>
              <a:t>Christopher Ninatanta, Ryan Cole, Ian Wells, Justin Pilgrim, Jacob Benedict, Ryan Taylor, Ryan Dorosh, Manoj Karkee, and Ming Luo, Member, IEEE</a:t>
            </a:r>
          </a:p>
        </p:txBody>
      </p:sp>
      <p:grpSp>
        <p:nvGrpSpPr>
          <p:cNvPr id="11" name="Group 10">
            <a:extLst>
              <a:ext uri="{FF2B5EF4-FFF2-40B4-BE49-F238E27FC236}">
                <a16:creationId xmlns:a16="http://schemas.microsoft.com/office/drawing/2014/main" id="{C994FCB9-6835-AC4D-744D-0250BCAAB886}"/>
              </a:ext>
            </a:extLst>
          </p:cNvPr>
          <p:cNvGrpSpPr/>
          <p:nvPr/>
        </p:nvGrpSpPr>
        <p:grpSpPr>
          <a:xfrm>
            <a:off x="105915" y="2910727"/>
            <a:ext cx="9847001" cy="7909858"/>
            <a:chOff x="105915" y="2910726"/>
            <a:chExt cx="9229890" cy="8077707"/>
          </a:xfrm>
        </p:grpSpPr>
        <p:sp>
          <p:nvSpPr>
            <p:cNvPr id="9" name="Rectangle: Rounded Corners 8">
              <a:extLst>
                <a:ext uri="{FF2B5EF4-FFF2-40B4-BE49-F238E27FC236}">
                  <a16:creationId xmlns:a16="http://schemas.microsoft.com/office/drawing/2014/main" id="{94B2100E-EA90-E583-EDE4-FA3B6E52A202}"/>
                </a:ext>
              </a:extLst>
            </p:cNvPr>
            <p:cNvSpPr/>
            <p:nvPr/>
          </p:nvSpPr>
          <p:spPr>
            <a:xfrm>
              <a:off x="105915" y="2910726"/>
              <a:ext cx="9229890" cy="8062074"/>
            </a:xfrm>
            <a:custGeom>
              <a:avLst/>
              <a:gdLst>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101619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615140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21756"/>
                <a:gd name="connsiteY0" fmla="*/ 587566 h 6097027"/>
                <a:gd name="connsiteX1" fmla="*/ 1035241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097027"/>
                <a:gd name="connsiteX1" fmla="*/ 606616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08083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9525 w 8221756"/>
                <a:gd name="connsiteY7" fmla="*/ 5518986 h 6106552"/>
                <a:gd name="connsiteX8" fmla="*/ 0 w 8221756"/>
                <a:gd name="connsiteY8" fmla="*/ 587566 h 6106552"/>
                <a:gd name="connsiteX0" fmla="*/ 6480 w 8228236"/>
                <a:gd name="connsiteY0" fmla="*/ 587566 h 6106552"/>
                <a:gd name="connsiteX1" fmla="*/ 470221 w 8228236"/>
                <a:gd name="connsiteY1" fmla="*/ 0 h 6106552"/>
                <a:gd name="connsiteX2" fmla="*/ 7640670 w 8228236"/>
                <a:gd name="connsiteY2" fmla="*/ 0 h 6106552"/>
                <a:gd name="connsiteX3" fmla="*/ 8228236 w 8228236"/>
                <a:gd name="connsiteY3" fmla="*/ 578041 h 6106552"/>
                <a:gd name="connsiteX4" fmla="*/ 8228236 w 8228236"/>
                <a:gd name="connsiteY4" fmla="*/ 5518986 h 6106552"/>
                <a:gd name="connsiteX5" fmla="*/ 7535895 w 8228236"/>
                <a:gd name="connsiteY5" fmla="*/ 6106552 h 6106552"/>
                <a:gd name="connsiteX6" fmla="*/ 613096 w 8228236"/>
                <a:gd name="connsiteY6" fmla="*/ 6106552 h 6106552"/>
                <a:gd name="connsiteX7" fmla="*/ 16005 w 8228236"/>
                <a:gd name="connsiteY7" fmla="*/ 5518986 h 6106552"/>
                <a:gd name="connsiteX8" fmla="*/ 6480 w 8228236"/>
                <a:gd name="connsiteY8" fmla="*/ 587566 h 6106552"/>
                <a:gd name="connsiteX0" fmla="*/ 6480 w 8228236"/>
                <a:gd name="connsiteY0" fmla="*/ 486534 h 6110295"/>
                <a:gd name="connsiteX1" fmla="*/ 470221 w 8228236"/>
                <a:gd name="connsiteY1" fmla="*/ 3743 h 6110295"/>
                <a:gd name="connsiteX2" fmla="*/ 7640670 w 8228236"/>
                <a:gd name="connsiteY2" fmla="*/ 3743 h 6110295"/>
                <a:gd name="connsiteX3" fmla="*/ 8228236 w 8228236"/>
                <a:gd name="connsiteY3" fmla="*/ 581784 h 6110295"/>
                <a:gd name="connsiteX4" fmla="*/ 8228236 w 8228236"/>
                <a:gd name="connsiteY4" fmla="*/ 5522729 h 6110295"/>
                <a:gd name="connsiteX5" fmla="*/ 7535895 w 8228236"/>
                <a:gd name="connsiteY5" fmla="*/ 6110295 h 6110295"/>
                <a:gd name="connsiteX6" fmla="*/ 613096 w 8228236"/>
                <a:gd name="connsiteY6" fmla="*/ 6110295 h 6110295"/>
                <a:gd name="connsiteX7" fmla="*/ 16005 w 8228236"/>
                <a:gd name="connsiteY7" fmla="*/ 5522729 h 6110295"/>
                <a:gd name="connsiteX8" fmla="*/ 6480 w 8228236"/>
                <a:gd name="connsiteY8" fmla="*/ 486534 h 6110295"/>
                <a:gd name="connsiteX0" fmla="*/ 6480 w 8228236"/>
                <a:gd name="connsiteY0" fmla="*/ 487800 h 6111561"/>
                <a:gd name="connsiteX1" fmla="*/ 470221 w 8228236"/>
                <a:gd name="connsiteY1" fmla="*/ 5009 h 6111561"/>
                <a:gd name="connsiteX2" fmla="*/ 7640670 w 8228236"/>
                <a:gd name="connsiteY2" fmla="*/ 5009 h 6111561"/>
                <a:gd name="connsiteX3" fmla="*/ 8228236 w 8228236"/>
                <a:gd name="connsiteY3" fmla="*/ 478275 h 6111561"/>
                <a:gd name="connsiteX4" fmla="*/ 8228236 w 8228236"/>
                <a:gd name="connsiteY4" fmla="*/ 5523995 h 6111561"/>
                <a:gd name="connsiteX5" fmla="*/ 7535895 w 8228236"/>
                <a:gd name="connsiteY5" fmla="*/ 6111561 h 6111561"/>
                <a:gd name="connsiteX6" fmla="*/ 613096 w 8228236"/>
                <a:gd name="connsiteY6" fmla="*/ 6111561 h 6111561"/>
                <a:gd name="connsiteX7" fmla="*/ 16005 w 8228236"/>
                <a:gd name="connsiteY7" fmla="*/ 5523995 h 6111561"/>
                <a:gd name="connsiteX8" fmla="*/ 6480 w 8228236"/>
                <a:gd name="connsiteY8" fmla="*/ 487800 h 6111561"/>
                <a:gd name="connsiteX0" fmla="*/ 6480 w 8229371"/>
                <a:gd name="connsiteY0" fmla="*/ 487800 h 6111561"/>
                <a:gd name="connsiteX1" fmla="*/ 470221 w 8229371"/>
                <a:gd name="connsiteY1" fmla="*/ 5009 h 6111561"/>
                <a:gd name="connsiteX2" fmla="*/ 7716870 w 8229371"/>
                <a:gd name="connsiteY2" fmla="*/ 5009 h 6111561"/>
                <a:gd name="connsiteX3" fmla="*/ 8228236 w 8229371"/>
                <a:gd name="connsiteY3" fmla="*/ 478275 h 6111561"/>
                <a:gd name="connsiteX4" fmla="*/ 8228236 w 8229371"/>
                <a:gd name="connsiteY4" fmla="*/ 5523995 h 6111561"/>
                <a:gd name="connsiteX5" fmla="*/ 7535895 w 8229371"/>
                <a:gd name="connsiteY5" fmla="*/ 6111561 h 6111561"/>
                <a:gd name="connsiteX6" fmla="*/ 613096 w 8229371"/>
                <a:gd name="connsiteY6" fmla="*/ 6111561 h 6111561"/>
                <a:gd name="connsiteX7" fmla="*/ 16005 w 8229371"/>
                <a:gd name="connsiteY7" fmla="*/ 5523995 h 6111561"/>
                <a:gd name="connsiteX8" fmla="*/ 6480 w 8229371"/>
                <a:gd name="connsiteY8" fmla="*/ 487800 h 6111561"/>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42770"/>
                <a:gd name="connsiteY0" fmla="*/ 486535 h 6110296"/>
                <a:gd name="connsiteX1" fmla="*/ 470221 w 8242770"/>
                <a:gd name="connsiteY1" fmla="*/ 3744 h 6110296"/>
                <a:gd name="connsiteX2" fmla="*/ 7764495 w 8242770"/>
                <a:gd name="connsiteY2" fmla="*/ 3744 h 6110296"/>
                <a:gd name="connsiteX3" fmla="*/ 8237761 w 8242770"/>
                <a:gd name="connsiteY3" fmla="*/ 505585 h 6110296"/>
                <a:gd name="connsiteX4" fmla="*/ 8228236 w 8242770"/>
                <a:gd name="connsiteY4" fmla="*/ 5522730 h 6110296"/>
                <a:gd name="connsiteX5" fmla="*/ 7535895 w 8242770"/>
                <a:gd name="connsiteY5" fmla="*/ 6110296 h 6110296"/>
                <a:gd name="connsiteX6" fmla="*/ 613096 w 8242770"/>
                <a:gd name="connsiteY6" fmla="*/ 6110296 h 6110296"/>
                <a:gd name="connsiteX7" fmla="*/ 16005 w 8242770"/>
                <a:gd name="connsiteY7" fmla="*/ 5522730 h 6110296"/>
                <a:gd name="connsiteX8" fmla="*/ 6480 w 8242770"/>
                <a:gd name="connsiteY8" fmla="*/ 486535 h 6110296"/>
                <a:gd name="connsiteX0" fmla="*/ 6480 w 8242770"/>
                <a:gd name="connsiteY0" fmla="*/ 486535 h 6116776"/>
                <a:gd name="connsiteX1" fmla="*/ 470221 w 8242770"/>
                <a:gd name="connsiteY1" fmla="*/ 3744 h 6116776"/>
                <a:gd name="connsiteX2" fmla="*/ 7764495 w 8242770"/>
                <a:gd name="connsiteY2" fmla="*/ 3744 h 6116776"/>
                <a:gd name="connsiteX3" fmla="*/ 8237761 w 8242770"/>
                <a:gd name="connsiteY3" fmla="*/ 505585 h 6116776"/>
                <a:gd name="connsiteX4" fmla="*/ 8228236 w 8242770"/>
                <a:gd name="connsiteY4" fmla="*/ 5646555 h 6116776"/>
                <a:gd name="connsiteX5" fmla="*/ 7535895 w 8242770"/>
                <a:gd name="connsiteY5" fmla="*/ 6110296 h 6116776"/>
                <a:gd name="connsiteX6" fmla="*/ 613096 w 8242770"/>
                <a:gd name="connsiteY6" fmla="*/ 6110296 h 6116776"/>
                <a:gd name="connsiteX7" fmla="*/ 16005 w 8242770"/>
                <a:gd name="connsiteY7" fmla="*/ 5522730 h 6116776"/>
                <a:gd name="connsiteX8" fmla="*/ 6480 w 8242770"/>
                <a:gd name="connsiteY8" fmla="*/ 486535 h 6116776"/>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535895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489271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2974"/>
                <a:gd name="connsiteX1" fmla="*/ 470221 w 8242770"/>
                <a:gd name="connsiteY1" fmla="*/ 3744 h 6112974"/>
                <a:gd name="connsiteX2" fmla="*/ 7764495 w 8242770"/>
                <a:gd name="connsiteY2" fmla="*/ 3744 h 6112974"/>
                <a:gd name="connsiteX3" fmla="*/ 8237761 w 8242770"/>
                <a:gd name="connsiteY3" fmla="*/ 505585 h 6112974"/>
                <a:gd name="connsiteX4" fmla="*/ 8228236 w 8242770"/>
                <a:gd name="connsiteY4" fmla="*/ 5598930 h 6112974"/>
                <a:gd name="connsiteX5" fmla="*/ 7735920 w 8242770"/>
                <a:gd name="connsiteY5" fmla="*/ 6110296 h 6112974"/>
                <a:gd name="connsiteX6" fmla="*/ 489271 w 8242770"/>
                <a:gd name="connsiteY6" fmla="*/ 6110296 h 6112974"/>
                <a:gd name="connsiteX7" fmla="*/ 16005 w 8242770"/>
                <a:gd name="connsiteY7" fmla="*/ 5617980 h 6112974"/>
                <a:gd name="connsiteX8" fmla="*/ 6480 w 8242770"/>
                <a:gd name="connsiteY8" fmla="*/ 486535 h 611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42770" h="6112974">
                  <a:moveTo>
                    <a:pt x="6480" y="486535"/>
                  </a:moveTo>
                  <a:cubicBezTo>
                    <a:pt x="6480" y="-74692"/>
                    <a:pt x="-91006" y="3744"/>
                    <a:pt x="470221" y="3744"/>
                  </a:cubicBezTo>
                  <a:lnTo>
                    <a:pt x="7764495" y="3744"/>
                  </a:lnTo>
                  <a:cubicBezTo>
                    <a:pt x="8325722" y="3744"/>
                    <a:pt x="8237761" y="-55642"/>
                    <a:pt x="8237761" y="505585"/>
                  </a:cubicBezTo>
                  <a:lnTo>
                    <a:pt x="8228236" y="5598930"/>
                  </a:lnTo>
                  <a:cubicBezTo>
                    <a:pt x="8228236" y="6160157"/>
                    <a:pt x="8297147" y="6110296"/>
                    <a:pt x="7735920" y="6110296"/>
                  </a:cubicBezTo>
                  <a:lnTo>
                    <a:pt x="489271" y="6110296"/>
                  </a:lnTo>
                  <a:cubicBezTo>
                    <a:pt x="-71956" y="6110296"/>
                    <a:pt x="16005" y="6179207"/>
                    <a:pt x="16005" y="5617980"/>
                  </a:cubicBezTo>
                  <a:lnTo>
                    <a:pt x="6480" y="486535"/>
                  </a:lnTo>
                  <a:close/>
                </a:path>
              </a:pathLst>
            </a:custGeom>
            <a:solidFill>
              <a:schemeClr val="bg1"/>
            </a:solidFill>
            <a:ln w="76200">
              <a:solidFill>
                <a:srgbClr val="A60F2D"/>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
              </a:endParaRPr>
            </a:p>
          </p:txBody>
        </p:sp>
        <p:sp>
          <p:nvSpPr>
            <p:cNvPr id="10" name="TextBox 9">
              <a:extLst>
                <a:ext uri="{FF2B5EF4-FFF2-40B4-BE49-F238E27FC236}">
                  <a16:creationId xmlns:a16="http://schemas.microsoft.com/office/drawing/2014/main" id="{071D9CA5-A127-E77B-7896-FAE73BF138AC}"/>
                </a:ext>
              </a:extLst>
            </p:cNvPr>
            <p:cNvSpPr txBox="1"/>
            <p:nvPr/>
          </p:nvSpPr>
          <p:spPr>
            <a:xfrm>
              <a:off x="105915" y="2910726"/>
              <a:ext cx="9001413" cy="8077707"/>
            </a:xfrm>
            <a:prstGeom prst="rect">
              <a:avLst/>
            </a:prstGeom>
            <a:noFill/>
          </p:spPr>
          <p:txBody>
            <a:bodyPr wrap="square" rtlCol="0">
              <a:spAutoFit/>
            </a:bodyPr>
            <a:lstStyle/>
            <a:p>
              <a:r>
                <a:rPr lang="en-US" sz="4000" b="1" dirty="0">
                  <a:solidFill>
                    <a:srgbClr val="A60F2D"/>
                  </a:solidFill>
                  <a:latin typeface="Proxima Nova "/>
                </a:rPr>
                <a:t>ABSTRACT:</a:t>
              </a:r>
            </a:p>
            <a:p>
              <a:r>
                <a:rPr lang="en-US" sz="3600" dirty="0">
                  <a:latin typeface="Proxima Nova "/>
                </a:rPr>
                <a:t>Washington State is the nation’s leader in apple production, contributing over $4 billion dollars to the U.S. GDP in 2022</a:t>
              </a:r>
              <a:r>
                <a:rPr lang="en-US" sz="3600" baseline="30000" dirty="0">
                  <a:latin typeface="Proxima Nova "/>
                </a:rPr>
                <a:t>[1]</a:t>
              </a:r>
              <a:r>
                <a:rPr lang="en-US" sz="3600" dirty="0">
                  <a:latin typeface="Proxima Nova "/>
                </a:rPr>
                <a:t>.To address the issues of increasing costs and labor shortages, we are developing a Low-Cost and Rapid Response Soft-Growing Manipulator for apple harvesting</a:t>
              </a:r>
              <a:r>
                <a:rPr lang="en-US" sz="3600" baseline="30000" dirty="0">
                  <a:latin typeface="Proxima Nova "/>
                </a:rPr>
                <a:t>[2]</a:t>
              </a:r>
              <a:r>
                <a:rPr lang="en-US" sz="3600" dirty="0">
                  <a:latin typeface="Proxima Nova "/>
                </a:rPr>
                <a:t>. The robot’s soft body is currently unable to withstand pressures above 10psi, the payload is limited to 1.4kg. With some apple varieties weighing over 0.3kg, the remaining payload must be under 1.1kg. For the system to work properly, a lightweight end-effector must be used. </a:t>
              </a:r>
            </a:p>
          </p:txBody>
        </p:sp>
      </p:grpSp>
      <p:grpSp>
        <p:nvGrpSpPr>
          <p:cNvPr id="12" name="Group 11">
            <a:extLst>
              <a:ext uri="{FF2B5EF4-FFF2-40B4-BE49-F238E27FC236}">
                <a16:creationId xmlns:a16="http://schemas.microsoft.com/office/drawing/2014/main" id="{7684710A-A43E-D6FA-DF21-019C372D1262}"/>
              </a:ext>
            </a:extLst>
          </p:cNvPr>
          <p:cNvGrpSpPr/>
          <p:nvPr/>
        </p:nvGrpSpPr>
        <p:grpSpPr>
          <a:xfrm>
            <a:off x="112301" y="10972799"/>
            <a:ext cx="9847002" cy="10911073"/>
            <a:chOff x="105915" y="2910726"/>
            <a:chExt cx="9303555" cy="8062073"/>
          </a:xfrm>
        </p:grpSpPr>
        <p:sp>
          <p:nvSpPr>
            <p:cNvPr id="13" name="Rectangle: Rounded Corners 8">
              <a:extLst>
                <a:ext uri="{FF2B5EF4-FFF2-40B4-BE49-F238E27FC236}">
                  <a16:creationId xmlns:a16="http://schemas.microsoft.com/office/drawing/2014/main" id="{5514EA18-E001-C442-59B4-43E38E7384C5}"/>
                </a:ext>
              </a:extLst>
            </p:cNvPr>
            <p:cNvSpPr/>
            <p:nvPr/>
          </p:nvSpPr>
          <p:spPr>
            <a:xfrm>
              <a:off x="105915" y="2910726"/>
              <a:ext cx="9303555" cy="8062073"/>
            </a:xfrm>
            <a:custGeom>
              <a:avLst/>
              <a:gdLst>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101619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615140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21756"/>
                <a:gd name="connsiteY0" fmla="*/ 587566 h 6097027"/>
                <a:gd name="connsiteX1" fmla="*/ 1035241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097027"/>
                <a:gd name="connsiteX1" fmla="*/ 606616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08083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9525 w 8221756"/>
                <a:gd name="connsiteY7" fmla="*/ 5518986 h 6106552"/>
                <a:gd name="connsiteX8" fmla="*/ 0 w 8221756"/>
                <a:gd name="connsiteY8" fmla="*/ 587566 h 6106552"/>
                <a:gd name="connsiteX0" fmla="*/ 6480 w 8228236"/>
                <a:gd name="connsiteY0" fmla="*/ 587566 h 6106552"/>
                <a:gd name="connsiteX1" fmla="*/ 470221 w 8228236"/>
                <a:gd name="connsiteY1" fmla="*/ 0 h 6106552"/>
                <a:gd name="connsiteX2" fmla="*/ 7640670 w 8228236"/>
                <a:gd name="connsiteY2" fmla="*/ 0 h 6106552"/>
                <a:gd name="connsiteX3" fmla="*/ 8228236 w 8228236"/>
                <a:gd name="connsiteY3" fmla="*/ 578041 h 6106552"/>
                <a:gd name="connsiteX4" fmla="*/ 8228236 w 8228236"/>
                <a:gd name="connsiteY4" fmla="*/ 5518986 h 6106552"/>
                <a:gd name="connsiteX5" fmla="*/ 7535895 w 8228236"/>
                <a:gd name="connsiteY5" fmla="*/ 6106552 h 6106552"/>
                <a:gd name="connsiteX6" fmla="*/ 613096 w 8228236"/>
                <a:gd name="connsiteY6" fmla="*/ 6106552 h 6106552"/>
                <a:gd name="connsiteX7" fmla="*/ 16005 w 8228236"/>
                <a:gd name="connsiteY7" fmla="*/ 5518986 h 6106552"/>
                <a:gd name="connsiteX8" fmla="*/ 6480 w 8228236"/>
                <a:gd name="connsiteY8" fmla="*/ 587566 h 6106552"/>
                <a:gd name="connsiteX0" fmla="*/ 6480 w 8228236"/>
                <a:gd name="connsiteY0" fmla="*/ 486534 h 6110295"/>
                <a:gd name="connsiteX1" fmla="*/ 470221 w 8228236"/>
                <a:gd name="connsiteY1" fmla="*/ 3743 h 6110295"/>
                <a:gd name="connsiteX2" fmla="*/ 7640670 w 8228236"/>
                <a:gd name="connsiteY2" fmla="*/ 3743 h 6110295"/>
                <a:gd name="connsiteX3" fmla="*/ 8228236 w 8228236"/>
                <a:gd name="connsiteY3" fmla="*/ 581784 h 6110295"/>
                <a:gd name="connsiteX4" fmla="*/ 8228236 w 8228236"/>
                <a:gd name="connsiteY4" fmla="*/ 5522729 h 6110295"/>
                <a:gd name="connsiteX5" fmla="*/ 7535895 w 8228236"/>
                <a:gd name="connsiteY5" fmla="*/ 6110295 h 6110295"/>
                <a:gd name="connsiteX6" fmla="*/ 613096 w 8228236"/>
                <a:gd name="connsiteY6" fmla="*/ 6110295 h 6110295"/>
                <a:gd name="connsiteX7" fmla="*/ 16005 w 8228236"/>
                <a:gd name="connsiteY7" fmla="*/ 5522729 h 6110295"/>
                <a:gd name="connsiteX8" fmla="*/ 6480 w 8228236"/>
                <a:gd name="connsiteY8" fmla="*/ 486534 h 6110295"/>
                <a:gd name="connsiteX0" fmla="*/ 6480 w 8228236"/>
                <a:gd name="connsiteY0" fmla="*/ 487800 h 6111561"/>
                <a:gd name="connsiteX1" fmla="*/ 470221 w 8228236"/>
                <a:gd name="connsiteY1" fmla="*/ 5009 h 6111561"/>
                <a:gd name="connsiteX2" fmla="*/ 7640670 w 8228236"/>
                <a:gd name="connsiteY2" fmla="*/ 5009 h 6111561"/>
                <a:gd name="connsiteX3" fmla="*/ 8228236 w 8228236"/>
                <a:gd name="connsiteY3" fmla="*/ 478275 h 6111561"/>
                <a:gd name="connsiteX4" fmla="*/ 8228236 w 8228236"/>
                <a:gd name="connsiteY4" fmla="*/ 5523995 h 6111561"/>
                <a:gd name="connsiteX5" fmla="*/ 7535895 w 8228236"/>
                <a:gd name="connsiteY5" fmla="*/ 6111561 h 6111561"/>
                <a:gd name="connsiteX6" fmla="*/ 613096 w 8228236"/>
                <a:gd name="connsiteY6" fmla="*/ 6111561 h 6111561"/>
                <a:gd name="connsiteX7" fmla="*/ 16005 w 8228236"/>
                <a:gd name="connsiteY7" fmla="*/ 5523995 h 6111561"/>
                <a:gd name="connsiteX8" fmla="*/ 6480 w 8228236"/>
                <a:gd name="connsiteY8" fmla="*/ 487800 h 6111561"/>
                <a:gd name="connsiteX0" fmla="*/ 6480 w 8229371"/>
                <a:gd name="connsiteY0" fmla="*/ 487800 h 6111561"/>
                <a:gd name="connsiteX1" fmla="*/ 470221 w 8229371"/>
                <a:gd name="connsiteY1" fmla="*/ 5009 h 6111561"/>
                <a:gd name="connsiteX2" fmla="*/ 7716870 w 8229371"/>
                <a:gd name="connsiteY2" fmla="*/ 5009 h 6111561"/>
                <a:gd name="connsiteX3" fmla="*/ 8228236 w 8229371"/>
                <a:gd name="connsiteY3" fmla="*/ 478275 h 6111561"/>
                <a:gd name="connsiteX4" fmla="*/ 8228236 w 8229371"/>
                <a:gd name="connsiteY4" fmla="*/ 5523995 h 6111561"/>
                <a:gd name="connsiteX5" fmla="*/ 7535895 w 8229371"/>
                <a:gd name="connsiteY5" fmla="*/ 6111561 h 6111561"/>
                <a:gd name="connsiteX6" fmla="*/ 613096 w 8229371"/>
                <a:gd name="connsiteY6" fmla="*/ 6111561 h 6111561"/>
                <a:gd name="connsiteX7" fmla="*/ 16005 w 8229371"/>
                <a:gd name="connsiteY7" fmla="*/ 5523995 h 6111561"/>
                <a:gd name="connsiteX8" fmla="*/ 6480 w 8229371"/>
                <a:gd name="connsiteY8" fmla="*/ 487800 h 6111561"/>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42770"/>
                <a:gd name="connsiteY0" fmla="*/ 486535 h 6110296"/>
                <a:gd name="connsiteX1" fmla="*/ 470221 w 8242770"/>
                <a:gd name="connsiteY1" fmla="*/ 3744 h 6110296"/>
                <a:gd name="connsiteX2" fmla="*/ 7764495 w 8242770"/>
                <a:gd name="connsiteY2" fmla="*/ 3744 h 6110296"/>
                <a:gd name="connsiteX3" fmla="*/ 8237761 w 8242770"/>
                <a:gd name="connsiteY3" fmla="*/ 505585 h 6110296"/>
                <a:gd name="connsiteX4" fmla="*/ 8228236 w 8242770"/>
                <a:gd name="connsiteY4" fmla="*/ 5522730 h 6110296"/>
                <a:gd name="connsiteX5" fmla="*/ 7535895 w 8242770"/>
                <a:gd name="connsiteY5" fmla="*/ 6110296 h 6110296"/>
                <a:gd name="connsiteX6" fmla="*/ 613096 w 8242770"/>
                <a:gd name="connsiteY6" fmla="*/ 6110296 h 6110296"/>
                <a:gd name="connsiteX7" fmla="*/ 16005 w 8242770"/>
                <a:gd name="connsiteY7" fmla="*/ 5522730 h 6110296"/>
                <a:gd name="connsiteX8" fmla="*/ 6480 w 8242770"/>
                <a:gd name="connsiteY8" fmla="*/ 486535 h 6110296"/>
                <a:gd name="connsiteX0" fmla="*/ 6480 w 8242770"/>
                <a:gd name="connsiteY0" fmla="*/ 486535 h 6116776"/>
                <a:gd name="connsiteX1" fmla="*/ 470221 w 8242770"/>
                <a:gd name="connsiteY1" fmla="*/ 3744 h 6116776"/>
                <a:gd name="connsiteX2" fmla="*/ 7764495 w 8242770"/>
                <a:gd name="connsiteY2" fmla="*/ 3744 h 6116776"/>
                <a:gd name="connsiteX3" fmla="*/ 8237761 w 8242770"/>
                <a:gd name="connsiteY3" fmla="*/ 505585 h 6116776"/>
                <a:gd name="connsiteX4" fmla="*/ 8228236 w 8242770"/>
                <a:gd name="connsiteY4" fmla="*/ 5646555 h 6116776"/>
                <a:gd name="connsiteX5" fmla="*/ 7535895 w 8242770"/>
                <a:gd name="connsiteY5" fmla="*/ 6110296 h 6116776"/>
                <a:gd name="connsiteX6" fmla="*/ 613096 w 8242770"/>
                <a:gd name="connsiteY6" fmla="*/ 6110296 h 6116776"/>
                <a:gd name="connsiteX7" fmla="*/ 16005 w 8242770"/>
                <a:gd name="connsiteY7" fmla="*/ 5522730 h 6116776"/>
                <a:gd name="connsiteX8" fmla="*/ 6480 w 8242770"/>
                <a:gd name="connsiteY8" fmla="*/ 486535 h 6116776"/>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535895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489271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2974"/>
                <a:gd name="connsiteX1" fmla="*/ 470221 w 8242770"/>
                <a:gd name="connsiteY1" fmla="*/ 3744 h 6112974"/>
                <a:gd name="connsiteX2" fmla="*/ 7764495 w 8242770"/>
                <a:gd name="connsiteY2" fmla="*/ 3744 h 6112974"/>
                <a:gd name="connsiteX3" fmla="*/ 8237761 w 8242770"/>
                <a:gd name="connsiteY3" fmla="*/ 505585 h 6112974"/>
                <a:gd name="connsiteX4" fmla="*/ 8228236 w 8242770"/>
                <a:gd name="connsiteY4" fmla="*/ 5598930 h 6112974"/>
                <a:gd name="connsiteX5" fmla="*/ 7735920 w 8242770"/>
                <a:gd name="connsiteY5" fmla="*/ 6110296 h 6112974"/>
                <a:gd name="connsiteX6" fmla="*/ 489271 w 8242770"/>
                <a:gd name="connsiteY6" fmla="*/ 6110296 h 6112974"/>
                <a:gd name="connsiteX7" fmla="*/ 16005 w 8242770"/>
                <a:gd name="connsiteY7" fmla="*/ 5617980 h 6112974"/>
                <a:gd name="connsiteX8" fmla="*/ 6480 w 8242770"/>
                <a:gd name="connsiteY8" fmla="*/ 486535 h 611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42770" h="6112974">
                  <a:moveTo>
                    <a:pt x="6480" y="486535"/>
                  </a:moveTo>
                  <a:cubicBezTo>
                    <a:pt x="6480" y="-74692"/>
                    <a:pt x="-91006" y="3744"/>
                    <a:pt x="470221" y="3744"/>
                  </a:cubicBezTo>
                  <a:lnTo>
                    <a:pt x="7764495" y="3744"/>
                  </a:lnTo>
                  <a:cubicBezTo>
                    <a:pt x="8325722" y="3744"/>
                    <a:pt x="8237761" y="-55642"/>
                    <a:pt x="8237761" y="505585"/>
                  </a:cubicBezTo>
                  <a:lnTo>
                    <a:pt x="8228236" y="5598930"/>
                  </a:lnTo>
                  <a:cubicBezTo>
                    <a:pt x="8228236" y="6160157"/>
                    <a:pt x="8297147" y="6110296"/>
                    <a:pt x="7735920" y="6110296"/>
                  </a:cubicBezTo>
                  <a:lnTo>
                    <a:pt x="489271" y="6110296"/>
                  </a:lnTo>
                  <a:cubicBezTo>
                    <a:pt x="-71956" y="6110296"/>
                    <a:pt x="16005" y="6179207"/>
                    <a:pt x="16005" y="5617980"/>
                  </a:cubicBezTo>
                  <a:lnTo>
                    <a:pt x="6480" y="486535"/>
                  </a:lnTo>
                  <a:close/>
                </a:path>
              </a:pathLst>
            </a:custGeom>
            <a:solidFill>
              <a:schemeClr val="bg1"/>
            </a:solidFill>
            <a:ln w="76200">
              <a:solidFill>
                <a:srgbClr val="A60F2D"/>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
              </a:endParaRPr>
            </a:p>
          </p:txBody>
        </p:sp>
        <p:sp>
          <p:nvSpPr>
            <p:cNvPr id="14" name="TextBox 13">
              <a:extLst>
                <a:ext uri="{FF2B5EF4-FFF2-40B4-BE49-F238E27FC236}">
                  <a16:creationId xmlns:a16="http://schemas.microsoft.com/office/drawing/2014/main" id="{6CC3E0B5-CFDA-D1F6-1E64-1A9B6071E873}"/>
                </a:ext>
              </a:extLst>
            </p:cNvPr>
            <p:cNvSpPr txBox="1"/>
            <p:nvPr/>
          </p:nvSpPr>
          <p:spPr>
            <a:xfrm>
              <a:off x="105916" y="2910726"/>
              <a:ext cx="9303554" cy="531205"/>
            </a:xfrm>
            <a:prstGeom prst="rect">
              <a:avLst/>
            </a:prstGeom>
            <a:noFill/>
          </p:spPr>
          <p:txBody>
            <a:bodyPr wrap="square" rtlCol="0">
              <a:spAutoFit/>
            </a:bodyPr>
            <a:lstStyle/>
            <a:p>
              <a:r>
                <a:rPr lang="en-US" sz="4000" b="1" dirty="0">
                  <a:solidFill>
                    <a:srgbClr val="A60F2D"/>
                  </a:solidFill>
                  <a:latin typeface="Proxima Nova "/>
                </a:rPr>
                <a:t>DESIGN AND SPECIFICATIONS:</a:t>
              </a:r>
              <a:endParaRPr lang="en-US" sz="3600" b="1" dirty="0">
                <a:solidFill>
                  <a:srgbClr val="A60F2D"/>
                </a:solidFill>
                <a:latin typeface="Proxima Nova "/>
              </a:endParaRPr>
            </a:p>
          </p:txBody>
        </p:sp>
      </p:grpSp>
      <p:grpSp>
        <p:nvGrpSpPr>
          <p:cNvPr id="15" name="Group 14">
            <a:extLst>
              <a:ext uri="{FF2B5EF4-FFF2-40B4-BE49-F238E27FC236}">
                <a16:creationId xmlns:a16="http://schemas.microsoft.com/office/drawing/2014/main" id="{CABC736B-3EF5-76C6-FF1F-E9C7BEBB173B}"/>
              </a:ext>
            </a:extLst>
          </p:cNvPr>
          <p:cNvGrpSpPr/>
          <p:nvPr/>
        </p:nvGrpSpPr>
        <p:grpSpPr>
          <a:xfrm>
            <a:off x="10143639" y="2910727"/>
            <a:ext cx="11918404" cy="9009958"/>
            <a:chOff x="105915" y="2910726"/>
            <a:chExt cx="9303555" cy="8062073"/>
          </a:xfrm>
        </p:grpSpPr>
        <p:sp>
          <p:nvSpPr>
            <p:cNvPr id="16" name="Rectangle: Rounded Corners 8">
              <a:extLst>
                <a:ext uri="{FF2B5EF4-FFF2-40B4-BE49-F238E27FC236}">
                  <a16:creationId xmlns:a16="http://schemas.microsoft.com/office/drawing/2014/main" id="{B36822BA-4272-8F79-8749-62339CFEAFA8}"/>
                </a:ext>
              </a:extLst>
            </p:cNvPr>
            <p:cNvSpPr/>
            <p:nvPr/>
          </p:nvSpPr>
          <p:spPr>
            <a:xfrm>
              <a:off x="105915" y="2910726"/>
              <a:ext cx="9303555" cy="8062073"/>
            </a:xfrm>
            <a:custGeom>
              <a:avLst/>
              <a:gdLst>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101619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615140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21756"/>
                <a:gd name="connsiteY0" fmla="*/ 587566 h 6097027"/>
                <a:gd name="connsiteX1" fmla="*/ 1035241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097027"/>
                <a:gd name="connsiteX1" fmla="*/ 606616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08083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9525 w 8221756"/>
                <a:gd name="connsiteY7" fmla="*/ 5518986 h 6106552"/>
                <a:gd name="connsiteX8" fmla="*/ 0 w 8221756"/>
                <a:gd name="connsiteY8" fmla="*/ 587566 h 6106552"/>
                <a:gd name="connsiteX0" fmla="*/ 6480 w 8228236"/>
                <a:gd name="connsiteY0" fmla="*/ 587566 h 6106552"/>
                <a:gd name="connsiteX1" fmla="*/ 470221 w 8228236"/>
                <a:gd name="connsiteY1" fmla="*/ 0 h 6106552"/>
                <a:gd name="connsiteX2" fmla="*/ 7640670 w 8228236"/>
                <a:gd name="connsiteY2" fmla="*/ 0 h 6106552"/>
                <a:gd name="connsiteX3" fmla="*/ 8228236 w 8228236"/>
                <a:gd name="connsiteY3" fmla="*/ 578041 h 6106552"/>
                <a:gd name="connsiteX4" fmla="*/ 8228236 w 8228236"/>
                <a:gd name="connsiteY4" fmla="*/ 5518986 h 6106552"/>
                <a:gd name="connsiteX5" fmla="*/ 7535895 w 8228236"/>
                <a:gd name="connsiteY5" fmla="*/ 6106552 h 6106552"/>
                <a:gd name="connsiteX6" fmla="*/ 613096 w 8228236"/>
                <a:gd name="connsiteY6" fmla="*/ 6106552 h 6106552"/>
                <a:gd name="connsiteX7" fmla="*/ 16005 w 8228236"/>
                <a:gd name="connsiteY7" fmla="*/ 5518986 h 6106552"/>
                <a:gd name="connsiteX8" fmla="*/ 6480 w 8228236"/>
                <a:gd name="connsiteY8" fmla="*/ 587566 h 6106552"/>
                <a:gd name="connsiteX0" fmla="*/ 6480 w 8228236"/>
                <a:gd name="connsiteY0" fmla="*/ 486534 h 6110295"/>
                <a:gd name="connsiteX1" fmla="*/ 470221 w 8228236"/>
                <a:gd name="connsiteY1" fmla="*/ 3743 h 6110295"/>
                <a:gd name="connsiteX2" fmla="*/ 7640670 w 8228236"/>
                <a:gd name="connsiteY2" fmla="*/ 3743 h 6110295"/>
                <a:gd name="connsiteX3" fmla="*/ 8228236 w 8228236"/>
                <a:gd name="connsiteY3" fmla="*/ 581784 h 6110295"/>
                <a:gd name="connsiteX4" fmla="*/ 8228236 w 8228236"/>
                <a:gd name="connsiteY4" fmla="*/ 5522729 h 6110295"/>
                <a:gd name="connsiteX5" fmla="*/ 7535895 w 8228236"/>
                <a:gd name="connsiteY5" fmla="*/ 6110295 h 6110295"/>
                <a:gd name="connsiteX6" fmla="*/ 613096 w 8228236"/>
                <a:gd name="connsiteY6" fmla="*/ 6110295 h 6110295"/>
                <a:gd name="connsiteX7" fmla="*/ 16005 w 8228236"/>
                <a:gd name="connsiteY7" fmla="*/ 5522729 h 6110295"/>
                <a:gd name="connsiteX8" fmla="*/ 6480 w 8228236"/>
                <a:gd name="connsiteY8" fmla="*/ 486534 h 6110295"/>
                <a:gd name="connsiteX0" fmla="*/ 6480 w 8228236"/>
                <a:gd name="connsiteY0" fmla="*/ 487800 h 6111561"/>
                <a:gd name="connsiteX1" fmla="*/ 470221 w 8228236"/>
                <a:gd name="connsiteY1" fmla="*/ 5009 h 6111561"/>
                <a:gd name="connsiteX2" fmla="*/ 7640670 w 8228236"/>
                <a:gd name="connsiteY2" fmla="*/ 5009 h 6111561"/>
                <a:gd name="connsiteX3" fmla="*/ 8228236 w 8228236"/>
                <a:gd name="connsiteY3" fmla="*/ 478275 h 6111561"/>
                <a:gd name="connsiteX4" fmla="*/ 8228236 w 8228236"/>
                <a:gd name="connsiteY4" fmla="*/ 5523995 h 6111561"/>
                <a:gd name="connsiteX5" fmla="*/ 7535895 w 8228236"/>
                <a:gd name="connsiteY5" fmla="*/ 6111561 h 6111561"/>
                <a:gd name="connsiteX6" fmla="*/ 613096 w 8228236"/>
                <a:gd name="connsiteY6" fmla="*/ 6111561 h 6111561"/>
                <a:gd name="connsiteX7" fmla="*/ 16005 w 8228236"/>
                <a:gd name="connsiteY7" fmla="*/ 5523995 h 6111561"/>
                <a:gd name="connsiteX8" fmla="*/ 6480 w 8228236"/>
                <a:gd name="connsiteY8" fmla="*/ 487800 h 6111561"/>
                <a:gd name="connsiteX0" fmla="*/ 6480 w 8229371"/>
                <a:gd name="connsiteY0" fmla="*/ 487800 h 6111561"/>
                <a:gd name="connsiteX1" fmla="*/ 470221 w 8229371"/>
                <a:gd name="connsiteY1" fmla="*/ 5009 h 6111561"/>
                <a:gd name="connsiteX2" fmla="*/ 7716870 w 8229371"/>
                <a:gd name="connsiteY2" fmla="*/ 5009 h 6111561"/>
                <a:gd name="connsiteX3" fmla="*/ 8228236 w 8229371"/>
                <a:gd name="connsiteY3" fmla="*/ 478275 h 6111561"/>
                <a:gd name="connsiteX4" fmla="*/ 8228236 w 8229371"/>
                <a:gd name="connsiteY4" fmla="*/ 5523995 h 6111561"/>
                <a:gd name="connsiteX5" fmla="*/ 7535895 w 8229371"/>
                <a:gd name="connsiteY5" fmla="*/ 6111561 h 6111561"/>
                <a:gd name="connsiteX6" fmla="*/ 613096 w 8229371"/>
                <a:gd name="connsiteY6" fmla="*/ 6111561 h 6111561"/>
                <a:gd name="connsiteX7" fmla="*/ 16005 w 8229371"/>
                <a:gd name="connsiteY7" fmla="*/ 5523995 h 6111561"/>
                <a:gd name="connsiteX8" fmla="*/ 6480 w 8229371"/>
                <a:gd name="connsiteY8" fmla="*/ 487800 h 6111561"/>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42770"/>
                <a:gd name="connsiteY0" fmla="*/ 486535 h 6110296"/>
                <a:gd name="connsiteX1" fmla="*/ 470221 w 8242770"/>
                <a:gd name="connsiteY1" fmla="*/ 3744 h 6110296"/>
                <a:gd name="connsiteX2" fmla="*/ 7764495 w 8242770"/>
                <a:gd name="connsiteY2" fmla="*/ 3744 h 6110296"/>
                <a:gd name="connsiteX3" fmla="*/ 8237761 w 8242770"/>
                <a:gd name="connsiteY3" fmla="*/ 505585 h 6110296"/>
                <a:gd name="connsiteX4" fmla="*/ 8228236 w 8242770"/>
                <a:gd name="connsiteY4" fmla="*/ 5522730 h 6110296"/>
                <a:gd name="connsiteX5" fmla="*/ 7535895 w 8242770"/>
                <a:gd name="connsiteY5" fmla="*/ 6110296 h 6110296"/>
                <a:gd name="connsiteX6" fmla="*/ 613096 w 8242770"/>
                <a:gd name="connsiteY6" fmla="*/ 6110296 h 6110296"/>
                <a:gd name="connsiteX7" fmla="*/ 16005 w 8242770"/>
                <a:gd name="connsiteY7" fmla="*/ 5522730 h 6110296"/>
                <a:gd name="connsiteX8" fmla="*/ 6480 w 8242770"/>
                <a:gd name="connsiteY8" fmla="*/ 486535 h 6110296"/>
                <a:gd name="connsiteX0" fmla="*/ 6480 w 8242770"/>
                <a:gd name="connsiteY0" fmla="*/ 486535 h 6116776"/>
                <a:gd name="connsiteX1" fmla="*/ 470221 w 8242770"/>
                <a:gd name="connsiteY1" fmla="*/ 3744 h 6116776"/>
                <a:gd name="connsiteX2" fmla="*/ 7764495 w 8242770"/>
                <a:gd name="connsiteY2" fmla="*/ 3744 h 6116776"/>
                <a:gd name="connsiteX3" fmla="*/ 8237761 w 8242770"/>
                <a:gd name="connsiteY3" fmla="*/ 505585 h 6116776"/>
                <a:gd name="connsiteX4" fmla="*/ 8228236 w 8242770"/>
                <a:gd name="connsiteY4" fmla="*/ 5646555 h 6116776"/>
                <a:gd name="connsiteX5" fmla="*/ 7535895 w 8242770"/>
                <a:gd name="connsiteY5" fmla="*/ 6110296 h 6116776"/>
                <a:gd name="connsiteX6" fmla="*/ 613096 w 8242770"/>
                <a:gd name="connsiteY6" fmla="*/ 6110296 h 6116776"/>
                <a:gd name="connsiteX7" fmla="*/ 16005 w 8242770"/>
                <a:gd name="connsiteY7" fmla="*/ 5522730 h 6116776"/>
                <a:gd name="connsiteX8" fmla="*/ 6480 w 8242770"/>
                <a:gd name="connsiteY8" fmla="*/ 486535 h 6116776"/>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535895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489271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2974"/>
                <a:gd name="connsiteX1" fmla="*/ 470221 w 8242770"/>
                <a:gd name="connsiteY1" fmla="*/ 3744 h 6112974"/>
                <a:gd name="connsiteX2" fmla="*/ 7764495 w 8242770"/>
                <a:gd name="connsiteY2" fmla="*/ 3744 h 6112974"/>
                <a:gd name="connsiteX3" fmla="*/ 8237761 w 8242770"/>
                <a:gd name="connsiteY3" fmla="*/ 505585 h 6112974"/>
                <a:gd name="connsiteX4" fmla="*/ 8228236 w 8242770"/>
                <a:gd name="connsiteY4" fmla="*/ 5598930 h 6112974"/>
                <a:gd name="connsiteX5" fmla="*/ 7735920 w 8242770"/>
                <a:gd name="connsiteY5" fmla="*/ 6110296 h 6112974"/>
                <a:gd name="connsiteX6" fmla="*/ 489271 w 8242770"/>
                <a:gd name="connsiteY6" fmla="*/ 6110296 h 6112974"/>
                <a:gd name="connsiteX7" fmla="*/ 16005 w 8242770"/>
                <a:gd name="connsiteY7" fmla="*/ 5617980 h 6112974"/>
                <a:gd name="connsiteX8" fmla="*/ 6480 w 8242770"/>
                <a:gd name="connsiteY8" fmla="*/ 486535 h 611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42770" h="6112974">
                  <a:moveTo>
                    <a:pt x="6480" y="486535"/>
                  </a:moveTo>
                  <a:cubicBezTo>
                    <a:pt x="6480" y="-74692"/>
                    <a:pt x="-91006" y="3744"/>
                    <a:pt x="470221" y="3744"/>
                  </a:cubicBezTo>
                  <a:lnTo>
                    <a:pt x="7764495" y="3744"/>
                  </a:lnTo>
                  <a:cubicBezTo>
                    <a:pt x="8325722" y="3744"/>
                    <a:pt x="8237761" y="-55642"/>
                    <a:pt x="8237761" y="505585"/>
                  </a:cubicBezTo>
                  <a:lnTo>
                    <a:pt x="8228236" y="5598930"/>
                  </a:lnTo>
                  <a:cubicBezTo>
                    <a:pt x="8228236" y="6160157"/>
                    <a:pt x="8297147" y="6110296"/>
                    <a:pt x="7735920" y="6110296"/>
                  </a:cubicBezTo>
                  <a:lnTo>
                    <a:pt x="489271" y="6110296"/>
                  </a:lnTo>
                  <a:cubicBezTo>
                    <a:pt x="-71956" y="6110296"/>
                    <a:pt x="16005" y="6179207"/>
                    <a:pt x="16005" y="5617980"/>
                  </a:cubicBezTo>
                  <a:lnTo>
                    <a:pt x="6480" y="486535"/>
                  </a:lnTo>
                  <a:close/>
                </a:path>
              </a:pathLst>
            </a:custGeom>
            <a:solidFill>
              <a:schemeClr val="bg1"/>
            </a:solidFill>
            <a:ln w="76200">
              <a:solidFill>
                <a:srgbClr val="A60F2D"/>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
              </a:endParaRPr>
            </a:p>
          </p:txBody>
        </p:sp>
        <p:sp>
          <p:nvSpPr>
            <p:cNvPr id="17" name="TextBox 16">
              <a:extLst>
                <a:ext uri="{FF2B5EF4-FFF2-40B4-BE49-F238E27FC236}">
                  <a16:creationId xmlns:a16="http://schemas.microsoft.com/office/drawing/2014/main" id="{FCD3E7BC-8D10-2B39-4848-24F33F7A9472}"/>
                </a:ext>
              </a:extLst>
            </p:cNvPr>
            <p:cNvSpPr txBox="1"/>
            <p:nvPr/>
          </p:nvSpPr>
          <p:spPr>
            <a:xfrm>
              <a:off x="105915" y="2910726"/>
              <a:ext cx="9303555" cy="3607703"/>
            </a:xfrm>
            <a:prstGeom prst="rect">
              <a:avLst/>
            </a:prstGeom>
            <a:noFill/>
          </p:spPr>
          <p:txBody>
            <a:bodyPr wrap="square" rtlCol="0">
              <a:spAutoFit/>
            </a:bodyPr>
            <a:lstStyle/>
            <a:p>
              <a:r>
                <a:rPr lang="en-US" sz="4000" b="1" dirty="0">
                  <a:solidFill>
                    <a:srgbClr val="A60F2D"/>
                  </a:solidFill>
                  <a:latin typeface="Proxima Nova "/>
                </a:rPr>
                <a:t>MANUFACTURING:</a:t>
              </a:r>
              <a:endParaRPr lang="en-US" sz="3600" b="1" dirty="0">
                <a:solidFill>
                  <a:srgbClr val="A60F2D"/>
                </a:solidFill>
                <a:latin typeface="Proxima Nova "/>
              </a:endParaRPr>
            </a:p>
            <a:p>
              <a:r>
                <a:rPr lang="en-US" sz="3600" dirty="0">
                  <a:latin typeface="Proxima Nova "/>
                </a:rPr>
                <a:t>The outer surface of the fingers are made from Dragon Skin 30, a soft silicone rubber chosen for its material properties. However, the silicone alone proved too flexible during harvesting. To increase rigidity a rigid skeleton made from thermoplastic polyurethane(TPU) a flexible 3D printable material, was embedded into the silicone.</a:t>
              </a:r>
            </a:p>
          </p:txBody>
        </p:sp>
      </p:grpSp>
      <p:grpSp>
        <p:nvGrpSpPr>
          <p:cNvPr id="18" name="Group 17">
            <a:extLst>
              <a:ext uri="{FF2B5EF4-FFF2-40B4-BE49-F238E27FC236}">
                <a16:creationId xmlns:a16="http://schemas.microsoft.com/office/drawing/2014/main" id="{3CD174BB-D27D-AD2C-FFA1-054250C822A6}"/>
              </a:ext>
            </a:extLst>
          </p:cNvPr>
          <p:cNvGrpSpPr/>
          <p:nvPr/>
        </p:nvGrpSpPr>
        <p:grpSpPr>
          <a:xfrm>
            <a:off x="10143639" y="12088212"/>
            <a:ext cx="11918403" cy="9795661"/>
            <a:chOff x="105915" y="2910726"/>
            <a:chExt cx="9303555" cy="8062073"/>
          </a:xfrm>
        </p:grpSpPr>
        <p:sp>
          <p:nvSpPr>
            <p:cNvPr id="19" name="Rectangle: Rounded Corners 8">
              <a:extLst>
                <a:ext uri="{FF2B5EF4-FFF2-40B4-BE49-F238E27FC236}">
                  <a16:creationId xmlns:a16="http://schemas.microsoft.com/office/drawing/2014/main" id="{F51191CC-4F91-3229-0BE1-19C7B2EA1C09}"/>
                </a:ext>
              </a:extLst>
            </p:cNvPr>
            <p:cNvSpPr/>
            <p:nvPr/>
          </p:nvSpPr>
          <p:spPr>
            <a:xfrm>
              <a:off x="105915" y="2910726"/>
              <a:ext cx="9303555" cy="8062073"/>
            </a:xfrm>
            <a:custGeom>
              <a:avLst/>
              <a:gdLst>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101619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615140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21756"/>
                <a:gd name="connsiteY0" fmla="*/ 587566 h 6097027"/>
                <a:gd name="connsiteX1" fmla="*/ 1035241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097027"/>
                <a:gd name="connsiteX1" fmla="*/ 606616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08083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9525 w 8221756"/>
                <a:gd name="connsiteY7" fmla="*/ 5518986 h 6106552"/>
                <a:gd name="connsiteX8" fmla="*/ 0 w 8221756"/>
                <a:gd name="connsiteY8" fmla="*/ 587566 h 6106552"/>
                <a:gd name="connsiteX0" fmla="*/ 6480 w 8228236"/>
                <a:gd name="connsiteY0" fmla="*/ 587566 h 6106552"/>
                <a:gd name="connsiteX1" fmla="*/ 470221 w 8228236"/>
                <a:gd name="connsiteY1" fmla="*/ 0 h 6106552"/>
                <a:gd name="connsiteX2" fmla="*/ 7640670 w 8228236"/>
                <a:gd name="connsiteY2" fmla="*/ 0 h 6106552"/>
                <a:gd name="connsiteX3" fmla="*/ 8228236 w 8228236"/>
                <a:gd name="connsiteY3" fmla="*/ 578041 h 6106552"/>
                <a:gd name="connsiteX4" fmla="*/ 8228236 w 8228236"/>
                <a:gd name="connsiteY4" fmla="*/ 5518986 h 6106552"/>
                <a:gd name="connsiteX5" fmla="*/ 7535895 w 8228236"/>
                <a:gd name="connsiteY5" fmla="*/ 6106552 h 6106552"/>
                <a:gd name="connsiteX6" fmla="*/ 613096 w 8228236"/>
                <a:gd name="connsiteY6" fmla="*/ 6106552 h 6106552"/>
                <a:gd name="connsiteX7" fmla="*/ 16005 w 8228236"/>
                <a:gd name="connsiteY7" fmla="*/ 5518986 h 6106552"/>
                <a:gd name="connsiteX8" fmla="*/ 6480 w 8228236"/>
                <a:gd name="connsiteY8" fmla="*/ 587566 h 6106552"/>
                <a:gd name="connsiteX0" fmla="*/ 6480 w 8228236"/>
                <a:gd name="connsiteY0" fmla="*/ 486534 h 6110295"/>
                <a:gd name="connsiteX1" fmla="*/ 470221 w 8228236"/>
                <a:gd name="connsiteY1" fmla="*/ 3743 h 6110295"/>
                <a:gd name="connsiteX2" fmla="*/ 7640670 w 8228236"/>
                <a:gd name="connsiteY2" fmla="*/ 3743 h 6110295"/>
                <a:gd name="connsiteX3" fmla="*/ 8228236 w 8228236"/>
                <a:gd name="connsiteY3" fmla="*/ 581784 h 6110295"/>
                <a:gd name="connsiteX4" fmla="*/ 8228236 w 8228236"/>
                <a:gd name="connsiteY4" fmla="*/ 5522729 h 6110295"/>
                <a:gd name="connsiteX5" fmla="*/ 7535895 w 8228236"/>
                <a:gd name="connsiteY5" fmla="*/ 6110295 h 6110295"/>
                <a:gd name="connsiteX6" fmla="*/ 613096 w 8228236"/>
                <a:gd name="connsiteY6" fmla="*/ 6110295 h 6110295"/>
                <a:gd name="connsiteX7" fmla="*/ 16005 w 8228236"/>
                <a:gd name="connsiteY7" fmla="*/ 5522729 h 6110295"/>
                <a:gd name="connsiteX8" fmla="*/ 6480 w 8228236"/>
                <a:gd name="connsiteY8" fmla="*/ 486534 h 6110295"/>
                <a:gd name="connsiteX0" fmla="*/ 6480 w 8228236"/>
                <a:gd name="connsiteY0" fmla="*/ 487800 h 6111561"/>
                <a:gd name="connsiteX1" fmla="*/ 470221 w 8228236"/>
                <a:gd name="connsiteY1" fmla="*/ 5009 h 6111561"/>
                <a:gd name="connsiteX2" fmla="*/ 7640670 w 8228236"/>
                <a:gd name="connsiteY2" fmla="*/ 5009 h 6111561"/>
                <a:gd name="connsiteX3" fmla="*/ 8228236 w 8228236"/>
                <a:gd name="connsiteY3" fmla="*/ 478275 h 6111561"/>
                <a:gd name="connsiteX4" fmla="*/ 8228236 w 8228236"/>
                <a:gd name="connsiteY4" fmla="*/ 5523995 h 6111561"/>
                <a:gd name="connsiteX5" fmla="*/ 7535895 w 8228236"/>
                <a:gd name="connsiteY5" fmla="*/ 6111561 h 6111561"/>
                <a:gd name="connsiteX6" fmla="*/ 613096 w 8228236"/>
                <a:gd name="connsiteY6" fmla="*/ 6111561 h 6111561"/>
                <a:gd name="connsiteX7" fmla="*/ 16005 w 8228236"/>
                <a:gd name="connsiteY7" fmla="*/ 5523995 h 6111561"/>
                <a:gd name="connsiteX8" fmla="*/ 6480 w 8228236"/>
                <a:gd name="connsiteY8" fmla="*/ 487800 h 6111561"/>
                <a:gd name="connsiteX0" fmla="*/ 6480 w 8229371"/>
                <a:gd name="connsiteY0" fmla="*/ 487800 h 6111561"/>
                <a:gd name="connsiteX1" fmla="*/ 470221 w 8229371"/>
                <a:gd name="connsiteY1" fmla="*/ 5009 h 6111561"/>
                <a:gd name="connsiteX2" fmla="*/ 7716870 w 8229371"/>
                <a:gd name="connsiteY2" fmla="*/ 5009 h 6111561"/>
                <a:gd name="connsiteX3" fmla="*/ 8228236 w 8229371"/>
                <a:gd name="connsiteY3" fmla="*/ 478275 h 6111561"/>
                <a:gd name="connsiteX4" fmla="*/ 8228236 w 8229371"/>
                <a:gd name="connsiteY4" fmla="*/ 5523995 h 6111561"/>
                <a:gd name="connsiteX5" fmla="*/ 7535895 w 8229371"/>
                <a:gd name="connsiteY5" fmla="*/ 6111561 h 6111561"/>
                <a:gd name="connsiteX6" fmla="*/ 613096 w 8229371"/>
                <a:gd name="connsiteY6" fmla="*/ 6111561 h 6111561"/>
                <a:gd name="connsiteX7" fmla="*/ 16005 w 8229371"/>
                <a:gd name="connsiteY7" fmla="*/ 5523995 h 6111561"/>
                <a:gd name="connsiteX8" fmla="*/ 6480 w 8229371"/>
                <a:gd name="connsiteY8" fmla="*/ 487800 h 6111561"/>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42770"/>
                <a:gd name="connsiteY0" fmla="*/ 486535 h 6110296"/>
                <a:gd name="connsiteX1" fmla="*/ 470221 w 8242770"/>
                <a:gd name="connsiteY1" fmla="*/ 3744 h 6110296"/>
                <a:gd name="connsiteX2" fmla="*/ 7764495 w 8242770"/>
                <a:gd name="connsiteY2" fmla="*/ 3744 h 6110296"/>
                <a:gd name="connsiteX3" fmla="*/ 8237761 w 8242770"/>
                <a:gd name="connsiteY3" fmla="*/ 505585 h 6110296"/>
                <a:gd name="connsiteX4" fmla="*/ 8228236 w 8242770"/>
                <a:gd name="connsiteY4" fmla="*/ 5522730 h 6110296"/>
                <a:gd name="connsiteX5" fmla="*/ 7535895 w 8242770"/>
                <a:gd name="connsiteY5" fmla="*/ 6110296 h 6110296"/>
                <a:gd name="connsiteX6" fmla="*/ 613096 w 8242770"/>
                <a:gd name="connsiteY6" fmla="*/ 6110296 h 6110296"/>
                <a:gd name="connsiteX7" fmla="*/ 16005 w 8242770"/>
                <a:gd name="connsiteY7" fmla="*/ 5522730 h 6110296"/>
                <a:gd name="connsiteX8" fmla="*/ 6480 w 8242770"/>
                <a:gd name="connsiteY8" fmla="*/ 486535 h 6110296"/>
                <a:gd name="connsiteX0" fmla="*/ 6480 w 8242770"/>
                <a:gd name="connsiteY0" fmla="*/ 486535 h 6116776"/>
                <a:gd name="connsiteX1" fmla="*/ 470221 w 8242770"/>
                <a:gd name="connsiteY1" fmla="*/ 3744 h 6116776"/>
                <a:gd name="connsiteX2" fmla="*/ 7764495 w 8242770"/>
                <a:gd name="connsiteY2" fmla="*/ 3744 h 6116776"/>
                <a:gd name="connsiteX3" fmla="*/ 8237761 w 8242770"/>
                <a:gd name="connsiteY3" fmla="*/ 505585 h 6116776"/>
                <a:gd name="connsiteX4" fmla="*/ 8228236 w 8242770"/>
                <a:gd name="connsiteY4" fmla="*/ 5646555 h 6116776"/>
                <a:gd name="connsiteX5" fmla="*/ 7535895 w 8242770"/>
                <a:gd name="connsiteY5" fmla="*/ 6110296 h 6116776"/>
                <a:gd name="connsiteX6" fmla="*/ 613096 w 8242770"/>
                <a:gd name="connsiteY6" fmla="*/ 6110296 h 6116776"/>
                <a:gd name="connsiteX7" fmla="*/ 16005 w 8242770"/>
                <a:gd name="connsiteY7" fmla="*/ 5522730 h 6116776"/>
                <a:gd name="connsiteX8" fmla="*/ 6480 w 8242770"/>
                <a:gd name="connsiteY8" fmla="*/ 486535 h 6116776"/>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535895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489271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2974"/>
                <a:gd name="connsiteX1" fmla="*/ 470221 w 8242770"/>
                <a:gd name="connsiteY1" fmla="*/ 3744 h 6112974"/>
                <a:gd name="connsiteX2" fmla="*/ 7764495 w 8242770"/>
                <a:gd name="connsiteY2" fmla="*/ 3744 h 6112974"/>
                <a:gd name="connsiteX3" fmla="*/ 8237761 w 8242770"/>
                <a:gd name="connsiteY3" fmla="*/ 505585 h 6112974"/>
                <a:gd name="connsiteX4" fmla="*/ 8228236 w 8242770"/>
                <a:gd name="connsiteY4" fmla="*/ 5598930 h 6112974"/>
                <a:gd name="connsiteX5" fmla="*/ 7735920 w 8242770"/>
                <a:gd name="connsiteY5" fmla="*/ 6110296 h 6112974"/>
                <a:gd name="connsiteX6" fmla="*/ 489271 w 8242770"/>
                <a:gd name="connsiteY6" fmla="*/ 6110296 h 6112974"/>
                <a:gd name="connsiteX7" fmla="*/ 16005 w 8242770"/>
                <a:gd name="connsiteY7" fmla="*/ 5617980 h 6112974"/>
                <a:gd name="connsiteX8" fmla="*/ 6480 w 8242770"/>
                <a:gd name="connsiteY8" fmla="*/ 486535 h 611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42770" h="6112974">
                  <a:moveTo>
                    <a:pt x="6480" y="486535"/>
                  </a:moveTo>
                  <a:cubicBezTo>
                    <a:pt x="6480" y="-74692"/>
                    <a:pt x="-91006" y="3744"/>
                    <a:pt x="470221" y="3744"/>
                  </a:cubicBezTo>
                  <a:lnTo>
                    <a:pt x="7764495" y="3744"/>
                  </a:lnTo>
                  <a:cubicBezTo>
                    <a:pt x="8325722" y="3744"/>
                    <a:pt x="8237761" y="-55642"/>
                    <a:pt x="8237761" y="505585"/>
                  </a:cubicBezTo>
                  <a:lnTo>
                    <a:pt x="8228236" y="5598930"/>
                  </a:lnTo>
                  <a:cubicBezTo>
                    <a:pt x="8228236" y="6160157"/>
                    <a:pt x="8297147" y="6110296"/>
                    <a:pt x="7735920" y="6110296"/>
                  </a:cubicBezTo>
                  <a:lnTo>
                    <a:pt x="489271" y="6110296"/>
                  </a:lnTo>
                  <a:cubicBezTo>
                    <a:pt x="-71956" y="6110296"/>
                    <a:pt x="16005" y="6179207"/>
                    <a:pt x="16005" y="5617980"/>
                  </a:cubicBezTo>
                  <a:lnTo>
                    <a:pt x="6480" y="486535"/>
                  </a:lnTo>
                  <a:close/>
                </a:path>
              </a:pathLst>
            </a:custGeom>
            <a:solidFill>
              <a:schemeClr val="bg1"/>
            </a:solidFill>
            <a:ln w="76200">
              <a:solidFill>
                <a:srgbClr val="A60F2D"/>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
              </a:endParaRPr>
            </a:p>
          </p:txBody>
        </p:sp>
        <p:sp>
          <p:nvSpPr>
            <p:cNvPr id="20" name="TextBox 19">
              <a:extLst>
                <a:ext uri="{FF2B5EF4-FFF2-40B4-BE49-F238E27FC236}">
                  <a16:creationId xmlns:a16="http://schemas.microsoft.com/office/drawing/2014/main" id="{83F8FE59-4F4F-9D24-6A88-DD5442DCFF9B}"/>
                </a:ext>
              </a:extLst>
            </p:cNvPr>
            <p:cNvSpPr txBox="1"/>
            <p:nvPr/>
          </p:nvSpPr>
          <p:spPr>
            <a:xfrm>
              <a:off x="105915" y="2910726"/>
              <a:ext cx="9303555" cy="2862378"/>
            </a:xfrm>
            <a:prstGeom prst="rect">
              <a:avLst/>
            </a:prstGeom>
            <a:noFill/>
          </p:spPr>
          <p:txBody>
            <a:bodyPr wrap="square" rtlCol="0">
              <a:spAutoFit/>
            </a:bodyPr>
            <a:lstStyle/>
            <a:p>
              <a:r>
                <a:rPr lang="en-US" sz="4000" b="1" dirty="0">
                  <a:solidFill>
                    <a:srgbClr val="A60F2D"/>
                  </a:solidFill>
                  <a:latin typeface="Proxima Nova "/>
                </a:rPr>
                <a:t>FORCE ANALYSIS:</a:t>
              </a:r>
              <a:endParaRPr lang="en-US" sz="3600" b="1" dirty="0">
                <a:solidFill>
                  <a:srgbClr val="A60F2D"/>
                </a:solidFill>
                <a:latin typeface="Proxima Nova "/>
              </a:endParaRPr>
            </a:p>
            <a:p>
              <a:r>
                <a:rPr lang="en-US" sz="3600" dirty="0">
                  <a:latin typeface="Proxima Nova "/>
                </a:rPr>
                <a:t>Three printing patterns for TPU skeletons were chosen, gyroid, triangle, and cross3D which were tested for their force output and bending angle. Out of these the cross3D pattern performed the best. Each of the printing patterns were field tested to compare picking success rate. </a:t>
              </a:r>
            </a:p>
          </p:txBody>
        </p:sp>
      </p:grpSp>
      <p:grpSp>
        <p:nvGrpSpPr>
          <p:cNvPr id="24" name="Group 23">
            <a:extLst>
              <a:ext uri="{FF2B5EF4-FFF2-40B4-BE49-F238E27FC236}">
                <a16:creationId xmlns:a16="http://schemas.microsoft.com/office/drawing/2014/main" id="{0CE5F50E-7A7D-CAF5-AC03-BE6A0AB8AE2D}"/>
              </a:ext>
            </a:extLst>
          </p:cNvPr>
          <p:cNvGrpSpPr/>
          <p:nvPr/>
        </p:nvGrpSpPr>
        <p:grpSpPr>
          <a:xfrm>
            <a:off x="22241434" y="10484095"/>
            <a:ext cx="10571050" cy="3477875"/>
            <a:chOff x="105915" y="2910726"/>
            <a:chExt cx="9303555" cy="8062073"/>
          </a:xfrm>
        </p:grpSpPr>
        <p:sp>
          <p:nvSpPr>
            <p:cNvPr id="25" name="Rectangle: Rounded Corners 8">
              <a:extLst>
                <a:ext uri="{FF2B5EF4-FFF2-40B4-BE49-F238E27FC236}">
                  <a16:creationId xmlns:a16="http://schemas.microsoft.com/office/drawing/2014/main" id="{E5CFC764-FFF9-98D1-5582-184B3B4FE0C9}"/>
                </a:ext>
              </a:extLst>
            </p:cNvPr>
            <p:cNvSpPr/>
            <p:nvPr/>
          </p:nvSpPr>
          <p:spPr>
            <a:xfrm>
              <a:off x="105915" y="2910726"/>
              <a:ext cx="9303555" cy="8062073"/>
            </a:xfrm>
            <a:custGeom>
              <a:avLst/>
              <a:gdLst>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101619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615140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21756"/>
                <a:gd name="connsiteY0" fmla="*/ 587566 h 6097027"/>
                <a:gd name="connsiteX1" fmla="*/ 1035241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097027"/>
                <a:gd name="connsiteX1" fmla="*/ 606616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08083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9525 w 8221756"/>
                <a:gd name="connsiteY7" fmla="*/ 5518986 h 6106552"/>
                <a:gd name="connsiteX8" fmla="*/ 0 w 8221756"/>
                <a:gd name="connsiteY8" fmla="*/ 587566 h 6106552"/>
                <a:gd name="connsiteX0" fmla="*/ 6480 w 8228236"/>
                <a:gd name="connsiteY0" fmla="*/ 587566 h 6106552"/>
                <a:gd name="connsiteX1" fmla="*/ 470221 w 8228236"/>
                <a:gd name="connsiteY1" fmla="*/ 0 h 6106552"/>
                <a:gd name="connsiteX2" fmla="*/ 7640670 w 8228236"/>
                <a:gd name="connsiteY2" fmla="*/ 0 h 6106552"/>
                <a:gd name="connsiteX3" fmla="*/ 8228236 w 8228236"/>
                <a:gd name="connsiteY3" fmla="*/ 578041 h 6106552"/>
                <a:gd name="connsiteX4" fmla="*/ 8228236 w 8228236"/>
                <a:gd name="connsiteY4" fmla="*/ 5518986 h 6106552"/>
                <a:gd name="connsiteX5" fmla="*/ 7535895 w 8228236"/>
                <a:gd name="connsiteY5" fmla="*/ 6106552 h 6106552"/>
                <a:gd name="connsiteX6" fmla="*/ 613096 w 8228236"/>
                <a:gd name="connsiteY6" fmla="*/ 6106552 h 6106552"/>
                <a:gd name="connsiteX7" fmla="*/ 16005 w 8228236"/>
                <a:gd name="connsiteY7" fmla="*/ 5518986 h 6106552"/>
                <a:gd name="connsiteX8" fmla="*/ 6480 w 8228236"/>
                <a:gd name="connsiteY8" fmla="*/ 587566 h 6106552"/>
                <a:gd name="connsiteX0" fmla="*/ 6480 w 8228236"/>
                <a:gd name="connsiteY0" fmla="*/ 486534 h 6110295"/>
                <a:gd name="connsiteX1" fmla="*/ 470221 w 8228236"/>
                <a:gd name="connsiteY1" fmla="*/ 3743 h 6110295"/>
                <a:gd name="connsiteX2" fmla="*/ 7640670 w 8228236"/>
                <a:gd name="connsiteY2" fmla="*/ 3743 h 6110295"/>
                <a:gd name="connsiteX3" fmla="*/ 8228236 w 8228236"/>
                <a:gd name="connsiteY3" fmla="*/ 581784 h 6110295"/>
                <a:gd name="connsiteX4" fmla="*/ 8228236 w 8228236"/>
                <a:gd name="connsiteY4" fmla="*/ 5522729 h 6110295"/>
                <a:gd name="connsiteX5" fmla="*/ 7535895 w 8228236"/>
                <a:gd name="connsiteY5" fmla="*/ 6110295 h 6110295"/>
                <a:gd name="connsiteX6" fmla="*/ 613096 w 8228236"/>
                <a:gd name="connsiteY6" fmla="*/ 6110295 h 6110295"/>
                <a:gd name="connsiteX7" fmla="*/ 16005 w 8228236"/>
                <a:gd name="connsiteY7" fmla="*/ 5522729 h 6110295"/>
                <a:gd name="connsiteX8" fmla="*/ 6480 w 8228236"/>
                <a:gd name="connsiteY8" fmla="*/ 486534 h 6110295"/>
                <a:gd name="connsiteX0" fmla="*/ 6480 w 8228236"/>
                <a:gd name="connsiteY0" fmla="*/ 487800 h 6111561"/>
                <a:gd name="connsiteX1" fmla="*/ 470221 w 8228236"/>
                <a:gd name="connsiteY1" fmla="*/ 5009 h 6111561"/>
                <a:gd name="connsiteX2" fmla="*/ 7640670 w 8228236"/>
                <a:gd name="connsiteY2" fmla="*/ 5009 h 6111561"/>
                <a:gd name="connsiteX3" fmla="*/ 8228236 w 8228236"/>
                <a:gd name="connsiteY3" fmla="*/ 478275 h 6111561"/>
                <a:gd name="connsiteX4" fmla="*/ 8228236 w 8228236"/>
                <a:gd name="connsiteY4" fmla="*/ 5523995 h 6111561"/>
                <a:gd name="connsiteX5" fmla="*/ 7535895 w 8228236"/>
                <a:gd name="connsiteY5" fmla="*/ 6111561 h 6111561"/>
                <a:gd name="connsiteX6" fmla="*/ 613096 w 8228236"/>
                <a:gd name="connsiteY6" fmla="*/ 6111561 h 6111561"/>
                <a:gd name="connsiteX7" fmla="*/ 16005 w 8228236"/>
                <a:gd name="connsiteY7" fmla="*/ 5523995 h 6111561"/>
                <a:gd name="connsiteX8" fmla="*/ 6480 w 8228236"/>
                <a:gd name="connsiteY8" fmla="*/ 487800 h 6111561"/>
                <a:gd name="connsiteX0" fmla="*/ 6480 w 8229371"/>
                <a:gd name="connsiteY0" fmla="*/ 487800 h 6111561"/>
                <a:gd name="connsiteX1" fmla="*/ 470221 w 8229371"/>
                <a:gd name="connsiteY1" fmla="*/ 5009 h 6111561"/>
                <a:gd name="connsiteX2" fmla="*/ 7716870 w 8229371"/>
                <a:gd name="connsiteY2" fmla="*/ 5009 h 6111561"/>
                <a:gd name="connsiteX3" fmla="*/ 8228236 w 8229371"/>
                <a:gd name="connsiteY3" fmla="*/ 478275 h 6111561"/>
                <a:gd name="connsiteX4" fmla="*/ 8228236 w 8229371"/>
                <a:gd name="connsiteY4" fmla="*/ 5523995 h 6111561"/>
                <a:gd name="connsiteX5" fmla="*/ 7535895 w 8229371"/>
                <a:gd name="connsiteY5" fmla="*/ 6111561 h 6111561"/>
                <a:gd name="connsiteX6" fmla="*/ 613096 w 8229371"/>
                <a:gd name="connsiteY6" fmla="*/ 6111561 h 6111561"/>
                <a:gd name="connsiteX7" fmla="*/ 16005 w 8229371"/>
                <a:gd name="connsiteY7" fmla="*/ 5523995 h 6111561"/>
                <a:gd name="connsiteX8" fmla="*/ 6480 w 8229371"/>
                <a:gd name="connsiteY8" fmla="*/ 487800 h 6111561"/>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42770"/>
                <a:gd name="connsiteY0" fmla="*/ 486535 h 6110296"/>
                <a:gd name="connsiteX1" fmla="*/ 470221 w 8242770"/>
                <a:gd name="connsiteY1" fmla="*/ 3744 h 6110296"/>
                <a:gd name="connsiteX2" fmla="*/ 7764495 w 8242770"/>
                <a:gd name="connsiteY2" fmla="*/ 3744 h 6110296"/>
                <a:gd name="connsiteX3" fmla="*/ 8237761 w 8242770"/>
                <a:gd name="connsiteY3" fmla="*/ 505585 h 6110296"/>
                <a:gd name="connsiteX4" fmla="*/ 8228236 w 8242770"/>
                <a:gd name="connsiteY4" fmla="*/ 5522730 h 6110296"/>
                <a:gd name="connsiteX5" fmla="*/ 7535895 w 8242770"/>
                <a:gd name="connsiteY5" fmla="*/ 6110296 h 6110296"/>
                <a:gd name="connsiteX6" fmla="*/ 613096 w 8242770"/>
                <a:gd name="connsiteY6" fmla="*/ 6110296 h 6110296"/>
                <a:gd name="connsiteX7" fmla="*/ 16005 w 8242770"/>
                <a:gd name="connsiteY7" fmla="*/ 5522730 h 6110296"/>
                <a:gd name="connsiteX8" fmla="*/ 6480 w 8242770"/>
                <a:gd name="connsiteY8" fmla="*/ 486535 h 6110296"/>
                <a:gd name="connsiteX0" fmla="*/ 6480 w 8242770"/>
                <a:gd name="connsiteY0" fmla="*/ 486535 h 6116776"/>
                <a:gd name="connsiteX1" fmla="*/ 470221 w 8242770"/>
                <a:gd name="connsiteY1" fmla="*/ 3744 h 6116776"/>
                <a:gd name="connsiteX2" fmla="*/ 7764495 w 8242770"/>
                <a:gd name="connsiteY2" fmla="*/ 3744 h 6116776"/>
                <a:gd name="connsiteX3" fmla="*/ 8237761 w 8242770"/>
                <a:gd name="connsiteY3" fmla="*/ 505585 h 6116776"/>
                <a:gd name="connsiteX4" fmla="*/ 8228236 w 8242770"/>
                <a:gd name="connsiteY4" fmla="*/ 5646555 h 6116776"/>
                <a:gd name="connsiteX5" fmla="*/ 7535895 w 8242770"/>
                <a:gd name="connsiteY5" fmla="*/ 6110296 h 6116776"/>
                <a:gd name="connsiteX6" fmla="*/ 613096 w 8242770"/>
                <a:gd name="connsiteY6" fmla="*/ 6110296 h 6116776"/>
                <a:gd name="connsiteX7" fmla="*/ 16005 w 8242770"/>
                <a:gd name="connsiteY7" fmla="*/ 5522730 h 6116776"/>
                <a:gd name="connsiteX8" fmla="*/ 6480 w 8242770"/>
                <a:gd name="connsiteY8" fmla="*/ 486535 h 6116776"/>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535895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489271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2974"/>
                <a:gd name="connsiteX1" fmla="*/ 470221 w 8242770"/>
                <a:gd name="connsiteY1" fmla="*/ 3744 h 6112974"/>
                <a:gd name="connsiteX2" fmla="*/ 7764495 w 8242770"/>
                <a:gd name="connsiteY2" fmla="*/ 3744 h 6112974"/>
                <a:gd name="connsiteX3" fmla="*/ 8237761 w 8242770"/>
                <a:gd name="connsiteY3" fmla="*/ 505585 h 6112974"/>
                <a:gd name="connsiteX4" fmla="*/ 8228236 w 8242770"/>
                <a:gd name="connsiteY4" fmla="*/ 5598930 h 6112974"/>
                <a:gd name="connsiteX5" fmla="*/ 7735920 w 8242770"/>
                <a:gd name="connsiteY5" fmla="*/ 6110296 h 6112974"/>
                <a:gd name="connsiteX6" fmla="*/ 489271 w 8242770"/>
                <a:gd name="connsiteY6" fmla="*/ 6110296 h 6112974"/>
                <a:gd name="connsiteX7" fmla="*/ 16005 w 8242770"/>
                <a:gd name="connsiteY7" fmla="*/ 5617980 h 6112974"/>
                <a:gd name="connsiteX8" fmla="*/ 6480 w 8242770"/>
                <a:gd name="connsiteY8" fmla="*/ 486535 h 611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42770" h="6112974">
                  <a:moveTo>
                    <a:pt x="6480" y="486535"/>
                  </a:moveTo>
                  <a:cubicBezTo>
                    <a:pt x="6480" y="-74692"/>
                    <a:pt x="-91006" y="3744"/>
                    <a:pt x="470221" y="3744"/>
                  </a:cubicBezTo>
                  <a:lnTo>
                    <a:pt x="7764495" y="3744"/>
                  </a:lnTo>
                  <a:cubicBezTo>
                    <a:pt x="8325722" y="3744"/>
                    <a:pt x="8237761" y="-55642"/>
                    <a:pt x="8237761" y="505585"/>
                  </a:cubicBezTo>
                  <a:lnTo>
                    <a:pt x="8228236" y="5598930"/>
                  </a:lnTo>
                  <a:cubicBezTo>
                    <a:pt x="8228236" y="6160157"/>
                    <a:pt x="8297147" y="6110296"/>
                    <a:pt x="7735920" y="6110296"/>
                  </a:cubicBezTo>
                  <a:lnTo>
                    <a:pt x="489271" y="6110296"/>
                  </a:lnTo>
                  <a:cubicBezTo>
                    <a:pt x="-71956" y="6110296"/>
                    <a:pt x="16005" y="6179207"/>
                    <a:pt x="16005" y="5617980"/>
                  </a:cubicBezTo>
                  <a:lnTo>
                    <a:pt x="6480" y="486535"/>
                  </a:lnTo>
                  <a:close/>
                </a:path>
              </a:pathLst>
            </a:custGeom>
            <a:solidFill>
              <a:schemeClr val="bg1"/>
            </a:solidFill>
            <a:ln w="76200">
              <a:solidFill>
                <a:srgbClr val="A60F2D"/>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
              </a:endParaRPr>
            </a:p>
          </p:txBody>
        </p:sp>
        <p:sp>
          <p:nvSpPr>
            <p:cNvPr id="26" name="TextBox 25">
              <a:extLst>
                <a:ext uri="{FF2B5EF4-FFF2-40B4-BE49-F238E27FC236}">
                  <a16:creationId xmlns:a16="http://schemas.microsoft.com/office/drawing/2014/main" id="{8CB8C4DD-C7B1-6B15-2C7D-AA2369525DAC}"/>
                </a:ext>
              </a:extLst>
            </p:cNvPr>
            <p:cNvSpPr txBox="1"/>
            <p:nvPr/>
          </p:nvSpPr>
          <p:spPr>
            <a:xfrm>
              <a:off x="105915" y="2910726"/>
              <a:ext cx="9303555" cy="8062073"/>
            </a:xfrm>
            <a:prstGeom prst="rect">
              <a:avLst/>
            </a:prstGeom>
            <a:noFill/>
          </p:spPr>
          <p:txBody>
            <a:bodyPr wrap="square" rtlCol="0">
              <a:spAutoFit/>
            </a:bodyPr>
            <a:lstStyle/>
            <a:p>
              <a:r>
                <a:rPr lang="en-US" sz="4000" b="1" dirty="0">
                  <a:solidFill>
                    <a:srgbClr val="A60F2D"/>
                  </a:solidFill>
                  <a:latin typeface="Proxima Nova "/>
                </a:rPr>
                <a:t>FUTURE WORK:</a:t>
              </a:r>
              <a:endParaRPr lang="en-US" sz="3600" b="1" dirty="0">
                <a:solidFill>
                  <a:srgbClr val="A60F2D"/>
                </a:solidFill>
                <a:latin typeface="Proxima Nova "/>
              </a:endParaRPr>
            </a:p>
            <a:p>
              <a:r>
                <a:rPr lang="en-US" sz="3600" dirty="0">
                  <a:latin typeface="Proxima Nova "/>
                </a:rPr>
                <a:t>Currently in development is a new prototype gripper that would allow the gripper to perform a twisting motion during its picking action. To further evaluate the gripper’s performance, it will be attached to a rigid robot.</a:t>
              </a:r>
            </a:p>
          </p:txBody>
        </p:sp>
      </p:grpSp>
      <p:grpSp>
        <p:nvGrpSpPr>
          <p:cNvPr id="29" name="Group 28">
            <a:extLst>
              <a:ext uri="{FF2B5EF4-FFF2-40B4-BE49-F238E27FC236}">
                <a16:creationId xmlns:a16="http://schemas.microsoft.com/office/drawing/2014/main" id="{DCD6F02C-2AB2-2D85-EE33-747990B81973}"/>
              </a:ext>
            </a:extLst>
          </p:cNvPr>
          <p:cNvGrpSpPr/>
          <p:nvPr/>
        </p:nvGrpSpPr>
        <p:grpSpPr>
          <a:xfrm>
            <a:off x="22241435" y="2938294"/>
            <a:ext cx="10571050" cy="7377281"/>
            <a:chOff x="105915" y="2910726"/>
            <a:chExt cx="9303555" cy="8062073"/>
          </a:xfrm>
        </p:grpSpPr>
        <p:sp>
          <p:nvSpPr>
            <p:cNvPr id="30" name="Rectangle: Rounded Corners 8">
              <a:extLst>
                <a:ext uri="{FF2B5EF4-FFF2-40B4-BE49-F238E27FC236}">
                  <a16:creationId xmlns:a16="http://schemas.microsoft.com/office/drawing/2014/main" id="{FBA69AEB-B2F0-CCD0-6C93-43395FEE9F11}"/>
                </a:ext>
              </a:extLst>
            </p:cNvPr>
            <p:cNvSpPr/>
            <p:nvPr/>
          </p:nvSpPr>
          <p:spPr>
            <a:xfrm>
              <a:off x="105915" y="2910726"/>
              <a:ext cx="9303555" cy="8062073"/>
            </a:xfrm>
            <a:custGeom>
              <a:avLst/>
              <a:gdLst>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101619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615140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21756"/>
                <a:gd name="connsiteY0" fmla="*/ 587566 h 6097027"/>
                <a:gd name="connsiteX1" fmla="*/ 1035241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097027"/>
                <a:gd name="connsiteX1" fmla="*/ 606616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08083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9525 w 8221756"/>
                <a:gd name="connsiteY7" fmla="*/ 5518986 h 6106552"/>
                <a:gd name="connsiteX8" fmla="*/ 0 w 8221756"/>
                <a:gd name="connsiteY8" fmla="*/ 587566 h 6106552"/>
                <a:gd name="connsiteX0" fmla="*/ 6480 w 8228236"/>
                <a:gd name="connsiteY0" fmla="*/ 587566 h 6106552"/>
                <a:gd name="connsiteX1" fmla="*/ 470221 w 8228236"/>
                <a:gd name="connsiteY1" fmla="*/ 0 h 6106552"/>
                <a:gd name="connsiteX2" fmla="*/ 7640670 w 8228236"/>
                <a:gd name="connsiteY2" fmla="*/ 0 h 6106552"/>
                <a:gd name="connsiteX3" fmla="*/ 8228236 w 8228236"/>
                <a:gd name="connsiteY3" fmla="*/ 578041 h 6106552"/>
                <a:gd name="connsiteX4" fmla="*/ 8228236 w 8228236"/>
                <a:gd name="connsiteY4" fmla="*/ 5518986 h 6106552"/>
                <a:gd name="connsiteX5" fmla="*/ 7535895 w 8228236"/>
                <a:gd name="connsiteY5" fmla="*/ 6106552 h 6106552"/>
                <a:gd name="connsiteX6" fmla="*/ 613096 w 8228236"/>
                <a:gd name="connsiteY6" fmla="*/ 6106552 h 6106552"/>
                <a:gd name="connsiteX7" fmla="*/ 16005 w 8228236"/>
                <a:gd name="connsiteY7" fmla="*/ 5518986 h 6106552"/>
                <a:gd name="connsiteX8" fmla="*/ 6480 w 8228236"/>
                <a:gd name="connsiteY8" fmla="*/ 587566 h 6106552"/>
                <a:gd name="connsiteX0" fmla="*/ 6480 w 8228236"/>
                <a:gd name="connsiteY0" fmla="*/ 486534 h 6110295"/>
                <a:gd name="connsiteX1" fmla="*/ 470221 w 8228236"/>
                <a:gd name="connsiteY1" fmla="*/ 3743 h 6110295"/>
                <a:gd name="connsiteX2" fmla="*/ 7640670 w 8228236"/>
                <a:gd name="connsiteY2" fmla="*/ 3743 h 6110295"/>
                <a:gd name="connsiteX3" fmla="*/ 8228236 w 8228236"/>
                <a:gd name="connsiteY3" fmla="*/ 581784 h 6110295"/>
                <a:gd name="connsiteX4" fmla="*/ 8228236 w 8228236"/>
                <a:gd name="connsiteY4" fmla="*/ 5522729 h 6110295"/>
                <a:gd name="connsiteX5" fmla="*/ 7535895 w 8228236"/>
                <a:gd name="connsiteY5" fmla="*/ 6110295 h 6110295"/>
                <a:gd name="connsiteX6" fmla="*/ 613096 w 8228236"/>
                <a:gd name="connsiteY6" fmla="*/ 6110295 h 6110295"/>
                <a:gd name="connsiteX7" fmla="*/ 16005 w 8228236"/>
                <a:gd name="connsiteY7" fmla="*/ 5522729 h 6110295"/>
                <a:gd name="connsiteX8" fmla="*/ 6480 w 8228236"/>
                <a:gd name="connsiteY8" fmla="*/ 486534 h 6110295"/>
                <a:gd name="connsiteX0" fmla="*/ 6480 w 8228236"/>
                <a:gd name="connsiteY0" fmla="*/ 487800 h 6111561"/>
                <a:gd name="connsiteX1" fmla="*/ 470221 w 8228236"/>
                <a:gd name="connsiteY1" fmla="*/ 5009 h 6111561"/>
                <a:gd name="connsiteX2" fmla="*/ 7640670 w 8228236"/>
                <a:gd name="connsiteY2" fmla="*/ 5009 h 6111561"/>
                <a:gd name="connsiteX3" fmla="*/ 8228236 w 8228236"/>
                <a:gd name="connsiteY3" fmla="*/ 478275 h 6111561"/>
                <a:gd name="connsiteX4" fmla="*/ 8228236 w 8228236"/>
                <a:gd name="connsiteY4" fmla="*/ 5523995 h 6111561"/>
                <a:gd name="connsiteX5" fmla="*/ 7535895 w 8228236"/>
                <a:gd name="connsiteY5" fmla="*/ 6111561 h 6111561"/>
                <a:gd name="connsiteX6" fmla="*/ 613096 w 8228236"/>
                <a:gd name="connsiteY6" fmla="*/ 6111561 h 6111561"/>
                <a:gd name="connsiteX7" fmla="*/ 16005 w 8228236"/>
                <a:gd name="connsiteY7" fmla="*/ 5523995 h 6111561"/>
                <a:gd name="connsiteX8" fmla="*/ 6480 w 8228236"/>
                <a:gd name="connsiteY8" fmla="*/ 487800 h 6111561"/>
                <a:gd name="connsiteX0" fmla="*/ 6480 w 8229371"/>
                <a:gd name="connsiteY0" fmla="*/ 487800 h 6111561"/>
                <a:gd name="connsiteX1" fmla="*/ 470221 w 8229371"/>
                <a:gd name="connsiteY1" fmla="*/ 5009 h 6111561"/>
                <a:gd name="connsiteX2" fmla="*/ 7716870 w 8229371"/>
                <a:gd name="connsiteY2" fmla="*/ 5009 h 6111561"/>
                <a:gd name="connsiteX3" fmla="*/ 8228236 w 8229371"/>
                <a:gd name="connsiteY3" fmla="*/ 478275 h 6111561"/>
                <a:gd name="connsiteX4" fmla="*/ 8228236 w 8229371"/>
                <a:gd name="connsiteY4" fmla="*/ 5523995 h 6111561"/>
                <a:gd name="connsiteX5" fmla="*/ 7535895 w 8229371"/>
                <a:gd name="connsiteY5" fmla="*/ 6111561 h 6111561"/>
                <a:gd name="connsiteX6" fmla="*/ 613096 w 8229371"/>
                <a:gd name="connsiteY6" fmla="*/ 6111561 h 6111561"/>
                <a:gd name="connsiteX7" fmla="*/ 16005 w 8229371"/>
                <a:gd name="connsiteY7" fmla="*/ 5523995 h 6111561"/>
                <a:gd name="connsiteX8" fmla="*/ 6480 w 8229371"/>
                <a:gd name="connsiteY8" fmla="*/ 487800 h 6111561"/>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42770"/>
                <a:gd name="connsiteY0" fmla="*/ 486535 h 6110296"/>
                <a:gd name="connsiteX1" fmla="*/ 470221 w 8242770"/>
                <a:gd name="connsiteY1" fmla="*/ 3744 h 6110296"/>
                <a:gd name="connsiteX2" fmla="*/ 7764495 w 8242770"/>
                <a:gd name="connsiteY2" fmla="*/ 3744 h 6110296"/>
                <a:gd name="connsiteX3" fmla="*/ 8237761 w 8242770"/>
                <a:gd name="connsiteY3" fmla="*/ 505585 h 6110296"/>
                <a:gd name="connsiteX4" fmla="*/ 8228236 w 8242770"/>
                <a:gd name="connsiteY4" fmla="*/ 5522730 h 6110296"/>
                <a:gd name="connsiteX5" fmla="*/ 7535895 w 8242770"/>
                <a:gd name="connsiteY5" fmla="*/ 6110296 h 6110296"/>
                <a:gd name="connsiteX6" fmla="*/ 613096 w 8242770"/>
                <a:gd name="connsiteY6" fmla="*/ 6110296 h 6110296"/>
                <a:gd name="connsiteX7" fmla="*/ 16005 w 8242770"/>
                <a:gd name="connsiteY7" fmla="*/ 5522730 h 6110296"/>
                <a:gd name="connsiteX8" fmla="*/ 6480 w 8242770"/>
                <a:gd name="connsiteY8" fmla="*/ 486535 h 6110296"/>
                <a:gd name="connsiteX0" fmla="*/ 6480 w 8242770"/>
                <a:gd name="connsiteY0" fmla="*/ 486535 h 6116776"/>
                <a:gd name="connsiteX1" fmla="*/ 470221 w 8242770"/>
                <a:gd name="connsiteY1" fmla="*/ 3744 h 6116776"/>
                <a:gd name="connsiteX2" fmla="*/ 7764495 w 8242770"/>
                <a:gd name="connsiteY2" fmla="*/ 3744 h 6116776"/>
                <a:gd name="connsiteX3" fmla="*/ 8237761 w 8242770"/>
                <a:gd name="connsiteY3" fmla="*/ 505585 h 6116776"/>
                <a:gd name="connsiteX4" fmla="*/ 8228236 w 8242770"/>
                <a:gd name="connsiteY4" fmla="*/ 5646555 h 6116776"/>
                <a:gd name="connsiteX5" fmla="*/ 7535895 w 8242770"/>
                <a:gd name="connsiteY5" fmla="*/ 6110296 h 6116776"/>
                <a:gd name="connsiteX6" fmla="*/ 613096 w 8242770"/>
                <a:gd name="connsiteY6" fmla="*/ 6110296 h 6116776"/>
                <a:gd name="connsiteX7" fmla="*/ 16005 w 8242770"/>
                <a:gd name="connsiteY7" fmla="*/ 5522730 h 6116776"/>
                <a:gd name="connsiteX8" fmla="*/ 6480 w 8242770"/>
                <a:gd name="connsiteY8" fmla="*/ 486535 h 6116776"/>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535895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489271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2974"/>
                <a:gd name="connsiteX1" fmla="*/ 470221 w 8242770"/>
                <a:gd name="connsiteY1" fmla="*/ 3744 h 6112974"/>
                <a:gd name="connsiteX2" fmla="*/ 7764495 w 8242770"/>
                <a:gd name="connsiteY2" fmla="*/ 3744 h 6112974"/>
                <a:gd name="connsiteX3" fmla="*/ 8237761 w 8242770"/>
                <a:gd name="connsiteY3" fmla="*/ 505585 h 6112974"/>
                <a:gd name="connsiteX4" fmla="*/ 8228236 w 8242770"/>
                <a:gd name="connsiteY4" fmla="*/ 5598930 h 6112974"/>
                <a:gd name="connsiteX5" fmla="*/ 7735920 w 8242770"/>
                <a:gd name="connsiteY5" fmla="*/ 6110296 h 6112974"/>
                <a:gd name="connsiteX6" fmla="*/ 489271 w 8242770"/>
                <a:gd name="connsiteY6" fmla="*/ 6110296 h 6112974"/>
                <a:gd name="connsiteX7" fmla="*/ 16005 w 8242770"/>
                <a:gd name="connsiteY7" fmla="*/ 5617980 h 6112974"/>
                <a:gd name="connsiteX8" fmla="*/ 6480 w 8242770"/>
                <a:gd name="connsiteY8" fmla="*/ 486535 h 611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42770" h="6112974">
                  <a:moveTo>
                    <a:pt x="6480" y="486535"/>
                  </a:moveTo>
                  <a:cubicBezTo>
                    <a:pt x="6480" y="-74692"/>
                    <a:pt x="-91006" y="3744"/>
                    <a:pt x="470221" y="3744"/>
                  </a:cubicBezTo>
                  <a:lnTo>
                    <a:pt x="7764495" y="3744"/>
                  </a:lnTo>
                  <a:cubicBezTo>
                    <a:pt x="8325722" y="3744"/>
                    <a:pt x="8237761" y="-55642"/>
                    <a:pt x="8237761" y="505585"/>
                  </a:cubicBezTo>
                  <a:lnTo>
                    <a:pt x="8228236" y="5598930"/>
                  </a:lnTo>
                  <a:cubicBezTo>
                    <a:pt x="8228236" y="6160157"/>
                    <a:pt x="8297147" y="6110296"/>
                    <a:pt x="7735920" y="6110296"/>
                  </a:cubicBezTo>
                  <a:lnTo>
                    <a:pt x="489271" y="6110296"/>
                  </a:lnTo>
                  <a:cubicBezTo>
                    <a:pt x="-71956" y="6110296"/>
                    <a:pt x="16005" y="6179207"/>
                    <a:pt x="16005" y="5617980"/>
                  </a:cubicBezTo>
                  <a:lnTo>
                    <a:pt x="6480" y="486535"/>
                  </a:lnTo>
                  <a:close/>
                </a:path>
              </a:pathLst>
            </a:custGeom>
            <a:solidFill>
              <a:schemeClr val="bg1"/>
            </a:solidFill>
            <a:ln w="76200">
              <a:solidFill>
                <a:srgbClr val="A60F2D"/>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
              </a:endParaRPr>
            </a:p>
          </p:txBody>
        </p:sp>
        <p:sp>
          <p:nvSpPr>
            <p:cNvPr id="31" name="TextBox 30">
              <a:extLst>
                <a:ext uri="{FF2B5EF4-FFF2-40B4-BE49-F238E27FC236}">
                  <a16:creationId xmlns:a16="http://schemas.microsoft.com/office/drawing/2014/main" id="{00FE5A7C-CE11-BCFB-C7F2-1C0D6EBD4DDA}"/>
                </a:ext>
              </a:extLst>
            </p:cNvPr>
            <p:cNvSpPr txBox="1"/>
            <p:nvPr/>
          </p:nvSpPr>
          <p:spPr>
            <a:xfrm>
              <a:off x="105915" y="2910726"/>
              <a:ext cx="9303555" cy="4766145"/>
            </a:xfrm>
            <a:prstGeom prst="rect">
              <a:avLst/>
            </a:prstGeom>
            <a:noFill/>
          </p:spPr>
          <p:txBody>
            <a:bodyPr wrap="square" rtlCol="0">
              <a:spAutoFit/>
            </a:bodyPr>
            <a:lstStyle/>
            <a:p>
              <a:r>
                <a:rPr lang="en-US" sz="4000" b="1" dirty="0">
                  <a:solidFill>
                    <a:srgbClr val="A60F2D"/>
                  </a:solidFill>
                  <a:latin typeface="Proxima Nova "/>
                </a:rPr>
                <a:t>FIELD EVALUATION:</a:t>
              </a:r>
            </a:p>
            <a:p>
              <a:r>
                <a:rPr lang="en-US" sz="3600" dirty="0">
                  <a:latin typeface="Proxima Nova "/>
                </a:rPr>
                <a:t>Currently the three grippers have undergone testing in a simulated lab environment using artificial apples of uniform size. During the 2023 apple harvesting season, each of the grippers will be tested in a commercial orchard. These tests will evaluate the rate of successful apple picks in a real-world situation. </a:t>
              </a:r>
            </a:p>
          </p:txBody>
        </p:sp>
      </p:grpSp>
      <p:grpSp>
        <p:nvGrpSpPr>
          <p:cNvPr id="41" name="Group 40">
            <a:extLst>
              <a:ext uri="{FF2B5EF4-FFF2-40B4-BE49-F238E27FC236}">
                <a16:creationId xmlns:a16="http://schemas.microsoft.com/office/drawing/2014/main" id="{B7019BC9-6D8A-2AE5-054D-9BBE387ACD33}"/>
              </a:ext>
            </a:extLst>
          </p:cNvPr>
          <p:cNvGrpSpPr/>
          <p:nvPr/>
        </p:nvGrpSpPr>
        <p:grpSpPr>
          <a:xfrm>
            <a:off x="22241434" y="17764125"/>
            <a:ext cx="10571051" cy="4119747"/>
            <a:chOff x="21606604" y="17764126"/>
            <a:chExt cx="11205882" cy="4010204"/>
          </a:xfrm>
        </p:grpSpPr>
        <p:grpSp>
          <p:nvGrpSpPr>
            <p:cNvPr id="21" name="Group 20">
              <a:extLst>
                <a:ext uri="{FF2B5EF4-FFF2-40B4-BE49-F238E27FC236}">
                  <a16:creationId xmlns:a16="http://schemas.microsoft.com/office/drawing/2014/main" id="{75255205-DB73-24E4-0577-6E062F06B96E}"/>
                </a:ext>
              </a:extLst>
            </p:cNvPr>
            <p:cNvGrpSpPr>
              <a:grpSpLocks/>
            </p:cNvGrpSpPr>
            <p:nvPr/>
          </p:nvGrpSpPr>
          <p:grpSpPr>
            <a:xfrm>
              <a:off x="21606605" y="17764126"/>
              <a:ext cx="11205881" cy="4010204"/>
              <a:chOff x="105914" y="2910726"/>
              <a:chExt cx="9303556" cy="8062073"/>
            </a:xfrm>
          </p:grpSpPr>
          <p:sp>
            <p:nvSpPr>
              <p:cNvPr id="22" name="Rectangle: Rounded Corners 8">
                <a:extLst>
                  <a:ext uri="{FF2B5EF4-FFF2-40B4-BE49-F238E27FC236}">
                    <a16:creationId xmlns:a16="http://schemas.microsoft.com/office/drawing/2014/main" id="{2D8D86B1-35B6-399A-3379-381966ED7638}"/>
                  </a:ext>
                </a:extLst>
              </p:cNvPr>
              <p:cNvSpPr>
                <a:spLocks/>
              </p:cNvSpPr>
              <p:nvPr/>
            </p:nvSpPr>
            <p:spPr>
              <a:xfrm>
                <a:off x="105915" y="2910726"/>
                <a:ext cx="9303555" cy="8062073"/>
              </a:xfrm>
              <a:custGeom>
                <a:avLst/>
                <a:gdLst>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101619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615140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21756"/>
                  <a:gd name="connsiteY0" fmla="*/ 587566 h 6097027"/>
                  <a:gd name="connsiteX1" fmla="*/ 1035241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097027"/>
                  <a:gd name="connsiteX1" fmla="*/ 606616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08083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9525 w 8221756"/>
                  <a:gd name="connsiteY7" fmla="*/ 5518986 h 6106552"/>
                  <a:gd name="connsiteX8" fmla="*/ 0 w 8221756"/>
                  <a:gd name="connsiteY8" fmla="*/ 587566 h 6106552"/>
                  <a:gd name="connsiteX0" fmla="*/ 6480 w 8228236"/>
                  <a:gd name="connsiteY0" fmla="*/ 587566 h 6106552"/>
                  <a:gd name="connsiteX1" fmla="*/ 470221 w 8228236"/>
                  <a:gd name="connsiteY1" fmla="*/ 0 h 6106552"/>
                  <a:gd name="connsiteX2" fmla="*/ 7640670 w 8228236"/>
                  <a:gd name="connsiteY2" fmla="*/ 0 h 6106552"/>
                  <a:gd name="connsiteX3" fmla="*/ 8228236 w 8228236"/>
                  <a:gd name="connsiteY3" fmla="*/ 578041 h 6106552"/>
                  <a:gd name="connsiteX4" fmla="*/ 8228236 w 8228236"/>
                  <a:gd name="connsiteY4" fmla="*/ 5518986 h 6106552"/>
                  <a:gd name="connsiteX5" fmla="*/ 7535895 w 8228236"/>
                  <a:gd name="connsiteY5" fmla="*/ 6106552 h 6106552"/>
                  <a:gd name="connsiteX6" fmla="*/ 613096 w 8228236"/>
                  <a:gd name="connsiteY6" fmla="*/ 6106552 h 6106552"/>
                  <a:gd name="connsiteX7" fmla="*/ 16005 w 8228236"/>
                  <a:gd name="connsiteY7" fmla="*/ 5518986 h 6106552"/>
                  <a:gd name="connsiteX8" fmla="*/ 6480 w 8228236"/>
                  <a:gd name="connsiteY8" fmla="*/ 587566 h 6106552"/>
                  <a:gd name="connsiteX0" fmla="*/ 6480 w 8228236"/>
                  <a:gd name="connsiteY0" fmla="*/ 486534 h 6110295"/>
                  <a:gd name="connsiteX1" fmla="*/ 470221 w 8228236"/>
                  <a:gd name="connsiteY1" fmla="*/ 3743 h 6110295"/>
                  <a:gd name="connsiteX2" fmla="*/ 7640670 w 8228236"/>
                  <a:gd name="connsiteY2" fmla="*/ 3743 h 6110295"/>
                  <a:gd name="connsiteX3" fmla="*/ 8228236 w 8228236"/>
                  <a:gd name="connsiteY3" fmla="*/ 581784 h 6110295"/>
                  <a:gd name="connsiteX4" fmla="*/ 8228236 w 8228236"/>
                  <a:gd name="connsiteY4" fmla="*/ 5522729 h 6110295"/>
                  <a:gd name="connsiteX5" fmla="*/ 7535895 w 8228236"/>
                  <a:gd name="connsiteY5" fmla="*/ 6110295 h 6110295"/>
                  <a:gd name="connsiteX6" fmla="*/ 613096 w 8228236"/>
                  <a:gd name="connsiteY6" fmla="*/ 6110295 h 6110295"/>
                  <a:gd name="connsiteX7" fmla="*/ 16005 w 8228236"/>
                  <a:gd name="connsiteY7" fmla="*/ 5522729 h 6110295"/>
                  <a:gd name="connsiteX8" fmla="*/ 6480 w 8228236"/>
                  <a:gd name="connsiteY8" fmla="*/ 486534 h 6110295"/>
                  <a:gd name="connsiteX0" fmla="*/ 6480 w 8228236"/>
                  <a:gd name="connsiteY0" fmla="*/ 487800 h 6111561"/>
                  <a:gd name="connsiteX1" fmla="*/ 470221 w 8228236"/>
                  <a:gd name="connsiteY1" fmla="*/ 5009 h 6111561"/>
                  <a:gd name="connsiteX2" fmla="*/ 7640670 w 8228236"/>
                  <a:gd name="connsiteY2" fmla="*/ 5009 h 6111561"/>
                  <a:gd name="connsiteX3" fmla="*/ 8228236 w 8228236"/>
                  <a:gd name="connsiteY3" fmla="*/ 478275 h 6111561"/>
                  <a:gd name="connsiteX4" fmla="*/ 8228236 w 8228236"/>
                  <a:gd name="connsiteY4" fmla="*/ 5523995 h 6111561"/>
                  <a:gd name="connsiteX5" fmla="*/ 7535895 w 8228236"/>
                  <a:gd name="connsiteY5" fmla="*/ 6111561 h 6111561"/>
                  <a:gd name="connsiteX6" fmla="*/ 613096 w 8228236"/>
                  <a:gd name="connsiteY6" fmla="*/ 6111561 h 6111561"/>
                  <a:gd name="connsiteX7" fmla="*/ 16005 w 8228236"/>
                  <a:gd name="connsiteY7" fmla="*/ 5523995 h 6111561"/>
                  <a:gd name="connsiteX8" fmla="*/ 6480 w 8228236"/>
                  <a:gd name="connsiteY8" fmla="*/ 487800 h 6111561"/>
                  <a:gd name="connsiteX0" fmla="*/ 6480 w 8229371"/>
                  <a:gd name="connsiteY0" fmla="*/ 487800 h 6111561"/>
                  <a:gd name="connsiteX1" fmla="*/ 470221 w 8229371"/>
                  <a:gd name="connsiteY1" fmla="*/ 5009 h 6111561"/>
                  <a:gd name="connsiteX2" fmla="*/ 7716870 w 8229371"/>
                  <a:gd name="connsiteY2" fmla="*/ 5009 h 6111561"/>
                  <a:gd name="connsiteX3" fmla="*/ 8228236 w 8229371"/>
                  <a:gd name="connsiteY3" fmla="*/ 478275 h 6111561"/>
                  <a:gd name="connsiteX4" fmla="*/ 8228236 w 8229371"/>
                  <a:gd name="connsiteY4" fmla="*/ 5523995 h 6111561"/>
                  <a:gd name="connsiteX5" fmla="*/ 7535895 w 8229371"/>
                  <a:gd name="connsiteY5" fmla="*/ 6111561 h 6111561"/>
                  <a:gd name="connsiteX6" fmla="*/ 613096 w 8229371"/>
                  <a:gd name="connsiteY6" fmla="*/ 6111561 h 6111561"/>
                  <a:gd name="connsiteX7" fmla="*/ 16005 w 8229371"/>
                  <a:gd name="connsiteY7" fmla="*/ 5523995 h 6111561"/>
                  <a:gd name="connsiteX8" fmla="*/ 6480 w 8229371"/>
                  <a:gd name="connsiteY8" fmla="*/ 487800 h 6111561"/>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42770"/>
                  <a:gd name="connsiteY0" fmla="*/ 486535 h 6110296"/>
                  <a:gd name="connsiteX1" fmla="*/ 470221 w 8242770"/>
                  <a:gd name="connsiteY1" fmla="*/ 3744 h 6110296"/>
                  <a:gd name="connsiteX2" fmla="*/ 7764495 w 8242770"/>
                  <a:gd name="connsiteY2" fmla="*/ 3744 h 6110296"/>
                  <a:gd name="connsiteX3" fmla="*/ 8237761 w 8242770"/>
                  <a:gd name="connsiteY3" fmla="*/ 505585 h 6110296"/>
                  <a:gd name="connsiteX4" fmla="*/ 8228236 w 8242770"/>
                  <a:gd name="connsiteY4" fmla="*/ 5522730 h 6110296"/>
                  <a:gd name="connsiteX5" fmla="*/ 7535895 w 8242770"/>
                  <a:gd name="connsiteY5" fmla="*/ 6110296 h 6110296"/>
                  <a:gd name="connsiteX6" fmla="*/ 613096 w 8242770"/>
                  <a:gd name="connsiteY6" fmla="*/ 6110296 h 6110296"/>
                  <a:gd name="connsiteX7" fmla="*/ 16005 w 8242770"/>
                  <a:gd name="connsiteY7" fmla="*/ 5522730 h 6110296"/>
                  <a:gd name="connsiteX8" fmla="*/ 6480 w 8242770"/>
                  <a:gd name="connsiteY8" fmla="*/ 486535 h 6110296"/>
                  <a:gd name="connsiteX0" fmla="*/ 6480 w 8242770"/>
                  <a:gd name="connsiteY0" fmla="*/ 486535 h 6116776"/>
                  <a:gd name="connsiteX1" fmla="*/ 470221 w 8242770"/>
                  <a:gd name="connsiteY1" fmla="*/ 3744 h 6116776"/>
                  <a:gd name="connsiteX2" fmla="*/ 7764495 w 8242770"/>
                  <a:gd name="connsiteY2" fmla="*/ 3744 h 6116776"/>
                  <a:gd name="connsiteX3" fmla="*/ 8237761 w 8242770"/>
                  <a:gd name="connsiteY3" fmla="*/ 505585 h 6116776"/>
                  <a:gd name="connsiteX4" fmla="*/ 8228236 w 8242770"/>
                  <a:gd name="connsiteY4" fmla="*/ 5646555 h 6116776"/>
                  <a:gd name="connsiteX5" fmla="*/ 7535895 w 8242770"/>
                  <a:gd name="connsiteY5" fmla="*/ 6110296 h 6116776"/>
                  <a:gd name="connsiteX6" fmla="*/ 613096 w 8242770"/>
                  <a:gd name="connsiteY6" fmla="*/ 6110296 h 6116776"/>
                  <a:gd name="connsiteX7" fmla="*/ 16005 w 8242770"/>
                  <a:gd name="connsiteY7" fmla="*/ 5522730 h 6116776"/>
                  <a:gd name="connsiteX8" fmla="*/ 6480 w 8242770"/>
                  <a:gd name="connsiteY8" fmla="*/ 486535 h 6116776"/>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535895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489271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2974"/>
                  <a:gd name="connsiteX1" fmla="*/ 470221 w 8242770"/>
                  <a:gd name="connsiteY1" fmla="*/ 3744 h 6112974"/>
                  <a:gd name="connsiteX2" fmla="*/ 7764495 w 8242770"/>
                  <a:gd name="connsiteY2" fmla="*/ 3744 h 6112974"/>
                  <a:gd name="connsiteX3" fmla="*/ 8237761 w 8242770"/>
                  <a:gd name="connsiteY3" fmla="*/ 505585 h 6112974"/>
                  <a:gd name="connsiteX4" fmla="*/ 8228236 w 8242770"/>
                  <a:gd name="connsiteY4" fmla="*/ 5598930 h 6112974"/>
                  <a:gd name="connsiteX5" fmla="*/ 7735920 w 8242770"/>
                  <a:gd name="connsiteY5" fmla="*/ 6110296 h 6112974"/>
                  <a:gd name="connsiteX6" fmla="*/ 489271 w 8242770"/>
                  <a:gd name="connsiteY6" fmla="*/ 6110296 h 6112974"/>
                  <a:gd name="connsiteX7" fmla="*/ 16005 w 8242770"/>
                  <a:gd name="connsiteY7" fmla="*/ 5617980 h 6112974"/>
                  <a:gd name="connsiteX8" fmla="*/ 6480 w 8242770"/>
                  <a:gd name="connsiteY8" fmla="*/ 486535 h 611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42770" h="6112974">
                    <a:moveTo>
                      <a:pt x="6480" y="486535"/>
                    </a:moveTo>
                    <a:cubicBezTo>
                      <a:pt x="6480" y="-74692"/>
                      <a:pt x="-91006" y="3744"/>
                      <a:pt x="470221" y="3744"/>
                    </a:cubicBezTo>
                    <a:lnTo>
                      <a:pt x="7764495" y="3744"/>
                    </a:lnTo>
                    <a:cubicBezTo>
                      <a:pt x="8325722" y="3744"/>
                      <a:pt x="8237761" y="-55642"/>
                      <a:pt x="8237761" y="505585"/>
                    </a:cubicBezTo>
                    <a:lnTo>
                      <a:pt x="8228236" y="5598930"/>
                    </a:lnTo>
                    <a:cubicBezTo>
                      <a:pt x="8228236" y="6160157"/>
                      <a:pt x="8297147" y="6110296"/>
                      <a:pt x="7735920" y="6110296"/>
                    </a:cubicBezTo>
                    <a:lnTo>
                      <a:pt x="489271" y="6110296"/>
                    </a:lnTo>
                    <a:cubicBezTo>
                      <a:pt x="-71956" y="6110296"/>
                      <a:pt x="16005" y="6179207"/>
                      <a:pt x="16005" y="5617980"/>
                    </a:cubicBezTo>
                    <a:lnTo>
                      <a:pt x="6480" y="486535"/>
                    </a:lnTo>
                    <a:close/>
                  </a:path>
                </a:pathLst>
              </a:custGeom>
              <a:solidFill>
                <a:schemeClr val="bg1"/>
              </a:solidFill>
              <a:ln w="76200">
                <a:solidFill>
                  <a:srgbClr val="A60F2D"/>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
                </a:endParaRPr>
              </a:p>
            </p:txBody>
          </p:sp>
          <p:sp>
            <p:nvSpPr>
              <p:cNvPr id="23" name="TextBox 22">
                <a:extLst>
                  <a:ext uri="{FF2B5EF4-FFF2-40B4-BE49-F238E27FC236}">
                    <a16:creationId xmlns:a16="http://schemas.microsoft.com/office/drawing/2014/main" id="{D7913EA7-BC8C-F66A-1FB5-E7ABF32F33F7}"/>
                  </a:ext>
                </a:extLst>
              </p:cNvPr>
              <p:cNvSpPr txBox="1">
                <a:spLocks/>
              </p:cNvSpPr>
              <p:nvPr/>
            </p:nvSpPr>
            <p:spPr>
              <a:xfrm>
                <a:off x="105914" y="3050163"/>
                <a:ext cx="9303555" cy="1184520"/>
              </a:xfrm>
              <a:prstGeom prst="rect">
                <a:avLst/>
              </a:prstGeom>
              <a:noFill/>
            </p:spPr>
            <p:txBody>
              <a:bodyPr wrap="square" rtlCol="0">
                <a:spAutoFit/>
              </a:bodyPr>
              <a:lstStyle/>
              <a:p>
                <a:pPr>
                  <a:lnSpc>
                    <a:spcPts val="4000"/>
                  </a:lnSpc>
                  <a:tabLst>
                    <a:tab pos="2571868" algn="l"/>
                  </a:tabLst>
                </a:pPr>
                <a:r>
                  <a:rPr lang="en-US" sz="4000" b="1" cap="all" spc="221" dirty="0">
                    <a:solidFill>
                      <a:srgbClr val="A60F2D"/>
                    </a:solidFill>
                    <a:latin typeface="Proxima Nova "/>
                    <a:cs typeface="Arial"/>
                  </a:rPr>
                  <a:t>Acknowledgements:</a:t>
                </a:r>
              </a:p>
            </p:txBody>
          </p:sp>
        </p:grpSp>
        <p:sp>
          <p:nvSpPr>
            <p:cNvPr id="2" name="TextBox 1">
              <a:extLst>
                <a:ext uri="{FF2B5EF4-FFF2-40B4-BE49-F238E27FC236}">
                  <a16:creationId xmlns:a16="http://schemas.microsoft.com/office/drawing/2014/main" id="{721DC9AC-C8E8-1F58-466B-C7F7E2DACF94}"/>
                </a:ext>
              </a:extLst>
            </p:cNvPr>
            <p:cNvSpPr txBox="1">
              <a:spLocks/>
            </p:cNvSpPr>
            <p:nvPr/>
          </p:nvSpPr>
          <p:spPr>
            <a:xfrm>
              <a:off x="21606605" y="18335521"/>
              <a:ext cx="11205880" cy="838860"/>
            </a:xfrm>
            <a:prstGeom prst="rect">
              <a:avLst/>
            </a:prstGeom>
            <a:noFill/>
          </p:spPr>
          <p:txBody>
            <a:bodyPr wrap="square" rtlCol="0">
              <a:spAutoFit/>
            </a:bodyPr>
            <a:lstStyle/>
            <a:p>
              <a:pPr marR="8316">
                <a:lnSpc>
                  <a:spcPts val="3000"/>
                </a:lnSpc>
                <a:spcBef>
                  <a:spcPts val="1800"/>
                </a:spcBef>
              </a:pPr>
              <a:r>
                <a:rPr lang="en-US" sz="3000" b="1" dirty="0">
                  <a:solidFill>
                    <a:srgbClr val="231F20"/>
                  </a:solidFill>
                  <a:latin typeface="Proxima Nova "/>
                  <a:cs typeface="Arial" panose="020B0604020202020204" pitchFamily="34" charset="0"/>
                </a:rPr>
                <a:t>Collaborators: </a:t>
              </a:r>
              <a:r>
                <a:rPr lang="en-US" sz="3000" dirty="0">
                  <a:solidFill>
                    <a:srgbClr val="231F20"/>
                  </a:solidFill>
                  <a:latin typeface="Proxima Nova "/>
                  <a:cs typeface="Arial" panose="020B0604020202020204" pitchFamily="34" charset="0"/>
                </a:rPr>
                <a:t>Drs. Manoj Karkee (</a:t>
              </a:r>
              <a:r>
                <a:rPr lang="en-US" sz="3000" dirty="0" err="1">
                  <a:solidFill>
                    <a:srgbClr val="231F20"/>
                  </a:solidFill>
                  <a:latin typeface="Proxima Nova "/>
                  <a:cs typeface="Arial" panose="020B0604020202020204" pitchFamily="34" charset="0"/>
                </a:rPr>
                <a:t>BSysE</a:t>
              </a:r>
              <a:r>
                <a:rPr lang="en-US" sz="3000" dirty="0">
                  <a:solidFill>
                    <a:srgbClr val="231F20"/>
                  </a:solidFill>
                  <a:latin typeface="Proxima Nova "/>
                  <a:cs typeface="Arial" panose="020B0604020202020204" pitchFamily="34" charset="0"/>
                </a:rPr>
                <a:t>), Qin Zhang (</a:t>
              </a:r>
              <a:r>
                <a:rPr lang="en-US" sz="3000" dirty="0" err="1">
                  <a:solidFill>
                    <a:srgbClr val="231F20"/>
                  </a:solidFill>
                  <a:latin typeface="Proxima Nova "/>
                  <a:cs typeface="Arial" panose="020B0604020202020204" pitchFamily="34" charset="0"/>
                </a:rPr>
                <a:t>BSysE</a:t>
              </a:r>
              <a:r>
                <a:rPr lang="en-US" sz="3000" dirty="0">
                  <a:solidFill>
                    <a:srgbClr val="231F20"/>
                  </a:solidFill>
                  <a:latin typeface="Proxima Nova "/>
                  <a:cs typeface="Arial" panose="020B0604020202020204" pitchFamily="34" charset="0"/>
                </a:rPr>
                <a:t>), and Matthew D. Whiting (Horticulture)</a:t>
              </a:r>
            </a:p>
          </p:txBody>
        </p:sp>
        <p:grpSp>
          <p:nvGrpSpPr>
            <p:cNvPr id="35" name="Group 34">
              <a:extLst>
                <a:ext uri="{FF2B5EF4-FFF2-40B4-BE49-F238E27FC236}">
                  <a16:creationId xmlns:a16="http://schemas.microsoft.com/office/drawing/2014/main" id="{6914B8B3-A89A-ABC4-7FB6-44B60C1C5E3B}"/>
                </a:ext>
              </a:extLst>
            </p:cNvPr>
            <p:cNvGrpSpPr>
              <a:grpSpLocks/>
            </p:cNvGrpSpPr>
            <p:nvPr/>
          </p:nvGrpSpPr>
          <p:grpSpPr>
            <a:xfrm>
              <a:off x="21710977" y="19618263"/>
              <a:ext cx="10955963" cy="1992267"/>
              <a:chOff x="25686519" y="29535401"/>
              <a:chExt cx="16985480" cy="3135890"/>
            </a:xfrm>
          </p:grpSpPr>
          <p:pic>
            <p:nvPicPr>
              <p:cNvPr id="3" name="Picture 2">
                <a:extLst>
                  <a:ext uri="{FF2B5EF4-FFF2-40B4-BE49-F238E27FC236}">
                    <a16:creationId xmlns:a16="http://schemas.microsoft.com/office/drawing/2014/main" id="{CF973610-E0A8-2507-58C4-F0786DB885FF}"/>
                  </a:ext>
                </a:extLst>
              </p:cNvPr>
              <p:cNvPicPr>
                <a:picLocks noChangeAspect="1"/>
              </p:cNvPicPr>
              <p:nvPr/>
            </p:nvPicPr>
            <p:blipFill>
              <a:blip r:embed="rId4"/>
              <a:stretch>
                <a:fillRect/>
              </a:stretch>
            </p:blipFill>
            <p:spPr>
              <a:xfrm>
                <a:off x="25686519" y="29570862"/>
                <a:ext cx="3079431" cy="3079431"/>
              </a:xfrm>
              <a:prstGeom prst="rect">
                <a:avLst/>
              </a:prstGeom>
            </p:spPr>
          </p:pic>
          <p:pic>
            <p:nvPicPr>
              <p:cNvPr id="27" name="Picture 4" descr="2022 WA Tree Fruit Research Commission Grant Awards for Technology | WSU Tree Fruit | Washington ...">
                <a:extLst>
                  <a:ext uri="{FF2B5EF4-FFF2-40B4-BE49-F238E27FC236}">
                    <a16:creationId xmlns:a16="http://schemas.microsoft.com/office/drawing/2014/main" id="{A02CD6AB-1E15-08EF-0F5F-B40E749166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12218" y="29627789"/>
                <a:ext cx="4675425" cy="29902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Multi-disciplinary Team Grant 2021 | Research Week | Washington State University">
                <a:extLst>
                  <a:ext uri="{FF2B5EF4-FFF2-40B4-BE49-F238E27FC236}">
                    <a16:creationId xmlns:a16="http://schemas.microsoft.com/office/drawing/2014/main" id="{A9AB8B67-0311-8503-A50C-2BB7437679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87914" y="29535401"/>
                <a:ext cx="8484085" cy="3135890"/>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a:extLst>
                <a:ext uri="{FF2B5EF4-FFF2-40B4-BE49-F238E27FC236}">
                  <a16:creationId xmlns:a16="http://schemas.microsoft.com/office/drawing/2014/main" id="{1ADA198C-A4B5-6112-56EF-AD99D41F26CD}"/>
                </a:ext>
              </a:extLst>
            </p:cNvPr>
            <p:cNvSpPr txBox="1">
              <a:spLocks/>
            </p:cNvSpPr>
            <p:nvPr/>
          </p:nvSpPr>
          <p:spPr>
            <a:xfrm>
              <a:off x="21606604" y="19126804"/>
              <a:ext cx="3950876" cy="553998"/>
            </a:xfrm>
            <a:prstGeom prst="rect">
              <a:avLst/>
            </a:prstGeom>
            <a:noFill/>
          </p:spPr>
          <p:txBody>
            <a:bodyPr wrap="square">
              <a:spAutoFit/>
            </a:bodyPr>
            <a:lstStyle/>
            <a:p>
              <a:r>
                <a:rPr lang="en-US" sz="3000" b="1" dirty="0">
                  <a:solidFill>
                    <a:srgbClr val="231F20"/>
                  </a:solidFill>
                  <a:latin typeface="Proxima Nova "/>
                  <a:cs typeface="Arial" panose="020B0604020202020204" pitchFamily="34" charset="0"/>
                </a:rPr>
                <a:t>Funding Agencies:</a:t>
              </a:r>
              <a:endParaRPr lang="en-US" sz="3000" dirty="0">
                <a:latin typeface="Proxima Nova "/>
              </a:endParaRPr>
            </a:p>
          </p:txBody>
        </p:sp>
      </p:grpSp>
      <p:pic>
        <p:nvPicPr>
          <p:cNvPr id="42" name="Picture 41" descr="Slide2">
            <a:extLst>
              <a:ext uri="{FF2B5EF4-FFF2-40B4-BE49-F238E27FC236}">
                <a16:creationId xmlns:a16="http://schemas.microsoft.com/office/drawing/2014/main" id="{57B62578-7054-D985-225C-850E8FA127C9}"/>
              </a:ext>
            </a:extLst>
          </p:cNvPr>
          <p:cNvPicPr>
            <a:picLocks noChangeAspect="1"/>
          </p:cNvPicPr>
          <p:nvPr/>
        </p:nvPicPr>
        <p:blipFill>
          <a:blip r:embed="rId7">
            <a:extLst>
              <a:ext uri="{28A0092B-C50C-407E-A947-70E740481C1C}">
                <a14:useLocalDpi xmlns:a14="http://schemas.microsoft.com/office/drawing/2010/main" val="0"/>
              </a:ext>
            </a:extLst>
          </a:blip>
          <a:srcRect l="2049" t="27737" r="4303" b="41241"/>
          <a:stretch>
            <a:fillRect/>
          </a:stretch>
        </p:blipFill>
        <p:spPr bwMode="auto">
          <a:xfrm>
            <a:off x="22351228" y="7468123"/>
            <a:ext cx="10351462" cy="2731578"/>
          </a:xfrm>
          <a:prstGeom prst="rect">
            <a:avLst/>
          </a:prstGeom>
          <a:noFill/>
          <a:ln>
            <a:noFill/>
          </a:ln>
        </p:spPr>
      </p:pic>
      <p:pic>
        <p:nvPicPr>
          <p:cNvPr id="50" name="Picture 49" descr="A graph of a line graph&#10;&#10;Description automatically generated with medium confidence">
            <a:extLst>
              <a:ext uri="{FF2B5EF4-FFF2-40B4-BE49-F238E27FC236}">
                <a16:creationId xmlns:a16="http://schemas.microsoft.com/office/drawing/2014/main" id="{D8F80B05-BB4A-38ED-A61F-67B944E4F7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77266" y="15566087"/>
            <a:ext cx="11655606" cy="6213391"/>
          </a:xfrm>
          <a:prstGeom prst="rect">
            <a:avLst/>
          </a:prstGeom>
        </p:spPr>
      </p:pic>
      <p:pic>
        <p:nvPicPr>
          <p:cNvPr id="44" name="Picture 43" descr="A grey and white machine&#10;&#10;Description automatically generated">
            <a:extLst>
              <a:ext uri="{FF2B5EF4-FFF2-40B4-BE49-F238E27FC236}">
                <a16:creationId xmlns:a16="http://schemas.microsoft.com/office/drawing/2014/main" id="{7B172FCD-80D3-A90F-3878-9E517A4710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54111" y="11843937"/>
            <a:ext cx="5793018" cy="9958784"/>
          </a:xfrm>
          <a:prstGeom prst="rect">
            <a:avLst/>
          </a:prstGeom>
        </p:spPr>
      </p:pic>
      <p:pic>
        <p:nvPicPr>
          <p:cNvPr id="46" name="Picture 45" descr="A diagram of a building&#10;&#10;Description automatically generated">
            <a:extLst>
              <a:ext uri="{FF2B5EF4-FFF2-40B4-BE49-F238E27FC236}">
                <a16:creationId xmlns:a16="http://schemas.microsoft.com/office/drawing/2014/main" id="{6896B0CB-40C7-5E3E-C8C5-F2FE25BCE551}"/>
              </a:ext>
            </a:extLst>
          </p:cNvPr>
          <p:cNvPicPr>
            <a:picLocks noChangeAspect="1"/>
          </p:cNvPicPr>
          <p:nvPr/>
        </p:nvPicPr>
        <p:blipFill rotWithShape="1">
          <a:blip r:embed="rId10">
            <a:extLst>
              <a:ext uri="{28A0092B-C50C-407E-A947-70E740481C1C}">
                <a14:useLocalDpi xmlns:a14="http://schemas.microsoft.com/office/drawing/2010/main" val="0"/>
              </a:ext>
            </a:extLst>
          </a:blip>
          <a:srcRect l="4947" r="3450"/>
          <a:stretch/>
        </p:blipFill>
        <p:spPr>
          <a:xfrm>
            <a:off x="10273079" y="6942600"/>
            <a:ext cx="11600441" cy="4758981"/>
          </a:xfrm>
          <a:prstGeom prst="rect">
            <a:avLst/>
          </a:prstGeom>
        </p:spPr>
      </p:pic>
      <p:sp>
        <p:nvSpPr>
          <p:cNvPr id="47" name="TextBox 46">
            <a:extLst>
              <a:ext uri="{FF2B5EF4-FFF2-40B4-BE49-F238E27FC236}">
                <a16:creationId xmlns:a16="http://schemas.microsoft.com/office/drawing/2014/main" id="{D6CC0C05-90F4-B1A3-0E98-0DD3D0AB47B4}"/>
              </a:ext>
            </a:extLst>
          </p:cNvPr>
          <p:cNvSpPr txBox="1"/>
          <p:nvPr/>
        </p:nvSpPr>
        <p:spPr>
          <a:xfrm>
            <a:off x="4313947" y="2029860"/>
            <a:ext cx="25053161" cy="523220"/>
          </a:xfrm>
          <a:prstGeom prst="rect">
            <a:avLst/>
          </a:prstGeom>
          <a:noFill/>
        </p:spPr>
        <p:txBody>
          <a:bodyPr wrap="square" rtlCol="0">
            <a:spAutoFit/>
          </a:bodyPr>
          <a:lstStyle/>
          <a:p>
            <a:pPr marL="20791" marR="0" lvl="0" indent="0" algn="ctr" defTabSz="457200" rtl="0" eaLnBrk="1" fontAlgn="auto" latinLnBrk="0" hangingPunct="1">
              <a:lnSpc>
                <a:spcPct val="100000"/>
              </a:lnSpc>
              <a:spcBef>
                <a:spcPts val="213"/>
              </a:spcBef>
              <a:spcAft>
                <a:spcPts val="0"/>
              </a:spcAft>
              <a:buClrTx/>
              <a:buSzTx/>
              <a:buFontTx/>
              <a:buNone/>
              <a:tabLst/>
              <a:defRPr/>
            </a:pPr>
            <a:r>
              <a:rPr kumimoji="0" lang="en-US" sz="2800" b="0" i="0" u="none" strike="noStrike" kern="1200" cap="none" spc="16" normalizeH="0" baseline="0" noProof="0" dirty="0">
                <a:ln>
                  <a:noFill/>
                </a:ln>
                <a:solidFill>
                  <a:srgbClr val="FFFFFF"/>
                </a:solidFill>
                <a:effectLst/>
                <a:uLnTx/>
                <a:uFillTx/>
                <a:latin typeface="Proxima Nova "/>
                <a:cs typeface="Arial"/>
              </a:rPr>
              <a:t>Mechanically–Intelligent Autonomous Robotics (MIAR) Laboratory, Department of Mechanical and Material Science Engineering, Washington State University</a:t>
            </a:r>
            <a:endParaRPr kumimoji="0" lang="en-US" sz="2800" b="0" i="0" u="none" strike="noStrike" kern="1200" cap="none" spc="0" normalizeH="0" baseline="0" noProof="0" dirty="0">
              <a:ln>
                <a:noFill/>
              </a:ln>
              <a:solidFill>
                <a:prstClr val="black"/>
              </a:solidFill>
              <a:effectLst/>
              <a:uLnTx/>
              <a:uFillTx/>
              <a:latin typeface="Proxima Nova "/>
              <a:cs typeface="Arial"/>
            </a:endParaRPr>
          </a:p>
        </p:txBody>
      </p:sp>
      <p:sp>
        <p:nvSpPr>
          <p:cNvPr id="48" name="TextBox 47">
            <a:extLst>
              <a:ext uri="{FF2B5EF4-FFF2-40B4-BE49-F238E27FC236}">
                <a16:creationId xmlns:a16="http://schemas.microsoft.com/office/drawing/2014/main" id="{59343049-1753-D76A-BA04-9F6F12C3A1F4}"/>
              </a:ext>
            </a:extLst>
          </p:cNvPr>
          <p:cNvSpPr txBox="1"/>
          <p:nvPr/>
        </p:nvSpPr>
        <p:spPr>
          <a:xfrm>
            <a:off x="6522273" y="18281848"/>
            <a:ext cx="3227681" cy="1938992"/>
          </a:xfrm>
          <a:prstGeom prst="rect">
            <a:avLst/>
          </a:prstGeom>
          <a:noFill/>
        </p:spPr>
        <p:txBody>
          <a:bodyPr wrap="square" rtlCol="0">
            <a:spAutoFit/>
          </a:bodyPr>
          <a:lstStyle/>
          <a:p>
            <a:r>
              <a:rPr lang="en-US" sz="3200" b="1" dirty="0">
                <a:latin typeface="Proxima Nova "/>
              </a:rPr>
              <a:t>OVERALL DIMENSIONS:</a:t>
            </a:r>
          </a:p>
          <a:p>
            <a:r>
              <a:rPr lang="en-US" sz="2800" dirty="0">
                <a:latin typeface="Proxima Nova "/>
              </a:rPr>
              <a:t>Height: 0.21m</a:t>
            </a:r>
          </a:p>
          <a:p>
            <a:r>
              <a:rPr lang="en-US" sz="2800" dirty="0">
                <a:latin typeface="Proxima Nova "/>
              </a:rPr>
              <a:t>Weight: 0.326kg</a:t>
            </a:r>
            <a:endParaRPr lang="en-US" sz="2800" b="1" dirty="0">
              <a:latin typeface="Proxima Nova "/>
            </a:endParaRPr>
          </a:p>
        </p:txBody>
      </p:sp>
      <p:grpSp>
        <p:nvGrpSpPr>
          <p:cNvPr id="51" name="Group 50">
            <a:extLst>
              <a:ext uri="{FF2B5EF4-FFF2-40B4-BE49-F238E27FC236}">
                <a16:creationId xmlns:a16="http://schemas.microsoft.com/office/drawing/2014/main" id="{5383C173-D806-535A-5D36-6EFEC0F2C960}"/>
              </a:ext>
            </a:extLst>
          </p:cNvPr>
          <p:cNvGrpSpPr/>
          <p:nvPr/>
        </p:nvGrpSpPr>
        <p:grpSpPr>
          <a:xfrm>
            <a:off x="22241434" y="14130490"/>
            <a:ext cx="10571050" cy="3471495"/>
            <a:chOff x="105915" y="2910726"/>
            <a:chExt cx="9303555" cy="8062073"/>
          </a:xfrm>
        </p:grpSpPr>
        <p:sp>
          <p:nvSpPr>
            <p:cNvPr id="52" name="Rectangle: Rounded Corners 8">
              <a:extLst>
                <a:ext uri="{FF2B5EF4-FFF2-40B4-BE49-F238E27FC236}">
                  <a16:creationId xmlns:a16="http://schemas.microsoft.com/office/drawing/2014/main" id="{31A3F9DB-80F5-5CF7-F2E0-2DDE5893BE0D}"/>
                </a:ext>
              </a:extLst>
            </p:cNvPr>
            <p:cNvSpPr/>
            <p:nvPr/>
          </p:nvSpPr>
          <p:spPr>
            <a:xfrm>
              <a:off x="105915" y="2910726"/>
              <a:ext cx="9303555" cy="8062073"/>
            </a:xfrm>
            <a:custGeom>
              <a:avLst/>
              <a:gdLst>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101619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186515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02706"/>
                <a:gd name="connsiteY0" fmla="*/ 1016191 h 6097027"/>
                <a:gd name="connsiteX1" fmla="*/ 1016191 w 8202706"/>
                <a:gd name="connsiteY1" fmla="*/ 0 h 6097027"/>
                <a:gd name="connsiteX2" fmla="*/ 7615140 w 8202706"/>
                <a:gd name="connsiteY2" fmla="*/ 0 h 6097027"/>
                <a:gd name="connsiteX3" fmla="*/ 8202706 w 8202706"/>
                <a:gd name="connsiteY3" fmla="*/ 578041 h 6097027"/>
                <a:gd name="connsiteX4" fmla="*/ 8202706 w 8202706"/>
                <a:gd name="connsiteY4" fmla="*/ 5080836 h 6097027"/>
                <a:gd name="connsiteX5" fmla="*/ 7186515 w 8202706"/>
                <a:gd name="connsiteY5" fmla="*/ 6097027 h 6097027"/>
                <a:gd name="connsiteX6" fmla="*/ 1016191 w 8202706"/>
                <a:gd name="connsiteY6" fmla="*/ 6097027 h 6097027"/>
                <a:gd name="connsiteX7" fmla="*/ 0 w 8202706"/>
                <a:gd name="connsiteY7" fmla="*/ 5080836 h 6097027"/>
                <a:gd name="connsiteX8" fmla="*/ 0 w 8202706"/>
                <a:gd name="connsiteY8" fmla="*/ 1016191 h 6097027"/>
                <a:gd name="connsiteX0" fmla="*/ 0 w 8221756"/>
                <a:gd name="connsiteY0" fmla="*/ 587566 h 6097027"/>
                <a:gd name="connsiteX1" fmla="*/ 1035241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097027"/>
                <a:gd name="connsiteX1" fmla="*/ 606616 w 8221756"/>
                <a:gd name="connsiteY1" fmla="*/ 0 h 6097027"/>
                <a:gd name="connsiteX2" fmla="*/ 7634190 w 8221756"/>
                <a:gd name="connsiteY2" fmla="*/ 0 h 6097027"/>
                <a:gd name="connsiteX3" fmla="*/ 8221756 w 8221756"/>
                <a:gd name="connsiteY3" fmla="*/ 578041 h 6097027"/>
                <a:gd name="connsiteX4" fmla="*/ 8221756 w 8221756"/>
                <a:gd name="connsiteY4" fmla="*/ 5080836 h 6097027"/>
                <a:gd name="connsiteX5" fmla="*/ 7205565 w 8221756"/>
                <a:gd name="connsiteY5" fmla="*/ 6097027 h 6097027"/>
                <a:gd name="connsiteX6" fmla="*/ 1035241 w 8221756"/>
                <a:gd name="connsiteY6" fmla="*/ 6097027 h 6097027"/>
                <a:gd name="connsiteX7" fmla="*/ 19050 w 8221756"/>
                <a:gd name="connsiteY7" fmla="*/ 5080836 h 6097027"/>
                <a:gd name="connsiteX8" fmla="*/ 0 w 8221756"/>
                <a:gd name="connsiteY8" fmla="*/ 587566 h 6097027"/>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08083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1035241 w 8221756"/>
                <a:gd name="connsiteY6" fmla="*/ 6097027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19050 w 8221756"/>
                <a:gd name="connsiteY7" fmla="*/ 5080836 h 6106552"/>
                <a:gd name="connsiteX8" fmla="*/ 0 w 8221756"/>
                <a:gd name="connsiteY8" fmla="*/ 587566 h 6106552"/>
                <a:gd name="connsiteX0" fmla="*/ 0 w 8221756"/>
                <a:gd name="connsiteY0" fmla="*/ 587566 h 6106552"/>
                <a:gd name="connsiteX1" fmla="*/ 606616 w 8221756"/>
                <a:gd name="connsiteY1" fmla="*/ 0 h 6106552"/>
                <a:gd name="connsiteX2" fmla="*/ 7634190 w 8221756"/>
                <a:gd name="connsiteY2" fmla="*/ 0 h 6106552"/>
                <a:gd name="connsiteX3" fmla="*/ 8221756 w 8221756"/>
                <a:gd name="connsiteY3" fmla="*/ 578041 h 6106552"/>
                <a:gd name="connsiteX4" fmla="*/ 8221756 w 8221756"/>
                <a:gd name="connsiteY4" fmla="*/ 5518986 h 6106552"/>
                <a:gd name="connsiteX5" fmla="*/ 7529415 w 8221756"/>
                <a:gd name="connsiteY5" fmla="*/ 6106552 h 6106552"/>
                <a:gd name="connsiteX6" fmla="*/ 606616 w 8221756"/>
                <a:gd name="connsiteY6" fmla="*/ 6106552 h 6106552"/>
                <a:gd name="connsiteX7" fmla="*/ 9525 w 8221756"/>
                <a:gd name="connsiteY7" fmla="*/ 5518986 h 6106552"/>
                <a:gd name="connsiteX8" fmla="*/ 0 w 8221756"/>
                <a:gd name="connsiteY8" fmla="*/ 587566 h 6106552"/>
                <a:gd name="connsiteX0" fmla="*/ 6480 w 8228236"/>
                <a:gd name="connsiteY0" fmla="*/ 587566 h 6106552"/>
                <a:gd name="connsiteX1" fmla="*/ 470221 w 8228236"/>
                <a:gd name="connsiteY1" fmla="*/ 0 h 6106552"/>
                <a:gd name="connsiteX2" fmla="*/ 7640670 w 8228236"/>
                <a:gd name="connsiteY2" fmla="*/ 0 h 6106552"/>
                <a:gd name="connsiteX3" fmla="*/ 8228236 w 8228236"/>
                <a:gd name="connsiteY3" fmla="*/ 578041 h 6106552"/>
                <a:gd name="connsiteX4" fmla="*/ 8228236 w 8228236"/>
                <a:gd name="connsiteY4" fmla="*/ 5518986 h 6106552"/>
                <a:gd name="connsiteX5" fmla="*/ 7535895 w 8228236"/>
                <a:gd name="connsiteY5" fmla="*/ 6106552 h 6106552"/>
                <a:gd name="connsiteX6" fmla="*/ 613096 w 8228236"/>
                <a:gd name="connsiteY6" fmla="*/ 6106552 h 6106552"/>
                <a:gd name="connsiteX7" fmla="*/ 16005 w 8228236"/>
                <a:gd name="connsiteY7" fmla="*/ 5518986 h 6106552"/>
                <a:gd name="connsiteX8" fmla="*/ 6480 w 8228236"/>
                <a:gd name="connsiteY8" fmla="*/ 587566 h 6106552"/>
                <a:gd name="connsiteX0" fmla="*/ 6480 w 8228236"/>
                <a:gd name="connsiteY0" fmla="*/ 486534 h 6110295"/>
                <a:gd name="connsiteX1" fmla="*/ 470221 w 8228236"/>
                <a:gd name="connsiteY1" fmla="*/ 3743 h 6110295"/>
                <a:gd name="connsiteX2" fmla="*/ 7640670 w 8228236"/>
                <a:gd name="connsiteY2" fmla="*/ 3743 h 6110295"/>
                <a:gd name="connsiteX3" fmla="*/ 8228236 w 8228236"/>
                <a:gd name="connsiteY3" fmla="*/ 581784 h 6110295"/>
                <a:gd name="connsiteX4" fmla="*/ 8228236 w 8228236"/>
                <a:gd name="connsiteY4" fmla="*/ 5522729 h 6110295"/>
                <a:gd name="connsiteX5" fmla="*/ 7535895 w 8228236"/>
                <a:gd name="connsiteY5" fmla="*/ 6110295 h 6110295"/>
                <a:gd name="connsiteX6" fmla="*/ 613096 w 8228236"/>
                <a:gd name="connsiteY6" fmla="*/ 6110295 h 6110295"/>
                <a:gd name="connsiteX7" fmla="*/ 16005 w 8228236"/>
                <a:gd name="connsiteY7" fmla="*/ 5522729 h 6110295"/>
                <a:gd name="connsiteX8" fmla="*/ 6480 w 8228236"/>
                <a:gd name="connsiteY8" fmla="*/ 486534 h 6110295"/>
                <a:gd name="connsiteX0" fmla="*/ 6480 w 8228236"/>
                <a:gd name="connsiteY0" fmla="*/ 487800 h 6111561"/>
                <a:gd name="connsiteX1" fmla="*/ 470221 w 8228236"/>
                <a:gd name="connsiteY1" fmla="*/ 5009 h 6111561"/>
                <a:gd name="connsiteX2" fmla="*/ 7640670 w 8228236"/>
                <a:gd name="connsiteY2" fmla="*/ 5009 h 6111561"/>
                <a:gd name="connsiteX3" fmla="*/ 8228236 w 8228236"/>
                <a:gd name="connsiteY3" fmla="*/ 478275 h 6111561"/>
                <a:gd name="connsiteX4" fmla="*/ 8228236 w 8228236"/>
                <a:gd name="connsiteY4" fmla="*/ 5523995 h 6111561"/>
                <a:gd name="connsiteX5" fmla="*/ 7535895 w 8228236"/>
                <a:gd name="connsiteY5" fmla="*/ 6111561 h 6111561"/>
                <a:gd name="connsiteX6" fmla="*/ 613096 w 8228236"/>
                <a:gd name="connsiteY6" fmla="*/ 6111561 h 6111561"/>
                <a:gd name="connsiteX7" fmla="*/ 16005 w 8228236"/>
                <a:gd name="connsiteY7" fmla="*/ 5523995 h 6111561"/>
                <a:gd name="connsiteX8" fmla="*/ 6480 w 8228236"/>
                <a:gd name="connsiteY8" fmla="*/ 487800 h 6111561"/>
                <a:gd name="connsiteX0" fmla="*/ 6480 w 8229371"/>
                <a:gd name="connsiteY0" fmla="*/ 487800 h 6111561"/>
                <a:gd name="connsiteX1" fmla="*/ 470221 w 8229371"/>
                <a:gd name="connsiteY1" fmla="*/ 5009 h 6111561"/>
                <a:gd name="connsiteX2" fmla="*/ 7716870 w 8229371"/>
                <a:gd name="connsiteY2" fmla="*/ 5009 h 6111561"/>
                <a:gd name="connsiteX3" fmla="*/ 8228236 w 8229371"/>
                <a:gd name="connsiteY3" fmla="*/ 478275 h 6111561"/>
                <a:gd name="connsiteX4" fmla="*/ 8228236 w 8229371"/>
                <a:gd name="connsiteY4" fmla="*/ 5523995 h 6111561"/>
                <a:gd name="connsiteX5" fmla="*/ 7535895 w 8229371"/>
                <a:gd name="connsiteY5" fmla="*/ 6111561 h 6111561"/>
                <a:gd name="connsiteX6" fmla="*/ 613096 w 8229371"/>
                <a:gd name="connsiteY6" fmla="*/ 6111561 h 6111561"/>
                <a:gd name="connsiteX7" fmla="*/ 16005 w 8229371"/>
                <a:gd name="connsiteY7" fmla="*/ 5523995 h 6111561"/>
                <a:gd name="connsiteX8" fmla="*/ 6480 w 8229371"/>
                <a:gd name="connsiteY8" fmla="*/ 487800 h 6111561"/>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38398"/>
                <a:gd name="connsiteY0" fmla="*/ 486535 h 6110296"/>
                <a:gd name="connsiteX1" fmla="*/ 470221 w 8238398"/>
                <a:gd name="connsiteY1" fmla="*/ 3744 h 6110296"/>
                <a:gd name="connsiteX2" fmla="*/ 7716870 w 8238398"/>
                <a:gd name="connsiteY2" fmla="*/ 3744 h 6110296"/>
                <a:gd name="connsiteX3" fmla="*/ 8237761 w 8238398"/>
                <a:gd name="connsiteY3" fmla="*/ 505585 h 6110296"/>
                <a:gd name="connsiteX4" fmla="*/ 8228236 w 8238398"/>
                <a:gd name="connsiteY4" fmla="*/ 5522730 h 6110296"/>
                <a:gd name="connsiteX5" fmla="*/ 7535895 w 8238398"/>
                <a:gd name="connsiteY5" fmla="*/ 6110296 h 6110296"/>
                <a:gd name="connsiteX6" fmla="*/ 613096 w 8238398"/>
                <a:gd name="connsiteY6" fmla="*/ 6110296 h 6110296"/>
                <a:gd name="connsiteX7" fmla="*/ 16005 w 8238398"/>
                <a:gd name="connsiteY7" fmla="*/ 5522730 h 6110296"/>
                <a:gd name="connsiteX8" fmla="*/ 6480 w 8238398"/>
                <a:gd name="connsiteY8" fmla="*/ 486535 h 6110296"/>
                <a:gd name="connsiteX0" fmla="*/ 6480 w 8242770"/>
                <a:gd name="connsiteY0" fmla="*/ 486535 h 6110296"/>
                <a:gd name="connsiteX1" fmla="*/ 470221 w 8242770"/>
                <a:gd name="connsiteY1" fmla="*/ 3744 h 6110296"/>
                <a:gd name="connsiteX2" fmla="*/ 7764495 w 8242770"/>
                <a:gd name="connsiteY2" fmla="*/ 3744 h 6110296"/>
                <a:gd name="connsiteX3" fmla="*/ 8237761 w 8242770"/>
                <a:gd name="connsiteY3" fmla="*/ 505585 h 6110296"/>
                <a:gd name="connsiteX4" fmla="*/ 8228236 w 8242770"/>
                <a:gd name="connsiteY4" fmla="*/ 5522730 h 6110296"/>
                <a:gd name="connsiteX5" fmla="*/ 7535895 w 8242770"/>
                <a:gd name="connsiteY5" fmla="*/ 6110296 h 6110296"/>
                <a:gd name="connsiteX6" fmla="*/ 613096 w 8242770"/>
                <a:gd name="connsiteY6" fmla="*/ 6110296 h 6110296"/>
                <a:gd name="connsiteX7" fmla="*/ 16005 w 8242770"/>
                <a:gd name="connsiteY7" fmla="*/ 5522730 h 6110296"/>
                <a:gd name="connsiteX8" fmla="*/ 6480 w 8242770"/>
                <a:gd name="connsiteY8" fmla="*/ 486535 h 6110296"/>
                <a:gd name="connsiteX0" fmla="*/ 6480 w 8242770"/>
                <a:gd name="connsiteY0" fmla="*/ 486535 h 6116776"/>
                <a:gd name="connsiteX1" fmla="*/ 470221 w 8242770"/>
                <a:gd name="connsiteY1" fmla="*/ 3744 h 6116776"/>
                <a:gd name="connsiteX2" fmla="*/ 7764495 w 8242770"/>
                <a:gd name="connsiteY2" fmla="*/ 3744 h 6116776"/>
                <a:gd name="connsiteX3" fmla="*/ 8237761 w 8242770"/>
                <a:gd name="connsiteY3" fmla="*/ 505585 h 6116776"/>
                <a:gd name="connsiteX4" fmla="*/ 8228236 w 8242770"/>
                <a:gd name="connsiteY4" fmla="*/ 5646555 h 6116776"/>
                <a:gd name="connsiteX5" fmla="*/ 7535895 w 8242770"/>
                <a:gd name="connsiteY5" fmla="*/ 6110296 h 6116776"/>
                <a:gd name="connsiteX6" fmla="*/ 613096 w 8242770"/>
                <a:gd name="connsiteY6" fmla="*/ 6110296 h 6116776"/>
                <a:gd name="connsiteX7" fmla="*/ 16005 w 8242770"/>
                <a:gd name="connsiteY7" fmla="*/ 5522730 h 6116776"/>
                <a:gd name="connsiteX8" fmla="*/ 6480 w 8242770"/>
                <a:gd name="connsiteY8" fmla="*/ 486535 h 6116776"/>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535895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613096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1431"/>
                <a:gd name="connsiteX1" fmla="*/ 470221 w 8242770"/>
                <a:gd name="connsiteY1" fmla="*/ 3744 h 6111431"/>
                <a:gd name="connsiteX2" fmla="*/ 7764495 w 8242770"/>
                <a:gd name="connsiteY2" fmla="*/ 3744 h 6111431"/>
                <a:gd name="connsiteX3" fmla="*/ 8237761 w 8242770"/>
                <a:gd name="connsiteY3" fmla="*/ 505585 h 6111431"/>
                <a:gd name="connsiteX4" fmla="*/ 8228236 w 8242770"/>
                <a:gd name="connsiteY4" fmla="*/ 5598930 h 6111431"/>
                <a:gd name="connsiteX5" fmla="*/ 7735920 w 8242770"/>
                <a:gd name="connsiteY5" fmla="*/ 6110296 h 6111431"/>
                <a:gd name="connsiteX6" fmla="*/ 489271 w 8242770"/>
                <a:gd name="connsiteY6" fmla="*/ 6110296 h 6111431"/>
                <a:gd name="connsiteX7" fmla="*/ 16005 w 8242770"/>
                <a:gd name="connsiteY7" fmla="*/ 5522730 h 6111431"/>
                <a:gd name="connsiteX8" fmla="*/ 6480 w 8242770"/>
                <a:gd name="connsiteY8" fmla="*/ 486535 h 6111431"/>
                <a:gd name="connsiteX0" fmla="*/ 6480 w 8242770"/>
                <a:gd name="connsiteY0" fmla="*/ 486535 h 6112974"/>
                <a:gd name="connsiteX1" fmla="*/ 470221 w 8242770"/>
                <a:gd name="connsiteY1" fmla="*/ 3744 h 6112974"/>
                <a:gd name="connsiteX2" fmla="*/ 7764495 w 8242770"/>
                <a:gd name="connsiteY2" fmla="*/ 3744 h 6112974"/>
                <a:gd name="connsiteX3" fmla="*/ 8237761 w 8242770"/>
                <a:gd name="connsiteY3" fmla="*/ 505585 h 6112974"/>
                <a:gd name="connsiteX4" fmla="*/ 8228236 w 8242770"/>
                <a:gd name="connsiteY4" fmla="*/ 5598930 h 6112974"/>
                <a:gd name="connsiteX5" fmla="*/ 7735920 w 8242770"/>
                <a:gd name="connsiteY5" fmla="*/ 6110296 h 6112974"/>
                <a:gd name="connsiteX6" fmla="*/ 489271 w 8242770"/>
                <a:gd name="connsiteY6" fmla="*/ 6110296 h 6112974"/>
                <a:gd name="connsiteX7" fmla="*/ 16005 w 8242770"/>
                <a:gd name="connsiteY7" fmla="*/ 5617980 h 6112974"/>
                <a:gd name="connsiteX8" fmla="*/ 6480 w 8242770"/>
                <a:gd name="connsiteY8" fmla="*/ 486535 h 611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42770" h="6112974">
                  <a:moveTo>
                    <a:pt x="6480" y="486535"/>
                  </a:moveTo>
                  <a:cubicBezTo>
                    <a:pt x="6480" y="-74692"/>
                    <a:pt x="-91006" y="3744"/>
                    <a:pt x="470221" y="3744"/>
                  </a:cubicBezTo>
                  <a:lnTo>
                    <a:pt x="7764495" y="3744"/>
                  </a:lnTo>
                  <a:cubicBezTo>
                    <a:pt x="8325722" y="3744"/>
                    <a:pt x="8237761" y="-55642"/>
                    <a:pt x="8237761" y="505585"/>
                  </a:cubicBezTo>
                  <a:lnTo>
                    <a:pt x="8228236" y="5598930"/>
                  </a:lnTo>
                  <a:cubicBezTo>
                    <a:pt x="8228236" y="6160157"/>
                    <a:pt x="8297147" y="6110296"/>
                    <a:pt x="7735920" y="6110296"/>
                  </a:cubicBezTo>
                  <a:lnTo>
                    <a:pt x="489271" y="6110296"/>
                  </a:lnTo>
                  <a:cubicBezTo>
                    <a:pt x="-71956" y="6110296"/>
                    <a:pt x="16005" y="6179207"/>
                    <a:pt x="16005" y="5617980"/>
                  </a:cubicBezTo>
                  <a:lnTo>
                    <a:pt x="6480" y="486535"/>
                  </a:lnTo>
                  <a:close/>
                </a:path>
              </a:pathLst>
            </a:custGeom>
            <a:solidFill>
              <a:schemeClr val="bg1"/>
            </a:solidFill>
            <a:ln w="76200">
              <a:solidFill>
                <a:srgbClr val="A60F2D"/>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
              </a:endParaRPr>
            </a:p>
          </p:txBody>
        </p:sp>
        <p:sp>
          <p:nvSpPr>
            <p:cNvPr id="53" name="TextBox 52">
              <a:extLst>
                <a:ext uri="{FF2B5EF4-FFF2-40B4-BE49-F238E27FC236}">
                  <a16:creationId xmlns:a16="http://schemas.microsoft.com/office/drawing/2014/main" id="{9BEBFCAF-335D-674E-742D-53F688B3934F}"/>
                </a:ext>
              </a:extLst>
            </p:cNvPr>
            <p:cNvSpPr txBox="1"/>
            <p:nvPr/>
          </p:nvSpPr>
          <p:spPr>
            <a:xfrm>
              <a:off x="105915" y="2910726"/>
              <a:ext cx="9303555" cy="7326383"/>
            </a:xfrm>
            <a:prstGeom prst="rect">
              <a:avLst/>
            </a:prstGeom>
            <a:noFill/>
          </p:spPr>
          <p:txBody>
            <a:bodyPr wrap="square" rtlCol="0">
              <a:spAutoFit/>
            </a:bodyPr>
            <a:lstStyle/>
            <a:p>
              <a:pPr>
                <a:spcAft>
                  <a:spcPts val="600"/>
                </a:spcAft>
              </a:pPr>
              <a:r>
                <a:rPr lang="en-US" sz="4000" b="1" dirty="0">
                  <a:solidFill>
                    <a:srgbClr val="A60F2D"/>
                  </a:solidFill>
                  <a:latin typeface="Proxima Nova "/>
                </a:rPr>
                <a:t>REFERENCES:</a:t>
              </a:r>
            </a:p>
            <a:p>
              <a:pPr indent="-457200"/>
              <a:r>
                <a:rPr lang="en-US" sz="2200" dirty="0">
                  <a:latin typeface="Proxima Nova "/>
                  <a:ea typeface="Times New Roman" panose="02020603050405020304" pitchFamily="18" charset="0"/>
                </a:rPr>
                <a:t>[1]   </a:t>
              </a:r>
              <a:r>
                <a:rPr lang="en-US" sz="2200" dirty="0">
                  <a:effectLst/>
                  <a:latin typeface="Proxima Nova "/>
                  <a:ea typeface="Times New Roman" panose="02020603050405020304" pitchFamily="18" charset="0"/>
                </a:rPr>
                <a:t>“USDA/NASS 2019 State Agriculture Overview for Washington,” www.nass.usda.gov, Jul. 04, 2023. 		https://www.nass.usda.gov/Quick_Stats/Ag_Overview/stateOverview.php?state=WASHINGTON 	(accessed 	Jul. 08, 2023).</a:t>
              </a:r>
              <a:endParaRPr lang="en-US" sz="2200" b="1" dirty="0">
                <a:latin typeface="Proxima Nova "/>
              </a:endParaRPr>
            </a:p>
            <a:p>
              <a:r>
                <a:rPr lang="en-US" sz="2200" dirty="0">
                  <a:effectLst/>
                  <a:latin typeface="Proxima Nova "/>
                  <a:ea typeface="Times New Roman" panose="02020603050405020304" pitchFamily="18" charset="0"/>
                </a:rPr>
                <a:t>[2]   R. Dorosh et al., "Design, Modeling, and Control of a Low-Cost and Rapid Response Soft-Growing 	Manipulator for Orchard Operations," in Proc. IEEE/RSJ Int. Conf. Intell. Robots Syst. (IROS), 2023.</a:t>
              </a:r>
              <a:endParaRPr lang="en-US" sz="2200" dirty="0">
                <a:latin typeface="Proxima Nova "/>
              </a:endParaRPr>
            </a:p>
          </p:txBody>
        </p:sp>
      </p:grpSp>
      <p:cxnSp>
        <p:nvCxnSpPr>
          <p:cNvPr id="33" name="Straight Arrow Connector 32">
            <a:extLst>
              <a:ext uri="{FF2B5EF4-FFF2-40B4-BE49-F238E27FC236}">
                <a16:creationId xmlns:a16="http://schemas.microsoft.com/office/drawing/2014/main" id="{9EDE0969-ADD2-4C5A-B6C9-656A94BC4C10}"/>
              </a:ext>
            </a:extLst>
          </p:cNvPr>
          <p:cNvCxnSpPr>
            <a:cxnSpLocks/>
          </p:cNvCxnSpPr>
          <p:nvPr/>
        </p:nvCxnSpPr>
        <p:spPr>
          <a:xfrm flipH="1">
            <a:off x="2713895" y="12603480"/>
            <a:ext cx="3385946" cy="15270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65C8825-BFCA-4228-B3B4-12DB453B481C}"/>
              </a:ext>
            </a:extLst>
          </p:cNvPr>
          <p:cNvCxnSpPr>
            <a:cxnSpLocks/>
          </p:cNvCxnSpPr>
          <p:nvPr/>
        </p:nvCxnSpPr>
        <p:spPr>
          <a:xfrm flipH="1">
            <a:off x="4663441" y="12603480"/>
            <a:ext cx="145637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B57BC9-35FF-44E8-B639-11474B89C16A}"/>
              </a:ext>
            </a:extLst>
          </p:cNvPr>
          <p:cNvCxnSpPr>
            <a:cxnSpLocks/>
          </p:cNvCxnSpPr>
          <p:nvPr/>
        </p:nvCxnSpPr>
        <p:spPr>
          <a:xfrm>
            <a:off x="6099842" y="12603480"/>
            <a:ext cx="282808" cy="7848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A171281-BA6F-4C21-A14F-87F2A42670BA}"/>
              </a:ext>
            </a:extLst>
          </p:cNvPr>
          <p:cNvCxnSpPr>
            <a:cxnSpLocks/>
            <a:stCxn id="73" idx="3"/>
          </p:cNvCxnSpPr>
          <p:nvPr/>
        </p:nvCxnSpPr>
        <p:spPr>
          <a:xfrm flipV="1">
            <a:off x="2215965" y="20140693"/>
            <a:ext cx="1893341" cy="6463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AE0353F-DD76-445C-A963-58F659E6DD12}"/>
              </a:ext>
            </a:extLst>
          </p:cNvPr>
          <p:cNvCxnSpPr>
            <a:cxnSpLocks/>
            <a:stCxn id="70" idx="3"/>
          </p:cNvCxnSpPr>
          <p:nvPr/>
        </p:nvCxnSpPr>
        <p:spPr>
          <a:xfrm>
            <a:off x="1827988" y="18742976"/>
            <a:ext cx="2100485" cy="1272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26C1B98-A71D-49C5-B659-86FDE9817BC3}"/>
              </a:ext>
            </a:extLst>
          </p:cNvPr>
          <p:cNvSpPr txBox="1"/>
          <p:nvPr/>
        </p:nvSpPr>
        <p:spPr>
          <a:xfrm>
            <a:off x="6279232" y="11909608"/>
            <a:ext cx="3673684" cy="1015663"/>
          </a:xfrm>
          <a:prstGeom prst="rect">
            <a:avLst/>
          </a:prstGeom>
          <a:noFill/>
        </p:spPr>
        <p:txBody>
          <a:bodyPr wrap="square" rtlCol="0">
            <a:spAutoFit/>
          </a:bodyPr>
          <a:lstStyle/>
          <a:p>
            <a:r>
              <a:rPr lang="en-US" sz="3000" dirty="0">
                <a:latin typeface="Proxima Nova "/>
              </a:rPr>
              <a:t>Silicon Fingers with TPU Skeleton</a:t>
            </a:r>
          </a:p>
        </p:txBody>
      </p:sp>
      <p:sp>
        <p:nvSpPr>
          <p:cNvPr id="70" name="TextBox 69">
            <a:extLst>
              <a:ext uri="{FF2B5EF4-FFF2-40B4-BE49-F238E27FC236}">
                <a16:creationId xmlns:a16="http://schemas.microsoft.com/office/drawing/2014/main" id="{D9359C1A-A477-47F7-B6ED-6AA84E0AAF3F}"/>
              </a:ext>
            </a:extLst>
          </p:cNvPr>
          <p:cNvSpPr txBox="1"/>
          <p:nvPr/>
        </p:nvSpPr>
        <p:spPr>
          <a:xfrm>
            <a:off x="627774" y="18465977"/>
            <a:ext cx="1200214" cy="553998"/>
          </a:xfrm>
          <a:prstGeom prst="rect">
            <a:avLst/>
          </a:prstGeom>
          <a:noFill/>
        </p:spPr>
        <p:txBody>
          <a:bodyPr wrap="square" rtlCol="0">
            <a:spAutoFit/>
          </a:bodyPr>
          <a:lstStyle/>
          <a:p>
            <a:r>
              <a:rPr lang="en-US" sz="3000" dirty="0">
                <a:latin typeface="Proxima Nova "/>
              </a:rPr>
              <a:t>Pulley</a:t>
            </a:r>
          </a:p>
        </p:txBody>
      </p:sp>
      <p:sp>
        <p:nvSpPr>
          <p:cNvPr id="73" name="TextBox 72">
            <a:extLst>
              <a:ext uri="{FF2B5EF4-FFF2-40B4-BE49-F238E27FC236}">
                <a16:creationId xmlns:a16="http://schemas.microsoft.com/office/drawing/2014/main" id="{34F28775-B4F9-45A8-AC4E-C712FB39571A}"/>
              </a:ext>
            </a:extLst>
          </p:cNvPr>
          <p:cNvSpPr txBox="1"/>
          <p:nvPr/>
        </p:nvSpPr>
        <p:spPr>
          <a:xfrm>
            <a:off x="1015751" y="20279227"/>
            <a:ext cx="1200214" cy="1015663"/>
          </a:xfrm>
          <a:prstGeom prst="rect">
            <a:avLst/>
          </a:prstGeom>
          <a:noFill/>
        </p:spPr>
        <p:txBody>
          <a:bodyPr wrap="square" rtlCol="0">
            <a:spAutoFit/>
          </a:bodyPr>
          <a:lstStyle/>
          <a:p>
            <a:r>
              <a:rPr lang="en-US" sz="3000" dirty="0">
                <a:latin typeface="Proxima Nova "/>
              </a:rPr>
              <a:t>Servo Motor</a:t>
            </a:r>
          </a:p>
        </p:txBody>
      </p:sp>
    </p:spTree>
    <p:extLst>
      <p:ext uri="{BB962C8B-B14F-4D97-AF65-F5344CB8AC3E}">
        <p14:creationId xmlns:p14="http://schemas.microsoft.com/office/powerpoint/2010/main" val="1353498599"/>
      </p:ext>
    </p:extLst>
  </p:cSld>
  <p:clrMapOvr>
    <a:masterClrMapping/>
  </p:clrMapOvr>
  <p:extLst mod="1">
    <p:ext uri="{6950BFC3-D8DA-4A85-94F7-54DA5524770B}">
      <p188:commentRel xmlns="" xmlns:p188="http://schemas.microsoft.com/office/powerpoint/2018/8/main" r:id="rId11"/>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789</TotalTime>
  <Words>542</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Proxima Nova </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Ninatanta, Christopher Andre</dc:creator>
  <cp:lastModifiedBy>Ninatanta, Christopher Andre</cp:lastModifiedBy>
  <cp:revision>4</cp:revision>
  <dcterms:created xsi:type="dcterms:W3CDTF">2023-09-13T17:08:41Z</dcterms:created>
  <dcterms:modified xsi:type="dcterms:W3CDTF">2023-09-21T16:05:13Z</dcterms:modified>
</cp:coreProperties>
</file>