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5"/>
  </p:notesMasterIdLst>
  <p:sldIdLst>
    <p:sldId id="371" r:id="rId5"/>
    <p:sldId id="380" r:id="rId6"/>
    <p:sldId id="372" r:id="rId7"/>
    <p:sldId id="373" r:id="rId8"/>
    <p:sldId id="378" r:id="rId9"/>
    <p:sldId id="351" r:id="rId10"/>
    <p:sldId id="444" r:id="rId11"/>
    <p:sldId id="445" r:id="rId12"/>
    <p:sldId id="374" r:id="rId13"/>
    <p:sldId id="341" r:id="rId14"/>
    <p:sldId id="270" r:id="rId15"/>
    <p:sldId id="446" r:id="rId16"/>
    <p:sldId id="340" r:id="rId17"/>
    <p:sldId id="447" r:id="rId18"/>
    <p:sldId id="448" r:id="rId19"/>
    <p:sldId id="449" r:id="rId20"/>
    <p:sldId id="450" r:id="rId21"/>
    <p:sldId id="375" r:id="rId22"/>
    <p:sldId id="350" r:id="rId23"/>
    <p:sldId id="355" r:id="rId24"/>
    <p:sldId id="376" r:id="rId26"/>
    <p:sldId id="360" r:id="rId27"/>
    <p:sldId id="451" r:id="rId28"/>
    <p:sldId id="452" r:id="rId29"/>
    <p:sldId id="453" r:id="rId30"/>
    <p:sldId id="454" r:id="rId31"/>
    <p:sldId id="41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4BDE4"/>
    <a:srgbClr val="6D3C91"/>
    <a:srgbClr val="7030A0"/>
    <a:srgbClr val="3F403E"/>
    <a:srgbClr val="B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322DC-5FCB-4F0D-93D9-807451E5E8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F297-A9A6-4A28-9421-18AB030D93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9" y="1344962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PA_文本框 26"/>
          <p:cNvSpPr txBox="1"/>
          <p:nvPr>
            <p:custDataLst>
              <p:tags r:id="rId4"/>
            </p:custDataLst>
          </p:nvPr>
        </p:nvSpPr>
        <p:spPr>
          <a:xfrm>
            <a:off x="5191772" y="3115748"/>
            <a:ext cx="1808480" cy="58356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lvl="0" algn="ctr" defTabSz="914400"/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数据挖掘</a:t>
            </a:r>
            <a:endParaRPr lang="zh-CN" altLang="en-US" sz="3200" dirty="0">
              <a:solidFill>
                <a:srgbClr val="3F403E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5"/>
            </p:custDataLst>
          </p:nvPr>
        </p:nvSpPr>
        <p:spPr>
          <a:xfrm>
            <a:off x="5140960" y="1842028"/>
            <a:ext cx="1910080" cy="110680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2021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5244215" y="5963459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主讲人：马丽婷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/>
          <a:srcRect r="74172"/>
          <a:stretch>
            <a:fillRect/>
          </a:stretch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缺失值处理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819161" y="2035251"/>
            <a:ext cx="821531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可视化缺失值信息</a:t>
            </a:r>
            <a:endParaRPr lang="zh-CN" altLang="en-US" sz="20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" name="图片 1" descr="缺失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2483485"/>
            <a:ext cx="9027795" cy="43745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5325" y="710406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228136" y="3768093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3" name="图片 2" descr="缺失值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1050925"/>
            <a:ext cx="9594850" cy="475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95680" y="786130"/>
            <a:ext cx="9719945" cy="4884420"/>
          </a:xfrm>
        </p:spPr>
        <p:txBody>
          <a:bodyPr>
            <a:normAutofit/>
          </a:bodyPr>
          <a:p>
            <a:r>
              <a:rPr lang="zh-CN" altLang="en-US" sz="2800"/>
              <a:t>图片显示，除id_num代表每个人、is_pass作为标签，没有缺失值外，其余特征均有不同程度的缺失值，且与数据集容量相比，仅age特征缺失较多，其余有少量缺失值，再看到测试集中也仅age特征有大量缺失值，那么我就只填充了age特征的缺失值，其余特征的缺失值用drop函数删去。对age特征，用于填充的是该特征的均值。</a:t>
            </a:r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4039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欠采样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90930" y="1457960"/>
            <a:ext cx="8229600" cy="5118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ym typeface="+mn-ea"/>
              </a:rPr>
              <a:t>通过value_counts函数可以看到，正样本1在总数据集中占到了近70%，正负样本数不均衡，此时运用机器学习的分类算法预测模型，可能会导致模型更倾向于多数集，无法做出准确预测，又由于数据量还算大。所以可以采用欠采样解决数据不平衡问题。但由于若采用欠采样法随机丢弃正例，可能会丢失一些重要信息，那么可以采用EasyEnsemble算法，利用集成学习机制，将正例划分为若干个集合供不同学习器使用，这样对每个学习器来看都进行了欠采样，但在全局来看却不会丢失重要信息。对于类别不平衡的时候采用CV进行交叉验证时，由于分类问题在目标分布上表现出很大的不平衡性。如果用sklearn库中的函数进行交叉验证的话，建议采用如StratifiedKFold 和 StratifiedShuffleSplit中实现的分层抽样方法，确保相对的类别概率在每个训练和验证折叠中大致保留。</a:t>
            </a:r>
            <a:endParaRPr lang="zh-CN" altLang="en-US" sz="2400" b="1" noProof="1">
              <a:sym typeface="+mn-ea"/>
            </a:endParaRPr>
          </a:p>
        </p:txBody>
      </p:sp>
      <p:pic>
        <p:nvPicPr>
          <p:cNvPr id="2" name="图片 1" descr="is_p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125" y="295275"/>
            <a:ext cx="3456305" cy="9563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数据编码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90930" y="1457960"/>
            <a:ext cx="8229600" cy="5118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ym typeface="+mn-ea"/>
              </a:rPr>
              <a:t>一开始我是采用的pandas的get_dummies函数来对所有字符串型的列进行独热编码的，但由于独热编码是将类别变量转换成了新增的虚拟变量/指示变量，扩充了特征空间，使得数据量很大，出现memoryerror。因此我直接将特征的类别变量用0、1等来编码。</a:t>
            </a:r>
            <a:endParaRPr lang="zh-CN" altLang="en-US" sz="2400" b="1" noProof="1">
              <a:sym typeface="+mn-ea"/>
            </a:endParaRPr>
          </a:p>
          <a:p>
            <a:pPr algn="ctr"/>
            <a:endParaRPr lang="zh-CN" altLang="en-US" sz="2400" b="1" noProof="1">
              <a:sym typeface="+mn-ea"/>
            </a:endParaRPr>
          </a:p>
          <a:p>
            <a:pPr algn="ctr"/>
            <a:r>
              <a:rPr lang="zh-CN" altLang="en-US" sz="2400" b="1" noProof="1">
                <a:sym typeface="+mn-ea"/>
              </a:rPr>
              <a:t>但有一个特殊的特征program_id，类别过多不好进行编码，随便编码可能会导致增添错误信息，因此我没有对特征program_id进行编码，而是将它从数据集中删去。</a:t>
            </a:r>
            <a:endParaRPr lang="zh-CN" altLang="en-US" sz="2400" b="1" noProof="1"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独热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99695"/>
            <a:ext cx="5810250" cy="4699000"/>
          </a:xfrm>
          <a:prstGeom prst="rect">
            <a:avLst/>
          </a:prstGeom>
        </p:spPr>
      </p:pic>
      <p:pic>
        <p:nvPicPr>
          <p:cNvPr id="3" name="图片 2" descr="独热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725" y="337820"/>
            <a:ext cx="5452745" cy="37261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4039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标准化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90930" y="2921000"/>
            <a:ext cx="8229600" cy="3064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ym typeface="+mn-ea"/>
              </a:rPr>
              <a:t>由于编码后数据特征之间仍存在分布产生的度量偏差，但为了更好的保持样本间距，因此有必要对数据进行标准化处理，基于数据特征服从正态分布这一隐含假设，将这个正态分布调整为均值为0，方差为1的标准正态分布。我采用的是Z-Score 标准化的标准化方法，先减去均值再除以标准差。标准化后可以更加容易地得出最优参数w和b以及计算出损失函数J(w, b)的最小值，从而达到加速收敛的效果。</a:t>
            </a:r>
            <a:endParaRPr lang="zh-CN" altLang="en-US" sz="2400" b="1" noProof="1">
              <a:sym typeface="+mn-ea"/>
            </a:endParaRPr>
          </a:p>
        </p:txBody>
      </p:sp>
      <p:pic>
        <p:nvPicPr>
          <p:cNvPr id="4" name="图片 3" descr="编码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310" y="402590"/>
            <a:ext cx="9410700" cy="22288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标准化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33550"/>
            <a:ext cx="10904855" cy="30949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6238" y="3075056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rgbClr val="FCFCFD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特征工程</a:t>
            </a:r>
            <a:endParaRPr lang="zh-CN" altLang="en-US" sz="4000" b="1" dirty="0">
              <a:solidFill>
                <a:srgbClr val="FCFCFD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5325" y="668148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特征选择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62125" y="239077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819150" y="1613535"/>
            <a:ext cx="10219055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/>
          </a:p>
          <a:p>
            <a:pPr eaLnBrk="1" hangingPunct="1"/>
            <a:r>
              <a:rPr sz="2400" dirty="0"/>
              <a:t>我采用的是Embedded嵌入法中的使用SelectFromModel选择特征，先使用某些机器学习的算法和模型进行训练，得到各个特征的权值系数，根据系数从大到小选择特征。有些机器学习方法本身就具有对特征进行打分的机制，很容易将其运用到特征选择任务中，例如回归模型。我选用了基于L1的特征选择，使用L1范数作为惩罚项的线性模型会产生稀疏解：大部分特征对应的系数为0。当想减少数据维度后再分类时，可以利用feature_selection.SelectFromModel选择系数非0的特征。对于SVM和逻辑回归，参数C控制稀疏性：C越小，被选中的特征越少。还可以使用feature_selection库的SelectFromModel类结合带L1以及L2惩罚项的逻辑回归模型进行特征选择，不断调节参数C，可以得到和基于L1的特征选择一样的结果。</a:t>
            </a:r>
            <a:endParaRPr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95325" y="3964623"/>
            <a:ext cx="9144000" cy="1655762"/>
          </a:xfrm>
        </p:spPr>
        <p:txBody>
          <a:bodyPr/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 sz="3200"/>
              <a:t>最重要的特征</a:t>
            </a:r>
            <a:endParaRPr lang="zh-CN" altLang="en-US" sz="3200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 sz="3200"/>
              <a:t>二分类问题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695325" y="668148"/>
            <a:ext cx="2625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分析理解题目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题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563370"/>
            <a:ext cx="9461500" cy="20389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95325" y="668148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结果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7696" y="1388381"/>
            <a:ext cx="9175688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通过将参数C调到0.0003，对比前面的统计数据描述可以对比出，选出了以下5个特征："test_type", "difficulty_level", "education", "city_tier", "trainee_engagement_rating"。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  <p:pic>
        <p:nvPicPr>
          <p:cNvPr id="2" name="图片 1" descr="特征选择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2765" y="2228850"/>
            <a:ext cx="4845050" cy="462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3287" y="3075056"/>
            <a:ext cx="37433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模型选择与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评估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CFCFD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4690" y="278258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线性回归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4690" y="1009650"/>
            <a:ext cx="1020254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在编码后，我首先采取的是线性回归的二分类进行分类预测并结合K折交叉验证。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从训练数据集中分出一部分做为验证数据，不参与训练，但用于评估模型的训练效果，可以相对客观的评估模型对于训练集之外数据的匹配程度，提高泛化能力。模型在验证数据中的评估常用的是交叉验证，又称循环验证。它将原始数据分成K组(K-Fold)，将每个子集数据分别做一次验证集，其余的K-1组子集数据作为训练集，这样会得到K个模型。这K个模型分别在验证集中评估结果，最后的误差MSE(Mean Squared Error)加和平均就得到交叉验证误差。交叉验证有效利用了有限的数据，并且评估结果能够尽可能接近模型在测试集上的表现，可以做为模型优化的指标使用。我将训练集划分为7块，并且打乱划分，固定随机起点，弱化数据不平衡的作用，使分块中会分到少的反样本。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4690" y="278258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线性回归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4690" y="1009650"/>
            <a:ext cx="102025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调用sklearn库的LinearRegression模型进行训练，使用线性回归得到的结果是在区间[0,1]上的某个值，需要将该值转换成0或1，结果&gt;0.5标记为1，结果&lt;=0.5为0。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 indent="0">
              <a:lnSpc>
                <a:spcPct val="200000"/>
              </a:lnSpc>
              <a:buFont typeface="+mj-lt"/>
              <a:buNone/>
            </a:pP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我最终选择的是"program_type", "program_duration", "test_type", "difficulty_level", "gender", "education", "age", "trainee_engagement_rating"这八个特征，得到0.68593的准确率。在前面选择了特征选择选择出来的五个特征进行训练，准确率比八个特征会降低0.1多。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4690" y="278258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逻辑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回归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4690" y="1009650"/>
            <a:ext cx="1020254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首先还是将原始数据按照比例分割为“测试集”和“训练集”，这里采用的是sklearn.model_selection中的train_test_split函数。逻辑回归模型选用特征选择出来的五个特征，放入进行训练。超参数C为正则化系数λ的倒数，必须为正数，默认为1，值越小，代表正则化越强。正则化采用L2，与前面使用的标准化结合，防止过拟合。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因为训练出来的准确率为1，放入测试集测试，未使用标准化前，准确率仅为0.4多，使用后也仅提升了0.1多，明显过拟合了。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查找过拟合原因和解决办法时，想到因为特征不止一个，我就想使用多项式回归，结果因为数据量太大，会出现memoryerror。再然后就是想到了数据不平衡的问题。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31922" y="3075056"/>
            <a:ext cx="2726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心得与体会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CFCFD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4140" y="1046742"/>
            <a:ext cx="27216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5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4690" y="1009650"/>
            <a:ext cx="80816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  <a:buFont typeface="+mj-lt"/>
              <a:buNone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尽管花了很长时间还是完成得还不是很好，但是还是学习到了很多新的东西，收获到了很多。但仍存在学习过程中太过关注细枝末节、不能很好的识别网络上泛滥的信息、学习效率低等问题。这次中期考核，让我深刻认识到了自己的知识储备量还不够，希望自己能继续努力，一直不断地学习，充实提升自己。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PA_文本框 20"/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感谢聆听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0" name="PA_文本框 31"/>
          <p:cNvSpPr txBox="1"/>
          <p:nvPr>
            <p:custDataLst>
              <p:tags r:id="rId5"/>
            </p:custDataLst>
          </p:nvPr>
        </p:nvSpPr>
        <p:spPr>
          <a:xfrm>
            <a:off x="4976158" y="602030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No Quest , No Gain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/>
          <a:srcRect r="74172"/>
          <a:stretch>
            <a:fillRect/>
          </a:stretch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3" grpId="0" bldLvl="0" animBg="1"/>
      <p:bldP spid="28" grpId="0" bldLvl="0" animBg="1"/>
      <p:bldP spid="21" grpId="0" bldLvl="0" animBg="1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209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2314" y="796396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数据加载与展示</a:t>
            </a:r>
            <a:endParaRPr lang="zh-CN" altLang="en-US" sz="2800" b="1" dirty="0">
              <a:solidFill>
                <a:srgbClr val="3F403E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1230" y="549494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1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12450" y="1996381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数据预处理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51230" y="1750160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38166" y="3174187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特征工程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51717" y="2927966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3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51717" y="4018689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spc="-300" dirty="0">
                <a:solidFill>
                  <a:srgbClr val="7030A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17898" y="426554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模型选择与评估</a:t>
            </a:r>
            <a:endParaRPr lang="zh-CN" altLang="en-US" sz="2800" b="1" dirty="0">
              <a:solidFill>
                <a:srgbClr val="3F403E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4180" y="5186454"/>
            <a:ext cx="5372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5</a:t>
            </a:r>
            <a:endParaRPr kumimoji="0" lang="en-US" altLang="zh-CN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7608" y="537679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心得与体会</a:t>
            </a:r>
            <a:endParaRPr lang="zh-CN" altLang="en-US" sz="2800" b="1" dirty="0">
              <a:solidFill>
                <a:srgbClr val="3F403E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3286" y="3075056"/>
            <a:ext cx="37433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+mn-ea"/>
              </a:rPr>
              <a:t>数据加载与展示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08455" y="549275"/>
            <a:ext cx="5290185" cy="697865"/>
          </a:xfrm>
        </p:spPr>
        <p:txBody>
          <a:bodyPr/>
          <a:p>
            <a:pPr algn="l"/>
            <a:r>
              <a:rPr lang="zh-CN" altLang="en-US" sz="4000"/>
              <a:t>查看数据的基本信息</a:t>
            </a:r>
            <a:endParaRPr lang="zh-CN" altLang="en-US" sz="4000"/>
          </a:p>
        </p:txBody>
      </p:sp>
      <p:sp>
        <p:nvSpPr>
          <p:cNvPr id="12" name="矩形 11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08395" y="2117576"/>
            <a:ext cx="62587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info</a:t>
            </a:r>
            <a:r>
              <a:rPr lang="zh-CN" altLang="en-US" sz="2400" dirty="0"/>
              <a:t>函数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08395" y="3559946"/>
            <a:ext cx="778070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describe</a:t>
            </a:r>
            <a:r>
              <a:rPr lang="zh-CN" altLang="en-US" sz="2400" dirty="0"/>
              <a:t>函数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04840" y="6284291"/>
            <a:ext cx="463319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          </a:t>
            </a:r>
            <a:r>
              <a:rPr lang="zh-CN" altLang="en-US" sz="2400" dirty="0"/>
              <a:t>数据集的基本信息</a:t>
            </a:r>
            <a:endParaRPr lang="zh-CN" altLang="en-US" sz="2400" dirty="0"/>
          </a:p>
        </p:txBody>
      </p:sp>
      <p:pic>
        <p:nvPicPr>
          <p:cNvPr id="7" name="图片 6" descr="数据集基本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165" y="0"/>
            <a:ext cx="6398895" cy="60096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79457" y="5626899"/>
            <a:ext cx="463319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   </a:t>
            </a:r>
            <a:r>
              <a:rPr lang="en-US" altLang="zh-CN" sz="2400" dirty="0" err="1">
                <a:latin typeface="+mn-ea"/>
              </a:rPr>
              <a:t>数值型数据的描述性的统计信息</a:t>
            </a:r>
            <a:endParaRPr lang="en-US" altLang="zh-CN" sz="2400" dirty="0" err="1">
              <a:latin typeface="+mn-ea"/>
            </a:endParaRPr>
          </a:p>
        </p:txBody>
      </p:sp>
      <p:pic>
        <p:nvPicPr>
          <p:cNvPr id="2" name="图片 1" descr="数据集describ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70305"/>
            <a:ext cx="12143105" cy="40798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95680" y="786130"/>
            <a:ext cx="9719945" cy="4884420"/>
          </a:xfrm>
        </p:spPr>
        <p:txBody>
          <a:bodyPr>
            <a:normAutofit/>
          </a:bodyPr>
          <a:p>
            <a:r>
              <a:rPr lang="zh-CN" altLang="en-US" sz="2800"/>
              <a:t>近5万的数据集，共16种数据特征，数据类型有数值型和类别型，具体有dataframe的object型、float64和int64，除唯一的id_num外的每一列数据都有不同的缺失。</a:t>
            </a:r>
            <a:br>
              <a:rPr lang="zh-CN" altLang="en-US" sz="2800"/>
            </a:br>
            <a:r>
              <a:rPr lang="zh-CN" altLang="en-US" sz="2800"/>
              <a:t>数据数量、均值、标准差、最大值、最小值、分位数。可以看到trainee_id、program_duration均值与其他数据相差很大，这提示我们接下来在数据预处理阶段要对其进行处理。</a:t>
            </a:r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31921" y="3075056"/>
            <a:ext cx="27260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数据预处理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CFCFD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3030</Words>
  <Application>WPS 演示</Application>
  <PresentationFormat>Widescreen</PresentationFormat>
  <Paragraphs>130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7" baseType="lpstr">
      <vt:lpstr>Arial</vt:lpstr>
      <vt:lpstr>宋体</vt:lpstr>
      <vt:lpstr>Wingdings</vt:lpstr>
      <vt:lpstr>Tw Cen MT</vt:lpstr>
      <vt:lpstr>Wingdings 3</vt:lpstr>
      <vt:lpstr>等线</vt:lpstr>
      <vt:lpstr>等线 Light</vt:lpstr>
      <vt:lpstr>微软雅黑</vt:lpstr>
      <vt:lpstr>Arial Unicode MS</vt:lpstr>
      <vt:lpstr>Adobe 黑体 Std R</vt:lpstr>
      <vt:lpstr>黑体</vt:lpstr>
      <vt:lpstr>Open Sans</vt:lpstr>
      <vt:lpstr>Segoe Print</vt:lpstr>
      <vt:lpstr>华文仿宋</vt:lpstr>
      <vt:lpstr>Tw Cen MT Condensed</vt:lpstr>
      <vt:lpstr>Wingdings</vt:lpstr>
      <vt:lpstr>Calibri</vt:lpstr>
      <vt:lpstr>积分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近5万的数据集，共16种数据特征，数据类型有数值型和类别型，具体有dataframe的object型、float64和int64，除唯一的id_num外的每一列数据都有不同的缺失。 数据数量、均值、标准差、最大值、最小值、分位数。可以看到trainee_id、program_duration均值与其他数据相差很大，这提示我们接下来在数据预处理阶段要对其进行处理。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蓓文 潘</dc:creator>
  <cp:lastModifiedBy></cp:lastModifiedBy>
  <cp:revision>479</cp:revision>
  <dcterms:created xsi:type="dcterms:W3CDTF">2019-02-20T13:01:00Z</dcterms:created>
  <dcterms:modified xsi:type="dcterms:W3CDTF">2021-04-17T03:51:15Z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AD34937F84134247A7D1DF85236364AC</vt:lpwstr>
  </property>
  <property fmtid="{D5CDD505-2E9C-101B-9397-08002B2CF9AE}" pid="3" name="KSOProductBuildVer">
    <vt:lpwstr>2052-11.1.0.10314</vt:lpwstr>
  </property>
</Properties>
</file>