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9" r:id="rId4"/>
    <p:sldId id="263" r:id="rId5"/>
    <p:sldId id="265" r:id="rId6"/>
    <p:sldId id="262" r:id="rId7"/>
    <p:sldId id="260" r:id="rId8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75E18"/>
    <a:srgbClr val="ED5200"/>
    <a:srgbClr val="E75201"/>
    <a:srgbClr val="E8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2B34E74-CBF4-4F3C-855A-2F6887B9DD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16503AE-D654-4FFA-8404-B1D8BC6A0B5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6C1A86DC-BA3D-4BE6-B2AC-F22D4AB0536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DB49695D-048B-488D-87DF-3129F02C4AC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7FE04BE-6823-466B-822C-7F78A650F966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223E7F6-6F1C-403F-86D2-1EE069A97A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AB1234B-ECA0-45DA-8CE6-BDDB2267EA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8437390-E848-4E58-B677-5F6F86869A6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B8E7F134-D925-42B3-A327-1F3C113E41D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F947146D-C47D-4D0F-9593-BF572881E5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4AE4FE1E-22AF-42FC-BA53-32137F3B9B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FC523E6-B173-4F88-ABF0-33E400DFA0A5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F1F833C-2035-484C-ABE7-A4A933CF79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B4F3D39-9B80-482F-AF28-3470C89A2577}" type="slidenum">
              <a:rPr lang="fr-FR" altLang="fr-FR" sz="1200"/>
              <a:pPr eaLnBrk="1" hangingPunct="1"/>
              <a:t>1</a:t>
            </a:fld>
            <a:endParaRPr lang="fr-FR" altLang="fr-FR" sz="1200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548DFCEB-6112-484B-870F-BB8204C055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3EBF77A-10EB-4E10-B4F7-CCF5D23F71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ea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E75E18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F54FEFA-7B9B-4487-BEFD-49FFAB8CD8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48EB02-F35E-4129-9545-79E315167325}" type="datetime1">
              <a:rPr lang="fr-FR" altLang="fr-FR"/>
              <a:pPr/>
              <a:t>14/11/2018</a:t>
            </a:fld>
            <a:endParaRPr lang="fr-FR" alt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4911F5-CBC7-40BC-97EE-587EC81862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23A353D-2EFF-47A7-99F3-F970854319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578EB4-FC9E-4C3A-BC75-DCE0B8B4B7E3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89723334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387D23B-2B23-400A-8019-E9B2546568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4C7D3F-DF9D-4C41-B5AA-DAB30B29E389}" type="datetime1">
              <a:rPr lang="fr-FR" altLang="fr-FR"/>
              <a:pPr/>
              <a:t>14/11/2018</a:t>
            </a:fld>
            <a:endParaRPr lang="fr-FR" alt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727820-9770-407E-83CB-6486D219AA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8AFDD4-6749-4DE6-94BE-86C7CE3D5F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F425C3-77F2-4274-831E-51234AB8DFB2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7037416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61150" y="404813"/>
            <a:ext cx="2087563" cy="5256212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95288" y="404813"/>
            <a:ext cx="6113462" cy="525621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32C7795-6DF4-46D6-9995-9E15F7E51E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8523A4-A724-4397-A889-8BAB46D057DB}" type="datetime1">
              <a:rPr lang="fr-FR" altLang="fr-FR"/>
              <a:pPr/>
              <a:t>14/11/2018</a:t>
            </a:fld>
            <a:endParaRPr lang="fr-FR" alt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46D672-34B0-4A77-8BAB-B9346CE08E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25FBEC-33D5-4211-BC79-8DCD3B9E38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262AA-A46E-4F3A-A1DB-0F4EC6E1AC73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1164077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75E18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0421E9-8087-4F18-A541-E61276E4FE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8CAC31-08A3-4ADD-8C29-F9180FB36DFC}" type="datetime1">
              <a:rPr lang="fr-FR" altLang="fr-FR"/>
              <a:pPr/>
              <a:t>14/11/2018</a:t>
            </a:fld>
            <a:endParaRPr lang="fr-FR" alt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314755-130D-4F5F-AA04-80E889F700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9F5FD3-EFE9-456D-9893-47E6193E0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C8BCA9-A81A-4359-B369-672244F9CD06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91581515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E75E18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91E5663-1BC9-4782-94DC-6C3CD2CD83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D1AB3-ECD9-4F5C-9316-9C863EA76D19}" type="datetime1">
              <a:rPr lang="fr-FR" altLang="fr-FR"/>
              <a:pPr/>
              <a:t>14/11/2018</a:t>
            </a:fld>
            <a:endParaRPr lang="fr-FR" alt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8017851-BEF4-4EFD-8D99-CCBE803820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5CF704-5367-4CE0-A647-3DC7B7BC70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C9913-D4AF-4BF2-87CC-E0FCB80C070A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36417628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95288" y="1052513"/>
            <a:ext cx="4100512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100513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6B92F5-386C-42D0-BDA5-6206EC1261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D9E668-B295-43A1-9E68-5FC3E815A5C4}" type="datetime1">
              <a:rPr lang="fr-FR" altLang="fr-FR"/>
              <a:pPr/>
              <a:t>14/11/2018</a:t>
            </a:fld>
            <a:endParaRPr lang="fr-FR" alt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404E6-BE17-4253-A238-823A777181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E61197-9D3B-42FB-8D7D-46B111E499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15BE3D-D861-4A47-9FC8-6CD826BD063A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4141064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25EF60D-29C3-4C9C-82EA-61862D7ACD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222C7C-033E-4E94-82FE-08F555D70CAA}" type="datetime1">
              <a:rPr lang="fr-FR" altLang="fr-FR"/>
              <a:pPr/>
              <a:t>14/11/2018</a:t>
            </a:fld>
            <a:endParaRPr lang="fr-FR" altLang="fr-F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A229AA3-DA93-4027-8E69-C8774B1C8C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8F115E8-58CE-4221-89C5-E5360AB400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79EDD4-23B1-453E-80C0-5E7952E97BBC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6052683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75E18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08CD4B4-63C6-4D0F-872C-34A2C59AFA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5B7707-6A51-4D9E-93C3-2C003CE3EDA4}" type="datetime1">
              <a:rPr lang="fr-FR" altLang="fr-FR"/>
              <a:pPr/>
              <a:t>14/11/2018</a:t>
            </a:fld>
            <a:endParaRPr lang="fr-FR" altLang="fr-F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37B1B2B-9E44-43CA-92A9-063A78BFF9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F272231-6DF3-465E-B5D0-A050BED04C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9203B-80A1-46D0-8022-BCE4B79ED92F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6366388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E620EDD-F47B-4A2B-A08C-775B0A374F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975A41-40E6-45AF-80B6-67D9D922AB1E}" type="datetime1">
              <a:rPr lang="fr-FR" altLang="fr-FR"/>
              <a:pPr/>
              <a:t>14/11/2018</a:t>
            </a:fld>
            <a:endParaRPr lang="fr-FR" altLang="fr-F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75B3174-71F4-408D-AC3C-D04A9FABD2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7BE2B74-213F-4546-9277-4C96E28173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5CB771-6728-4BFA-933D-79A2044CD186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29641502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E569D7-1B84-4245-9F4E-7FCC3C62D6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CAC0D9-9A6A-4A97-9A68-0D6D86C1696E}" type="datetime1">
              <a:rPr lang="fr-FR" altLang="fr-FR"/>
              <a:pPr/>
              <a:t>14/11/2018</a:t>
            </a:fld>
            <a:endParaRPr lang="fr-FR" alt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3BEFC9-3380-4FC1-97A6-0BB8C8763C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4EAB92-C771-432D-833C-0D690832B5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A88894-862E-4E24-8329-2480DB8041F7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6643283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F4E017-D696-4AF6-BBD6-0A959B0CDD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664F5B-1D7A-4FD7-8D98-1D36BF5A11B0}" type="datetime1">
              <a:rPr lang="fr-FR" altLang="fr-FR"/>
              <a:pPr/>
              <a:t>14/11/2018</a:t>
            </a:fld>
            <a:endParaRPr lang="fr-FR" alt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155865-85B9-414F-803C-0174A3E291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F23526-C0F3-4BB2-9963-2AB6A5E9CD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B94F5C-C63A-47FF-8373-5170249EA6EF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25168321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2">
            <a:extLst>
              <a:ext uri="{FF2B5EF4-FFF2-40B4-BE49-F238E27FC236}">
                <a16:creationId xmlns:a16="http://schemas.microsoft.com/office/drawing/2014/main" id="{BE0DAE2B-BF0B-490D-98B5-A7A29534226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9338"/>
            <a:ext cx="91440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6BD2413C-887F-49DA-B930-A7E50FFB5B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84438" y="188913"/>
            <a:ext cx="626427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</a:t>
            </a:r>
            <a:br>
              <a:rPr lang="fr-FR" dirty="0"/>
            </a:br>
            <a:r>
              <a:rPr lang="fr-FR" dirty="0"/>
              <a:t>le style du titre du masque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2B03184-50A6-4D1B-940F-81582D936F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052513"/>
            <a:ext cx="8353425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539A8874-CC74-449B-BFFC-910AC5A387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0050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fr-FR">
              <a:latin typeface="Times New Roman" charset="0"/>
              <a:ea typeface="ＭＳ Ｐゴシック" charset="0"/>
            </a:endParaRPr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5536760B-3273-4448-BB87-15D18BAC4E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4335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fr-FR">
              <a:latin typeface="Times New Roman" charset="0"/>
              <a:ea typeface="ＭＳ Ｐゴシック" charset="0"/>
            </a:endParaRPr>
          </a:p>
        </p:txBody>
      </p:sp>
      <p:sp>
        <p:nvSpPr>
          <p:cNvPr id="1041" name="Rectangle 17">
            <a:extLst>
              <a:ext uri="{FF2B5EF4-FFF2-40B4-BE49-F238E27FC236}">
                <a16:creationId xmlns:a16="http://schemas.microsoft.com/office/drawing/2014/main" id="{F116E34D-236A-445B-B3D5-F08239F2EAA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9545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fr-FR">
              <a:latin typeface="Times New Roman" charset="0"/>
              <a:ea typeface="ＭＳ Ｐゴシック" charset="0"/>
            </a:endParaRPr>
          </a:p>
        </p:txBody>
      </p:sp>
      <p:sp>
        <p:nvSpPr>
          <p:cNvPr id="1044" name="Rectangle 20">
            <a:extLst>
              <a:ext uri="{FF2B5EF4-FFF2-40B4-BE49-F238E27FC236}">
                <a16:creationId xmlns:a16="http://schemas.microsoft.com/office/drawing/2014/main" id="{CE184FDD-558F-45BC-A645-00A6E53AF3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14788" y="3267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fr-FR">
              <a:latin typeface="Times New Roman" charset="0"/>
              <a:ea typeface="ＭＳ Ｐゴシック" charset="0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4BA3578-EB2D-41C2-A364-2AC86990AA3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021388"/>
            <a:ext cx="1008062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BD75C2D3-8A3D-49AC-9CE6-DBF00A53CE8B}" type="datetime1">
              <a:rPr lang="fr-FR" altLang="fr-FR"/>
              <a:pPr/>
              <a:t>14/11/2018</a:t>
            </a:fld>
            <a:endParaRPr lang="fr-FR" altLang="fr-F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EE94D80-7349-4913-912B-86528A5EF88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3713" y="6021388"/>
            <a:ext cx="604837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 smtClean="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B295FF6-7406-4721-917D-83F1255663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97825" y="6021388"/>
            <a:ext cx="89535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7B5B889-4C2A-4644-B36D-049B5301333F}" type="slidenum">
              <a:rPr lang="fr-FR" altLang="fr-FR"/>
              <a:pPr/>
              <a:t>‹N°›</a:t>
            </a:fld>
            <a:endParaRPr lang="fr-FR" altLang="fr-FR"/>
          </a:p>
        </p:txBody>
      </p:sp>
      <p:pic>
        <p:nvPicPr>
          <p:cNvPr id="3" name="Image 1">
            <a:extLst>
              <a:ext uri="{FF2B5EF4-FFF2-40B4-BE49-F238E27FC236}">
                <a16:creationId xmlns:a16="http://schemas.microsoft.com/office/drawing/2014/main" id="{86F371F1-72BF-4E4E-A800-21C4D558411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75"/>
            <a:ext cx="2411413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Image 6">
            <a:extLst>
              <a:ext uri="{FF2B5EF4-FFF2-40B4-BE49-F238E27FC236}">
                <a16:creationId xmlns:a16="http://schemas.microsoft.com/office/drawing/2014/main" id="{1E96327F-AB8E-4A94-9F26-6DC4AA01442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6453188"/>
            <a:ext cx="1042988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E75E18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E75E18"/>
          </a:solidFill>
          <a:latin typeface="Tahoma" charset="0"/>
          <a:ea typeface="MS PGothic" panose="020B0600070205080204" pitchFamily="34" charset="-128"/>
          <a:cs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E75E18"/>
          </a:solidFill>
          <a:latin typeface="Tahoma" charset="0"/>
          <a:ea typeface="MS PGothic" panose="020B0600070205080204" pitchFamily="34" charset="-128"/>
          <a:cs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E75E18"/>
          </a:solidFill>
          <a:latin typeface="Tahoma" charset="0"/>
          <a:ea typeface="MS PGothic" panose="020B0600070205080204" pitchFamily="34" charset="-128"/>
          <a:cs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E75E18"/>
          </a:solidFill>
          <a:latin typeface="Tahoma" charset="0"/>
          <a:ea typeface="MS PGothic" panose="020B0600070205080204" pitchFamily="34" charset="-128"/>
          <a:cs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charset="0"/>
          <a:ea typeface="ＭＳ Ｐゴシック" charset="0"/>
          <a:cs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charset="0"/>
          <a:ea typeface="ＭＳ Ｐゴシック" charset="0"/>
          <a:cs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charset="0"/>
          <a:ea typeface="ＭＳ Ｐゴシック" charset="0"/>
          <a:cs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charset="0"/>
          <a:ea typeface="ＭＳ Ｐゴシック" charset="0"/>
          <a:cs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Tahoma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Tahoma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Tahoma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Tahoma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Tahoma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Tahoma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Tahoma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Tahoma" charset="0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EE4D807F-A9F4-48DB-A831-E45C25DA687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862C386-2AB9-494D-ACFA-AD9A267B8D9E}" type="datetime1">
              <a:rPr lang="fr-FR" altLang="fr-FR" sz="1400"/>
              <a:pPr eaLnBrk="1" hangingPunct="1"/>
              <a:t>14/11/2018</a:t>
            </a:fld>
            <a:endParaRPr lang="fr-FR" altLang="fr-FR" sz="140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492438-037F-41C6-A7A3-84CEEE56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767B071-D33C-476B-A671-750E7F3D2CDB}" type="slidenum">
              <a:rPr lang="fr-FR" altLang="fr-FR" sz="1400"/>
              <a:pPr eaLnBrk="1" hangingPunct="1"/>
              <a:t>1</a:t>
            </a:fld>
            <a:endParaRPr lang="fr-FR" altLang="fr-FR" sz="1400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1E4248A2-9D19-4290-8037-97CACD3031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11413" y="115888"/>
            <a:ext cx="6046787" cy="831850"/>
          </a:xfrm>
        </p:spPr>
        <p:txBody>
          <a:bodyPr>
            <a:spAutoFit/>
          </a:bodyPr>
          <a:lstStyle/>
          <a:p>
            <a:pPr eaLnBrk="1" hangingPunct="1"/>
            <a:r>
              <a:rPr lang="fr-FR" altLang="fr-FR"/>
              <a:t>Ecole d</a:t>
            </a:r>
            <a:r>
              <a:rPr lang="ja-JP" altLang="fr-FR"/>
              <a:t>’</a:t>
            </a:r>
            <a:r>
              <a:rPr lang="fr-FR" altLang="ja-JP"/>
              <a:t>Ingénieurs Sup Galilée</a:t>
            </a:r>
            <a:br>
              <a:rPr lang="fr-FR" altLang="ja-JP"/>
            </a:br>
            <a:r>
              <a:rPr lang="fr-FR" altLang="ja-JP"/>
              <a:t> Université Paris 13</a:t>
            </a:r>
            <a:endParaRPr lang="fr-FR" altLang="fr-F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9954020-34A2-45B7-ADE0-35A4A414583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87450" y="2434881"/>
            <a:ext cx="6769050" cy="1988237"/>
          </a:xfrm>
        </p:spPr>
        <p:txBody>
          <a:bodyPr wrap="square">
            <a:spAutoFit/>
          </a:bodyPr>
          <a:lstStyle/>
          <a:p>
            <a:pPr algn="l" eaLnBrk="1" hangingPunct="1"/>
            <a:r>
              <a:rPr lang="fr-FR" altLang="fr-FR" dirty="0"/>
              <a:t>Présentation des résultats d’optimisation pour l’installation d’HINDUSCARE sur le marché Européen</a:t>
            </a:r>
          </a:p>
          <a:p>
            <a:pPr algn="l" eaLnBrk="1" hangingPunct="1"/>
            <a:endParaRPr lang="fr-FR" altLang="fr-FR" dirty="0"/>
          </a:p>
          <a:p>
            <a:pPr algn="l" eaLnBrk="1" hangingPunct="1"/>
            <a:endParaRPr lang="fr-FR" altLang="fr-FR" dirty="0"/>
          </a:p>
          <a:p>
            <a:pPr algn="l" eaLnBrk="1" hangingPunct="1"/>
            <a:r>
              <a:rPr lang="fr-FR" altLang="fr-FR" dirty="0"/>
              <a:t>AUGER Romain | RIO Charles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A36094-D7A7-4924-9967-540CF58B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b="1" dirty="0">
                <a:ea typeface="+mj-ea"/>
              </a:rPr>
              <a:t>Objectifs &amp; 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0AD50A-ACE4-4E8C-8077-3A235512B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7" y="2060736"/>
            <a:ext cx="8353425" cy="2736527"/>
          </a:xfrm>
        </p:spPr>
        <p:txBody>
          <a:bodyPr/>
          <a:lstStyle/>
          <a:p>
            <a:pPr eaLnBrk="1" hangingPunct="1"/>
            <a:r>
              <a:rPr lang="fr-FR" altLang="fr-FR" dirty="0"/>
              <a:t>Rappel de l’objectif :</a:t>
            </a:r>
          </a:p>
          <a:p>
            <a:pPr marL="0" indent="0" eaLnBrk="1" hangingPunct="1">
              <a:buNone/>
            </a:pPr>
            <a:r>
              <a:rPr lang="fr-FR" altLang="fr-FR" dirty="0"/>
              <a:t>Minimisation de la distance parcourue par tonnes de produits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Résultat multi-sources : 523,9 km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Résultat mono-source : 534,5 km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CCE9F2-B7E3-4501-A788-F6FAF245BE7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23EC849-500B-439F-90B6-4F30C5B5FEE1}" type="datetime1">
              <a:rPr lang="fr-FR" altLang="fr-FR" sz="1400"/>
              <a:pPr eaLnBrk="1" hangingPunct="1"/>
              <a:t>14/11/2018</a:t>
            </a:fld>
            <a:endParaRPr lang="fr-FR" altLang="fr-FR" sz="140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59433B-80E1-4E55-8DE1-55119060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F9B0844-E9F3-458A-9DA9-2551449F2C6F}" type="slidenum">
              <a:rPr lang="fr-FR" altLang="fr-FR" sz="1400"/>
              <a:pPr eaLnBrk="1" hangingPunct="1"/>
              <a:t>2</a:t>
            </a:fld>
            <a:endParaRPr lang="fr-FR" altLang="fr-FR" sz="140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A36094-D7A7-4924-9967-540CF58B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b="1" dirty="0">
                <a:ea typeface="+mj-ea"/>
              </a:rPr>
              <a:t>Sites sélectionnés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CCE9F2-B7E3-4501-A788-F6FAF245BE7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23EC849-500B-439F-90B6-4F30C5B5FEE1}" type="datetime1">
              <a:rPr lang="fr-FR" altLang="fr-FR" sz="1400"/>
              <a:pPr eaLnBrk="1" hangingPunct="1"/>
              <a:t>14/11/2018</a:t>
            </a:fld>
            <a:endParaRPr lang="fr-FR" altLang="fr-FR" sz="140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59433B-80E1-4E55-8DE1-55119060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F9B0844-E9F3-458A-9DA9-2551449F2C6F}" type="slidenum">
              <a:rPr lang="fr-FR" altLang="fr-FR" sz="1400"/>
              <a:pPr eaLnBrk="1" hangingPunct="1"/>
              <a:t>3</a:t>
            </a:fld>
            <a:endParaRPr lang="fr-FR" altLang="fr-FR" sz="140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FDC3095-5B2C-4F1F-B56C-3C9998FB1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7676"/>
            <a:ext cx="5760640" cy="474264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91FDE25-99B7-4C5F-9955-80542FE776CF}"/>
              </a:ext>
            </a:extLst>
          </p:cNvPr>
          <p:cNvSpPr txBox="1"/>
          <p:nvPr/>
        </p:nvSpPr>
        <p:spPr>
          <a:xfrm>
            <a:off x="6588224" y="1506622"/>
            <a:ext cx="216048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Lens </a:t>
            </a:r>
            <a:r>
              <a:rPr lang="fr-FR" sz="1400" dirty="0"/>
              <a:t>(FRA)</a:t>
            </a:r>
          </a:p>
          <a:p>
            <a:r>
              <a:rPr lang="fr-FR" dirty="0"/>
              <a:t>Montpellier </a:t>
            </a:r>
            <a:r>
              <a:rPr lang="fr-FR" sz="1400" dirty="0"/>
              <a:t>(FRA)</a:t>
            </a:r>
          </a:p>
          <a:p>
            <a:r>
              <a:rPr lang="fr-FR" dirty="0"/>
              <a:t>Prague </a:t>
            </a:r>
            <a:r>
              <a:rPr lang="fr-FR" sz="1400" dirty="0"/>
              <a:t>(CZ)</a:t>
            </a:r>
          </a:p>
          <a:p>
            <a:endParaRPr lang="fr-FR" dirty="0"/>
          </a:p>
          <a:p>
            <a:r>
              <a:rPr lang="fr-FR" sz="2000" dirty="0"/>
              <a:t>Identiques en multi-sources et mono-source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C85B713C-B513-472F-B34D-7A8235463605}"/>
              </a:ext>
            </a:extLst>
          </p:cNvPr>
          <p:cNvSpPr/>
          <p:nvPr/>
        </p:nvSpPr>
        <p:spPr>
          <a:xfrm>
            <a:off x="6769406" y="4437112"/>
            <a:ext cx="144016" cy="144016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C9EABC-0A9D-44A3-941B-982023748D25}"/>
              </a:ext>
            </a:extLst>
          </p:cNvPr>
          <p:cNvSpPr/>
          <p:nvPr/>
        </p:nvSpPr>
        <p:spPr>
          <a:xfrm>
            <a:off x="6769406" y="4874656"/>
            <a:ext cx="144016" cy="144016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344829-B66D-4BB1-B15C-4A7078F2FD13}"/>
              </a:ext>
            </a:extLst>
          </p:cNvPr>
          <p:cNvSpPr/>
          <p:nvPr/>
        </p:nvSpPr>
        <p:spPr>
          <a:xfrm>
            <a:off x="6769406" y="5584687"/>
            <a:ext cx="144016" cy="144016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9095720-A612-4371-A346-47319231F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5219151"/>
            <a:ext cx="506380" cy="44304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B99B174-E44F-4315-A291-F7F4AD0EC0CB}"/>
              </a:ext>
            </a:extLst>
          </p:cNvPr>
          <p:cNvSpPr txBox="1"/>
          <p:nvPr/>
        </p:nvSpPr>
        <p:spPr>
          <a:xfrm>
            <a:off x="7047573" y="4344151"/>
            <a:ext cx="17284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Clients</a:t>
            </a:r>
          </a:p>
          <a:p>
            <a:endParaRPr lang="fr-FR" sz="1200" dirty="0"/>
          </a:p>
          <a:p>
            <a:r>
              <a:rPr lang="fr-FR" sz="1600" dirty="0"/>
              <a:t>Sites candidats</a:t>
            </a:r>
          </a:p>
          <a:p>
            <a:endParaRPr lang="fr-FR" dirty="0"/>
          </a:p>
          <a:p>
            <a:r>
              <a:rPr lang="fr-FR" sz="1600" dirty="0"/>
              <a:t>Sites sélectionnés</a:t>
            </a:r>
          </a:p>
        </p:txBody>
      </p:sp>
    </p:spTree>
    <p:extLst>
      <p:ext uri="{BB962C8B-B14F-4D97-AF65-F5344CB8AC3E}">
        <p14:creationId xmlns:p14="http://schemas.microsoft.com/office/powerpoint/2010/main" val="28593876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C6B26F-985A-48BF-91B5-988F900C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Détail des livraisons - </a:t>
            </a:r>
            <a:r>
              <a:rPr lang="fr-FR" b="1" dirty="0" err="1"/>
              <a:t>Multisources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90D5933-A3E6-43D1-90C6-A87D0AE3C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1092552"/>
            <a:ext cx="5685159" cy="467289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1CF957-7043-4074-A6A3-39497C6F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AC31-08A3-4ADD-8C29-F9180FB36DFC}" type="datetime1">
              <a:rPr lang="fr-FR" altLang="fr-FR" smtClean="0"/>
              <a:pPr/>
              <a:t>14/11/2018</a:t>
            </a:fld>
            <a:endParaRPr lang="fr-FR" alt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36C61BF-AEC2-4C85-A560-714B75A8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BCA9-A81A-4359-B369-672244F9CD06}" type="slidenum">
              <a:rPr lang="fr-FR" altLang="fr-FR" smtClean="0"/>
              <a:pPr/>
              <a:t>4</a:t>
            </a:fld>
            <a:endParaRPr lang="fr-FR" alt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FD5D9FB-E977-4856-A5CF-FAF3DD153E17}"/>
              </a:ext>
            </a:extLst>
          </p:cNvPr>
          <p:cNvSpPr txBox="1"/>
          <p:nvPr/>
        </p:nvSpPr>
        <p:spPr>
          <a:xfrm>
            <a:off x="6804248" y="2890679"/>
            <a:ext cx="223996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Lens et ses clients</a:t>
            </a:r>
          </a:p>
          <a:p>
            <a:endParaRPr lang="fr-FR" sz="1400" dirty="0"/>
          </a:p>
          <a:p>
            <a:r>
              <a:rPr lang="fr-FR" sz="1400" dirty="0"/>
              <a:t>Client mixte</a:t>
            </a:r>
          </a:p>
          <a:p>
            <a:endParaRPr lang="fr-FR" sz="1200" dirty="0"/>
          </a:p>
          <a:p>
            <a:r>
              <a:rPr lang="fr-FR" sz="1600" dirty="0"/>
              <a:t>Prague et ses clients</a:t>
            </a:r>
          </a:p>
          <a:p>
            <a:endParaRPr lang="fr-FR" sz="1400" dirty="0"/>
          </a:p>
          <a:p>
            <a:r>
              <a:rPr lang="fr-FR" sz="1400" dirty="0"/>
              <a:t>Client mixte</a:t>
            </a:r>
          </a:p>
          <a:p>
            <a:endParaRPr lang="fr-FR" sz="1400" dirty="0"/>
          </a:p>
          <a:p>
            <a:r>
              <a:rPr lang="fr-FR" sz="1600" dirty="0"/>
              <a:t>Montpellier et ses clients</a:t>
            </a:r>
          </a:p>
          <a:p>
            <a:endParaRPr lang="fr-FR" sz="2200" dirty="0"/>
          </a:p>
          <a:p>
            <a:r>
              <a:rPr lang="fr-FR" sz="1600" dirty="0"/>
              <a:t>Sites éliminés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B455022-3402-411B-AD22-2660CC67D2BF}"/>
              </a:ext>
            </a:extLst>
          </p:cNvPr>
          <p:cNvSpPr/>
          <p:nvPr/>
        </p:nvSpPr>
        <p:spPr>
          <a:xfrm>
            <a:off x="6554320" y="3857237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26F149-C7E9-4FFB-A178-E698BFB5FBC5}"/>
              </a:ext>
            </a:extLst>
          </p:cNvPr>
          <p:cNvSpPr/>
          <p:nvPr/>
        </p:nvSpPr>
        <p:spPr>
          <a:xfrm>
            <a:off x="6312347" y="3859604"/>
            <a:ext cx="144016" cy="144016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2E4992-AA01-48BC-9745-AC13E06F52D1}"/>
              </a:ext>
            </a:extLst>
          </p:cNvPr>
          <p:cNvSpPr/>
          <p:nvPr/>
        </p:nvSpPr>
        <p:spPr>
          <a:xfrm>
            <a:off x="6300192" y="2995508"/>
            <a:ext cx="144016" cy="144016"/>
          </a:xfrm>
          <a:prstGeom prst="rect">
            <a:avLst/>
          </a:prstGeom>
          <a:solidFill>
            <a:srgbClr val="0070C0"/>
          </a:solidFill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736F27-010B-4B8F-8993-79AB4F57F640}"/>
              </a:ext>
            </a:extLst>
          </p:cNvPr>
          <p:cNvSpPr/>
          <p:nvPr/>
        </p:nvSpPr>
        <p:spPr>
          <a:xfrm>
            <a:off x="6312347" y="4722248"/>
            <a:ext cx="144016" cy="144016"/>
          </a:xfrm>
          <a:prstGeom prst="rect">
            <a:avLst/>
          </a:prstGeom>
          <a:solidFill>
            <a:srgbClr val="00B050"/>
          </a:solidFill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4256FD-08A0-4B5E-B231-72AAA5708194}"/>
              </a:ext>
            </a:extLst>
          </p:cNvPr>
          <p:cNvSpPr/>
          <p:nvPr/>
        </p:nvSpPr>
        <p:spPr>
          <a:xfrm>
            <a:off x="6300192" y="5301208"/>
            <a:ext cx="144016" cy="144016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2AA2B38-5F2C-4F00-BC82-C9E5490C4FCE}"/>
              </a:ext>
            </a:extLst>
          </p:cNvPr>
          <p:cNvSpPr/>
          <p:nvPr/>
        </p:nvSpPr>
        <p:spPr>
          <a:xfrm>
            <a:off x="6562532" y="2995508"/>
            <a:ext cx="144016" cy="14401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FC62C00-10CA-494C-A042-517C027306D2}"/>
              </a:ext>
            </a:extLst>
          </p:cNvPr>
          <p:cNvSpPr/>
          <p:nvPr/>
        </p:nvSpPr>
        <p:spPr>
          <a:xfrm>
            <a:off x="6566388" y="4723700"/>
            <a:ext cx="144016" cy="144016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BC9DED7A-25E9-4826-9F72-92ABE79E33D3}"/>
              </a:ext>
            </a:extLst>
          </p:cNvPr>
          <p:cNvSpPr/>
          <p:nvPr/>
        </p:nvSpPr>
        <p:spPr>
          <a:xfrm>
            <a:off x="6554320" y="3427556"/>
            <a:ext cx="144016" cy="144016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223E369-C463-4F0A-9D66-CD7872C93A3C}"/>
              </a:ext>
            </a:extLst>
          </p:cNvPr>
          <p:cNvSpPr/>
          <p:nvPr/>
        </p:nvSpPr>
        <p:spPr>
          <a:xfrm>
            <a:off x="6562363" y="4291652"/>
            <a:ext cx="144016" cy="144016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812630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C6B26F-985A-48BF-91B5-988F900C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Détail des livraisons - </a:t>
            </a:r>
            <a:r>
              <a:rPr lang="fr-FR" b="1" dirty="0" err="1"/>
              <a:t>Monosource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1CF957-7043-4074-A6A3-39497C6F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AC31-08A3-4ADD-8C29-F9180FB36DFC}" type="datetime1">
              <a:rPr lang="fr-FR" altLang="fr-FR" smtClean="0"/>
              <a:pPr/>
              <a:t>14/11/2018</a:t>
            </a:fld>
            <a:endParaRPr lang="fr-FR" alt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36C61BF-AEC2-4C85-A560-714B75A8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BCA9-A81A-4359-B369-672244F9CD06}" type="slidenum">
              <a:rPr lang="fr-FR" altLang="fr-FR" smtClean="0"/>
              <a:pPr/>
              <a:t>5</a:t>
            </a:fld>
            <a:endParaRPr lang="fr-FR" alt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FD5D9FB-E977-4856-A5CF-FAF3DD153E17}"/>
              </a:ext>
            </a:extLst>
          </p:cNvPr>
          <p:cNvSpPr txBox="1"/>
          <p:nvPr/>
        </p:nvSpPr>
        <p:spPr>
          <a:xfrm>
            <a:off x="6804248" y="2890679"/>
            <a:ext cx="223996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Lens et ses clients</a:t>
            </a:r>
          </a:p>
          <a:p>
            <a:endParaRPr lang="fr-FR" sz="1400" dirty="0"/>
          </a:p>
          <a:p>
            <a:r>
              <a:rPr lang="fr-FR" sz="1400" dirty="0"/>
              <a:t>Client mixte</a:t>
            </a:r>
          </a:p>
          <a:p>
            <a:endParaRPr lang="fr-FR" sz="1200" dirty="0"/>
          </a:p>
          <a:p>
            <a:r>
              <a:rPr lang="fr-FR" sz="1600" dirty="0"/>
              <a:t>Prague et ses clients</a:t>
            </a:r>
          </a:p>
          <a:p>
            <a:endParaRPr lang="fr-FR" sz="1400" dirty="0"/>
          </a:p>
          <a:p>
            <a:r>
              <a:rPr lang="fr-FR" sz="1400" dirty="0"/>
              <a:t>Client mixte</a:t>
            </a:r>
          </a:p>
          <a:p>
            <a:endParaRPr lang="fr-FR" sz="1400" dirty="0"/>
          </a:p>
          <a:p>
            <a:r>
              <a:rPr lang="fr-FR" sz="1600" dirty="0"/>
              <a:t>Montpellier et ses clients</a:t>
            </a:r>
          </a:p>
          <a:p>
            <a:endParaRPr lang="fr-FR" sz="2200" dirty="0"/>
          </a:p>
          <a:p>
            <a:r>
              <a:rPr lang="fr-FR" sz="1600" dirty="0"/>
              <a:t>Sites éliminés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B455022-3402-411B-AD22-2660CC67D2BF}"/>
              </a:ext>
            </a:extLst>
          </p:cNvPr>
          <p:cNvSpPr/>
          <p:nvPr/>
        </p:nvSpPr>
        <p:spPr>
          <a:xfrm>
            <a:off x="6554320" y="3857237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26F149-C7E9-4FFB-A178-E698BFB5FBC5}"/>
              </a:ext>
            </a:extLst>
          </p:cNvPr>
          <p:cNvSpPr/>
          <p:nvPr/>
        </p:nvSpPr>
        <p:spPr>
          <a:xfrm>
            <a:off x="6312347" y="3859604"/>
            <a:ext cx="144016" cy="144016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2E4992-AA01-48BC-9745-AC13E06F52D1}"/>
              </a:ext>
            </a:extLst>
          </p:cNvPr>
          <p:cNvSpPr/>
          <p:nvPr/>
        </p:nvSpPr>
        <p:spPr>
          <a:xfrm>
            <a:off x="6300192" y="2995508"/>
            <a:ext cx="144016" cy="144016"/>
          </a:xfrm>
          <a:prstGeom prst="rect">
            <a:avLst/>
          </a:prstGeom>
          <a:solidFill>
            <a:srgbClr val="0070C0"/>
          </a:solidFill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736F27-010B-4B8F-8993-79AB4F57F640}"/>
              </a:ext>
            </a:extLst>
          </p:cNvPr>
          <p:cNvSpPr/>
          <p:nvPr/>
        </p:nvSpPr>
        <p:spPr>
          <a:xfrm>
            <a:off x="6312347" y="4722248"/>
            <a:ext cx="144016" cy="144016"/>
          </a:xfrm>
          <a:prstGeom prst="rect">
            <a:avLst/>
          </a:prstGeom>
          <a:solidFill>
            <a:srgbClr val="00B050"/>
          </a:solidFill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4256FD-08A0-4B5E-B231-72AAA5708194}"/>
              </a:ext>
            </a:extLst>
          </p:cNvPr>
          <p:cNvSpPr/>
          <p:nvPr/>
        </p:nvSpPr>
        <p:spPr>
          <a:xfrm>
            <a:off x="6300192" y="5301208"/>
            <a:ext cx="144016" cy="144016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2AA2B38-5F2C-4F00-BC82-C9E5490C4FCE}"/>
              </a:ext>
            </a:extLst>
          </p:cNvPr>
          <p:cNvSpPr/>
          <p:nvPr/>
        </p:nvSpPr>
        <p:spPr>
          <a:xfrm>
            <a:off x="6562532" y="2995508"/>
            <a:ext cx="144016" cy="14401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FC62C00-10CA-494C-A042-517C027306D2}"/>
              </a:ext>
            </a:extLst>
          </p:cNvPr>
          <p:cNvSpPr/>
          <p:nvPr/>
        </p:nvSpPr>
        <p:spPr>
          <a:xfrm>
            <a:off x="6566388" y="4723700"/>
            <a:ext cx="144016" cy="144016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BC9DED7A-25E9-4826-9F72-92ABE79E33D3}"/>
              </a:ext>
            </a:extLst>
          </p:cNvPr>
          <p:cNvSpPr/>
          <p:nvPr/>
        </p:nvSpPr>
        <p:spPr>
          <a:xfrm>
            <a:off x="6554320" y="3427556"/>
            <a:ext cx="144016" cy="144016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223E369-C463-4F0A-9D66-CD7872C93A3C}"/>
              </a:ext>
            </a:extLst>
          </p:cNvPr>
          <p:cNvSpPr/>
          <p:nvPr/>
        </p:nvSpPr>
        <p:spPr>
          <a:xfrm>
            <a:off x="6562363" y="4291652"/>
            <a:ext cx="144016" cy="144016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9" name="Espace réservé du contenu 6">
            <a:extLst>
              <a:ext uri="{FF2B5EF4-FFF2-40B4-BE49-F238E27FC236}">
                <a16:creationId xmlns:a16="http://schemas.microsoft.com/office/drawing/2014/main" id="{EED28609-D43A-42B2-8A4E-170C6A713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3528" y="1088740"/>
            <a:ext cx="5694436" cy="468052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23F145C-7C4E-493F-943B-5522DE544FD3}"/>
              </a:ext>
            </a:extLst>
          </p:cNvPr>
          <p:cNvCxnSpPr>
            <a:cxnSpLocks/>
          </p:cNvCxnSpPr>
          <p:nvPr/>
        </p:nvCxnSpPr>
        <p:spPr>
          <a:xfrm>
            <a:off x="6444208" y="3516693"/>
            <a:ext cx="1457299" cy="0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A89465A9-77FB-4008-BC04-0AE329D7959A}"/>
              </a:ext>
            </a:extLst>
          </p:cNvPr>
          <p:cNvCxnSpPr>
            <a:cxnSpLocks/>
          </p:cNvCxnSpPr>
          <p:nvPr/>
        </p:nvCxnSpPr>
        <p:spPr>
          <a:xfrm>
            <a:off x="6427069" y="4363660"/>
            <a:ext cx="1457299" cy="0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76024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7F04E-82E8-4BA5-8B52-8EECDB88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Etude des distances de livraisons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677F38-A934-4E8E-B7B1-538A6DAD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AC31-08A3-4ADD-8C29-F9180FB36DFC}" type="datetime1">
              <a:rPr lang="fr-FR" altLang="fr-FR" smtClean="0"/>
              <a:pPr/>
              <a:t>14/11/2018</a:t>
            </a:fld>
            <a:endParaRPr lang="fr-FR" alt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75906A-34B2-4663-8AB7-76CC72815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BCA9-A81A-4359-B369-672244F9CD06}" type="slidenum">
              <a:rPr lang="fr-FR" altLang="fr-FR" smtClean="0"/>
              <a:pPr/>
              <a:t>6</a:t>
            </a:fld>
            <a:endParaRPr lang="fr-FR" altLang="fr-FR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17440015-C335-49B8-9BC6-4FB440006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087522"/>
              </p:ext>
            </p:extLst>
          </p:nvPr>
        </p:nvGraphicFramePr>
        <p:xfrm>
          <a:off x="467420" y="1700808"/>
          <a:ext cx="8209160" cy="1816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290">
                  <a:extLst>
                    <a:ext uri="{9D8B030D-6E8A-4147-A177-3AD203B41FA5}">
                      <a16:colId xmlns:a16="http://schemas.microsoft.com/office/drawing/2014/main" val="1428717840"/>
                    </a:ext>
                  </a:extLst>
                </a:gridCol>
                <a:gridCol w="2052290">
                  <a:extLst>
                    <a:ext uri="{9D8B030D-6E8A-4147-A177-3AD203B41FA5}">
                      <a16:colId xmlns:a16="http://schemas.microsoft.com/office/drawing/2014/main" val="898357528"/>
                    </a:ext>
                  </a:extLst>
                </a:gridCol>
                <a:gridCol w="2052290">
                  <a:extLst>
                    <a:ext uri="{9D8B030D-6E8A-4147-A177-3AD203B41FA5}">
                      <a16:colId xmlns:a16="http://schemas.microsoft.com/office/drawing/2014/main" val="1165327596"/>
                    </a:ext>
                  </a:extLst>
                </a:gridCol>
                <a:gridCol w="2052290">
                  <a:extLst>
                    <a:ext uri="{9D8B030D-6E8A-4147-A177-3AD203B41FA5}">
                      <a16:colId xmlns:a16="http://schemas.microsoft.com/office/drawing/2014/main" val="3056715460"/>
                    </a:ext>
                  </a:extLst>
                </a:gridCol>
              </a:tblGrid>
              <a:tr h="45439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Multi-sources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Moyenne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525720"/>
                  </a:ext>
                </a:extLst>
              </a:tr>
              <a:tr h="45398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Lens </a:t>
                      </a:r>
                      <a:r>
                        <a:rPr lang="fr-FR" sz="1200" dirty="0"/>
                        <a:t>(FRA)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173719"/>
                  </a:ext>
                </a:extLst>
              </a:tr>
              <a:tr h="45398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Montpellier </a:t>
                      </a:r>
                      <a:r>
                        <a:rPr lang="fr-FR" sz="1200" dirty="0"/>
                        <a:t>(FRA)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176341"/>
                  </a:ext>
                </a:extLst>
              </a:tr>
              <a:tr h="45398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Prague </a:t>
                      </a:r>
                      <a:r>
                        <a:rPr lang="fr-FR" sz="1200" dirty="0"/>
                        <a:t>(CZ)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1506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106426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DD163A0F-0691-40E1-8FDC-9F43D2FD2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512485"/>
              </p:ext>
            </p:extLst>
          </p:nvPr>
        </p:nvGraphicFramePr>
        <p:xfrm>
          <a:off x="467420" y="3861098"/>
          <a:ext cx="8209160" cy="1816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290">
                  <a:extLst>
                    <a:ext uri="{9D8B030D-6E8A-4147-A177-3AD203B41FA5}">
                      <a16:colId xmlns:a16="http://schemas.microsoft.com/office/drawing/2014/main" val="1428717840"/>
                    </a:ext>
                  </a:extLst>
                </a:gridCol>
                <a:gridCol w="2052290">
                  <a:extLst>
                    <a:ext uri="{9D8B030D-6E8A-4147-A177-3AD203B41FA5}">
                      <a16:colId xmlns:a16="http://schemas.microsoft.com/office/drawing/2014/main" val="898357528"/>
                    </a:ext>
                  </a:extLst>
                </a:gridCol>
                <a:gridCol w="2052290">
                  <a:extLst>
                    <a:ext uri="{9D8B030D-6E8A-4147-A177-3AD203B41FA5}">
                      <a16:colId xmlns:a16="http://schemas.microsoft.com/office/drawing/2014/main" val="1165327596"/>
                    </a:ext>
                  </a:extLst>
                </a:gridCol>
                <a:gridCol w="2052290">
                  <a:extLst>
                    <a:ext uri="{9D8B030D-6E8A-4147-A177-3AD203B41FA5}">
                      <a16:colId xmlns:a16="http://schemas.microsoft.com/office/drawing/2014/main" val="3056715460"/>
                    </a:ext>
                  </a:extLst>
                </a:gridCol>
              </a:tblGrid>
              <a:tr h="45439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Mono-source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Moyenne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525720"/>
                  </a:ext>
                </a:extLst>
              </a:tr>
              <a:tr h="45398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Lens </a:t>
                      </a:r>
                      <a:r>
                        <a:rPr lang="fr-FR" sz="1200" dirty="0"/>
                        <a:t>(FRA)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173719"/>
                  </a:ext>
                </a:extLst>
              </a:tr>
              <a:tr h="45398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Montpellier </a:t>
                      </a:r>
                      <a:r>
                        <a:rPr lang="fr-FR" sz="1200" dirty="0"/>
                        <a:t>(FRA)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176341"/>
                  </a:ext>
                </a:extLst>
              </a:tr>
              <a:tr h="45398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Prague </a:t>
                      </a:r>
                      <a:r>
                        <a:rPr lang="fr-FR" sz="1200" dirty="0"/>
                        <a:t>(CZ)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106426"/>
                  </a:ext>
                </a:extLst>
              </a:tr>
            </a:tbl>
          </a:graphicData>
        </a:graphic>
      </p:graphicFrame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A59D4172-5F2F-4101-93B5-43494CE79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052512"/>
            <a:ext cx="8353425" cy="576263"/>
          </a:xfrm>
        </p:spPr>
        <p:txBody>
          <a:bodyPr/>
          <a:lstStyle/>
          <a:p>
            <a:r>
              <a:rPr lang="fr-FR" sz="2000" dirty="0"/>
              <a:t>Données sur les distances de livraisons pour chaque usine, </a:t>
            </a:r>
            <a:r>
              <a:rPr lang="fr-FR" sz="2000" b="1" dirty="0"/>
              <a:t>en km</a:t>
            </a:r>
          </a:p>
        </p:txBody>
      </p:sp>
    </p:spTree>
    <p:extLst>
      <p:ext uri="{BB962C8B-B14F-4D97-AF65-F5344CB8AC3E}">
        <p14:creationId xmlns:p14="http://schemas.microsoft.com/office/powerpoint/2010/main" val="277793643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78A718-BE81-494E-8D4C-79F0EF84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Capacité industrielle des usines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0FA25F87-993F-4A4D-8C84-2FE134A942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518628"/>
              </p:ext>
            </p:extLst>
          </p:nvPr>
        </p:nvGraphicFramePr>
        <p:xfrm>
          <a:off x="395287" y="2931876"/>
          <a:ext cx="8353425" cy="1865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475">
                  <a:extLst>
                    <a:ext uri="{9D8B030D-6E8A-4147-A177-3AD203B41FA5}">
                      <a16:colId xmlns:a16="http://schemas.microsoft.com/office/drawing/2014/main" val="3697938093"/>
                    </a:ext>
                  </a:extLst>
                </a:gridCol>
                <a:gridCol w="2784475">
                  <a:extLst>
                    <a:ext uri="{9D8B030D-6E8A-4147-A177-3AD203B41FA5}">
                      <a16:colId xmlns:a16="http://schemas.microsoft.com/office/drawing/2014/main" val="272716656"/>
                    </a:ext>
                  </a:extLst>
                </a:gridCol>
                <a:gridCol w="2784475">
                  <a:extLst>
                    <a:ext uri="{9D8B030D-6E8A-4147-A177-3AD203B41FA5}">
                      <a16:colId xmlns:a16="http://schemas.microsoft.com/office/drawing/2014/main" val="4070683462"/>
                    </a:ext>
                  </a:extLst>
                </a:gridCol>
              </a:tblGrid>
              <a:tr h="57628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Multi-sources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Mono-source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948910"/>
                  </a:ext>
                </a:extLst>
              </a:tr>
              <a:tr h="42489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Lens </a:t>
                      </a:r>
                      <a:r>
                        <a:rPr lang="fr-FR" sz="1200" dirty="0"/>
                        <a:t>(FRA)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83% </a:t>
                      </a:r>
                      <a:r>
                        <a:rPr lang="fr-FR" sz="1600" dirty="0"/>
                        <a:t>(9173 t)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89% </a:t>
                      </a:r>
                      <a:r>
                        <a:rPr lang="fr-FR" sz="1600" dirty="0"/>
                        <a:t>(9801 t)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857146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Montpellier </a:t>
                      </a:r>
                      <a:r>
                        <a:rPr lang="fr-FR" sz="1200" dirty="0"/>
                        <a:t>(FRA)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97% </a:t>
                      </a:r>
                      <a:r>
                        <a:rPr lang="fr-FR" sz="1600" dirty="0"/>
                        <a:t>(10633 t)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928135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Prague </a:t>
                      </a:r>
                      <a:r>
                        <a:rPr lang="fr-FR" sz="1200" dirty="0"/>
                        <a:t>(CZ)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98% </a:t>
                      </a:r>
                      <a:r>
                        <a:rPr lang="fr-FR" sz="1600" dirty="0"/>
                        <a:t>(10739 t)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4636198"/>
                  </a:ext>
                </a:extLst>
              </a:tr>
            </a:tbl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721CE0-F94B-4FA2-B9DC-F0538D65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AC31-08A3-4ADD-8C29-F9180FB36DFC}" type="datetime1">
              <a:rPr lang="fr-FR" altLang="fr-FR" smtClean="0"/>
              <a:pPr/>
              <a:t>14/11/2018</a:t>
            </a:fld>
            <a:endParaRPr lang="fr-FR" alt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54B713-20D3-4480-A717-FC25DD1B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BCA9-A81A-4359-B369-672244F9CD06}" type="slidenum">
              <a:rPr lang="fr-FR" altLang="fr-FR" smtClean="0"/>
              <a:pPr/>
              <a:t>7</a:t>
            </a:fld>
            <a:endParaRPr lang="fr-FR" altLang="fr-FR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26E4893-1AE6-4E21-98D0-805F4EAF4931}"/>
              </a:ext>
            </a:extLst>
          </p:cNvPr>
          <p:cNvSpPr txBox="1">
            <a:spLocks/>
          </p:cNvSpPr>
          <p:nvPr/>
        </p:nvSpPr>
        <p:spPr bwMode="auto">
          <a:xfrm>
            <a:off x="395287" y="1452620"/>
            <a:ext cx="8353425" cy="1472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Tahoma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Tahoma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Tahoma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Tahoma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Tahoma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Tahoma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Tahoma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Tahoma" charset="0"/>
                <a:cs typeface="+mn-cs"/>
              </a:defRPr>
            </a:lvl9pPr>
          </a:lstStyle>
          <a:p>
            <a:pPr eaLnBrk="1" hangingPunct="1"/>
            <a:r>
              <a:rPr lang="fr-FR" altLang="fr-FR" kern="0" dirty="0"/>
              <a:t>Capacité usine : 11000 tonnes / an</a:t>
            </a:r>
          </a:p>
          <a:p>
            <a:pPr eaLnBrk="1" hangingPunct="1"/>
            <a:endParaRPr lang="fr-FR" altLang="fr-FR" kern="0" dirty="0"/>
          </a:p>
          <a:p>
            <a:pPr eaLnBrk="1" hangingPunct="1"/>
            <a:r>
              <a:rPr lang="fr-FR" altLang="fr-FR" kern="0" dirty="0"/>
              <a:t>Taux d’utilisation des usines :</a:t>
            </a:r>
          </a:p>
        </p:txBody>
      </p:sp>
    </p:spTree>
    <p:extLst>
      <p:ext uri="{BB962C8B-B14F-4D97-AF65-F5344CB8AC3E}">
        <p14:creationId xmlns:p14="http://schemas.microsoft.com/office/powerpoint/2010/main" val="190888811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owerpointIG">
  <a:themeElements>
    <a:clrScheme name="powerpointIG 10">
      <a:dk1>
        <a:srgbClr val="660033"/>
      </a:dk1>
      <a:lt1>
        <a:srgbClr val="FFFFFF"/>
      </a:lt1>
      <a:dk2>
        <a:srgbClr val="FF99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56002A"/>
      </a:accent4>
      <a:accent5>
        <a:srgbClr val="AAE2CA"/>
      </a:accent5>
      <a:accent6>
        <a:srgbClr val="2D2DB9"/>
      </a:accent6>
      <a:hlink>
        <a:srgbClr val="C78BB7"/>
      </a:hlink>
      <a:folHlink>
        <a:srgbClr val="B2B2B2"/>
      </a:folHlink>
    </a:clrScheme>
    <a:fontScheme name="powerpointIG">
      <a:majorFont>
        <a:latin typeface="Tahoma"/>
        <a:ea typeface="ＭＳ Ｐゴシック"/>
        <a:cs typeface="Tahoma"/>
      </a:majorFont>
      <a:minorFont>
        <a:latin typeface="Tahoma"/>
        <a:ea typeface="ＭＳ Ｐゴシック"/>
        <a:cs typeface="Taho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owerpointI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I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I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I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I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I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I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IG 8">
        <a:dk1>
          <a:srgbClr val="000000"/>
        </a:dk1>
        <a:lt1>
          <a:srgbClr val="FFFFFF"/>
        </a:lt1>
        <a:dk2>
          <a:srgbClr val="660033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IG 9">
        <a:dk1>
          <a:srgbClr val="660033"/>
        </a:dk1>
        <a:lt1>
          <a:srgbClr val="FFFFFF"/>
        </a:lt1>
        <a:dk2>
          <a:srgbClr val="FF99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56002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IG 10">
        <a:dk1>
          <a:srgbClr val="660033"/>
        </a:dk1>
        <a:lt1>
          <a:srgbClr val="FFFFFF"/>
        </a:lt1>
        <a:dk2>
          <a:srgbClr val="FF99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56002A"/>
        </a:accent4>
        <a:accent5>
          <a:srgbClr val="AAE2CA"/>
        </a:accent5>
        <a:accent6>
          <a:srgbClr val="2D2DB9"/>
        </a:accent6>
        <a:hlink>
          <a:srgbClr val="C78BB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Settings\comm\Application Data\Microsoft\Modèles\powerpointIG.pot</Template>
  <TotalTime>511</TotalTime>
  <Words>258</Words>
  <Application>Microsoft Office PowerPoint</Application>
  <PresentationFormat>Affichage à l'écran (4:3)</PresentationFormat>
  <Paragraphs>111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MS PGothic</vt:lpstr>
      <vt:lpstr>MS PGothic</vt:lpstr>
      <vt:lpstr>Tahoma</vt:lpstr>
      <vt:lpstr>Times New Roman</vt:lpstr>
      <vt:lpstr>powerpointIG</vt:lpstr>
      <vt:lpstr>Ecole d’Ingénieurs Sup Galilée  Université Paris 13</vt:lpstr>
      <vt:lpstr>Objectifs &amp; résultats</vt:lpstr>
      <vt:lpstr>Sites sélectionnés</vt:lpstr>
      <vt:lpstr>Détail des livraisons - Multisources</vt:lpstr>
      <vt:lpstr>Détail des livraisons - Monosource</vt:lpstr>
      <vt:lpstr>Etude des distances de livraisons</vt:lpstr>
      <vt:lpstr>Capacité industrielle des usines</vt:lpstr>
    </vt:vector>
  </TitlesOfParts>
  <Company>institut galilee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comm</dc:creator>
  <cp:lastModifiedBy>Romain Auger</cp:lastModifiedBy>
  <cp:revision>59</cp:revision>
  <dcterms:created xsi:type="dcterms:W3CDTF">2007-02-09T11:03:16Z</dcterms:created>
  <dcterms:modified xsi:type="dcterms:W3CDTF">2018-11-14T11:21:05Z</dcterms:modified>
</cp:coreProperties>
</file>