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64" r:id="rId4"/>
    <p:sldId id="272" r:id="rId5"/>
    <p:sldId id="278" r:id="rId6"/>
    <p:sldId id="268" r:id="rId7"/>
    <p:sldId id="277" r:id="rId8"/>
    <p:sldId id="275" r:id="rId9"/>
    <p:sldId id="260" r:id="rId10"/>
    <p:sldId id="261" r:id="rId11"/>
    <p:sldId id="262" r:id="rId12"/>
    <p:sldId id="263" r:id="rId13"/>
    <p:sldId id="276" r:id="rId14"/>
    <p:sldId id="269" r:id="rId15"/>
    <p:sldId id="274" r:id="rId16"/>
    <p:sldId id="270" r:id="rId17"/>
    <p:sldId id="273" r:id="rId18"/>
    <p:sldId id="279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38204BF-E527-4237-BDCE-F8FEEEBF00A1}">
          <p14:sldIdLst>
            <p14:sldId id="256"/>
            <p14:sldId id="271"/>
            <p14:sldId id="264"/>
            <p14:sldId id="272"/>
            <p14:sldId id="278"/>
            <p14:sldId id="268"/>
            <p14:sldId id="277"/>
            <p14:sldId id="275"/>
            <p14:sldId id="260"/>
            <p14:sldId id="261"/>
            <p14:sldId id="262"/>
            <p14:sldId id="263"/>
            <p14:sldId id="276"/>
            <p14:sldId id="269"/>
            <p14:sldId id="274"/>
            <p14:sldId id="270"/>
            <p14:sldId id="27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CC00"/>
    <a:srgbClr val="E75E18"/>
    <a:srgbClr val="003366"/>
    <a:srgbClr val="1C1C1C"/>
    <a:srgbClr val="000000"/>
    <a:srgbClr val="ED5200"/>
    <a:srgbClr val="E75201"/>
    <a:srgbClr val="E8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978F9-AEA4-4911-98DB-FBF1EABF7FAC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FFA9B8-1491-43E4-847F-D54F4260CAF0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384709-054F-442D-807C-901F3CBF4A83}" type="slidenum">
              <a:rPr lang="fr-FR" altLang="fr-FR" sz="1200"/>
              <a:pPr eaLnBrk="1" hangingPunct="1"/>
              <a:t>1</a:t>
            </a:fld>
            <a:endParaRPr lang="fr-FR" altLang="fr-FR" sz="12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75E18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4BDBE-775B-4E8F-9D4B-C251AA440792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AE106-F7BA-4883-97D8-E546CB76573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3946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51BAB-279D-4156-B210-5FDA4839EA2E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8C41A-FF9C-48FF-A072-B9B9DE1D61B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9104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61150" y="404813"/>
            <a:ext cx="2087563" cy="5256212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5288" y="404813"/>
            <a:ext cx="6113462" cy="52562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CBDD0-9485-4445-BCC0-DC8D20283ABD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590DC-2AB1-4BD6-8DEB-A396F8180E9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7882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5E18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C7DD6-0506-4AC7-A207-D58912F26FE0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92810-D7D0-4DEA-96E2-CB9E9C19846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678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75E18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624A1-B50C-48D6-A03B-B96003C502B9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8F955-A988-4AED-A865-A8644245903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133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19BD6-0571-4ED7-B556-264B349BACE5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D4DE2-4D67-4A46-85BD-B12C1393B19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532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8EDF2-EFAC-4031-961B-C30ACADD79DB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F9D2A-22B5-4814-B442-8ED3F8EDFE1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908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5E18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50644-76A2-4C84-ACF5-A49605A5C7C1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0C5D46-3C03-47D7-B81C-78CE88FC91C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9385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E4660-01FF-4FC1-8F35-14A5AFAC5796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901DA-B851-43F8-9877-69B7E4BEA40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244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80ADF-7B8B-4F16-8106-D7D5BCEF8CE5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7230B-1A88-4E6C-9BEB-F5A6575AED5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223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C4212-20FE-4D30-91CA-4C454BB7226A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FCFE1-561F-483D-B63A-35F51CF4FA9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775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9338"/>
            <a:ext cx="9144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84438" y="188913"/>
            <a:ext cx="62642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</a:t>
            </a:r>
            <a:br>
              <a:rPr lang="fr-FR" dirty="0"/>
            </a:br>
            <a:r>
              <a:rPr lang="fr-FR" dirty="0"/>
              <a:t>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3534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400050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94335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169545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4014788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021388"/>
            <a:ext cx="10080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8DD6D0F-8CD7-4777-AAAD-7FDF76CF35FF}" type="datetime1">
              <a:rPr lang="fr-FR" altLang="fr-FR"/>
              <a:pPr/>
              <a:t>21/12/2018</a:t>
            </a:fld>
            <a:endParaRPr lang="fr-FR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713" y="6021388"/>
            <a:ext cx="604837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7825" y="6021388"/>
            <a:ext cx="8953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0DFA4-69BA-4F8A-8015-1E32BAC87F81}" type="slidenum">
              <a:rPr lang="fr-FR" altLang="fr-FR"/>
              <a:pPr/>
              <a:t>‹N°›</a:t>
            </a:fld>
            <a:endParaRPr lang="fr-FR" altLang="fr-FR"/>
          </a:p>
        </p:txBody>
      </p:sp>
      <p:pic>
        <p:nvPicPr>
          <p:cNvPr id="3" name="Imag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"/>
            <a:ext cx="241141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Imag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453188"/>
            <a:ext cx="10429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MS PGothic" panose="020B0600070205080204" pitchFamily="34" charset="-128"/>
          <a:cs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MS PGothic" panose="020B0600070205080204" pitchFamily="34" charset="-128"/>
          <a:cs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MS PGothic" panose="020B0600070205080204" pitchFamily="34" charset="-128"/>
          <a:cs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MS PGothic" panose="020B0600070205080204" pitchFamily="34" charset="-128"/>
          <a:cs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ahoma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Tahoma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Tahoma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17F97E-C4C1-4E62-BA01-F00DF6E98F4B}" type="datetime1">
              <a:rPr lang="fr-FR" altLang="fr-FR" sz="1400"/>
              <a:pPr eaLnBrk="1" hangingPunct="1"/>
              <a:t>21/12/2018</a:t>
            </a:fld>
            <a:endParaRPr lang="fr-FR" alt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C7D0A94-1178-4654-9662-500279B4745E}" type="slidenum">
              <a:rPr lang="fr-FR" altLang="fr-FR" sz="1400"/>
              <a:pPr eaLnBrk="1" hangingPunct="1"/>
              <a:t>1</a:t>
            </a:fld>
            <a:endParaRPr lang="fr-FR" altLang="fr-FR" sz="140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115888"/>
            <a:ext cx="6046787" cy="831850"/>
          </a:xfrm>
        </p:spPr>
        <p:txBody>
          <a:bodyPr>
            <a:spAutoFit/>
          </a:bodyPr>
          <a:lstStyle/>
          <a:p>
            <a:pPr eaLnBrk="1" hangingPunct="1"/>
            <a:r>
              <a:rPr lang="fr-FR" altLang="fr-FR"/>
              <a:t>Ecole d</a:t>
            </a:r>
            <a:r>
              <a:rPr lang="ja-JP" altLang="fr-FR"/>
              <a:t>’</a:t>
            </a:r>
            <a:r>
              <a:rPr lang="fr-FR" altLang="ja-JP"/>
              <a:t>Ingénieurs Sup Galilée</a:t>
            </a:r>
            <a:br>
              <a:rPr lang="fr-FR" altLang="ja-JP"/>
            </a:br>
            <a:r>
              <a:rPr lang="fr-FR" altLang="ja-JP"/>
              <a:t> Université Paris 13</a:t>
            </a:r>
            <a:endParaRPr lang="fr-FR" alt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426" y="2367171"/>
            <a:ext cx="6400800" cy="2123658"/>
          </a:xfrm>
        </p:spPr>
        <p:txBody>
          <a:bodyPr>
            <a:spAutoFit/>
          </a:bodyPr>
          <a:lstStyle/>
          <a:p>
            <a:pPr eaLnBrk="1" hangingPunct="1"/>
            <a:r>
              <a:rPr lang="fr-FR" sz="2400" dirty="0"/>
              <a:t>Dessin de figures fractales </a:t>
            </a:r>
          </a:p>
          <a:p>
            <a:pPr eaLnBrk="1" hangingPunct="1"/>
            <a:r>
              <a:rPr lang="fr-FR" sz="2400" dirty="0"/>
              <a:t>Flocon de Koch &amp; Dragon de Levy</a:t>
            </a:r>
          </a:p>
          <a:p>
            <a:pPr eaLnBrk="1" hangingPunct="1"/>
            <a:endParaRPr lang="fr-FR" sz="2400" dirty="0"/>
          </a:p>
          <a:p>
            <a:pPr eaLnBrk="1" hangingPunct="1"/>
            <a:r>
              <a:rPr lang="fr-FR" sz="1800" dirty="0"/>
              <a:t>Programmation distribuée (Open-MPI)</a:t>
            </a:r>
          </a:p>
          <a:p>
            <a:pPr algn="l" eaLnBrk="1" hangingPunct="1"/>
            <a:endParaRPr lang="fr-FR" alt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179388" y="5085184"/>
            <a:ext cx="3168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n-lt"/>
              </a:rPr>
              <a:t>AUGER Romain </a:t>
            </a:r>
          </a:p>
          <a:p>
            <a:r>
              <a:rPr lang="fr-FR" sz="1400" dirty="0">
                <a:latin typeface="+mn-lt"/>
              </a:rPr>
              <a:t>PETITBOULANGER--MELEUX Erwan </a:t>
            </a:r>
          </a:p>
          <a:p>
            <a:r>
              <a:rPr lang="fr-FR" sz="1400" dirty="0">
                <a:latin typeface="+mn-lt"/>
              </a:rPr>
              <a:t>RIO Charles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Complexité en temps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0644-76A2-4C84-ACF5-A49605A5C7C1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D46-3C03-47D7-B81C-78CE88FC91C9}" type="slidenum">
              <a:rPr lang="fr-FR" altLang="fr-FR" smtClean="0"/>
              <a:pPr/>
              <a:t>10</a:t>
            </a:fld>
            <a:endParaRPr lang="fr-FR" alt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05579" y="1173318"/>
                <a:ext cx="8733606" cy="4606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+mn-lt"/>
                  </a:rPr>
                  <a:t> #symboles par itération = #(F) + #(+) + #(-)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dirty="0">
                    <a:latin typeface="+mn-lt"/>
                  </a:rPr>
                  <a:t>         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  +    4∗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BR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>
                  <a:latin typeface="+mn-lt"/>
                </a:endParaRP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dirty="0">
                    <a:latin typeface="+mn-lt"/>
                  </a:rPr>
                  <a:t>                                 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  +   4 ∗ 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−1)</m:t>
                    </m:r>
                  </m:oMath>
                </a14:m>
                <a:endParaRPr lang="fr-FR" dirty="0">
                  <a:effectLst/>
                  <a:latin typeface="+mn-lt"/>
                </a:endParaRPr>
              </a:p>
              <a:p>
                <a:endParaRPr lang="fr-FR" sz="1800" dirty="0">
                  <a:effectLst/>
                  <a:latin typeface="+mn-lt"/>
                </a:endParaRPr>
              </a:p>
              <a:p>
                <a:r>
                  <a:rPr lang="fr-FR" dirty="0">
                    <a:latin typeface="+mn-lt"/>
                  </a:rPr>
                  <a:t>                                   = 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5 ∗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  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− 4</m:t>
                    </m:r>
                  </m:oMath>
                </a14:m>
                <a:endParaRPr lang="fr-FR" dirty="0">
                  <a:latin typeface="+mn-lt"/>
                </a:endParaRPr>
              </a:p>
              <a:p>
                <a:endParaRPr lang="fr-FR" dirty="0">
                  <a:latin typeface="+mn-lt"/>
                </a:endParaRPr>
              </a:p>
              <a:p>
                <a:r>
                  <a:rPr lang="fr-FR" dirty="0">
                    <a:effectLst/>
                    <a:latin typeface="+mn-lt"/>
                  </a:rPr>
                  <a:t>Parcours d’une liste de taille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5 ∗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  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 − 4</m:t>
                    </m:r>
                  </m:oMath>
                </a14:m>
                <a:r>
                  <a:rPr lang="fr-FR" dirty="0">
                    <a:latin typeface="+mn-lt"/>
                  </a:rPr>
                  <a:t> à chaque itération</a:t>
                </a:r>
              </a:p>
              <a:p>
                <a:endParaRPr lang="fr-FR" dirty="0">
                  <a:latin typeface="+mn-lt"/>
                </a:endParaRPr>
              </a:p>
              <a:p>
                <a:r>
                  <a:rPr lang="pt-BR" dirty="0">
                    <a:latin typeface="+mn-lt"/>
                  </a:rPr>
                  <a:t>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fr-FR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5 ∗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L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 − 4)</m:t>
                        </m:r>
                      </m:e>
                    </m:nary>
                  </m:oMath>
                </a14:m>
                <a:endParaRPr lang="fr-FR" dirty="0">
                  <a:latin typeface="+mn-lt"/>
                </a:endParaRP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dirty="0">
                    <a:latin typeface="+mn-lt"/>
                  </a:rPr>
                  <a:t>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5 ∗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−4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−9 </m:t>
                    </m:r>
                  </m:oMath>
                </a14:m>
                <a:r>
                  <a:rPr lang="fr-FR" dirty="0">
                    <a:latin typeface="+mn-lt"/>
                  </a:rPr>
                  <a:t>                </a:t>
                </a:r>
                <a:r>
                  <a:rPr lang="fr-FR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fr-FR" b="1" dirty="0"/>
                  <a:t>)</a:t>
                </a: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79" y="1173318"/>
                <a:ext cx="8733606" cy="4606389"/>
              </a:xfrm>
              <a:prstGeom prst="rect">
                <a:avLst/>
              </a:prstGeom>
              <a:blipFill>
                <a:blip r:embed="rId2"/>
                <a:stretch>
                  <a:fillRect l="-1117" t="-1058" b="-21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 droite 6">
            <a:extLst>
              <a:ext uri="{FF2B5EF4-FFF2-40B4-BE49-F238E27FC236}">
                <a16:creationId xmlns:a16="http://schemas.microsoft.com/office/drawing/2014/main" id="{5DDFE841-5FF4-4587-B071-9B08C097AD8C}"/>
              </a:ext>
            </a:extLst>
          </p:cNvPr>
          <p:cNvSpPr/>
          <p:nvPr/>
        </p:nvSpPr>
        <p:spPr>
          <a:xfrm>
            <a:off x="5436096" y="5294284"/>
            <a:ext cx="614184" cy="4059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29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entre processus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0644-76A2-4C84-ACF5-A49605A5C7C1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D46-3C03-47D7-B81C-78CE88FC91C9}" type="slidenum">
              <a:rPr lang="fr-FR" altLang="fr-FR" smtClean="0"/>
              <a:pPr/>
              <a:t>11</a:t>
            </a:fld>
            <a:endParaRPr lang="fr-FR" altLang="fr-FR"/>
          </a:p>
        </p:txBody>
      </p:sp>
      <p:pic>
        <p:nvPicPr>
          <p:cNvPr id="1026" name="Picture 2" descr="https://lh5.googleusercontent.com/4I7AAu9InBnSsARpH9aZHxGJ5fmD1p34zQ-lNuIVQvfGxCXvOaC-C_AT0biWl7lAfY2yTlHvoaBtzrfp5nXYO0WjHJywOZSwT7ml9ZfheLSaFqrVvNGkYCwFMAQdTV13uv1Mse5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08720"/>
            <a:ext cx="4577346" cy="543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17740" y="1556792"/>
                <a:ext cx="425426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fr-FR" sz="1600" dirty="0">
                    <a:latin typeface="+mn-lt"/>
                  </a:rPr>
                  <a:t>Processus root fait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sz="16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fr-FR" sz="1600" b="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fr-FR" sz="1600" b="0" i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sz="1600" dirty="0">
                    <a:latin typeface="+mn-lt"/>
                  </a:rPr>
                  <a:t> itérations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600" dirty="0">
                    <a:latin typeface="+mn-lt"/>
                  </a:rPr>
                  <a:t>Partage de la liste entre processus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600" dirty="0">
                    <a:latin typeface="+mn-lt"/>
                  </a:rPr>
                  <a:t>Chaque processus fait (n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fr-FR" sz="16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fr-FR" sz="1600" i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sz="1600" dirty="0">
                    <a:latin typeface="+mn-lt"/>
                  </a:rPr>
                  <a:t>) itérations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fr-FR" sz="1600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600" dirty="0">
                    <a:latin typeface="+mn-lt"/>
                  </a:rPr>
                  <a:t>Transmission au </a:t>
                </a:r>
                <a:r>
                  <a:rPr lang="fr-FR" sz="1600" dirty="0" err="1">
                    <a:latin typeface="+mn-lt"/>
                  </a:rPr>
                  <a:t>root</a:t>
                </a:r>
                <a:r>
                  <a:rPr lang="fr-FR" sz="1600" dirty="0">
                    <a:latin typeface="+mn-lt"/>
                  </a:rPr>
                  <a:t> qui dessine l’image</a:t>
                </a: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0" y="1556792"/>
                <a:ext cx="4254260" cy="4031873"/>
              </a:xfrm>
              <a:prstGeom prst="rect">
                <a:avLst/>
              </a:prstGeom>
              <a:blipFill>
                <a:blip r:embed="rId3"/>
                <a:stretch>
                  <a:fillRect l="-716" t="-453" b="-9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97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Complexité en messages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0644-76A2-4C84-ACF5-A49605A5C7C1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D46-3C03-47D7-B81C-78CE88FC91C9}" type="slidenum">
              <a:rPr lang="fr-FR" altLang="fr-FR" smtClean="0"/>
              <a:pPr/>
              <a:t>12</a:t>
            </a:fld>
            <a:endParaRPr lang="fr-FR" altLang="fr-FR"/>
          </a:p>
        </p:txBody>
      </p:sp>
      <p:sp>
        <p:nvSpPr>
          <p:cNvPr id="6" name="ZoneTexte 5"/>
          <p:cNvSpPr txBox="1"/>
          <p:nvPr/>
        </p:nvSpPr>
        <p:spPr>
          <a:xfrm>
            <a:off x="1475656" y="1203627"/>
            <a:ext cx="7102628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n-lt"/>
              </a:rPr>
              <a:t>root         p-1 procs</a:t>
            </a:r>
          </a:p>
          <a:p>
            <a:pPr marL="800100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Découpage de la liste</a:t>
            </a:r>
          </a:p>
          <a:p>
            <a:pPr marL="800100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 nombre d’itérations à calculer</a:t>
            </a:r>
          </a:p>
          <a:p>
            <a:endParaRPr lang="fr-FR" sz="2000" dirty="0">
              <a:latin typeface="+mn-lt"/>
            </a:endParaRPr>
          </a:p>
          <a:p>
            <a:r>
              <a:rPr lang="fr-FR" dirty="0">
                <a:latin typeface="+mn-lt"/>
              </a:rPr>
              <a:t>root         p-1 procs</a:t>
            </a:r>
          </a:p>
          <a:p>
            <a:pPr marL="800100" lvl="1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La liste calculée</a:t>
            </a:r>
          </a:p>
          <a:p>
            <a:pPr marL="800100" lvl="1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La taille de cette dernière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latin typeface="+mn-lt"/>
            </a:endParaRPr>
          </a:p>
          <a:p>
            <a:pPr algn="ctr"/>
            <a:r>
              <a:rPr lang="fr-FR" dirty="0">
                <a:latin typeface="+mn-lt"/>
              </a:rPr>
              <a:t>4 * (p – 1) messages</a:t>
            </a:r>
          </a:p>
          <a:p>
            <a:pPr algn="ctr"/>
            <a:endParaRPr lang="fr-FR" sz="2000" dirty="0">
              <a:latin typeface="+mn-lt"/>
            </a:endParaRPr>
          </a:p>
          <a:p>
            <a:pPr algn="ctr"/>
            <a:endParaRPr lang="fr-FR" sz="2000" dirty="0">
              <a:latin typeface="+mn-lt"/>
            </a:endParaRPr>
          </a:p>
          <a:p>
            <a:pPr algn="ctr"/>
            <a:r>
              <a:rPr lang="fr-FR" dirty="0">
                <a:latin typeface="+mn-lt"/>
              </a:rPr>
              <a:t>⚠ </a:t>
            </a:r>
            <a:r>
              <a:rPr lang="fr-FR" dirty="0">
                <a:effectLst/>
                <a:latin typeface="+mn-lt"/>
              </a:rPr>
              <a:t>La taille des messages envoyés augmente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2709176" y="4553039"/>
            <a:ext cx="614184" cy="4059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F8BF28-AA71-4E3F-BACF-6F21AABE8814}"/>
              </a:ext>
            </a:extLst>
          </p:cNvPr>
          <p:cNvCxnSpPr/>
          <p:nvPr/>
        </p:nvCxnSpPr>
        <p:spPr>
          <a:xfrm>
            <a:off x="2299878" y="1431094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BF4A2FC-D054-4CC5-81D7-6FE7B3EFA4AA}"/>
              </a:ext>
            </a:extLst>
          </p:cNvPr>
          <p:cNvCxnSpPr>
            <a:cxnSpLocks/>
          </p:cNvCxnSpPr>
          <p:nvPr/>
        </p:nvCxnSpPr>
        <p:spPr>
          <a:xfrm rot="10800000">
            <a:off x="2296189" y="3087277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4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DD6-0506-4AC7-A207-D58912F26FE0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810-D7D0-4DEA-96E2-CB9E9C19846C}" type="slidenum">
              <a:rPr lang="fr-FR" altLang="fr-FR" smtClean="0"/>
              <a:pPr/>
              <a:t>13</a:t>
            </a:fld>
            <a:endParaRPr lang="fr-FR" alt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36276BE-53D5-4511-81AA-4CD9B8D5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88" y="2499778"/>
            <a:ext cx="3816424" cy="92333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fr-FR" altLang="fr-FR" sz="5400" kern="0" dirty="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30259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B8D6D-CDAF-4FF9-9008-6671440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Flocon de Koch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BEB617-DAC1-4901-920C-11B3BF3A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0644-76A2-4C84-ACF5-A49605A5C7C1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E96-D7A0-4631-8AEA-4217D59F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D46-3C03-47D7-B81C-78CE88FC91C9}" type="slidenum">
              <a:rPr lang="fr-FR" altLang="fr-FR" smtClean="0"/>
              <a:pPr/>
              <a:t>14</a:t>
            </a:fld>
            <a:endParaRPr lang="fr-FR" altLang="fr-FR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C490D727-BFFA-4FB8-9721-DBEDB26B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3990610" cy="46085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7E2FA1-F5D4-40F5-8406-AC80B7F1676F}"/>
              </a:ext>
            </a:extLst>
          </p:cNvPr>
          <p:cNvSpPr txBox="1"/>
          <p:nvPr/>
        </p:nvSpPr>
        <p:spPr>
          <a:xfrm>
            <a:off x="6372895" y="2823895"/>
            <a:ext cx="25202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6 processus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Itérations 0 - 5</a:t>
            </a:r>
          </a:p>
        </p:txBody>
      </p:sp>
    </p:spTree>
    <p:extLst>
      <p:ext uri="{BB962C8B-B14F-4D97-AF65-F5344CB8AC3E}">
        <p14:creationId xmlns:p14="http://schemas.microsoft.com/office/powerpoint/2010/main" val="135382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A895AB-6B99-428C-A761-A81F1387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d’exécution - Flocon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401FF6-F92C-4861-9FB7-34C190C2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EDF2-EFAC-4031-961B-C30ACADD79DB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0776976-5D06-4566-871B-0B2926D8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9D2A-22B5-4814-B442-8ED3F8EDFE1E}" type="slidenum">
              <a:rPr lang="fr-FR" altLang="fr-FR" smtClean="0"/>
              <a:pPr/>
              <a:t>15</a:t>
            </a:fld>
            <a:endParaRPr lang="fr-FR" alt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00C0830-C219-413B-8FB2-BDF13A631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65733"/>
              </p:ext>
            </p:extLst>
          </p:nvPr>
        </p:nvGraphicFramePr>
        <p:xfrm>
          <a:off x="143446" y="1629000"/>
          <a:ext cx="8857107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69">
                  <a:extLst>
                    <a:ext uri="{9D8B030D-6E8A-4147-A177-3AD203B41FA5}">
                      <a16:colId xmlns:a16="http://schemas.microsoft.com/office/drawing/2014/main" val="1784821923"/>
                    </a:ext>
                  </a:extLst>
                </a:gridCol>
                <a:gridCol w="2952369">
                  <a:extLst>
                    <a:ext uri="{9D8B030D-6E8A-4147-A177-3AD203B41FA5}">
                      <a16:colId xmlns:a16="http://schemas.microsoft.com/office/drawing/2014/main" val="3491442548"/>
                    </a:ext>
                  </a:extLst>
                </a:gridCol>
                <a:gridCol w="2952369">
                  <a:extLst>
                    <a:ext uri="{9D8B030D-6E8A-4147-A177-3AD203B41FA5}">
                      <a16:colId xmlns:a16="http://schemas.microsoft.com/office/drawing/2014/main" val="214486304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Itérations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Temps séquentiel (s)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Temps distribué (p = 3) (s)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08175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0,017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981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0,052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0,205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5667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0,147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0,22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67791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0,45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0,29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268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1,69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0,58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97739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7,22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2,22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13797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25,6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13,5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4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8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7">
            <a:extLst>
              <a:ext uri="{FF2B5EF4-FFF2-40B4-BE49-F238E27FC236}">
                <a16:creationId xmlns:a16="http://schemas.microsoft.com/office/drawing/2014/main" id="{35F0C3B2-6EF6-4D6A-88EE-0D8E32B1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10" y="486054"/>
            <a:ext cx="5397500" cy="53975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7B8D6D-CDAF-4FF9-9008-6671440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Dragon de Levy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BEB617-DAC1-4901-920C-11B3BF3A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0644-76A2-4C84-ACF5-A49605A5C7C1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E96-D7A0-4631-8AEA-4217D59F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D46-3C03-47D7-B81C-78CE88FC91C9}" type="slidenum">
              <a:rPr lang="fr-FR" altLang="fr-FR" smtClean="0"/>
              <a:pPr/>
              <a:t>16</a:t>
            </a:fld>
            <a:endParaRPr lang="fr-FR" alt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42551A-A532-4C88-BE57-12C15AE668D0}"/>
              </a:ext>
            </a:extLst>
          </p:cNvPr>
          <p:cNvSpPr txBox="1"/>
          <p:nvPr/>
        </p:nvSpPr>
        <p:spPr>
          <a:xfrm>
            <a:off x="4127766" y="5301208"/>
            <a:ext cx="208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4 processus</a:t>
            </a:r>
          </a:p>
        </p:txBody>
      </p:sp>
    </p:spTree>
    <p:extLst>
      <p:ext uri="{BB962C8B-B14F-4D97-AF65-F5344CB8AC3E}">
        <p14:creationId xmlns:p14="http://schemas.microsoft.com/office/powerpoint/2010/main" val="37312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600B3C42-E807-4A34-80AD-8EEBA128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d’exécution - Dragon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7F0534-B3C5-4337-BC7B-E47A6984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4660-01FF-4FC1-8F35-14A5AFAC5796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195AF7-1499-48A1-8BD7-014CD00D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01DA-B851-43F8-9877-69B7E4BEA40B}" type="slidenum">
              <a:rPr lang="fr-FR" altLang="fr-FR" smtClean="0"/>
              <a:pPr/>
              <a:t>17</a:t>
            </a:fld>
            <a:endParaRPr lang="fr-FR" alt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83E5392-9752-4CD6-BD64-B7C72719A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76386"/>
              </p:ext>
            </p:extLst>
          </p:nvPr>
        </p:nvGraphicFramePr>
        <p:xfrm>
          <a:off x="252152" y="1628999"/>
          <a:ext cx="8641023" cy="360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41">
                  <a:extLst>
                    <a:ext uri="{9D8B030D-6E8A-4147-A177-3AD203B41FA5}">
                      <a16:colId xmlns:a16="http://schemas.microsoft.com/office/drawing/2014/main" val="2052401742"/>
                    </a:ext>
                  </a:extLst>
                </a:gridCol>
                <a:gridCol w="2880341">
                  <a:extLst>
                    <a:ext uri="{9D8B030D-6E8A-4147-A177-3AD203B41FA5}">
                      <a16:colId xmlns:a16="http://schemas.microsoft.com/office/drawing/2014/main" val="1428051575"/>
                    </a:ext>
                  </a:extLst>
                </a:gridCol>
                <a:gridCol w="2880341">
                  <a:extLst>
                    <a:ext uri="{9D8B030D-6E8A-4147-A177-3AD203B41FA5}">
                      <a16:colId xmlns:a16="http://schemas.microsoft.com/office/drawing/2014/main" val="585497098"/>
                    </a:ext>
                  </a:extLst>
                </a:gridCol>
              </a:tblGrid>
              <a:tr h="4333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Itérations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5846" marR="65846" marT="65846" marB="65846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Temps séquentiel (s)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5846" marR="65846" marT="65846" marB="65846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Temps distribué (p = 4) (s)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5846" marR="65846" marT="65846" marB="65846" anchor="ctr"/>
                </a:tc>
                <a:extLst>
                  <a:ext uri="{0D108BD9-81ED-4DB2-BD59-A6C34878D82A}">
                    <a16:rowId xmlns:a16="http://schemas.microsoft.com/office/drawing/2014/main" val="388244026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0,37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0,45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extLst>
                  <a:ext uri="{0D108BD9-81ED-4DB2-BD59-A6C34878D82A}">
                    <a16:rowId xmlns:a16="http://schemas.microsoft.com/office/drawing/2014/main" val="219795624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1,31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2,26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extLst>
                  <a:ext uri="{0D108BD9-81ED-4DB2-BD59-A6C34878D82A}">
                    <a16:rowId xmlns:a16="http://schemas.microsoft.com/office/drawing/2014/main" val="3727093240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1,43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1,97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extLst>
                  <a:ext uri="{0D108BD9-81ED-4DB2-BD59-A6C34878D82A}">
                    <a16:rowId xmlns:a16="http://schemas.microsoft.com/office/drawing/2014/main" val="847665141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4,95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9,04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extLst>
                  <a:ext uri="{0D108BD9-81ED-4DB2-BD59-A6C34878D82A}">
                    <a16:rowId xmlns:a16="http://schemas.microsoft.com/office/drawing/2014/main" val="1477555103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6,34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9,34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extLst>
                  <a:ext uri="{0D108BD9-81ED-4DB2-BD59-A6C34878D82A}">
                    <a16:rowId xmlns:a16="http://schemas.microsoft.com/office/drawing/2014/main" val="1341351119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extLst>
                  <a:ext uri="{0D108BD9-81ED-4DB2-BD59-A6C34878D82A}">
                    <a16:rowId xmlns:a16="http://schemas.microsoft.com/office/drawing/2014/main" val="1639094013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34,2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extLst>
                  <a:ext uri="{0D108BD9-81ED-4DB2-BD59-A6C34878D82A}">
                    <a16:rowId xmlns:a16="http://schemas.microsoft.com/office/drawing/2014/main" val="4294546116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26340" marR="26340" marT="26340" marB="26340" anchor="ctr"/>
                </a:tc>
                <a:extLst>
                  <a:ext uri="{0D108BD9-81ED-4DB2-BD59-A6C34878D82A}">
                    <a16:rowId xmlns:a16="http://schemas.microsoft.com/office/drawing/2014/main" val="3580537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05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37D3-6488-4B64-B986-76D411BD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7DA94C-0950-4A02-A0B5-C8532F96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626434"/>
            <a:ext cx="8353425" cy="3168575"/>
          </a:xfrm>
        </p:spPr>
        <p:txBody>
          <a:bodyPr/>
          <a:lstStyle/>
          <a:p>
            <a:r>
              <a:rPr lang="fr-FR" dirty="0"/>
              <a:t>Flocon et Dragon fonctionnent en séquentiel et en distribué</a:t>
            </a:r>
          </a:p>
          <a:p>
            <a:endParaRPr lang="fr-FR" dirty="0"/>
          </a:p>
          <a:p>
            <a:r>
              <a:rPr lang="fr-FR" dirty="0"/>
              <a:t>2 méthodes dont l’une est adaptable</a:t>
            </a:r>
          </a:p>
          <a:p>
            <a:endParaRPr lang="fr-FR" dirty="0"/>
          </a:p>
          <a:p>
            <a:r>
              <a:rPr lang="fr-FR" dirty="0"/>
              <a:t>La complexité de ce genre de calculs reste énorme</a:t>
            </a:r>
          </a:p>
          <a:p>
            <a:endParaRPr lang="fr-FR" dirty="0"/>
          </a:p>
          <a:p>
            <a:r>
              <a:rPr lang="fr-FR" dirty="0"/>
              <a:t>Gain de performance observé sur le flocon uniquement</a:t>
            </a:r>
          </a:p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AF4DDF-C3BE-486F-885B-68B92C96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0644-76A2-4C84-ACF5-A49605A5C7C1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E6FB7C-4D18-45BB-ACF6-DF78000B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D46-3C03-47D7-B81C-78CE88FC91C9}" type="slidenum">
              <a:rPr lang="fr-FR" altLang="fr-FR" smtClean="0"/>
              <a:pPr/>
              <a:t>18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7053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9D6FC-7D3A-4252-99B9-BF0B71E1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Cairo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7293B-A56E-44AA-9308-001F4DC2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DD6-0506-4AC7-A207-D58912F26FE0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0A8C9-3FEF-4F9E-957A-18A61DFF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810-D7D0-4DEA-96E2-CB9E9C19846C}" type="slidenum">
              <a:rPr lang="fr-FR" altLang="fr-FR" smtClean="0"/>
              <a:pPr/>
              <a:t>2</a:t>
            </a:fld>
            <a:endParaRPr lang="fr-FR" alt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23045B4-5005-45C9-88CB-8B8E56C3F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4200" r="24800" b="37001"/>
          <a:stretch/>
        </p:blipFill>
        <p:spPr>
          <a:xfrm>
            <a:off x="1142294" y="782231"/>
            <a:ext cx="6768752" cy="40324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9B99D9-23C9-434B-8FBF-4D9466585FFD}"/>
              </a:ext>
            </a:extLst>
          </p:cNvPr>
          <p:cNvSpPr txBox="1"/>
          <p:nvPr/>
        </p:nvSpPr>
        <p:spPr>
          <a:xfrm>
            <a:off x="1367557" y="5033762"/>
            <a:ext cx="640888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3366"/>
                </a:solidFill>
              </a:rPr>
              <a:t>cairo_rotate</a:t>
            </a:r>
            <a:r>
              <a:rPr lang="fr-FR" sz="1600" dirty="0">
                <a:solidFill>
                  <a:srgbClr val="003366"/>
                </a:solidFill>
              </a:rPr>
              <a:t>(</a:t>
            </a:r>
            <a:r>
              <a:rPr lang="fr-FR" sz="1600" dirty="0">
                <a:solidFill>
                  <a:srgbClr val="E75E18"/>
                </a:solidFill>
              </a:rPr>
              <a:t>curseur</a:t>
            </a:r>
            <a:r>
              <a:rPr lang="fr-FR" sz="1600" dirty="0">
                <a:solidFill>
                  <a:srgbClr val="003366"/>
                </a:solidFill>
              </a:rPr>
              <a:t>, </a:t>
            </a:r>
            <a:r>
              <a:rPr lang="fr-FR" sz="1600" dirty="0" err="1">
                <a:solidFill>
                  <a:srgbClr val="003366"/>
                </a:solidFill>
              </a:rPr>
              <a:t>angleRad</a:t>
            </a:r>
            <a:r>
              <a:rPr lang="fr-FR" sz="1600" dirty="0">
                <a:solidFill>
                  <a:srgbClr val="003366"/>
                </a:solidFill>
              </a:rPr>
              <a:t>);</a:t>
            </a:r>
          </a:p>
          <a:p>
            <a:r>
              <a:rPr lang="fr-FR" sz="1600" b="1" dirty="0" err="1">
                <a:solidFill>
                  <a:srgbClr val="003366"/>
                </a:solidFill>
              </a:rPr>
              <a:t>cairo_rel_line_to</a:t>
            </a:r>
            <a:r>
              <a:rPr lang="fr-FR" sz="1600" dirty="0">
                <a:solidFill>
                  <a:srgbClr val="003366"/>
                </a:solidFill>
              </a:rPr>
              <a:t>(</a:t>
            </a:r>
            <a:r>
              <a:rPr lang="fr-FR" sz="1600" dirty="0">
                <a:solidFill>
                  <a:srgbClr val="E75E18"/>
                </a:solidFill>
              </a:rPr>
              <a:t>curseur</a:t>
            </a:r>
            <a:r>
              <a:rPr lang="fr-FR" sz="1600" dirty="0">
                <a:solidFill>
                  <a:srgbClr val="003366"/>
                </a:solidFill>
              </a:rPr>
              <a:t>,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longueur</a:t>
            </a:r>
            <a:r>
              <a:rPr lang="fr-FR" sz="1600" dirty="0">
                <a:solidFill>
                  <a:srgbClr val="003366"/>
                </a:solidFill>
              </a:rPr>
              <a:t>, </a:t>
            </a:r>
            <a:r>
              <a:rPr lang="fr-FR" sz="1600" dirty="0">
                <a:solidFill>
                  <a:srgbClr val="FF33CC"/>
                </a:solidFill>
              </a:rPr>
              <a:t>0</a:t>
            </a:r>
            <a:r>
              <a:rPr lang="fr-FR" sz="1600" dirty="0">
                <a:solidFill>
                  <a:srgbClr val="003366"/>
                </a:solidFill>
              </a:rPr>
              <a:t>);	// x += longueur; y += 0;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B65F91A-79D3-4D60-88BB-B5EC56A14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279" t="-48499" r="-1" b="-1"/>
          <a:stretch/>
        </p:blipFill>
        <p:spPr>
          <a:xfrm>
            <a:off x="2699792" y="1700808"/>
            <a:ext cx="2048442" cy="19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DD6-0506-4AC7-A207-D58912F26FE0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810-D7D0-4DEA-96E2-CB9E9C19846C}" type="slidenum">
              <a:rPr lang="fr-FR" altLang="fr-FR" smtClean="0"/>
              <a:pPr/>
              <a:t>3</a:t>
            </a:fld>
            <a:endParaRPr lang="fr-FR" alt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36276BE-53D5-4511-81AA-4CD9B8D5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690" y="2505670"/>
            <a:ext cx="5084620" cy="92333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fr-FR" altLang="fr-FR" sz="5400" kern="0" dirty="0"/>
              <a:t>Flocon de Koch</a:t>
            </a:r>
          </a:p>
        </p:txBody>
      </p:sp>
    </p:spTree>
    <p:extLst>
      <p:ext uri="{BB962C8B-B14F-4D97-AF65-F5344CB8AC3E}">
        <p14:creationId xmlns:p14="http://schemas.microsoft.com/office/powerpoint/2010/main" val="82774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suite d’angles</a:t>
            </a:r>
          </a:p>
        </p:txBody>
      </p: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0CCB7525-64FF-4E56-B8EF-DC2FA1536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42238"/>
              </p:ext>
            </p:extLst>
          </p:nvPr>
        </p:nvGraphicFramePr>
        <p:xfrm>
          <a:off x="5831561" y="3249637"/>
          <a:ext cx="1297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02">
                  <a:extLst>
                    <a:ext uri="{9D8B030D-6E8A-4147-A177-3AD203B41FA5}">
                      <a16:colId xmlns:a16="http://schemas.microsoft.com/office/drawing/2014/main" val="109010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52994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DD6-0506-4AC7-A207-D58912F26FE0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76C519F4-85C9-464A-BBA1-35A4196FF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26156"/>
              </p:ext>
            </p:extLst>
          </p:nvPr>
        </p:nvGraphicFramePr>
        <p:xfrm>
          <a:off x="5831561" y="3237523"/>
          <a:ext cx="1297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02">
                  <a:extLst>
                    <a:ext uri="{9D8B030D-6E8A-4147-A177-3AD203B41FA5}">
                      <a16:colId xmlns:a16="http://schemas.microsoft.com/office/drawing/2014/main" val="109010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52994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810-D7D0-4DEA-96E2-CB9E9C19846C}" type="slidenum">
              <a:rPr lang="fr-FR" altLang="fr-FR" smtClean="0"/>
              <a:pPr/>
              <a:t>4</a:t>
            </a:fld>
            <a:endParaRPr lang="fr-FR" alt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B5F319B-A60F-44F7-BDD5-23C7679DC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31150"/>
              </p:ext>
            </p:extLst>
          </p:nvPr>
        </p:nvGraphicFramePr>
        <p:xfrm>
          <a:off x="5831561" y="3243580"/>
          <a:ext cx="1297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02">
                  <a:extLst>
                    <a:ext uri="{9D8B030D-6E8A-4147-A177-3AD203B41FA5}">
                      <a16:colId xmlns:a16="http://schemas.microsoft.com/office/drawing/2014/main" val="109010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52994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0CDC2751-2876-48B8-91AB-7B975098B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20463"/>
              </p:ext>
            </p:extLst>
          </p:nvPr>
        </p:nvGraphicFramePr>
        <p:xfrm>
          <a:off x="5195152" y="5127340"/>
          <a:ext cx="2796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44">
                  <a:extLst>
                    <a:ext uri="{9D8B030D-6E8A-4147-A177-3AD203B41FA5}">
                      <a16:colId xmlns:a16="http://schemas.microsoft.com/office/drawing/2014/main" val="2996621629"/>
                    </a:ext>
                  </a:extLst>
                </a:gridCol>
                <a:gridCol w="1398244">
                  <a:extLst>
                    <a:ext uri="{9D8B030D-6E8A-4147-A177-3AD203B41FA5}">
                      <a16:colId xmlns:a16="http://schemas.microsoft.com/office/drawing/2014/main" val="1120388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456736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48EE3B4A-DA99-47CA-AC15-F193488B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3547"/>
              </p:ext>
            </p:extLst>
          </p:nvPr>
        </p:nvGraphicFramePr>
        <p:xfrm>
          <a:off x="5186808" y="5127340"/>
          <a:ext cx="2796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44">
                  <a:extLst>
                    <a:ext uri="{9D8B030D-6E8A-4147-A177-3AD203B41FA5}">
                      <a16:colId xmlns:a16="http://schemas.microsoft.com/office/drawing/2014/main" val="2996621629"/>
                    </a:ext>
                  </a:extLst>
                </a:gridCol>
                <a:gridCol w="1398244">
                  <a:extLst>
                    <a:ext uri="{9D8B030D-6E8A-4147-A177-3AD203B41FA5}">
                      <a16:colId xmlns:a16="http://schemas.microsoft.com/office/drawing/2014/main" val="1120388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456736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5A10B7B8-9355-473D-B989-0FEB79F617E6}"/>
              </a:ext>
            </a:extLst>
          </p:cNvPr>
          <p:cNvSpPr txBox="1"/>
          <p:nvPr/>
        </p:nvSpPr>
        <p:spPr>
          <a:xfrm>
            <a:off x="4571999" y="1499827"/>
            <a:ext cx="417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d’angle           pas de tableau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00D0B2-74E3-4DD7-B229-8578B3494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9" t="5691" b="89375"/>
          <a:stretch/>
        </p:blipFill>
        <p:spPr>
          <a:xfrm>
            <a:off x="482201" y="1557487"/>
            <a:ext cx="3801202" cy="28733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A8BB6FA-2F1F-4290-BF69-C03DCBDBC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9" t="10636" b="69223"/>
          <a:stretch/>
        </p:blipFill>
        <p:spPr>
          <a:xfrm>
            <a:off x="465826" y="2420888"/>
            <a:ext cx="3801202" cy="117277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348405-71E3-4778-953C-F1A92F3A8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9" t="30562" b="48067"/>
          <a:stretch/>
        </p:blipFill>
        <p:spPr>
          <a:xfrm>
            <a:off x="482201" y="4221088"/>
            <a:ext cx="3801202" cy="124444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FDF20EF-803A-4284-B683-40325B1F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05024">
            <a:off x="563715" y="1604505"/>
            <a:ext cx="318480" cy="31848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715359D-7393-4E1E-9DD4-73C88E56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05024">
            <a:off x="563714" y="5204905"/>
            <a:ext cx="318480" cy="31848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B6B1DE0-C9D7-4599-A0FC-DCF57EEB3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05024">
            <a:off x="567627" y="3350839"/>
            <a:ext cx="318480" cy="31848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8856645-7C30-467C-A1C4-EDFC6F3956DC}"/>
              </a:ext>
            </a:extLst>
          </p:cNvPr>
          <p:cNvCxnSpPr/>
          <p:nvPr/>
        </p:nvCxnSpPr>
        <p:spPr>
          <a:xfrm>
            <a:off x="6228184" y="1772816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1DF38F5-C486-43DA-AA9B-680F423D4D1C}"/>
              </a:ext>
            </a:extLst>
          </p:cNvPr>
          <p:cNvSpPr txBox="1"/>
          <p:nvPr/>
        </p:nvSpPr>
        <p:spPr>
          <a:xfrm>
            <a:off x="5613118" y="3931023"/>
            <a:ext cx="193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Tab[i]++ %3;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042183A-EEED-4413-8D8F-6F8058DE2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05024">
            <a:off x="2603489" y="4502967"/>
            <a:ext cx="318480" cy="3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8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37379 0.00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8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11927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7 4.44444E-6 L 0.18421 -0.151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21 -0.15139 L 0.24723 0.0122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23 0.01226 L 0.37327 0.009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 distribué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DD6-0506-4AC7-A207-D58912F26FE0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810-D7D0-4DEA-96E2-CB9E9C19846C}" type="slidenum">
              <a:rPr lang="fr-FR" altLang="fr-FR" smtClean="0"/>
              <a:pPr/>
              <a:t>5</a:t>
            </a:fld>
            <a:endParaRPr lang="fr-FR" altLang="fr-FR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C09B2B65-4CAC-45C7-835C-D9C9263D9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11953"/>
              </p:ext>
            </p:extLst>
          </p:nvPr>
        </p:nvGraphicFramePr>
        <p:xfrm>
          <a:off x="3976922" y="1572992"/>
          <a:ext cx="41262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54">
                  <a:extLst>
                    <a:ext uri="{9D8B030D-6E8A-4147-A177-3AD203B41FA5}">
                      <a16:colId xmlns:a16="http://schemas.microsoft.com/office/drawing/2014/main" val="459021720"/>
                    </a:ext>
                  </a:extLst>
                </a:gridCol>
                <a:gridCol w="825254">
                  <a:extLst>
                    <a:ext uri="{9D8B030D-6E8A-4147-A177-3AD203B41FA5}">
                      <a16:colId xmlns:a16="http://schemas.microsoft.com/office/drawing/2014/main" val="1807459266"/>
                    </a:ext>
                  </a:extLst>
                </a:gridCol>
                <a:gridCol w="825254">
                  <a:extLst>
                    <a:ext uri="{9D8B030D-6E8A-4147-A177-3AD203B41FA5}">
                      <a16:colId xmlns:a16="http://schemas.microsoft.com/office/drawing/2014/main" val="3261917357"/>
                    </a:ext>
                  </a:extLst>
                </a:gridCol>
                <a:gridCol w="825254">
                  <a:extLst>
                    <a:ext uri="{9D8B030D-6E8A-4147-A177-3AD203B41FA5}">
                      <a16:colId xmlns:a16="http://schemas.microsoft.com/office/drawing/2014/main" val="227071925"/>
                    </a:ext>
                  </a:extLst>
                </a:gridCol>
                <a:gridCol w="825254">
                  <a:extLst>
                    <a:ext uri="{9D8B030D-6E8A-4147-A177-3AD203B41FA5}">
                      <a16:colId xmlns:a16="http://schemas.microsoft.com/office/drawing/2014/main" val="359297917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030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9052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84961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19270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E2FF3AFB-D829-402F-83C5-2A6B1BDB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25" y="1529264"/>
            <a:ext cx="4788064" cy="1550496"/>
          </a:xfrm>
          <a:prstGeom prst="rect">
            <a:avLst/>
          </a:prstGeom>
        </p:spPr>
      </p:pic>
      <p:pic>
        <p:nvPicPr>
          <p:cNvPr id="7" name="Picture 2" descr="https://lh5.googleusercontent.com/4IVzw0gp5zABg4Jr1fxWYfrjTOAFnuXeo8Zmw9AJc-dDs2b7dsg_473W0cUrLDDlxqiVO4PgYd7wmpOXiGZJuO6sPXBYRGIuzv_EQT22bqf8S4hbFA13CHglxieCwBpO4yNk_tE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3" t="13587" r="35714" b="33758"/>
          <a:stretch/>
        </p:blipFill>
        <p:spPr bwMode="auto">
          <a:xfrm>
            <a:off x="2386252" y="1242895"/>
            <a:ext cx="4371495" cy="43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760BBC7-84FD-4855-8A30-9D1A65EC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50876"/>
              </p:ext>
            </p:extLst>
          </p:nvPr>
        </p:nvGraphicFramePr>
        <p:xfrm>
          <a:off x="4211960" y="4642336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50775320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70672053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48738374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97507048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38391700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6949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16921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F681EFD-2365-44AA-AD10-F7681255D5B8}"/>
              </a:ext>
            </a:extLst>
          </p:cNvPr>
          <p:cNvCxnSpPr/>
          <p:nvPr/>
        </p:nvCxnSpPr>
        <p:spPr>
          <a:xfrm>
            <a:off x="6022145" y="3284984"/>
            <a:ext cx="0" cy="10081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351 0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62519-AFEC-470D-B4EC-0DC4602B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Complexité en temps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716F37B-A71B-4F9F-9869-03423E878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1521" y="1304888"/>
                <a:ext cx="6648313" cy="1800423"/>
              </a:xfrm>
            </p:spPr>
            <p:txBody>
              <a:bodyPr/>
              <a:lstStyle/>
              <a:p>
                <a:r>
                  <a:rPr lang="fr-FR" dirty="0"/>
                  <a:t>Tableau des angles disponible en O(1)</a:t>
                </a:r>
              </a:p>
              <a:p>
                <a:r>
                  <a:rPr lang="fr-FR" dirty="0"/>
                  <a:t>On trace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 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segments</a:t>
                </a:r>
              </a:p>
              <a:p>
                <a:r>
                  <a:rPr lang="fr-FR" dirty="0"/>
                  <a:t>On répartit le dessin</a:t>
                </a:r>
              </a:p>
              <a:p>
                <a:r>
                  <a:rPr lang="fr-FR" dirty="0"/>
                  <a:t>p – 1 parcours de matrice par le root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716F37B-A71B-4F9F-9869-03423E878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521" y="1304888"/>
                <a:ext cx="6648313" cy="1800423"/>
              </a:xfrm>
              <a:blipFill>
                <a:blip r:embed="rId2"/>
                <a:stretch>
                  <a:fillRect l="-1284" t="-2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4B867-93B9-46C4-BB04-2BD33616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DD6-0506-4AC7-A207-D58912F26FE0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FF7BCE-EBD4-4067-A443-45D3756F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810-D7D0-4DEA-96E2-CB9E9C19846C}" type="slidenum">
              <a:rPr lang="fr-FR" altLang="fr-FR" smtClean="0"/>
              <a:pPr/>
              <a:t>6</a:t>
            </a:fld>
            <a:endParaRPr lang="fr-FR" alt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E76F0EC0-5791-40FB-9CA5-3DCD7DF5D2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538480"/>
                  </p:ext>
                </p:extLst>
              </p:nvPr>
            </p:nvGraphicFramePr>
            <p:xfrm>
              <a:off x="1223642" y="3645024"/>
              <a:ext cx="6744072" cy="1251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2036">
                      <a:extLst>
                        <a:ext uri="{9D8B030D-6E8A-4147-A177-3AD203B41FA5}">
                          <a16:colId xmlns:a16="http://schemas.microsoft.com/office/drawing/2014/main" val="4182853471"/>
                        </a:ext>
                      </a:extLst>
                    </a:gridCol>
                    <a:gridCol w="3372036">
                      <a:extLst>
                        <a:ext uri="{9D8B030D-6E8A-4147-A177-3AD203B41FA5}">
                          <a16:colId xmlns:a16="http://schemas.microsoft.com/office/drawing/2014/main" val="3704771452"/>
                        </a:ext>
                      </a:extLst>
                    </a:gridCol>
                  </a:tblGrid>
                  <a:tr h="62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Séquentiel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Distribué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742191"/>
                      </a:ext>
                    </a:extLst>
                  </a:tr>
                  <a:tr h="62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b="1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~</a:t>
                          </a:r>
                          <a:r>
                            <a:rPr lang="fr-FR" b="1" baseline="0" dirty="0"/>
                            <a:t> </a:t>
                          </a:r>
                          <a:r>
                            <a:rPr lang="fr-FR" b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b="1" dirty="0"/>
                            <a:t> / p)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154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E76F0EC0-5791-40FB-9CA5-3DCD7DF5D2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538480"/>
                  </p:ext>
                </p:extLst>
              </p:nvPr>
            </p:nvGraphicFramePr>
            <p:xfrm>
              <a:off x="1223642" y="3645024"/>
              <a:ext cx="6744072" cy="1251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2036">
                      <a:extLst>
                        <a:ext uri="{9D8B030D-6E8A-4147-A177-3AD203B41FA5}">
                          <a16:colId xmlns:a16="http://schemas.microsoft.com/office/drawing/2014/main" val="4182853471"/>
                        </a:ext>
                      </a:extLst>
                    </a:gridCol>
                    <a:gridCol w="3372036">
                      <a:extLst>
                        <a:ext uri="{9D8B030D-6E8A-4147-A177-3AD203B41FA5}">
                          <a16:colId xmlns:a16="http://schemas.microsoft.com/office/drawing/2014/main" val="3704771452"/>
                        </a:ext>
                      </a:extLst>
                    </a:gridCol>
                  </a:tblGrid>
                  <a:tr h="62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Séquentiel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Distribué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742191"/>
                      </a:ext>
                    </a:extLst>
                  </a:tr>
                  <a:tr h="62587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1" t="-101942" r="-100722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81" t="-101942" r="-722" b="-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1549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267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62519-AFEC-470D-B4EC-0DC4602B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Complexité en messages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4B867-93B9-46C4-BB04-2BD33616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DD6-0506-4AC7-A207-D58912F26FE0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FF7BCE-EBD4-4067-A443-45D3756F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810-D7D0-4DEA-96E2-CB9E9C19846C}" type="slidenum">
              <a:rPr lang="fr-FR" altLang="fr-FR" smtClean="0"/>
              <a:pPr/>
              <a:t>7</a:t>
            </a:fld>
            <a:endParaRPr lang="fr-FR" alt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1CF40-03A2-4985-BAAC-43AD7A46EC3B}"/>
              </a:ext>
            </a:extLst>
          </p:cNvPr>
          <p:cNvSpPr txBox="1"/>
          <p:nvPr/>
        </p:nvSpPr>
        <p:spPr>
          <a:xfrm>
            <a:off x="1475656" y="1203627"/>
            <a:ext cx="7102628" cy="460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n-lt"/>
              </a:rPr>
              <a:t>root         p-1 procs</a:t>
            </a:r>
          </a:p>
          <a:p>
            <a:pPr marL="800100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Nombre d’itérations</a:t>
            </a:r>
          </a:p>
          <a:p>
            <a:endParaRPr lang="fr-FR" sz="2000" dirty="0">
              <a:latin typeface="+mn-lt"/>
            </a:endParaRPr>
          </a:p>
          <a:p>
            <a:r>
              <a:rPr lang="fr-FR" dirty="0">
                <a:latin typeface="+mn-lt"/>
              </a:rPr>
              <a:t>root         p-1 procs</a:t>
            </a:r>
          </a:p>
          <a:p>
            <a:pPr marL="800100" lvl="1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Tableau de coordonnées</a:t>
            </a:r>
          </a:p>
          <a:p>
            <a:pPr marL="800100" lvl="1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La taille du tableau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latin typeface="+mn-lt"/>
            </a:endParaRPr>
          </a:p>
          <a:p>
            <a:pPr algn="ctr"/>
            <a:r>
              <a:rPr lang="fr-FR" dirty="0">
                <a:latin typeface="+mn-lt"/>
              </a:rPr>
              <a:t>3 * (p – 1) messages</a:t>
            </a:r>
          </a:p>
          <a:p>
            <a:pPr algn="ctr"/>
            <a:endParaRPr lang="fr-FR" sz="2000" dirty="0">
              <a:latin typeface="+mn-lt"/>
            </a:endParaRPr>
          </a:p>
          <a:p>
            <a:pPr algn="ctr"/>
            <a:endParaRPr lang="fr-FR" sz="2000" dirty="0">
              <a:latin typeface="+mn-lt"/>
            </a:endParaRPr>
          </a:p>
          <a:p>
            <a:pPr algn="ctr"/>
            <a:r>
              <a:rPr lang="fr-FR" dirty="0">
                <a:latin typeface="+mn-lt"/>
              </a:rPr>
              <a:t>⚠ </a:t>
            </a:r>
            <a:r>
              <a:rPr lang="fr-FR" dirty="0">
                <a:effectLst/>
                <a:latin typeface="+mn-lt"/>
              </a:rPr>
              <a:t>La taille des </a:t>
            </a:r>
            <a:r>
              <a:rPr lang="fr-FR" dirty="0">
                <a:latin typeface="+mn-lt"/>
              </a:rPr>
              <a:t>tableaux</a:t>
            </a:r>
            <a:r>
              <a:rPr lang="fr-FR" dirty="0">
                <a:effectLst/>
                <a:latin typeface="+mn-lt"/>
              </a:rPr>
              <a:t> envoyés augmente</a:t>
            </a:r>
          </a:p>
        </p:txBody>
      </p:sp>
      <p:sp>
        <p:nvSpPr>
          <p:cNvPr id="7" name="Flèche droite 6">
            <a:extLst>
              <a:ext uri="{FF2B5EF4-FFF2-40B4-BE49-F238E27FC236}">
                <a16:creationId xmlns:a16="http://schemas.microsoft.com/office/drawing/2014/main" id="{1ABBA3A0-F52A-46E1-9770-EE7735DE6A4C}"/>
              </a:ext>
            </a:extLst>
          </p:cNvPr>
          <p:cNvSpPr/>
          <p:nvPr/>
        </p:nvSpPr>
        <p:spPr>
          <a:xfrm>
            <a:off x="2782485" y="4365104"/>
            <a:ext cx="614184" cy="4059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379D3E6-3DD1-450F-8DC3-766243C87039}"/>
              </a:ext>
            </a:extLst>
          </p:cNvPr>
          <p:cNvCxnSpPr/>
          <p:nvPr/>
        </p:nvCxnSpPr>
        <p:spPr>
          <a:xfrm>
            <a:off x="2299878" y="1431094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0766317-2BB2-40BA-B804-ABBDF1CB8DD0}"/>
              </a:ext>
            </a:extLst>
          </p:cNvPr>
          <p:cNvCxnSpPr>
            <a:cxnSpLocks/>
          </p:cNvCxnSpPr>
          <p:nvPr/>
        </p:nvCxnSpPr>
        <p:spPr>
          <a:xfrm rot="10800000">
            <a:off x="2296189" y="2636912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DD6-0506-4AC7-A207-D58912F26FE0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810-D7D0-4DEA-96E2-CB9E9C19846C}" type="slidenum">
              <a:rPr lang="fr-FR" altLang="fr-FR" smtClean="0"/>
              <a:pPr/>
              <a:t>8</a:t>
            </a:fld>
            <a:endParaRPr lang="fr-FR" alt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36276BE-53D5-4511-81AA-4CD9B8D5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01" y="2505670"/>
            <a:ext cx="5134598" cy="92333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Tahoma" charset="0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fr-FR" altLang="fr-FR" sz="5400" kern="0" dirty="0"/>
              <a:t>Dragon de Levy</a:t>
            </a:r>
          </a:p>
        </p:txBody>
      </p:sp>
    </p:spTree>
    <p:extLst>
      <p:ext uri="{BB962C8B-B14F-4D97-AF65-F5344CB8AC3E}">
        <p14:creationId xmlns:p14="http://schemas.microsoft.com/office/powerpoint/2010/main" val="184243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49393" y="1125336"/>
            <a:ext cx="84452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Alphabet : {F, +, -} | Axiome de départ : F | Règle : F → + F - - F + </a:t>
            </a:r>
            <a:endParaRPr lang="fr-FR" dirty="0">
              <a:effectLst/>
            </a:endParaRPr>
          </a:p>
          <a:p>
            <a:r>
              <a:rPr lang="fr-FR" i="1" dirty="0"/>
              <a:t>n</a:t>
            </a:r>
            <a:r>
              <a:rPr lang="fr-FR" dirty="0"/>
              <a:t> = 0, F</a:t>
            </a:r>
          </a:p>
          <a:p>
            <a:r>
              <a:rPr lang="fr-FR" i="1" dirty="0"/>
              <a:t>n</a:t>
            </a:r>
            <a:r>
              <a:rPr lang="fr-FR" dirty="0"/>
              <a:t> = 1, +F--F+</a:t>
            </a:r>
          </a:p>
          <a:p>
            <a:r>
              <a:rPr lang="fr-FR" i="1" dirty="0"/>
              <a:t>n</a:t>
            </a:r>
            <a:r>
              <a:rPr lang="fr-FR" dirty="0"/>
              <a:t> = 2, ++F--F+--+F--F++</a:t>
            </a:r>
          </a:p>
          <a:p>
            <a:r>
              <a:rPr lang="fr-FR" i="1" dirty="0"/>
              <a:t>…</a:t>
            </a:r>
          </a:p>
          <a:p>
            <a:endParaRPr lang="fr-FR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Allocation mémoire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Intercalage d’éléments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7D3D552-1810-4175-9A1B-2B0393B2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24"/>
          <a:stretch/>
        </p:blipFill>
        <p:spPr>
          <a:xfrm>
            <a:off x="5724128" y="2924351"/>
            <a:ext cx="757750" cy="7926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</a:t>
            </a:r>
            <a:r>
              <a:rPr lang="fr-FR" dirty="0" err="1"/>
              <a:t>Lindenmayer</a:t>
            </a:r>
            <a:r>
              <a:rPr lang="fr-FR" dirty="0"/>
              <a:t> (L-système)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0644-76A2-4C84-ACF5-A49605A5C7C1}" type="datetime1">
              <a:rPr lang="fr-FR" altLang="fr-FR" smtClean="0"/>
              <a:pPr/>
              <a:t>21/12/2018</a:t>
            </a:fld>
            <a:endParaRPr lang="fr-FR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D46-3C03-47D7-B81C-78CE88FC91C9}" type="slidenum">
              <a:rPr lang="fr-FR" altLang="fr-FR" smtClean="0"/>
              <a:pPr/>
              <a:t>9</a:t>
            </a:fld>
            <a:endParaRPr lang="fr-FR" altLang="fr-FR"/>
          </a:p>
        </p:txBody>
      </p:sp>
      <p:pic>
        <p:nvPicPr>
          <p:cNvPr id="7170" name="Picture 2" descr="https://lh4.googleusercontent.com/556-m79LMuh0O5m7VkY39aNAw8OpAOze62FVsfISKUEOOQF6b7SdjEeUV5Bvkne7OZ5trEObE8NCRyzrUa-LnVlw997aPcHwApNefNyk1FDqRa6aUQeRq7gGaWjT_yQcUsR2ur1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90589"/>
            <a:ext cx="4608512" cy="108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626C320-A8B1-4BF8-A080-64BE2485E3F3}"/>
              </a:ext>
            </a:extLst>
          </p:cNvPr>
          <p:cNvCxnSpPr>
            <a:cxnSpLocks/>
          </p:cNvCxnSpPr>
          <p:nvPr/>
        </p:nvCxnSpPr>
        <p:spPr>
          <a:xfrm flipV="1">
            <a:off x="4067944" y="3717033"/>
            <a:ext cx="1368152" cy="1455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323B7B40-AE3D-4397-A869-1F68294F8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58"/>
          <a:stretch/>
        </p:blipFill>
        <p:spPr>
          <a:xfrm>
            <a:off x="5724128" y="3754299"/>
            <a:ext cx="757750" cy="68162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E50276-64A2-4422-A74C-1AAF5459ED49}"/>
              </a:ext>
            </a:extLst>
          </p:cNvPr>
          <p:cNvSpPr txBox="1"/>
          <p:nvPr/>
        </p:nvSpPr>
        <p:spPr>
          <a:xfrm>
            <a:off x="6613956" y="3069872"/>
            <a:ext cx="2048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Tableaux</a:t>
            </a:r>
          </a:p>
          <a:p>
            <a:endParaRPr lang="fr-FR" sz="3200" dirty="0"/>
          </a:p>
          <a:p>
            <a:r>
              <a:rPr lang="fr-FR" dirty="0"/>
              <a:t>Listes chaînées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F52A4E75-5149-4EEA-A699-E0B3259E3D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57514" y="4581128"/>
            <a:ext cx="1080729" cy="885060"/>
          </a:xfrm>
          <a:prstGeom prst="bentConnector3">
            <a:avLst>
              <a:gd name="adj1" fmla="val 195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powerpointIG">
  <a:themeElements>
    <a:clrScheme name="powerpointIG 10">
      <a:dk1>
        <a:srgbClr val="660033"/>
      </a:dk1>
      <a:lt1>
        <a:srgbClr val="FFFFFF"/>
      </a:lt1>
      <a:dk2>
        <a:srgbClr val="FF99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56002A"/>
      </a:accent4>
      <a:accent5>
        <a:srgbClr val="AAE2CA"/>
      </a:accent5>
      <a:accent6>
        <a:srgbClr val="2D2DB9"/>
      </a:accent6>
      <a:hlink>
        <a:srgbClr val="C78BB7"/>
      </a:hlink>
      <a:folHlink>
        <a:srgbClr val="B2B2B2"/>
      </a:folHlink>
    </a:clrScheme>
    <a:fontScheme name="powerpointIG">
      <a:majorFont>
        <a:latin typeface="Tahoma"/>
        <a:ea typeface="ＭＳ Ｐゴシック"/>
        <a:cs typeface="Tahoma"/>
      </a:majorFont>
      <a:minorFont>
        <a:latin typeface="Tahoma"/>
        <a:ea typeface="ＭＳ Ｐゴシック"/>
        <a:cs typeface="Taho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werpointI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I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8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9">
        <a:dk1>
          <a:srgbClr val="660033"/>
        </a:dk1>
        <a:lt1>
          <a:srgbClr val="FFFFFF"/>
        </a:lt1>
        <a:dk2>
          <a:srgbClr val="FF99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56002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10">
        <a:dk1>
          <a:srgbClr val="660033"/>
        </a:dk1>
        <a:lt1>
          <a:srgbClr val="FFFFFF"/>
        </a:lt1>
        <a:dk2>
          <a:srgbClr val="FF99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56002A"/>
        </a:accent4>
        <a:accent5>
          <a:srgbClr val="AAE2CA"/>
        </a:accent5>
        <a:accent6>
          <a:srgbClr val="2D2DB9"/>
        </a:accent6>
        <a:hlink>
          <a:srgbClr val="C78BB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Settings\comm\Application Data\Microsoft\Modèles\powerpointIG.pot</Template>
  <TotalTime>838</TotalTime>
  <Words>557</Words>
  <Application>Microsoft Office PowerPoint</Application>
  <PresentationFormat>Affichage à l'écran (4:3)</PresentationFormat>
  <Paragraphs>232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Tahoma</vt:lpstr>
      <vt:lpstr>Times New Roman</vt:lpstr>
      <vt:lpstr>Wingdings</vt:lpstr>
      <vt:lpstr>powerpointIG</vt:lpstr>
      <vt:lpstr>Ecole d’Ingénieurs Sup Galilée  Université Paris 13</vt:lpstr>
      <vt:lpstr>Librairie Cairo</vt:lpstr>
      <vt:lpstr>Présentation PowerPoint</vt:lpstr>
      <vt:lpstr>La suite d’angles</vt:lpstr>
      <vt:lpstr>Dessin distribué</vt:lpstr>
      <vt:lpstr>Complexité en temps</vt:lpstr>
      <vt:lpstr>Complexité en messages</vt:lpstr>
      <vt:lpstr>Présentation PowerPoint</vt:lpstr>
      <vt:lpstr>Système de Lindenmayer (L-système)</vt:lpstr>
      <vt:lpstr>Complexité en temps</vt:lpstr>
      <vt:lpstr>Distribution entre processus</vt:lpstr>
      <vt:lpstr>Complexité en messages</vt:lpstr>
      <vt:lpstr>Présentation PowerPoint</vt:lpstr>
      <vt:lpstr>Flocon de Koch</vt:lpstr>
      <vt:lpstr>Temps d’exécution - Flocon</vt:lpstr>
      <vt:lpstr>Dragon de Levy</vt:lpstr>
      <vt:lpstr>Temps d’exécution - Dragon</vt:lpstr>
      <vt:lpstr>Conclusion</vt:lpstr>
    </vt:vector>
  </TitlesOfParts>
  <Company>institut galilee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comm</dc:creator>
  <cp:lastModifiedBy>Erwan P--M</cp:lastModifiedBy>
  <cp:revision>116</cp:revision>
  <dcterms:created xsi:type="dcterms:W3CDTF">2007-02-09T11:03:16Z</dcterms:created>
  <dcterms:modified xsi:type="dcterms:W3CDTF">2018-12-21T08:30:53Z</dcterms:modified>
</cp:coreProperties>
</file>