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C16FBDA-B5FF-46A0-9A4E-CAC1C71BC479}">
  <a:tblStyle styleId="{6C16FBDA-B5FF-46A0-9A4E-CAC1C71BC47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22f7bb4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22f7bb4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22f7bb45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22f7bb45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22f7bb45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22f7bb45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22f7bb45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22f7bb45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22f7bb45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22f7bb45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22f7bb45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22f7bb45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22f7bb45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22f7bb45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5951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/>
              <a:t>Unnatural Language Processing</a:t>
            </a:r>
            <a:endParaRPr sz="32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1979"/>
              <a:t>Ritam Chattopadhyay</a:t>
            </a:r>
            <a:endParaRPr sz="1979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979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Motivation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7233600" cy="27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-33767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453"/>
              <a:t>Collecting these datasets can be the most challenging part of the development process. </a:t>
            </a:r>
            <a:endParaRPr sz="2453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947"/>
          </a:p>
          <a:p>
            <a:pPr indent="-330814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2299"/>
              <a:t>Leveraging the concept of “simulation-to-real" transfer in language understanding problems, making it possible to develop models that can interpret natural utterances without natural training data.</a:t>
            </a:r>
            <a:endParaRPr sz="2299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						Approach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8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Instead of generating Natural language data from synthetic data, the authors propose to “project” natural language data on synthetic data produced by some pre-defined grammar  (problem specific).</a:t>
            </a:r>
            <a:endParaRPr sz="16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This </a:t>
            </a:r>
            <a:r>
              <a:rPr lang="en-GB" sz="1600"/>
              <a:t>enables</a:t>
            </a:r>
            <a:r>
              <a:rPr lang="en-GB" sz="1600"/>
              <a:t> the models trained on only synthetic data, to be robust to any natural language data.</a:t>
            </a:r>
            <a:endParaRPr sz="16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Methods: seq2seq (baseline), seq2seq+BERT, LSH, Hierarchical.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350" y="691450"/>
            <a:ext cx="6783299" cy="40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8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 u="sng"/>
              <a:t>Locality sensitive </a:t>
            </a:r>
            <a:r>
              <a:rPr lang="en-GB" sz="1600" u="sng"/>
              <a:t>hashing</a:t>
            </a:r>
            <a:r>
              <a:rPr lang="en-GB" sz="1600" u="sng"/>
              <a:t> based projection (SimHash)</a:t>
            </a:r>
            <a:endParaRPr sz="1600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	</a:t>
            </a:r>
            <a:r>
              <a:rPr lang="en-GB" sz="1600"/>
              <a:t>h(x) = [sign(l1.embed(x)) sign(l2.embed(x)).... sign(ln.embed(x))]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embed(</a:t>
            </a:r>
            <a:r>
              <a:rPr lang="en-GB" sz="1600"/>
              <a:t>x)</a:t>
            </a:r>
            <a:r>
              <a:rPr lang="en-GB" sz="1600"/>
              <a:t> = sentence embedding ( mean embeddings from BERT )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{</a:t>
            </a:r>
            <a:r>
              <a:rPr lang="en-GB" sz="1600"/>
              <a:t>l1 … ln} = Hyperplanes 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Input sentences with same h(x) (fingerprints) are hashed to the same bucket.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 	Given a natural language input, we find the synthetic embedding such that: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	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600"/>
              <a:t>	Popular choice of delta : 1 - cos(ø), ø = angle between embed(x) and embed(x~)	</a:t>
            </a:r>
            <a:endParaRPr sz="1600"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2070" y="3850450"/>
            <a:ext cx="3327851" cy="422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						Methods (contd.)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259400" y="1182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2.	</a:t>
            </a:r>
            <a:r>
              <a:rPr lang="en-GB" sz="1600" u="sng"/>
              <a:t>Hierarchical</a:t>
            </a:r>
            <a:r>
              <a:rPr lang="en-GB" sz="1600" u="sng"/>
              <a:t> Projection</a:t>
            </a:r>
            <a:endParaRPr sz="1600" u="sng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Synthetic data generation follows CFG.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Locate the Noun Phrases from the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natural language input.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Hierarchically generate synthetic sentence,</a:t>
            </a:r>
            <a:endParaRPr sz="16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using the grammar , with maximum </a:t>
            </a:r>
            <a:endParaRPr sz="16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similarity.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6325" y="1640525"/>
            <a:ext cx="3797375" cy="208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My Approach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The paper mainly mentions the use of BERT  embeddings.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I tried out with other embeddings, such as GloVe, in Locality Sensitive Hashing procedure.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Used DME in instead of BERT embeddings in seq2seq model, which gave better Exact_Match score.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Experiments and Results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74350" y="957600"/>
            <a:ext cx="8520600" cy="38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457200" lvl="0" marL="22860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1300" u="sng"/>
              <a:t>Overnight data set results</a:t>
            </a:r>
            <a:r>
              <a:rPr b="1" lang="en-GB" sz="1600" u="sng"/>
              <a:t>:</a:t>
            </a:r>
            <a:endParaRPr b="1" sz="1600" u="sng"/>
          </a:p>
        </p:txBody>
      </p:sp>
      <p:graphicFrame>
        <p:nvGraphicFramePr>
          <p:cNvPr id="101" name="Google Shape;101;p20"/>
          <p:cNvGraphicFramePr/>
          <p:nvPr/>
        </p:nvGraphicFramePr>
        <p:xfrm>
          <a:off x="1538450" y="17958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{6C16FBDA-B5FF-46A0-9A4E-CAC1C71BC479}</a:tableStyleId>
              </a:tblPr>
              <a:tblGrid>
                <a:gridCol w="1640125"/>
                <a:gridCol w="2051825"/>
                <a:gridCol w="1516925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u="sng"/>
                        <a:t>Model</a:t>
                      </a:r>
                      <a:endParaRPr b="1"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u="sng"/>
                        <a:t>Publications domain</a:t>
                      </a:r>
                      <a:endParaRPr b="1"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u="sng"/>
                        <a:t>Social media domain</a:t>
                      </a:r>
                      <a:endParaRPr b="1" u="sng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seq2seq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43/161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196/843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seq2seq+BERT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33/161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201/843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LSH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7/161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34/843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seq2seq+DME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51</a:t>
                      </a:r>
                      <a:r>
                        <a:rPr lang="en-GB"/>
                        <a:t>/161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267</a:t>
                      </a:r>
                      <a:r>
                        <a:rPr lang="en-GB"/>
                        <a:t>/843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LSH+GloVe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10/161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46/843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Hierarchical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48/161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238/843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