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9" r:id="rId3"/>
    <p:sldId id="258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68"/>
    <p:restoredTop sz="94634"/>
  </p:normalViewPr>
  <p:slideViewPr>
    <p:cSldViewPr snapToGrid="0" snapToObjects="1">
      <p:cViewPr>
        <p:scale>
          <a:sx n="65" d="100"/>
          <a:sy n="65" d="100"/>
        </p:scale>
        <p:origin x="-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0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8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1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6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9E9BCA7-B577-AE44-85CC-56B87871887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7AB4-A35C-434C-97AA-C4887D90AF6D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6573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F9D1-B4A0-084C-84F2-0BED6FC2B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Sensory Feedback as a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B550-B4D0-5947-BC2B-93C87F518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Cynthia Steinhardt</a:t>
            </a:r>
          </a:p>
        </p:txBody>
      </p:sp>
    </p:spTree>
    <p:extLst>
      <p:ext uri="{BB962C8B-B14F-4D97-AF65-F5344CB8AC3E}">
        <p14:creationId xmlns:p14="http://schemas.microsoft.com/office/powerpoint/2010/main" val="3641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FA8E-CE1F-6841-8801-AE74E5E0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E1CB-A24D-A544-B566-2E85E643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95525"/>
            <a:ext cx="7796540" cy="3997828"/>
          </a:xfrm>
        </p:spPr>
        <p:txBody>
          <a:bodyPr/>
          <a:lstStyle/>
          <a:p>
            <a:r>
              <a:rPr lang="en-US" dirty="0"/>
              <a:t>Solve the open-loop prosthetic system</a:t>
            </a:r>
          </a:p>
          <a:p>
            <a:r>
              <a:rPr lang="en-US" dirty="0"/>
              <a:t>Solve the closed-loop prosthetic system</a:t>
            </a:r>
          </a:p>
          <a:p>
            <a:r>
              <a:rPr lang="en-US" dirty="0"/>
              <a:t>Future test integration of stimulation signals (EEG, VR psychophysics)</a:t>
            </a:r>
          </a:p>
          <a:p>
            <a:pPr lvl="1"/>
            <a:r>
              <a:rPr lang="en-US" dirty="0"/>
              <a:t>with a new sensor*</a:t>
            </a:r>
          </a:p>
        </p:txBody>
      </p:sp>
    </p:spTree>
    <p:extLst>
      <p:ext uri="{BB962C8B-B14F-4D97-AF65-F5344CB8AC3E}">
        <p14:creationId xmlns:p14="http://schemas.microsoft.com/office/powerpoint/2010/main" val="391566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3185-FDEC-7B42-9A41-36D21E9C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69" y="410311"/>
            <a:ext cx="10515600" cy="1325563"/>
          </a:xfrm>
        </p:spPr>
        <p:txBody>
          <a:bodyPr/>
          <a:lstStyle/>
          <a:p>
            <a:r>
              <a:rPr lang="en-US" dirty="0"/>
              <a:t>Overview of Open-loop Control System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21C46E-1E28-E34B-8DE4-2666987C4A3E}"/>
              </a:ext>
            </a:extLst>
          </p:cNvPr>
          <p:cNvSpPr txBox="1"/>
          <p:nvPr/>
        </p:nvSpPr>
        <p:spPr>
          <a:xfrm>
            <a:off x="2286000" y="355820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it: Need a reference signal (r)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B27976D-7C0C-DD49-AFA0-2A3337FB3418}"/>
              </a:ext>
            </a:extLst>
          </p:cNvPr>
          <p:cNvGrpSpPr/>
          <p:nvPr/>
        </p:nvGrpSpPr>
        <p:grpSpPr>
          <a:xfrm>
            <a:off x="1255464" y="4323795"/>
            <a:ext cx="9437974" cy="1533510"/>
            <a:chOff x="1236651" y="4118609"/>
            <a:chExt cx="9437974" cy="1533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BBBD50-29ED-EF41-9E71-E0AAE75DADA3}"/>
                </a:ext>
              </a:extLst>
            </p:cNvPr>
            <p:cNvSpPr txBox="1"/>
            <p:nvPr/>
          </p:nvSpPr>
          <p:spPr>
            <a:xfrm>
              <a:off x="1934535" y="4790371"/>
              <a:ext cx="4322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A38C9C-D998-9640-A633-15B5FE96FC5B}"/>
                </a:ext>
              </a:extLst>
            </p:cNvPr>
            <p:cNvCxnSpPr/>
            <p:nvPr/>
          </p:nvCxnSpPr>
          <p:spPr>
            <a:xfrm>
              <a:off x="1811305" y="5318006"/>
              <a:ext cx="702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AC1A2B-7BF0-B945-9B1C-6BA8A76A8E00}"/>
                </a:ext>
              </a:extLst>
            </p:cNvPr>
            <p:cNvSpPr txBox="1"/>
            <p:nvPr/>
          </p:nvSpPr>
          <p:spPr>
            <a:xfrm>
              <a:off x="1236651" y="4118609"/>
              <a:ext cx="1661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reference</a:t>
              </a:r>
            </a:p>
            <a:p>
              <a:pPr algn="ctr"/>
              <a:r>
                <a:rPr lang="en-US" b="1" dirty="0"/>
                <a:t>signal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4CBDF4-5F00-5746-BDB4-7075C902C273}"/>
                </a:ext>
              </a:extLst>
            </p:cNvPr>
            <p:cNvSpPr txBox="1"/>
            <p:nvPr/>
          </p:nvSpPr>
          <p:spPr>
            <a:xfrm>
              <a:off x="4602262" y="4944233"/>
              <a:ext cx="1295146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H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7E8569-3032-AD47-8F49-A978E43A395B}"/>
                </a:ext>
              </a:extLst>
            </p:cNvPr>
            <p:cNvSpPr txBox="1"/>
            <p:nvPr/>
          </p:nvSpPr>
          <p:spPr>
            <a:xfrm>
              <a:off x="6697508" y="4944233"/>
              <a:ext cx="1402196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K</a:t>
              </a:r>
              <a:r>
                <a:rPr lang="en-US" sz="4000" baseline="-250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5AF067-B374-0444-BC26-1B24027AAE3C}"/>
                </a:ext>
              </a:extLst>
            </p:cNvPr>
            <p:cNvSpPr txBox="1"/>
            <p:nvPr/>
          </p:nvSpPr>
          <p:spPr>
            <a:xfrm>
              <a:off x="8869208" y="4944233"/>
              <a:ext cx="1191066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P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FDE81DE-91CE-9C4A-8934-1262E2D017EF}"/>
                </a:ext>
              </a:extLst>
            </p:cNvPr>
            <p:cNvCxnSpPr/>
            <p:nvPr/>
          </p:nvCxnSpPr>
          <p:spPr>
            <a:xfrm>
              <a:off x="3878108" y="5273292"/>
              <a:ext cx="702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DE1DE14-FE77-0545-A3B4-1657B4AEB00A}"/>
                </a:ext>
              </a:extLst>
            </p:cNvPr>
            <p:cNvCxnSpPr/>
            <p:nvPr/>
          </p:nvCxnSpPr>
          <p:spPr>
            <a:xfrm>
              <a:off x="5956766" y="5298176"/>
              <a:ext cx="702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157D490-0867-6545-A09D-4555915004E3}"/>
                </a:ext>
              </a:extLst>
            </p:cNvPr>
            <p:cNvCxnSpPr/>
            <p:nvPr/>
          </p:nvCxnSpPr>
          <p:spPr>
            <a:xfrm>
              <a:off x="8145308" y="5308505"/>
              <a:ext cx="702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9F7E347-4E17-9B4F-8BF7-83D5A52B8CFA}"/>
                </a:ext>
              </a:extLst>
            </p:cNvPr>
            <p:cNvCxnSpPr>
              <a:cxnSpLocks/>
            </p:cNvCxnSpPr>
            <p:nvPr/>
          </p:nvCxnSpPr>
          <p:spPr>
            <a:xfrm>
              <a:off x="10076734" y="5308505"/>
              <a:ext cx="59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A4F2C4-3C70-334D-9A68-11E952497615}"/>
                </a:ext>
              </a:extLst>
            </p:cNvPr>
            <p:cNvSpPr txBox="1"/>
            <p:nvPr/>
          </p:nvSpPr>
          <p:spPr>
            <a:xfrm>
              <a:off x="10276573" y="4690723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q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D1EB88-72D2-CA4B-925A-07B6135128BE}"/>
                </a:ext>
              </a:extLst>
            </p:cNvPr>
            <p:cNvSpPr txBox="1"/>
            <p:nvPr/>
          </p:nvSpPr>
          <p:spPr>
            <a:xfrm>
              <a:off x="2553283" y="4929250"/>
              <a:ext cx="1295146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H</a:t>
              </a:r>
              <a:r>
                <a:rPr lang="en-US" sz="4000" baseline="30000" dirty="0"/>
                <a:t>-1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B226953-3394-4A46-8134-AEBBD41ABA1D}"/>
              </a:ext>
            </a:extLst>
          </p:cNvPr>
          <p:cNvGrpSpPr/>
          <p:nvPr/>
        </p:nvGrpSpPr>
        <p:grpSpPr>
          <a:xfrm>
            <a:off x="2029457" y="1336473"/>
            <a:ext cx="8447229" cy="1917788"/>
            <a:chOff x="2938302" y="1552164"/>
            <a:chExt cx="8447229" cy="19177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28B10C-CAD9-F447-BB3B-6104CBCDBF64}"/>
                </a:ext>
              </a:extLst>
            </p:cNvPr>
            <p:cNvSpPr txBox="1"/>
            <p:nvPr/>
          </p:nvSpPr>
          <p:spPr>
            <a:xfrm>
              <a:off x="4068671" y="2458393"/>
              <a:ext cx="1295146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703C3D-A45B-7748-85F5-4756B3052CE1}"/>
                </a:ext>
              </a:extLst>
            </p:cNvPr>
            <p:cNvSpPr txBox="1"/>
            <p:nvPr/>
          </p:nvSpPr>
          <p:spPr>
            <a:xfrm>
              <a:off x="6163917" y="2458393"/>
              <a:ext cx="1402196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K</a:t>
              </a:r>
              <a:r>
                <a:rPr lang="en-US" sz="4000" baseline="-25000" dirty="0"/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D03D99-B971-4744-919E-BB13B4D6D728}"/>
                </a:ext>
              </a:extLst>
            </p:cNvPr>
            <p:cNvSpPr txBox="1"/>
            <p:nvPr/>
          </p:nvSpPr>
          <p:spPr>
            <a:xfrm>
              <a:off x="8335617" y="2458393"/>
              <a:ext cx="1191066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14A3CA-4ACD-0148-92A7-61D3287A6C47}"/>
                </a:ext>
              </a:extLst>
            </p:cNvPr>
            <p:cNvSpPr txBox="1"/>
            <p:nvPr/>
          </p:nvSpPr>
          <p:spPr>
            <a:xfrm>
              <a:off x="5487829" y="2273727"/>
              <a:ext cx="4138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26315F-97BC-974D-BD70-880708460EC3}"/>
                </a:ext>
              </a:extLst>
            </p:cNvPr>
            <p:cNvSpPr txBox="1"/>
            <p:nvPr/>
          </p:nvSpPr>
          <p:spPr>
            <a:xfrm>
              <a:off x="7733521" y="2258338"/>
              <a:ext cx="46198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u</a:t>
              </a:r>
              <a:r>
                <a:rPr lang="en-US" sz="2500" baseline="-25000" dirty="0"/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17A627-1080-294B-AC69-85F217AD3693}"/>
                </a:ext>
              </a:extLst>
            </p:cNvPr>
            <p:cNvCxnSpPr/>
            <p:nvPr/>
          </p:nvCxnSpPr>
          <p:spPr>
            <a:xfrm>
              <a:off x="3344517" y="2787452"/>
              <a:ext cx="702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E92FD-C17E-AC4E-8800-4FF493353A38}"/>
                </a:ext>
              </a:extLst>
            </p:cNvPr>
            <p:cNvCxnSpPr/>
            <p:nvPr/>
          </p:nvCxnSpPr>
          <p:spPr>
            <a:xfrm>
              <a:off x="5423175" y="2812336"/>
              <a:ext cx="702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A8069D5-616F-354F-B43D-43E0DE893609}"/>
                </a:ext>
              </a:extLst>
            </p:cNvPr>
            <p:cNvCxnSpPr/>
            <p:nvPr/>
          </p:nvCxnSpPr>
          <p:spPr>
            <a:xfrm>
              <a:off x="7611717" y="2822665"/>
              <a:ext cx="702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7ACD66-0A86-5448-A0DA-6A26F572DF20}"/>
                </a:ext>
              </a:extLst>
            </p:cNvPr>
            <p:cNvSpPr txBox="1"/>
            <p:nvPr/>
          </p:nvSpPr>
          <p:spPr>
            <a:xfrm>
              <a:off x="4313998" y="2067704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human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71930E-6181-5E49-8E74-2C317E108FE6}"/>
                </a:ext>
              </a:extLst>
            </p:cNvPr>
            <p:cNvSpPr txBox="1"/>
            <p:nvPr/>
          </p:nvSpPr>
          <p:spPr>
            <a:xfrm>
              <a:off x="5403297" y="1742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4D8923A-F700-734D-90B5-4FE39B6B0017}"/>
                </a:ext>
              </a:extLst>
            </p:cNvPr>
            <p:cNvSpPr txBox="1"/>
            <p:nvPr/>
          </p:nvSpPr>
          <p:spPr>
            <a:xfrm>
              <a:off x="7465814" y="1722891"/>
              <a:ext cx="1171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Actuation </a:t>
              </a:r>
            </a:p>
            <a:p>
              <a:pPr algn="ctr"/>
              <a:r>
                <a:rPr lang="en-US" b="1" dirty="0"/>
                <a:t>signal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D2F9E7-8B06-D842-A272-78999334C391}"/>
                </a:ext>
              </a:extLst>
            </p:cNvPr>
            <p:cNvSpPr txBox="1"/>
            <p:nvPr/>
          </p:nvSpPr>
          <p:spPr>
            <a:xfrm>
              <a:off x="8463214" y="2055771"/>
              <a:ext cx="10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prothetic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6EE77A-DC2A-A844-9673-BB6109C7BE96}"/>
                </a:ext>
              </a:extLst>
            </p:cNvPr>
            <p:cNvSpPr txBox="1"/>
            <p:nvPr/>
          </p:nvSpPr>
          <p:spPr>
            <a:xfrm>
              <a:off x="2938302" y="1792933"/>
              <a:ext cx="1271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stimulation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D8C01F5-EDF1-3040-938A-8D84D1599FA0}"/>
                </a:ext>
              </a:extLst>
            </p:cNvPr>
            <p:cNvCxnSpPr>
              <a:cxnSpLocks/>
            </p:cNvCxnSpPr>
            <p:nvPr/>
          </p:nvCxnSpPr>
          <p:spPr>
            <a:xfrm>
              <a:off x="9543143" y="2822665"/>
              <a:ext cx="1225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9ECB73-BEF9-8D4B-BEFF-48096D7E9CEF}"/>
                </a:ext>
              </a:extLst>
            </p:cNvPr>
            <p:cNvSpPr txBox="1"/>
            <p:nvPr/>
          </p:nvSpPr>
          <p:spPr>
            <a:xfrm>
              <a:off x="9987960" y="2197050"/>
              <a:ext cx="35298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q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02CF2-6B4E-9A4D-AA77-D05F15638F9D}"/>
                </a:ext>
              </a:extLst>
            </p:cNvPr>
            <p:cNvSpPr txBox="1"/>
            <p:nvPr/>
          </p:nvSpPr>
          <p:spPr>
            <a:xfrm>
              <a:off x="9749910" y="1552164"/>
              <a:ext cx="943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Sensor</a:t>
              </a:r>
            </a:p>
            <a:p>
              <a:pPr algn="ctr"/>
              <a:r>
                <a:rPr lang="en-US" b="1" dirty="0"/>
                <a:t>readout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C32BADE-3B55-8E48-848F-EEEBE4F5D9E3}"/>
                </a:ext>
              </a:extLst>
            </p:cNvPr>
            <p:cNvSpPr txBox="1"/>
            <p:nvPr/>
          </p:nvSpPr>
          <p:spPr>
            <a:xfrm>
              <a:off x="9892815" y="3100620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(movement)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406A69D-2818-E34D-9463-F82DBFFE1A07}"/>
                </a:ext>
              </a:extLst>
            </p:cNvPr>
            <p:cNvSpPr txBox="1"/>
            <p:nvPr/>
          </p:nvSpPr>
          <p:spPr>
            <a:xfrm>
              <a:off x="3521763" y="2227346"/>
              <a:ext cx="3113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5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138F-2CA5-0C46-A288-BE133FB2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r(t) for complex motions in VR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12ADA-EC3C-3C44-8DD6-D3E6E1AE2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502" y="1885285"/>
            <a:ext cx="5218265" cy="399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0B275-AB29-F045-A3B6-E99EF753473E}"/>
              </a:ext>
            </a:extLst>
          </p:cNvPr>
          <p:cNvSpPr txBox="1"/>
          <p:nvPr/>
        </p:nvSpPr>
        <p:spPr>
          <a:xfrm>
            <a:off x="1896005" y="3589668"/>
            <a:ext cx="3013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r(t)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 glove like APL limb: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contact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Absolute position sensors*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r(t)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Picking up different shape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Writing with a pen*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7E01C-A4D1-314E-82E1-D1B475207B99}"/>
              </a:ext>
            </a:extLst>
          </p:cNvPr>
          <p:cNvSpPr txBox="1"/>
          <p:nvPr/>
        </p:nvSpPr>
        <p:spPr>
          <a:xfrm>
            <a:off x="1896006" y="1451266"/>
            <a:ext cx="3013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SIMULATING IN THE 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single finger actuation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 , P defined in 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different recording inputs and sensor modeling</a:t>
            </a:r>
          </a:p>
        </p:txBody>
      </p:sp>
    </p:spTree>
    <p:extLst>
      <p:ext uri="{BB962C8B-B14F-4D97-AF65-F5344CB8AC3E}">
        <p14:creationId xmlns:p14="http://schemas.microsoft.com/office/powerpoint/2010/main" val="395035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3185-FDEC-7B42-9A41-36D21E9C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69" y="410311"/>
            <a:ext cx="10515600" cy="1325563"/>
          </a:xfrm>
        </p:spPr>
        <p:txBody>
          <a:bodyPr/>
          <a:lstStyle/>
          <a:p>
            <a:r>
              <a:rPr lang="en-US" dirty="0"/>
              <a:t>Overview of Closed-loop Control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8B10C-CAD9-F447-BB3B-6104CBCDBF64}"/>
              </a:ext>
            </a:extLst>
          </p:cNvPr>
          <p:cNvSpPr txBox="1"/>
          <p:nvPr/>
        </p:nvSpPr>
        <p:spPr>
          <a:xfrm>
            <a:off x="4068671" y="3174011"/>
            <a:ext cx="129514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03C3D-A45B-7748-85F5-4756B3052CE1}"/>
              </a:ext>
            </a:extLst>
          </p:cNvPr>
          <p:cNvSpPr txBox="1"/>
          <p:nvPr/>
        </p:nvSpPr>
        <p:spPr>
          <a:xfrm>
            <a:off x="6163917" y="3174011"/>
            <a:ext cx="140219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K</a:t>
            </a:r>
            <a:r>
              <a:rPr lang="en-US" sz="4000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03D99-B971-4744-919E-BB13B4D6D728}"/>
              </a:ext>
            </a:extLst>
          </p:cNvPr>
          <p:cNvSpPr txBox="1"/>
          <p:nvPr/>
        </p:nvSpPr>
        <p:spPr>
          <a:xfrm>
            <a:off x="8335617" y="3174011"/>
            <a:ext cx="119106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BBD50-29ED-EF41-9E71-E0AAE75DADA3}"/>
              </a:ext>
            </a:extLst>
          </p:cNvPr>
          <p:cNvSpPr txBox="1"/>
          <p:nvPr/>
        </p:nvSpPr>
        <p:spPr>
          <a:xfrm>
            <a:off x="1938983" y="2999627"/>
            <a:ext cx="432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8BA1A-60E9-4B43-AAC1-054C1D54543B}"/>
              </a:ext>
            </a:extLst>
          </p:cNvPr>
          <p:cNvSpPr txBox="1"/>
          <p:nvPr/>
        </p:nvSpPr>
        <p:spPr>
          <a:xfrm>
            <a:off x="3369363" y="2989345"/>
            <a:ext cx="3113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4A3CA-4ACD-0148-92A7-61D3287A6C47}"/>
              </a:ext>
            </a:extLst>
          </p:cNvPr>
          <p:cNvSpPr txBox="1"/>
          <p:nvPr/>
        </p:nvSpPr>
        <p:spPr>
          <a:xfrm>
            <a:off x="5487829" y="2989345"/>
            <a:ext cx="4138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6315F-97BC-974D-BD70-880708460EC3}"/>
              </a:ext>
            </a:extLst>
          </p:cNvPr>
          <p:cNvSpPr txBox="1"/>
          <p:nvPr/>
        </p:nvSpPr>
        <p:spPr>
          <a:xfrm>
            <a:off x="7733521" y="2973956"/>
            <a:ext cx="4619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u</a:t>
            </a:r>
            <a:r>
              <a:rPr lang="en-US" sz="2500" baseline="-250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86392-8C78-C049-893A-0E85900E6ACA}"/>
              </a:ext>
            </a:extLst>
          </p:cNvPr>
          <p:cNvSpPr txBox="1"/>
          <p:nvPr/>
        </p:nvSpPr>
        <p:spPr>
          <a:xfrm>
            <a:off x="10064871" y="2992872"/>
            <a:ext cx="352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7A627-1080-294B-AC69-85F217AD3693}"/>
              </a:ext>
            </a:extLst>
          </p:cNvPr>
          <p:cNvCxnSpPr/>
          <p:nvPr/>
        </p:nvCxnSpPr>
        <p:spPr>
          <a:xfrm>
            <a:off x="3344517" y="3503070"/>
            <a:ext cx="702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2E92FD-C17E-AC4E-8800-4FF493353A38}"/>
              </a:ext>
            </a:extLst>
          </p:cNvPr>
          <p:cNvCxnSpPr/>
          <p:nvPr/>
        </p:nvCxnSpPr>
        <p:spPr>
          <a:xfrm>
            <a:off x="5423175" y="3527954"/>
            <a:ext cx="702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8069D5-616F-354F-B43D-43E0DE893609}"/>
              </a:ext>
            </a:extLst>
          </p:cNvPr>
          <p:cNvCxnSpPr/>
          <p:nvPr/>
        </p:nvCxnSpPr>
        <p:spPr>
          <a:xfrm>
            <a:off x="7611717" y="3538283"/>
            <a:ext cx="702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289ECA-4C04-5E4F-B216-893E9D6A334A}"/>
              </a:ext>
            </a:extLst>
          </p:cNvPr>
          <p:cNvSpPr txBox="1"/>
          <p:nvPr/>
        </p:nvSpPr>
        <p:spPr>
          <a:xfrm>
            <a:off x="6202017" y="4396069"/>
            <a:ext cx="142875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K</a:t>
            </a:r>
            <a:r>
              <a:rPr lang="en-US" sz="4000" baseline="-25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16BB78-E6E5-6840-BEF9-34C83CFEE57C}"/>
              </a:ext>
            </a:extLst>
          </p:cNvPr>
          <p:cNvCxnSpPr>
            <a:cxnSpLocks/>
          </p:cNvCxnSpPr>
          <p:nvPr/>
        </p:nvCxnSpPr>
        <p:spPr>
          <a:xfrm flipH="1">
            <a:off x="7678393" y="4750012"/>
            <a:ext cx="2943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74DD27-D499-B345-9051-55E3DD41C15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526683" y="3527954"/>
            <a:ext cx="1094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03B101-9CF1-E648-AF1B-38314EF74543}"/>
              </a:ext>
            </a:extLst>
          </p:cNvPr>
          <p:cNvCxnSpPr/>
          <p:nvPr/>
        </p:nvCxnSpPr>
        <p:spPr>
          <a:xfrm>
            <a:off x="10621617" y="3538283"/>
            <a:ext cx="0" cy="1211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61B49D-8602-7344-909C-F897223D48AD}"/>
              </a:ext>
            </a:extLst>
          </p:cNvPr>
          <p:cNvCxnSpPr>
            <a:cxnSpLocks/>
          </p:cNvCxnSpPr>
          <p:nvPr/>
        </p:nvCxnSpPr>
        <p:spPr>
          <a:xfrm flipH="1">
            <a:off x="3154017" y="4750012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F17AC2-DDF3-C44E-9647-D9076C021648}"/>
              </a:ext>
            </a:extLst>
          </p:cNvPr>
          <p:cNvCxnSpPr/>
          <p:nvPr/>
        </p:nvCxnSpPr>
        <p:spPr>
          <a:xfrm flipV="1">
            <a:off x="3154017" y="3712620"/>
            <a:ext cx="0" cy="103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A38C9C-D998-9640-A633-15B5FE96FC5B}"/>
              </a:ext>
            </a:extLst>
          </p:cNvPr>
          <p:cNvCxnSpPr/>
          <p:nvPr/>
        </p:nvCxnSpPr>
        <p:spPr>
          <a:xfrm>
            <a:off x="2277717" y="3527954"/>
            <a:ext cx="702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D5FD492-5E25-FE47-9130-597B00499ACA}"/>
              </a:ext>
            </a:extLst>
          </p:cNvPr>
          <p:cNvSpPr/>
          <p:nvPr/>
        </p:nvSpPr>
        <p:spPr>
          <a:xfrm>
            <a:off x="2993806" y="33829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B07C6-08DD-C045-B944-F49FBEE00EE3}"/>
              </a:ext>
            </a:extLst>
          </p:cNvPr>
          <p:cNvSpPr txBox="1"/>
          <p:nvPr/>
        </p:nvSpPr>
        <p:spPr>
          <a:xfrm>
            <a:off x="3227090" y="3559097"/>
            <a:ext cx="282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-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FD3281-8F0E-AF45-87A1-B1AE73F197EB}"/>
              </a:ext>
            </a:extLst>
          </p:cNvPr>
          <p:cNvSpPr txBox="1"/>
          <p:nvPr/>
        </p:nvSpPr>
        <p:spPr>
          <a:xfrm>
            <a:off x="5618873" y="4192330"/>
            <a:ext cx="4619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u</a:t>
            </a:r>
            <a:r>
              <a:rPr lang="en-US" sz="2500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7ACD66-0A86-5448-A0DA-6A26F572DF20}"/>
              </a:ext>
            </a:extLst>
          </p:cNvPr>
          <p:cNvSpPr txBox="1"/>
          <p:nvPr/>
        </p:nvSpPr>
        <p:spPr>
          <a:xfrm>
            <a:off x="4313998" y="278332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71930E-6181-5E49-8E74-2C317E108FE6}"/>
              </a:ext>
            </a:extLst>
          </p:cNvPr>
          <p:cNvSpPr txBox="1"/>
          <p:nvPr/>
        </p:nvSpPr>
        <p:spPr>
          <a:xfrm>
            <a:off x="5403297" y="2458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D8923A-F700-734D-90B5-4FE39B6B0017}"/>
              </a:ext>
            </a:extLst>
          </p:cNvPr>
          <p:cNvSpPr txBox="1"/>
          <p:nvPr/>
        </p:nvSpPr>
        <p:spPr>
          <a:xfrm>
            <a:off x="7465814" y="2438509"/>
            <a:ext cx="117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Actuation </a:t>
            </a:r>
          </a:p>
          <a:p>
            <a:pPr algn="ctr"/>
            <a:r>
              <a:rPr lang="en-US" b="1" dirty="0"/>
              <a:t>signal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D2F9E7-8B06-D842-A272-78999334C391}"/>
              </a:ext>
            </a:extLst>
          </p:cNvPr>
          <p:cNvSpPr txBox="1"/>
          <p:nvPr/>
        </p:nvSpPr>
        <p:spPr>
          <a:xfrm>
            <a:off x="8463214" y="2771389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prothetic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A31EF3-E1F3-5D41-A2A8-91BC1C9205AA}"/>
              </a:ext>
            </a:extLst>
          </p:cNvPr>
          <p:cNvSpPr txBox="1"/>
          <p:nvPr/>
        </p:nvSpPr>
        <p:spPr>
          <a:xfrm>
            <a:off x="9826821" y="2347986"/>
            <a:ext cx="943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Sensor</a:t>
            </a:r>
          </a:p>
          <a:p>
            <a:pPr algn="ctr"/>
            <a:r>
              <a:rPr lang="en-US" b="1" dirty="0"/>
              <a:t>readout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AC1A2B-7BF0-B945-9B1C-6BA8A76A8E00}"/>
              </a:ext>
            </a:extLst>
          </p:cNvPr>
          <p:cNvSpPr txBox="1"/>
          <p:nvPr/>
        </p:nvSpPr>
        <p:spPr>
          <a:xfrm>
            <a:off x="1801233" y="2367744"/>
            <a:ext cx="109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reference</a:t>
            </a:r>
          </a:p>
          <a:p>
            <a:pPr algn="ctr"/>
            <a:r>
              <a:rPr lang="en-US" b="1" dirty="0"/>
              <a:t>signal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6EE77A-DC2A-A844-9673-BB6109C7BE96}"/>
              </a:ext>
            </a:extLst>
          </p:cNvPr>
          <p:cNvSpPr txBox="1"/>
          <p:nvPr/>
        </p:nvSpPr>
        <p:spPr>
          <a:xfrm>
            <a:off x="2938302" y="2707332"/>
            <a:ext cx="12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826DF-E887-1245-8945-FAA43462FB6A}"/>
              </a:ext>
            </a:extLst>
          </p:cNvPr>
          <p:cNvSpPr txBox="1"/>
          <p:nvPr/>
        </p:nvSpPr>
        <p:spPr>
          <a:xfrm>
            <a:off x="1861445" y="5384576"/>
            <a:ext cx="884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Use feedback control from sensor readout to further correct prosthetic trajectories</a:t>
            </a:r>
          </a:p>
          <a:p>
            <a:pPr lvl="1"/>
            <a:r>
              <a:rPr lang="en-US" dirty="0" err="1"/>
              <a:t>H_infinity</a:t>
            </a:r>
            <a:r>
              <a:rPr lang="en-US" dirty="0"/>
              <a:t> modeling, direct error signals, etc.</a:t>
            </a:r>
          </a:p>
        </p:txBody>
      </p:sp>
    </p:spTree>
    <p:extLst>
      <p:ext uri="{BB962C8B-B14F-4D97-AF65-F5344CB8AC3E}">
        <p14:creationId xmlns:p14="http://schemas.microsoft.com/office/powerpoint/2010/main" val="296604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3185-FDEC-7B42-9A41-36D21E9C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69" y="410311"/>
            <a:ext cx="10515600" cy="1325563"/>
          </a:xfrm>
        </p:spPr>
        <p:txBody>
          <a:bodyPr/>
          <a:lstStyle/>
          <a:p>
            <a:r>
              <a:rPr lang="en-US" dirty="0"/>
              <a:t>Opening the H 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8B10C-CAD9-F447-BB3B-6104CBCDBF64}"/>
              </a:ext>
            </a:extLst>
          </p:cNvPr>
          <p:cNvSpPr txBox="1"/>
          <p:nvPr/>
        </p:nvSpPr>
        <p:spPr>
          <a:xfrm>
            <a:off x="4068671" y="3174011"/>
            <a:ext cx="129514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03C3D-A45B-7748-85F5-4756B3052CE1}"/>
              </a:ext>
            </a:extLst>
          </p:cNvPr>
          <p:cNvSpPr txBox="1"/>
          <p:nvPr/>
        </p:nvSpPr>
        <p:spPr>
          <a:xfrm>
            <a:off x="6163917" y="3174011"/>
            <a:ext cx="140219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K</a:t>
            </a:r>
            <a:r>
              <a:rPr lang="en-US" sz="4000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03D99-B971-4744-919E-BB13B4D6D728}"/>
              </a:ext>
            </a:extLst>
          </p:cNvPr>
          <p:cNvSpPr txBox="1"/>
          <p:nvPr/>
        </p:nvSpPr>
        <p:spPr>
          <a:xfrm>
            <a:off x="8335617" y="3174011"/>
            <a:ext cx="119106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BBD50-29ED-EF41-9E71-E0AAE75DADA3}"/>
              </a:ext>
            </a:extLst>
          </p:cNvPr>
          <p:cNvSpPr txBox="1"/>
          <p:nvPr/>
        </p:nvSpPr>
        <p:spPr>
          <a:xfrm>
            <a:off x="1938983" y="2999627"/>
            <a:ext cx="432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8BA1A-60E9-4B43-AAC1-054C1D54543B}"/>
              </a:ext>
            </a:extLst>
          </p:cNvPr>
          <p:cNvSpPr txBox="1"/>
          <p:nvPr/>
        </p:nvSpPr>
        <p:spPr>
          <a:xfrm>
            <a:off x="3369363" y="2989345"/>
            <a:ext cx="3113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4A3CA-4ACD-0148-92A7-61D3287A6C47}"/>
              </a:ext>
            </a:extLst>
          </p:cNvPr>
          <p:cNvSpPr txBox="1"/>
          <p:nvPr/>
        </p:nvSpPr>
        <p:spPr>
          <a:xfrm>
            <a:off x="5487829" y="2989345"/>
            <a:ext cx="4138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6315F-97BC-974D-BD70-880708460EC3}"/>
              </a:ext>
            </a:extLst>
          </p:cNvPr>
          <p:cNvSpPr txBox="1"/>
          <p:nvPr/>
        </p:nvSpPr>
        <p:spPr>
          <a:xfrm>
            <a:off x="7733521" y="2973956"/>
            <a:ext cx="4619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u</a:t>
            </a:r>
            <a:r>
              <a:rPr lang="en-US" sz="2500" baseline="-250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86392-8C78-C049-893A-0E85900E6ACA}"/>
              </a:ext>
            </a:extLst>
          </p:cNvPr>
          <p:cNvSpPr txBox="1"/>
          <p:nvPr/>
        </p:nvSpPr>
        <p:spPr>
          <a:xfrm>
            <a:off x="10064871" y="2992872"/>
            <a:ext cx="352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7A627-1080-294B-AC69-85F217AD3693}"/>
              </a:ext>
            </a:extLst>
          </p:cNvPr>
          <p:cNvCxnSpPr/>
          <p:nvPr/>
        </p:nvCxnSpPr>
        <p:spPr>
          <a:xfrm>
            <a:off x="3344517" y="3503070"/>
            <a:ext cx="702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2E92FD-C17E-AC4E-8800-4FF493353A38}"/>
              </a:ext>
            </a:extLst>
          </p:cNvPr>
          <p:cNvCxnSpPr/>
          <p:nvPr/>
        </p:nvCxnSpPr>
        <p:spPr>
          <a:xfrm>
            <a:off x="5423175" y="3527954"/>
            <a:ext cx="702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8069D5-616F-354F-B43D-43E0DE893609}"/>
              </a:ext>
            </a:extLst>
          </p:cNvPr>
          <p:cNvCxnSpPr/>
          <p:nvPr/>
        </p:nvCxnSpPr>
        <p:spPr>
          <a:xfrm>
            <a:off x="7611717" y="3538283"/>
            <a:ext cx="702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289ECA-4C04-5E4F-B216-893E9D6A334A}"/>
              </a:ext>
            </a:extLst>
          </p:cNvPr>
          <p:cNvSpPr txBox="1"/>
          <p:nvPr/>
        </p:nvSpPr>
        <p:spPr>
          <a:xfrm>
            <a:off x="6202017" y="4396069"/>
            <a:ext cx="142875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K</a:t>
            </a:r>
            <a:r>
              <a:rPr lang="en-US" sz="4000" baseline="-25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16BB78-E6E5-6840-BEF9-34C83CFEE57C}"/>
              </a:ext>
            </a:extLst>
          </p:cNvPr>
          <p:cNvCxnSpPr>
            <a:cxnSpLocks/>
          </p:cNvCxnSpPr>
          <p:nvPr/>
        </p:nvCxnSpPr>
        <p:spPr>
          <a:xfrm flipH="1">
            <a:off x="7678393" y="4750012"/>
            <a:ext cx="2943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74DD27-D499-B345-9051-55E3DD41C15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526683" y="3527954"/>
            <a:ext cx="1094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03B101-9CF1-E648-AF1B-38314EF74543}"/>
              </a:ext>
            </a:extLst>
          </p:cNvPr>
          <p:cNvCxnSpPr/>
          <p:nvPr/>
        </p:nvCxnSpPr>
        <p:spPr>
          <a:xfrm>
            <a:off x="10621617" y="3538283"/>
            <a:ext cx="0" cy="1211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61B49D-8602-7344-909C-F897223D48AD}"/>
              </a:ext>
            </a:extLst>
          </p:cNvPr>
          <p:cNvCxnSpPr>
            <a:cxnSpLocks/>
          </p:cNvCxnSpPr>
          <p:nvPr/>
        </p:nvCxnSpPr>
        <p:spPr>
          <a:xfrm flipH="1">
            <a:off x="3154017" y="4750012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F17AC2-DDF3-C44E-9647-D9076C021648}"/>
              </a:ext>
            </a:extLst>
          </p:cNvPr>
          <p:cNvCxnSpPr/>
          <p:nvPr/>
        </p:nvCxnSpPr>
        <p:spPr>
          <a:xfrm flipV="1">
            <a:off x="3154017" y="3712620"/>
            <a:ext cx="0" cy="103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A38C9C-D998-9640-A633-15B5FE96FC5B}"/>
              </a:ext>
            </a:extLst>
          </p:cNvPr>
          <p:cNvCxnSpPr/>
          <p:nvPr/>
        </p:nvCxnSpPr>
        <p:spPr>
          <a:xfrm>
            <a:off x="2277717" y="3527954"/>
            <a:ext cx="702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D5FD492-5E25-FE47-9130-597B00499ACA}"/>
              </a:ext>
            </a:extLst>
          </p:cNvPr>
          <p:cNvSpPr/>
          <p:nvPr/>
        </p:nvSpPr>
        <p:spPr>
          <a:xfrm>
            <a:off x="2993806" y="33829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B07C6-08DD-C045-B944-F49FBEE00EE3}"/>
              </a:ext>
            </a:extLst>
          </p:cNvPr>
          <p:cNvSpPr txBox="1"/>
          <p:nvPr/>
        </p:nvSpPr>
        <p:spPr>
          <a:xfrm>
            <a:off x="3227090" y="3559097"/>
            <a:ext cx="282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-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FD3281-8F0E-AF45-87A1-B1AE73F197EB}"/>
              </a:ext>
            </a:extLst>
          </p:cNvPr>
          <p:cNvSpPr txBox="1"/>
          <p:nvPr/>
        </p:nvSpPr>
        <p:spPr>
          <a:xfrm>
            <a:off x="5618873" y="4192330"/>
            <a:ext cx="4619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u</a:t>
            </a:r>
            <a:r>
              <a:rPr lang="en-US" sz="2500" baseline="-250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71930E-6181-5E49-8E74-2C317E108FE6}"/>
              </a:ext>
            </a:extLst>
          </p:cNvPr>
          <p:cNvSpPr txBox="1"/>
          <p:nvPr/>
        </p:nvSpPr>
        <p:spPr>
          <a:xfrm>
            <a:off x="5403297" y="2458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D8923A-F700-734D-90B5-4FE39B6B0017}"/>
              </a:ext>
            </a:extLst>
          </p:cNvPr>
          <p:cNvSpPr txBox="1"/>
          <p:nvPr/>
        </p:nvSpPr>
        <p:spPr>
          <a:xfrm>
            <a:off x="7465814" y="2438509"/>
            <a:ext cx="117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Actuation </a:t>
            </a:r>
          </a:p>
          <a:p>
            <a:pPr algn="ctr"/>
            <a:r>
              <a:rPr lang="en-US" b="1" dirty="0"/>
              <a:t>signal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D2F9E7-8B06-D842-A272-78999334C391}"/>
              </a:ext>
            </a:extLst>
          </p:cNvPr>
          <p:cNvSpPr txBox="1"/>
          <p:nvPr/>
        </p:nvSpPr>
        <p:spPr>
          <a:xfrm>
            <a:off x="8463214" y="2771389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prothetic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A31EF3-E1F3-5D41-A2A8-91BC1C9205AA}"/>
              </a:ext>
            </a:extLst>
          </p:cNvPr>
          <p:cNvSpPr txBox="1"/>
          <p:nvPr/>
        </p:nvSpPr>
        <p:spPr>
          <a:xfrm>
            <a:off x="9826821" y="2347986"/>
            <a:ext cx="943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Sensor</a:t>
            </a:r>
          </a:p>
          <a:p>
            <a:pPr algn="ctr"/>
            <a:r>
              <a:rPr lang="en-US" b="1" dirty="0"/>
              <a:t>readout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AC1A2B-7BF0-B945-9B1C-6BA8A76A8E00}"/>
              </a:ext>
            </a:extLst>
          </p:cNvPr>
          <p:cNvSpPr txBox="1"/>
          <p:nvPr/>
        </p:nvSpPr>
        <p:spPr>
          <a:xfrm>
            <a:off x="1801233" y="2367744"/>
            <a:ext cx="109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reference</a:t>
            </a:r>
          </a:p>
          <a:p>
            <a:pPr algn="ctr"/>
            <a:r>
              <a:rPr lang="en-US" b="1" dirty="0"/>
              <a:t>signal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6EE77A-DC2A-A844-9673-BB6109C7BE96}"/>
              </a:ext>
            </a:extLst>
          </p:cNvPr>
          <p:cNvSpPr txBox="1"/>
          <p:nvPr/>
        </p:nvSpPr>
        <p:spPr>
          <a:xfrm>
            <a:off x="2938302" y="2707332"/>
            <a:ext cx="12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826DF-E887-1245-8945-FAA43462FB6A}"/>
              </a:ext>
            </a:extLst>
          </p:cNvPr>
          <p:cNvSpPr txBox="1"/>
          <p:nvPr/>
        </p:nvSpPr>
        <p:spPr>
          <a:xfrm>
            <a:off x="1861445" y="5384576"/>
            <a:ext cx="876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Use feedback control from sensor readout to further correct prosthetic trajectories</a:t>
            </a:r>
          </a:p>
          <a:p>
            <a:pPr marL="342900" indent="-342900">
              <a:buAutoNum type="arabicParenR"/>
            </a:pPr>
            <a:r>
              <a:rPr lang="en-US" dirty="0"/>
              <a:t>Use feedback control to make well-integrated feedback signals to human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9EF0A-48D7-D149-98B3-B13AA96A77CD}"/>
              </a:ext>
            </a:extLst>
          </p:cNvPr>
          <p:cNvSpPr txBox="1"/>
          <p:nvPr/>
        </p:nvSpPr>
        <p:spPr>
          <a:xfrm>
            <a:off x="4047159" y="1636941"/>
            <a:ext cx="129514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3A0DA4-D009-6C4E-A55C-B8C7EEBB5594}"/>
              </a:ext>
            </a:extLst>
          </p:cNvPr>
          <p:cNvCxnSpPr>
            <a:cxnSpLocks/>
          </p:cNvCxnSpPr>
          <p:nvPr/>
        </p:nvCxnSpPr>
        <p:spPr>
          <a:xfrm flipV="1">
            <a:off x="4716244" y="2458207"/>
            <a:ext cx="0" cy="6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D73445-E53C-FC48-81EA-8AF115DF8472}"/>
              </a:ext>
            </a:extLst>
          </p:cNvPr>
          <p:cNvSpPr txBox="1"/>
          <p:nvPr/>
        </p:nvSpPr>
        <p:spPr>
          <a:xfrm>
            <a:off x="2886957" y="123959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Internal-state</a:t>
            </a:r>
          </a:p>
        </p:txBody>
      </p:sp>
    </p:spTree>
    <p:extLst>
      <p:ext uri="{BB962C8B-B14F-4D97-AF65-F5344CB8AC3E}">
        <p14:creationId xmlns:p14="http://schemas.microsoft.com/office/powerpoint/2010/main" val="77946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3C3D-74BD-AB42-93FD-F7BAF784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State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8D09-6DA9-CC4C-9822-5C82FD15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1646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EEG-recording while performing a VR task</a:t>
            </a:r>
          </a:p>
          <a:p>
            <a:pPr lvl="1"/>
            <a:r>
              <a:rPr lang="en-US" dirty="0"/>
              <a:t>Assess signals while interacting with objects compared to intact human</a:t>
            </a:r>
          </a:p>
          <a:p>
            <a:pPr lvl="1"/>
            <a:r>
              <a:rPr lang="en-US" dirty="0"/>
              <a:t>Machine learn stimulation patterns that evoke similar pattern</a:t>
            </a:r>
          </a:p>
          <a:p>
            <a:r>
              <a:rPr lang="en-US" dirty="0"/>
              <a:t>Psychophysics in Virtual Reality</a:t>
            </a:r>
          </a:p>
          <a:p>
            <a:pPr lvl="1"/>
            <a:r>
              <a:rPr lang="en-US" dirty="0"/>
              <a:t>Assess perceived distance (proprioception) and weight of object compared to simulation and model prediction</a:t>
            </a:r>
          </a:p>
          <a:p>
            <a:pPr lvl="1"/>
            <a:r>
              <a:rPr lang="en-US" dirty="0"/>
              <a:t>Assess loading of perception if give multiple signals (e.g. temperature and weight). (Location of upper limb and several fingers)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0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CC37-E3CD-084A-8E10-4B704031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006A-C2AA-1444-A124-268D4BC2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Initial: stimulation (z)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vibrotactile</a:t>
            </a:r>
            <a:r>
              <a:rPr lang="en-US" dirty="0"/>
              <a:t> (several frequencies of stimulation </a:t>
            </a:r>
          </a:p>
          <a:p>
            <a:pPr lvl="1"/>
            <a:r>
              <a:rPr lang="en-US" dirty="0"/>
              <a:t>different areas of intact/amputated limb). </a:t>
            </a:r>
          </a:p>
          <a:p>
            <a:pPr lvl="1"/>
            <a:r>
              <a:rPr lang="en-US" dirty="0"/>
              <a:t>EMG recording on </a:t>
            </a:r>
            <a:r>
              <a:rPr lang="en-US" dirty="0" err="1"/>
              <a:t>myoband</a:t>
            </a:r>
            <a:endParaRPr lang="en-US" dirty="0"/>
          </a:p>
          <a:p>
            <a:pPr lvl="1"/>
            <a:r>
              <a:rPr lang="en-US" dirty="0"/>
              <a:t>pressure sensors with current basic force algorithm at hand locations</a:t>
            </a:r>
          </a:p>
          <a:p>
            <a:r>
              <a:rPr lang="en-US" dirty="0"/>
              <a:t>Additions: moving from external to internal stimulation</a:t>
            </a:r>
          </a:p>
          <a:p>
            <a:pPr lvl="1"/>
            <a:r>
              <a:rPr lang="en-US" dirty="0"/>
              <a:t>Stimulation based algorithm</a:t>
            </a:r>
          </a:p>
          <a:p>
            <a:pPr lvl="1"/>
            <a:r>
              <a:rPr lang="en-US" dirty="0"/>
              <a:t>More neuromorphic pressure sensors</a:t>
            </a:r>
          </a:p>
          <a:p>
            <a:pPr lvl="1"/>
            <a:r>
              <a:rPr lang="en-US" dirty="0"/>
              <a:t>Multi-site </a:t>
            </a:r>
            <a:r>
              <a:rPr lang="en-US" dirty="0" err="1"/>
              <a:t>vibrotactile</a:t>
            </a:r>
            <a:r>
              <a:rPr lang="en-US" dirty="0"/>
              <a:t> stimulation (~10 sites) like APL limb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0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{E6FA5D19-5367-CE42-AC74-CCF832971C6C}tf16401378</Template>
  <TotalTime>79</TotalTime>
  <Words>377</Words>
  <Application>Microsoft Macintosh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MS Shell Dlg 2</vt:lpstr>
      <vt:lpstr>Arial</vt:lpstr>
      <vt:lpstr>Wingdings</vt:lpstr>
      <vt:lpstr>Wingdings 3</vt:lpstr>
      <vt:lpstr>Madison</vt:lpstr>
      <vt:lpstr>Modeling Sensory Feedback as a Control System</vt:lpstr>
      <vt:lpstr>Overview</vt:lpstr>
      <vt:lpstr>Overview of Open-loop Control System</vt:lpstr>
      <vt:lpstr>Getting a r(t) for complex motions in VR</vt:lpstr>
      <vt:lpstr>Overview of Closed-loop Control System</vt:lpstr>
      <vt:lpstr>Opening the H Box</vt:lpstr>
      <vt:lpstr>Internal State assessment</vt:lpstr>
      <vt:lpstr>Experimental Set-up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Sensory Feedback as a Control System</dc:title>
  <dc:creator>Cynthia Steinhardt</dc:creator>
  <cp:lastModifiedBy>Cynthia Steinhardt</cp:lastModifiedBy>
  <cp:revision>29</cp:revision>
  <dcterms:created xsi:type="dcterms:W3CDTF">2018-04-13T03:11:51Z</dcterms:created>
  <dcterms:modified xsi:type="dcterms:W3CDTF">2018-04-13T04:31:09Z</dcterms:modified>
</cp:coreProperties>
</file>