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5A1A5-8511-3E40-9EBA-5803CBA55925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1547-6119-D04D-8588-11CE167EF8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54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EE4D-A49C-EA4B-BA6D-F7F6E96221A4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11384-93AA-7245-82EB-C0B1124C1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43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75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p-value of </a:t>
            </a:r>
            <a:r>
              <a:rPr lang="en-US" dirty="0"/>
              <a:t>0.0017</a:t>
            </a:r>
            <a:r>
              <a:rPr lang="en-US" baseline="0" dirty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7D0-E8E8-0641-B804-81A28B83C3E5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1AC-2E49-B044-A683-9D0FD655FF2A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20-6472-CC4D-B89B-2BCCBFDA5229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FCDC-7032-FD4C-BB12-EC36AC11305A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958-969F-E448-86DC-41E55B923AC0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C284-6D3D-B34A-9035-88A07FE5047F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3D52-3D77-5B44-8DB6-980B8F3FDBF0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D71-DE72-5E45-B205-56396FBF14E7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FEAE-2046-6546-849C-5209F6C30D47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616F-3253-114E-A366-B998E318C3A0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6DB9-C071-5F40-BB8B-3EF9A8D4A02C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3EA77F-87DD-AB4B-A466-A62D904A51DD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lentlyft.com/en/blog/article/242/hr-metrics-how-and-why-to-calculate-employee-turnover-rate%23:~:text=According%20to%20the%20U.S.%20Bureau,above%20the%20average%20turnover%20ra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Frito-Lay</a:t>
            </a:r>
            <a:br>
              <a:rPr lang="en-US" sz="5400" dirty="0"/>
            </a:br>
            <a:r>
              <a:rPr lang="en-US" sz="5400" dirty="0"/>
              <a:t>Talent Management</a:t>
            </a:r>
            <a:br>
              <a:rPr lang="en-US" sz="5400" dirty="0"/>
            </a:br>
            <a:r>
              <a:rPr lang="en-US" sz="5400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Cameron Stewart</a:t>
            </a:r>
          </a:p>
          <a:p>
            <a:r>
              <a:rPr lang="en-US" dirty="0"/>
              <a:t>Company: DDSAnalytics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Predicting Monthly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Model Type:</a:t>
            </a:r>
          </a:p>
          <a:p>
            <a:r>
              <a:rPr lang="en-US" sz="1400" dirty="0"/>
              <a:t>Multiple Linear Regression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r>
              <a:rPr lang="en-US" sz="1400" dirty="0"/>
              <a:t>RMSE &lt; $3000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Significant variables (numerical only) based on two sample t-test along with correlation coefficient (R):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9" y="3951011"/>
            <a:ext cx="3873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Predicting Monthly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5" y="1600200"/>
            <a:ext cx="3255207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Review Plots of all the selected numerical variables</a:t>
            </a:r>
          </a:p>
          <a:p>
            <a:r>
              <a:rPr lang="en-US" sz="1400" dirty="0"/>
              <a:t>Looking for variables not meeting the MLR assumptions:</a:t>
            </a:r>
          </a:p>
          <a:p>
            <a:pPr lvl="1"/>
            <a:r>
              <a:rPr lang="en-US" sz="1400" dirty="0"/>
              <a:t>Such as Age has inconsistent standard deviation</a:t>
            </a:r>
          </a:p>
          <a:p>
            <a:pPr lvl="1"/>
            <a:endParaRPr lang="en-US" sz="1400" dirty="0"/>
          </a:p>
          <a:p>
            <a:r>
              <a:rPr lang="en-US" sz="1400" dirty="0"/>
              <a:t>We look if a variable would be better represented by a curved relationship</a:t>
            </a:r>
          </a:p>
          <a:p>
            <a:pPr lvl="1"/>
            <a:r>
              <a:rPr lang="en-US" sz="1400" dirty="0"/>
              <a:t>Such as Total Working Years</a:t>
            </a:r>
          </a:p>
          <a:p>
            <a:r>
              <a:rPr lang="en-US" sz="1400" dirty="0"/>
              <a:t>We look if variables would fit better with log transform</a:t>
            </a:r>
          </a:p>
          <a:p>
            <a:pPr lvl="1"/>
            <a:r>
              <a:rPr lang="en-US" sz="1400" dirty="0"/>
              <a:t>Job Level improved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400" dirty="0"/>
          </a:p>
          <a:p>
            <a:pPr lvl="1"/>
            <a:endParaRPr lang="en-US" sz="600" dirty="0"/>
          </a:p>
          <a:p>
            <a:pPr lvl="1"/>
            <a:endParaRPr lang="en-US" sz="6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603" y="1621912"/>
            <a:ext cx="5719650" cy="52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Predicting Monthly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Using a Chi-Squared Test, we determined which categorical variables are significantly related to Monthly Income: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None were significant under the criteria of p-value ≤ 0.01 that we used on the numerical variables</a:t>
            </a:r>
          </a:p>
          <a:p>
            <a:r>
              <a:rPr lang="en-US" sz="1400" dirty="0"/>
              <a:t>The most significant categorical variable was Job Role so we will test this in the model</a:t>
            </a:r>
          </a:p>
          <a:p>
            <a:pPr marL="0" indent="0">
              <a:buNone/>
            </a:pPr>
            <a:r>
              <a:rPr lang="en-US" sz="1400" dirty="0"/>
              <a:t>Next, we use Chi-Squared Test to see if there are any interactions with Job Role would make sense to test: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068" b="34380"/>
          <a:stretch/>
        </p:blipFill>
        <p:spPr>
          <a:xfrm>
            <a:off x="0" y="2442144"/>
            <a:ext cx="2039443" cy="380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943"/>
          <a:stretch/>
        </p:blipFill>
        <p:spPr>
          <a:xfrm>
            <a:off x="0" y="4362735"/>
            <a:ext cx="2897331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9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Predicting Monthly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Putting it all together, we test the Selected Values and potential interactions to find the simplest model that provides the lowest AIC.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final model based on iterating through the different combinations: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3588"/>
            <a:ext cx="5850857" cy="349051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39430" y="2683588"/>
            <a:ext cx="3165824" cy="376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Model Variables:</a:t>
            </a:r>
          </a:p>
          <a:p>
            <a:r>
              <a:rPr lang="en-US" sz="1400" dirty="0"/>
              <a:t>Log(JobLevel)^2</a:t>
            </a:r>
          </a:p>
          <a:p>
            <a:r>
              <a:rPr lang="en-US" sz="1400" dirty="0"/>
              <a:t>Log(JobLevel)</a:t>
            </a:r>
          </a:p>
          <a:p>
            <a:r>
              <a:rPr lang="en-US" sz="1400" dirty="0"/>
              <a:t>TotalWorkingYears^2</a:t>
            </a:r>
          </a:p>
          <a:p>
            <a:r>
              <a:rPr lang="en-US" sz="1400" dirty="0"/>
              <a:t>TotalWorkingYears</a:t>
            </a:r>
          </a:p>
          <a:p>
            <a:r>
              <a:rPr lang="en-US" sz="1400" dirty="0"/>
              <a:t>JobRole</a:t>
            </a:r>
          </a:p>
          <a:p>
            <a:r>
              <a:rPr lang="en-US" sz="1400" dirty="0"/>
              <a:t>TotalWorkingYears*JobRole</a:t>
            </a:r>
          </a:p>
          <a:p>
            <a:endParaRPr lang="en-US" sz="1400" dirty="0"/>
          </a:p>
          <a:p>
            <a:r>
              <a:rPr lang="en-US" sz="1400" dirty="0"/>
              <a:t>RMSE from final model: $973.84 (which beats the &lt;$3000 requirement)</a:t>
            </a:r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112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Predicting Monthly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Final residual and influential point plots: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" y="2424195"/>
            <a:ext cx="6533423" cy="439392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9766" y="2880783"/>
            <a:ext cx="2554817" cy="347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MLR Assumption Check:</a:t>
            </a:r>
          </a:p>
          <a:p>
            <a:r>
              <a:rPr lang="en-US" sz="1400" dirty="0"/>
              <a:t>Independence of observations</a:t>
            </a:r>
          </a:p>
          <a:p>
            <a:r>
              <a:rPr lang="en-US" sz="1400" dirty="0"/>
              <a:t>Residuals have approximately constant variance and normality</a:t>
            </a:r>
          </a:p>
          <a:p>
            <a:r>
              <a:rPr lang="en-US" sz="1400" dirty="0"/>
              <a:t>No clear outliers</a:t>
            </a:r>
          </a:p>
          <a:p>
            <a:r>
              <a:rPr lang="en-US" sz="1400" dirty="0"/>
              <a:t>Linear relationship between response and features</a:t>
            </a:r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67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Conclusion and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We provided insight into the relationship of Job Role to Job Satisfaction and Monthly Income</a:t>
            </a:r>
          </a:p>
          <a:p>
            <a:r>
              <a:rPr lang="en-US" sz="1800" dirty="0"/>
              <a:t>We walked through the variable selection process to predict Attrition using Naïve Bayes and Monthly Income using Multiple Linear Regression</a:t>
            </a:r>
          </a:p>
          <a:p>
            <a:endParaRPr lang="en-US" sz="1800" dirty="0"/>
          </a:p>
          <a:p>
            <a:r>
              <a:rPr lang="en-US" sz="1800" dirty="0"/>
              <a:t>Next Steps</a:t>
            </a:r>
          </a:p>
          <a:p>
            <a:pPr lvl="1"/>
            <a:r>
              <a:rPr lang="en-US" sz="1800" dirty="0"/>
              <a:t>Follow up on results of Test Data</a:t>
            </a:r>
          </a:p>
          <a:p>
            <a:pPr lvl="1"/>
            <a:r>
              <a:rPr lang="en-US" sz="1800" dirty="0"/>
              <a:t>Implement models to improve talent management program</a:t>
            </a:r>
          </a:p>
          <a:p>
            <a:pPr lvl="1"/>
            <a:r>
              <a:rPr lang="en-US" sz="1800" dirty="0"/>
              <a:t>Review future opportunities to leverage Data Science in the company</a:t>
            </a:r>
          </a:p>
        </p:txBody>
      </p:sp>
    </p:spTree>
    <p:extLst>
      <p:ext uri="{BB962C8B-B14F-4D97-AF65-F5344CB8AC3E}">
        <p14:creationId xmlns:p14="http://schemas.microsoft.com/office/powerpoint/2010/main" val="393637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Provide insights on Job Role</a:t>
            </a:r>
          </a:p>
          <a:p>
            <a:pPr lvl="1"/>
            <a:r>
              <a:rPr lang="en-US" dirty="0"/>
              <a:t>Explore contributors to Attrition</a:t>
            </a:r>
          </a:p>
          <a:p>
            <a:pPr lvl="1"/>
            <a:r>
              <a:rPr lang="en-US" dirty="0"/>
              <a:t>Predict Attrition</a:t>
            </a:r>
          </a:p>
          <a:p>
            <a:pPr lvl="1"/>
            <a:r>
              <a:rPr lang="en-US" dirty="0"/>
              <a:t>Explore contributors to Monthly Income</a:t>
            </a:r>
          </a:p>
          <a:p>
            <a:pPr lvl="1"/>
            <a:r>
              <a:rPr lang="en-US" dirty="0"/>
              <a:t>Predict Monthly Income</a:t>
            </a:r>
          </a:p>
          <a:p>
            <a:r>
              <a:rPr lang="en-US" dirty="0"/>
              <a:t>Attrition Statistics (2017)</a:t>
            </a:r>
          </a:p>
          <a:p>
            <a:pPr lvl="1"/>
            <a:r>
              <a:rPr lang="en-US" dirty="0"/>
              <a:t>US Turnover Rate is between 12-15% annually</a:t>
            </a:r>
          </a:p>
          <a:p>
            <a:pPr lvl="1"/>
            <a:r>
              <a:rPr lang="en-US" dirty="0"/>
              <a:t>Global Turnover Rate is 10.9% annually</a:t>
            </a:r>
          </a:p>
          <a:p>
            <a:r>
              <a:rPr lang="en-US" dirty="0"/>
              <a:t>Monthly Income</a:t>
            </a:r>
          </a:p>
          <a:p>
            <a:pPr lvl="1"/>
            <a:r>
              <a:rPr lang="en-US" dirty="0"/>
              <a:t>How do you decide fair value?</a:t>
            </a:r>
          </a:p>
          <a:p>
            <a:pPr lvl="1"/>
            <a:r>
              <a:rPr lang="en-US" dirty="0"/>
              <a:t>It goes deeper than Job Title</a:t>
            </a:r>
          </a:p>
          <a:p>
            <a:r>
              <a:rPr lang="en-US" dirty="0"/>
              <a:t>Data Notes</a:t>
            </a:r>
          </a:p>
          <a:p>
            <a:pPr lvl="1"/>
            <a:r>
              <a:rPr lang="en-US" dirty="0"/>
              <a:t>36 variables provided</a:t>
            </a:r>
          </a:p>
          <a:p>
            <a:pPr lvl="1"/>
            <a:r>
              <a:rPr lang="en-US" dirty="0"/>
              <a:t>870 observations</a:t>
            </a:r>
          </a:p>
          <a:p>
            <a:pPr lvl="1"/>
            <a:r>
              <a:rPr lang="en-US" dirty="0"/>
              <a:t>No missing values identified</a:t>
            </a:r>
          </a:p>
          <a:p>
            <a:pPr lvl="1"/>
            <a:r>
              <a:rPr lang="en-US" dirty="0"/>
              <a:t>Test Set for Attrition and Monthly Income of 300 observations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source - </a:t>
            </a:r>
            <a:r>
              <a:rPr lang="en-US" sz="1400" dirty="0">
                <a:hlinkClick r:id="rId2"/>
              </a:rPr>
              <a:t>https://www.talentlyft.com/en/blog/article/242/hr-metrics-how-and-why-to-calculate-employee-turnover-rate#:~:text=According%20to%20the%20U.S.%20Bureau,above%20the%20average%20turnover%20rates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2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2794000"/>
            <a:ext cx="4072466" cy="333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Job Satisfaction by Role</a:t>
            </a:r>
          </a:p>
          <a:p>
            <a:r>
              <a:rPr lang="en-US" sz="1400" dirty="0"/>
              <a:t>Healthcare Representative has the highest mean</a:t>
            </a:r>
          </a:p>
          <a:p>
            <a:r>
              <a:rPr lang="en-US" sz="1400" dirty="0"/>
              <a:t>Research Director has the lowest mean</a:t>
            </a:r>
          </a:p>
          <a:p>
            <a:r>
              <a:rPr lang="en-US" sz="1400" dirty="0"/>
              <a:t>Manager has the lowest median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81" y="1907647"/>
            <a:ext cx="4975272" cy="38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2794000"/>
            <a:ext cx="4072466" cy="333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Monthly Income by Role</a:t>
            </a:r>
          </a:p>
          <a:p>
            <a:r>
              <a:rPr lang="en-US" sz="1400" dirty="0"/>
              <a:t>Manager has the highest mean</a:t>
            </a:r>
          </a:p>
          <a:p>
            <a:r>
              <a:rPr lang="en-US" sz="1400" dirty="0"/>
              <a:t>Sales Representative has the lowest mean</a:t>
            </a:r>
          </a:p>
          <a:p>
            <a:r>
              <a:rPr lang="en-US" sz="1400" dirty="0"/>
              <a:t>Notice there are essentially 3 tiers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81" y="1907648"/>
            <a:ext cx="4975272" cy="38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Comparing 2 machine learning algorithms to predict Attrition:</a:t>
            </a:r>
          </a:p>
          <a:p>
            <a:r>
              <a:rPr lang="en-US" sz="1400" dirty="0"/>
              <a:t>KNN</a:t>
            </a:r>
          </a:p>
          <a:p>
            <a:r>
              <a:rPr lang="en-US" sz="1400" dirty="0"/>
              <a:t>Naïve Bayes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r>
              <a:rPr lang="en-US" sz="1400" dirty="0"/>
              <a:t>Sensitivity ≥ 60%</a:t>
            </a:r>
          </a:p>
          <a:p>
            <a:r>
              <a:rPr lang="en-US" sz="1400" dirty="0"/>
              <a:t>Specificity ≥ 60%</a:t>
            </a:r>
          </a:p>
          <a:p>
            <a:r>
              <a:rPr lang="en-US" sz="1400" dirty="0"/>
              <a:t>Positive Class is ‘No’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Imbalanced Sample in Attrition:</a:t>
            </a:r>
          </a:p>
          <a:p>
            <a:r>
              <a:rPr lang="en-US" sz="1400" dirty="0"/>
              <a:t>16.09% of values were employees who left the company</a:t>
            </a:r>
          </a:p>
          <a:p>
            <a:r>
              <a:rPr lang="en-US" sz="1400" dirty="0"/>
              <a:t>Used random over-sampling of minority value to create an even split in Attrition responses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3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0"/>
            <a:ext cx="4072466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KNN:</a:t>
            </a:r>
          </a:p>
          <a:p>
            <a:r>
              <a:rPr lang="en-US" sz="1400" dirty="0"/>
              <a:t>Only takes numerical variables</a:t>
            </a:r>
          </a:p>
          <a:p>
            <a:r>
              <a:rPr lang="en-US" sz="1400" dirty="0"/>
              <a:t>Transformed all ordinal or binary categorical variables to numerical</a:t>
            </a:r>
          </a:p>
          <a:p>
            <a:r>
              <a:rPr lang="en-US" sz="1400" dirty="0"/>
              <a:t>Scaled all values based on normal distribution</a:t>
            </a:r>
          </a:p>
          <a:p>
            <a:r>
              <a:rPr lang="en-US" sz="1400" dirty="0"/>
              <a:t>Compared significance of variables based on Wilcoxon Rank Sum Test (top)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Naïve Bayes:</a:t>
            </a:r>
          </a:p>
          <a:p>
            <a:r>
              <a:rPr lang="en-US" sz="1400" dirty="0"/>
              <a:t>Takes numerical and categorical variables</a:t>
            </a:r>
          </a:p>
          <a:p>
            <a:r>
              <a:rPr lang="en-US" sz="1400" dirty="0"/>
              <a:t>Compared significance of variables based on Chi-Squared Test (bottom)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45" y="1858737"/>
            <a:ext cx="2808712" cy="224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70" y="4553079"/>
            <a:ext cx="2764787" cy="2070698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004166" y="1582922"/>
            <a:ext cx="3842678" cy="320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/>
              <a:t>Wilcoxon Rank Sum Test Result (p-value ≤ 0.0017)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406750" y="4273705"/>
            <a:ext cx="3038833" cy="32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/>
              <a:t>Chi-Squared Test (p-value ≤ 0.0017)</a:t>
            </a:r>
          </a:p>
        </p:txBody>
      </p:sp>
    </p:spTree>
    <p:extLst>
      <p:ext uri="{BB962C8B-B14F-4D97-AF65-F5344CB8AC3E}">
        <p14:creationId xmlns:p14="http://schemas.microsoft.com/office/powerpoint/2010/main" val="34354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110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KNN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073412"/>
            <a:ext cx="6197358" cy="4784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6433" y="2399080"/>
            <a:ext cx="2429415" cy="225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/>
              <a:t>*Any reduction in parameters resulted in a lower Sensitivity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</a:t>
            </a:r>
            <a:r>
              <a:rPr lang="mr-IN" dirty="0"/>
              <a:t>–</a:t>
            </a:r>
            <a:r>
              <a:rPr lang="en-US" dirty="0"/>
              <a:t> Black</a:t>
            </a:r>
          </a:p>
          <a:p>
            <a:r>
              <a:rPr lang="en-US" dirty="0"/>
              <a:t>Specificity </a:t>
            </a:r>
            <a:r>
              <a:rPr lang="mr-IN" dirty="0"/>
              <a:t>–</a:t>
            </a:r>
            <a:r>
              <a:rPr lang="en-US" dirty="0"/>
              <a:t> Blue</a:t>
            </a:r>
          </a:p>
          <a:p>
            <a:r>
              <a:rPr lang="en-US" dirty="0"/>
              <a:t>Sensitivity - Red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8736" y="4038268"/>
            <a:ext cx="5590337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110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Naïve Bayes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6433" y="2290523"/>
            <a:ext cx="2429415" cy="229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/>
              <a:t>*Selecting the top 4 parameters based on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</a:t>
            </a:r>
            <a:r>
              <a:rPr lang="mr-IN" dirty="0"/>
              <a:t>–</a:t>
            </a:r>
            <a:r>
              <a:rPr lang="en-US" dirty="0"/>
              <a:t> Black</a:t>
            </a:r>
          </a:p>
          <a:p>
            <a:r>
              <a:rPr lang="en-US" dirty="0"/>
              <a:t>Specificity </a:t>
            </a:r>
            <a:r>
              <a:rPr lang="mr-IN" dirty="0"/>
              <a:t>–</a:t>
            </a:r>
            <a:r>
              <a:rPr lang="en-US" dirty="0"/>
              <a:t> Blue</a:t>
            </a:r>
          </a:p>
          <a:p>
            <a:r>
              <a:rPr lang="en-US" dirty="0"/>
              <a:t>Sensitivity - 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" y="2073412"/>
            <a:ext cx="6205505" cy="47845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18736" y="4038268"/>
            <a:ext cx="5590337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3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408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Naïve Bayes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940" y="2160256"/>
            <a:ext cx="2429415" cy="137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/>
              <a:t>Model Variables: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Overtime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Stock Option Level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Job Involvement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3355" y="2160256"/>
            <a:ext cx="3527453" cy="125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/>
              <a:t>Model Results on Test Set: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Accuracy = 0.6712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Sensitivity = 0.6877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Specificity = 0.6548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940" y="3799865"/>
            <a:ext cx="5191483" cy="205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/>
              <a:t>Next Steps: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Predict test values based on model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Predicted values stored in file named Case2PredictionsStewartAttrition.csv in GitHub</a:t>
            </a:r>
          </a:p>
        </p:txBody>
      </p:sp>
    </p:spTree>
    <p:extLst>
      <p:ext uri="{BB962C8B-B14F-4D97-AF65-F5344CB8AC3E}">
        <p14:creationId xmlns:p14="http://schemas.microsoft.com/office/powerpoint/2010/main" val="166918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1599</TotalTime>
  <Words>871</Words>
  <Application>Microsoft Macintosh PowerPoint</Application>
  <PresentationFormat>On-screen Show (4:3)</PresentationFormat>
  <Paragraphs>225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Executive</vt:lpstr>
      <vt:lpstr>Frito-Lay Talent Management Analysis</vt:lpstr>
      <vt:lpstr>Executive Summary</vt:lpstr>
      <vt:lpstr>Job Role Insights</vt:lpstr>
      <vt:lpstr>Job Role Insights</vt:lpstr>
      <vt:lpstr>Predicting Attrition</vt:lpstr>
      <vt:lpstr>Predicting Attrition</vt:lpstr>
      <vt:lpstr>Predicting Attrition</vt:lpstr>
      <vt:lpstr>Predicting Attrition</vt:lpstr>
      <vt:lpstr>Predicting Attrition</vt:lpstr>
      <vt:lpstr>Predicting Monthly Income</vt:lpstr>
      <vt:lpstr>Predicting Monthly Income</vt:lpstr>
      <vt:lpstr>Predicting Monthly Income</vt:lpstr>
      <vt:lpstr>Predicting Monthly Income</vt:lpstr>
      <vt:lpstr>Predicting Monthly Income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Frito-Lay Talent Management Analysis</dc:title>
  <dc:creator>Cameron</dc:creator>
  <cp:lastModifiedBy>Cameron Stewart</cp:lastModifiedBy>
  <cp:revision>37</cp:revision>
  <dcterms:created xsi:type="dcterms:W3CDTF">2021-04-15T01:11:14Z</dcterms:created>
  <dcterms:modified xsi:type="dcterms:W3CDTF">2022-03-16T19:15:19Z</dcterms:modified>
</cp:coreProperties>
</file>