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8" r:id="rId12"/>
    <p:sldId id="269" r:id="rId13"/>
    <p:sldId id="271" r:id="rId14"/>
    <p:sldId id="272" r:id="rId15"/>
    <p:sldId id="273" r:id="rId16"/>
    <p:sldId id="274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14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5A1A5-8511-3E40-9EBA-5803CBA55925}" type="datetimeFigureOut">
              <a:rPr lang="en-US" smtClean="0"/>
              <a:t>4/14/21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B1547-6119-D04D-8588-11CE167EF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548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7EE4D-A49C-EA4B-BA6D-F7F6E96221A4}" type="datetimeFigureOut">
              <a:rPr lang="en-US" smtClean="0"/>
              <a:t>4/14/21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11384-93AA-7245-82EB-C0B1124C1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430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11384-93AA-7245-82EB-C0B1124C15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75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Used</a:t>
            </a:r>
            <a:r>
              <a:rPr lang="en-US" baseline="0" smtClean="0"/>
              <a:t> p-value of </a:t>
            </a:r>
            <a:r>
              <a:rPr lang="en-US" smtClean="0"/>
              <a:t>0.0017</a:t>
            </a:r>
            <a:r>
              <a:rPr lang="en-US" baseline="0" smtClean="0"/>
              <a:t> </a:t>
            </a:r>
            <a:r>
              <a:rPr lang="en-US" baseline="0" dirty="0" smtClean="0"/>
              <a:t>to account for </a:t>
            </a:r>
            <a:r>
              <a:rPr lang="en-US" baseline="0" smtClean="0"/>
              <a:t>simultaneous comparisons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11384-93AA-7245-82EB-C0B1124C159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67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Used</a:t>
            </a:r>
            <a:r>
              <a:rPr lang="en-US" baseline="0" smtClean="0"/>
              <a:t> p-value of </a:t>
            </a:r>
            <a:r>
              <a:rPr lang="en-US" smtClean="0"/>
              <a:t>0.0017</a:t>
            </a:r>
            <a:r>
              <a:rPr lang="en-US" baseline="0" smtClean="0"/>
              <a:t> </a:t>
            </a:r>
            <a:r>
              <a:rPr lang="en-US" baseline="0" dirty="0" smtClean="0"/>
              <a:t>to account for </a:t>
            </a:r>
            <a:r>
              <a:rPr lang="en-US" baseline="0" smtClean="0"/>
              <a:t>simultaneous comparisons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11384-93AA-7245-82EB-C0B1124C159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671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Used</a:t>
            </a:r>
            <a:r>
              <a:rPr lang="en-US" baseline="0" smtClean="0"/>
              <a:t> p-value of </a:t>
            </a:r>
            <a:r>
              <a:rPr lang="en-US" smtClean="0"/>
              <a:t>0.0017</a:t>
            </a:r>
            <a:r>
              <a:rPr lang="en-US" baseline="0" smtClean="0"/>
              <a:t> </a:t>
            </a:r>
            <a:r>
              <a:rPr lang="en-US" baseline="0" dirty="0" smtClean="0"/>
              <a:t>to account for </a:t>
            </a:r>
            <a:r>
              <a:rPr lang="en-US" baseline="0" smtClean="0"/>
              <a:t>simultaneous comparisons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11384-93AA-7245-82EB-C0B1124C159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671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Used</a:t>
            </a:r>
            <a:r>
              <a:rPr lang="en-US" baseline="0" smtClean="0"/>
              <a:t> p-value of </a:t>
            </a:r>
            <a:r>
              <a:rPr lang="en-US" smtClean="0"/>
              <a:t>0.0017</a:t>
            </a:r>
            <a:r>
              <a:rPr lang="en-US" baseline="0" smtClean="0"/>
              <a:t> </a:t>
            </a:r>
            <a:r>
              <a:rPr lang="en-US" baseline="0" dirty="0" smtClean="0"/>
              <a:t>to account for </a:t>
            </a:r>
            <a:r>
              <a:rPr lang="en-US" baseline="0" smtClean="0"/>
              <a:t>simultaneous comparisons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11384-93AA-7245-82EB-C0B1124C159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671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Used</a:t>
            </a:r>
            <a:r>
              <a:rPr lang="en-US" baseline="0" smtClean="0"/>
              <a:t> p-value of </a:t>
            </a:r>
            <a:r>
              <a:rPr lang="en-US" smtClean="0"/>
              <a:t>0.0017</a:t>
            </a:r>
            <a:r>
              <a:rPr lang="en-US" baseline="0" smtClean="0"/>
              <a:t> </a:t>
            </a:r>
            <a:r>
              <a:rPr lang="en-US" baseline="0" dirty="0" smtClean="0"/>
              <a:t>to account for </a:t>
            </a:r>
            <a:r>
              <a:rPr lang="en-US" baseline="0" smtClean="0"/>
              <a:t>simultaneous comparisons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11384-93AA-7245-82EB-C0B1124C159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67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Used</a:t>
            </a:r>
            <a:r>
              <a:rPr lang="en-US" baseline="0" smtClean="0"/>
              <a:t> p-value of </a:t>
            </a:r>
            <a:r>
              <a:rPr lang="en-US" smtClean="0"/>
              <a:t>0.0017</a:t>
            </a:r>
            <a:r>
              <a:rPr lang="en-US" baseline="0" smtClean="0"/>
              <a:t> </a:t>
            </a:r>
            <a:r>
              <a:rPr lang="en-US" baseline="0" dirty="0" smtClean="0"/>
              <a:t>to account for </a:t>
            </a:r>
            <a:r>
              <a:rPr lang="en-US" baseline="0" smtClean="0"/>
              <a:t>simultaneous comparisons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11384-93AA-7245-82EB-C0B1124C15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67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Used</a:t>
            </a:r>
            <a:r>
              <a:rPr lang="en-US" baseline="0" dirty="0" smtClean="0"/>
              <a:t> p-value of </a:t>
            </a:r>
            <a:r>
              <a:rPr lang="en-US" dirty="0" smtClean="0"/>
              <a:t>0.0017</a:t>
            </a:r>
            <a:r>
              <a:rPr lang="en-US" baseline="0" dirty="0" smtClean="0"/>
              <a:t> to account for simultaneous comparisons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11384-93AA-7245-82EB-C0B1124C15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67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Used</a:t>
            </a:r>
            <a:r>
              <a:rPr lang="en-US" baseline="0" smtClean="0"/>
              <a:t> p-value of </a:t>
            </a:r>
            <a:r>
              <a:rPr lang="en-US" smtClean="0"/>
              <a:t>0.0017</a:t>
            </a:r>
            <a:r>
              <a:rPr lang="en-US" baseline="0" smtClean="0"/>
              <a:t> </a:t>
            </a:r>
            <a:r>
              <a:rPr lang="en-US" baseline="0" dirty="0" smtClean="0"/>
              <a:t>to account for </a:t>
            </a:r>
            <a:r>
              <a:rPr lang="en-US" baseline="0" smtClean="0"/>
              <a:t>simultaneous comparisons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11384-93AA-7245-82EB-C0B1124C15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67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Used</a:t>
            </a:r>
            <a:r>
              <a:rPr lang="en-US" baseline="0" smtClean="0"/>
              <a:t> p-value of </a:t>
            </a:r>
            <a:r>
              <a:rPr lang="en-US" smtClean="0"/>
              <a:t>0.0017</a:t>
            </a:r>
            <a:r>
              <a:rPr lang="en-US" baseline="0" smtClean="0"/>
              <a:t> </a:t>
            </a:r>
            <a:r>
              <a:rPr lang="en-US" baseline="0" dirty="0" smtClean="0"/>
              <a:t>to account for </a:t>
            </a:r>
            <a:r>
              <a:rPr lang="en-US" baseline="0" smtClean="0"/>
              <a:t>simultaneous comparisons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11384-93AA-7245-82EB-C0B1124C159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67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Used</a:t>
            </a:r>
            <a:r>
              <a:rPr lang="en-US" baseline="0" smtClean="0"/>
              <a:t> p-value of </a:t>
            </a:r>
            <a:r>
              <a:rPr lang="en-US" smtClean="0"/>
              <a:t>0.0017</a:t>
            </a:r>
            <a:r>
              <a:rPr lang="en-US" baseline="0" smtClean="0"/>
              <a:t> </a:t>
            </a:r>
            <a:r>
              <a:rPr lang="en-US" baseline="0" dirty="0" smtClean="0"/>
              <a:t>to account for </a:t>
            </a:r>
            <a:r>
              <a:rPr lang="en-US" baseline="0" smtClean="0"/>
              <a:t>simultaneous comparisons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11384-93AA-7245-82EB-C0B1124C15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67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Used</a:t>
            </a:r>
            <a:r>
              <a:rPr lang="en-US" baseline="0" smtClean="0"/>
              <a:t> p-value of </a:t>
            </a:r>
            <a:r>
              <a:rPr lang="en-US" smtClean="0"/>
              <a:t>0.0017</a:t>
            </a:r>
            <a:r>
              <a:rPr lang="en-US" baseline="0" smtClean="0"/>
              <a:t> </a:t>
            </a:r>
            <a:r>
              <a:rPr lang="en-US" baseline="0" dirty="0" smtClean="0"/>
              <a:t>to account for </a:t>
            </a:r>
            <a:r>
              <a:rPr lang="en-US" baseline="0" smtClean="0"/>
              <a:t>simultaneous comparisons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11384-93AA-7245-82EB-C0B1124C159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67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Used</a:t>
            </a:r>
            <a:r>
              <a:rPr lang="en-US" baseline="0" smtClean="0"/>
              <a:t> p-value of </a:t>
            </a:r>
            <a:r>
              <a:rPr lang="en-US" smtClean="0"/>
              <a:t>0.0017</a:t>
            </a:r>
            <a:r>
              <a:rPr lang="en-US" baseline="0" smtClean="0"/>
              <a:t> </a:t>
            </a:r>
            <a:r>
              <a:rPr lang="en-US" baseline="0" dirty="0" smtClean="0"/>
              <a:t>to account for </a:t>
            </a:r>
            <a:r>
              <a:rPr lang="en-US" baseline="0" smtClean="0"/>
              <a:t>simultaneous comparisons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11384-93AA-7245-82EB-C0B1124C159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67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Used</a:t>
            </a:r>
            <a:r>
              <a:rPr lang="en-US" baseline="0" smtClean="0"/>
              <a:t> p-value of </a:t>
            </a:r>
            <a:r>
              <a:rPr lang="en-US" smtClean="0"/>
              <a:t>0.0017</a:t>
            </a:r>
            <a:r>
              <a:rPr lang="en-US" baseline="0" smtClean="0"/>
              <a:t> </a:t>
            </a:r>
            <a:r>
              <a:rPr lang="en-US" baseline="0" dirty="0" smtClean="0"/>
              <a:t>to account for </a:t>
            </a:r>
            <a:r>
              <a:rPr lang="en-US" baseline="0" smtClean="0"/>
              <a:t>simultaneous comparisons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11384-93AA-7245-82EB-C0B1124C159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67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497D0-E8E8-0641-B804-81A28B83C3E5}" type="datetime1">
              <a:rPr lang="en-US" smtClean="0"/>
              <a:t>4/14/21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01AC-2E49-B044-A683-9D0FD655FF2A}" type="datetime1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9620-6472-CC4D-B89B-2BCCBFDA5229}" type="datetime1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5FCDC-7032-FD4C-BB12-EC36AC11305A}" type="datetime1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5958-969F-E448-86DC-41E55B923AC0}" type="datetime1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C284-6D3D-B34A-9035-88A07FE5047F}" type="datetime1">
              <a:rPr lang="en-US" smtClean="0"/>
              <a:t>4/14/21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73D52-3D77-5B44-8DB6-980B8F3FDBF0}" type="datetime1">
              <a:rPr lang="en-US" smtClean="0"/>
              <a:t>4/14/21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8D71-DE72-5E45-B205-56396FBF14E7}" type="datetime1">
              <a:rPr lang="en-US" smtClean="0"/>
              <a:t>4/14/21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0FEAE-2046-6546-849C-5209F6C30D47}" type="datetime1">
              <a:rPr lang="en-US" smtClean="0"/>
              <a:t>4/14/21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616F-3253-114E-A366-B998E318C3A0}" type="datetime1">
              <a:rPr lang="en-US" smtClean="0"/>
              <a:t>4/14/21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6DB9-C071-5F40-BB8B-3EF9A8D4A02C}" type="datetime1">
              <a:rPr lang="en-US" smtClean="0"/>
              <a:t>4/14/21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33EA77F-87DD-AB4B-A466-A62D904A51DD}" type="datetime1">
              <a:rPr lang="en-US" smtClean="0"/>
              <a:t>4/14/21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C-Stewart-GH/CaseStudy2DDS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c-stewart-gh.github.io/C_Stewart.github.i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talentlyft.com/en/blog/article/242/hr-metrics-how-and-why-to-calculate-employee-turnover-rate%23:~:text=According%20to%20the%20U.S.%20Bureau,above%20the%20average%20turnover%20rate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C-Stewart-GH/CaseStudy2DD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Frito-Lay</a:t>
            </a:r>
            <a:br>
              <a:rPr lang="en-US" sz="5400" dirty="0" smtClean="0"/>
            </a:br>
            <a:r>
              <a:rPr lang="en-US" sz="5400" dirty="0" smtClean="0"/>
              <a:t>Talent Management</a:t>
            </a:r>
            <a:br>
              <a:rPr lang="en-US" sz="5400" dirty="0" smtClean="0"/>
            </a:br>
            <a:r>
              <a:rPr lang="en-US" sz="5400" dirty="0" smtClean="0"/>
              <a:t>Analysis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Presenter: Cameron Stewart</a:t>
            </a:r>
          </a:p>
          <a:p>
            <a:r>
              <a:rPr lang="en-US" dirty="0" smtClean="0"/>
              <a:t>Company</a:t>
            </a:r>
            <a:r>
              <a:rPr lang="en-US" dirty="0"/>
              <a:t>: DDSAnalytics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787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Predicting Monthly Income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6" y="1600200"/>
            <a:ext cx="6229481" cy="4848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Model Type:</a:t>
            </a:r>
            <a:endParaRPr lang="en-US" sz="1400" dirty="0"/>
          </a:p>
          <a:p>
            <a:r>
              <a:rPr lang="en-US" sz="1400" dirty="0" smtClean="0"/>
              <a:t>Multiple Linear Regression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Requirements:</a:t>
            </a:r>
          </a:p>
          <a:p>
            <a:r>
              <a:rPr lang="en-US" sz="1400" dirty="0" smtClean="0"/>
              <a:t>RMSE &lt; $3000</a:t>
            </a:r>
          </a:p>
          <a:p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Significant variables (numerical only) based on t-test along with correlation coefficient (R</a:t>
            </a:r>
            <a:r>
              <a:rPr lang="en-US" sz="1400" dirty="0" smtClean="0"/>
              <a:t>):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89" y="3951011"/>
            <a:ext cx="38735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17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Predicting Monthly Income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5" y="1600200"/>
            <a:ext cx="3255207" cy="4848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Review Plots of all the selected numerical variables</a:t>
            </a:r>
          </a:p>
          <a:p>
            <a:r>
              <a:rPr lang="en-US" sz="1400" dirty="0" smtClean="0"/>
              <a:t>Looking for variables not meeting the MLR assumptions:</a:t>
            </a:r>
          </a:p>
          <a:p>
            <a:pPr lvl="1"/>
            <a:r>
              <a:rPr lang="en-US" sz="1400" dirty="0" smtClean="0"/>
              <a:t>Such as Age has inconsistent standard deviation</a:t>
            </a:r>
          </a:p>
          <a:p>
            <a:pPr lvl="1"/>
            <a:endParaRPr lang="en-US" sz="1400" dirty="0" smtClean="0"/>
          </a:p>
          <a:p>
            <a:r>
              <a:rPr lang="en-US" sz="1400" dirty="0" smtClean="0"/>
              <a:t>We look if a variable would be better represented by a curved relationship</a:t>
            </a:r>
          </a:p>
          <a:p>
            <a:pPr lvl="1"/>
            <a:r>
              <a:rPr lang="en-US" sz="1400" dirty="0" smtClean="0"/>
              <a:t>Such as Total Working Years</a:t>
            </a:r>
          </a:p>
          <a:p>
            <a:r>
              <a:rPr lang="en-US" sz="1400" dirty="0" smtClean="0"/>
              <a:t>We look if variables would fit better with log transform</a:t>
            </a:r>
          </a:p>
          <a:p>
            <a:pPr lvl="1"/>
            <a:r>
              <a:rPr lang="en-US" sz="1400" dirty="0" smtClean="0"/>
              <a:t>Job Level improved</a:t>
            </a:r>
            <a:endParaRPr lang="en-US" sz="1400" dirty="0"/>
          </a:p>
          <a:p>
            <a:pPr lvl="1"/>
            <a:endParaRPr lang="en-US" sz="1400" dirty="0" smtClean="0"/>
          </a:p>
          <a:p>
            <a:pPr lvl="1"/>
            <a:endParaRPr lang="en-US" sz="1400" dirty="0" smtClean="0"/>
          </a:p>
          <a:p>
            <a:pPr lvl="1"/>
            <a:endParaRPr lang="en-US" sz="1400" dirty="0" smtClean="0"/>
          </a:p>
          <a:p>
            <a:endParaRPr lang="en-US" sz="1400" dirty="0" smtClean="0"/>
          </a:p>
          <a:p>
            <a:pPr lvl="1"/>
            <a:endParaRPr lang="en-US" sz="600" dirty="0" smtClean="0"/>
          </a:p>
          <a:p>
            <a:pPr lvl="1"/>
            <a:endParaRPr lang="en-US" sz="600" dirty="0" smtClean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5603" y="1621912"/>
            <a:ext cx="5719650" cy="522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066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Predicting Monthly Income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6" y="1600200"/>
            <a:ext cx="6229481" cy="48480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Using a Chi-Squared Test, we determined which categorical variables are significantly related to Monthly Income:</a:t>
            </a: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 smtClean="0"/>
              <a:t>None were significant under the criteria of p-value ≤ 0.01 that we used on the numerical variables</a:t>
            </a:r>
          </a:p>
          <a:p>
            <a:r>
              <a:rPr lang="en-US" sz="1400" dirty="0" smtClean="0"/>
              <a:t>The most significant categorical variable was Job Role so we will test this in the model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Next we use Chi-Squared Test to see if there are any interactions with Job Role would make sense to test: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18068" b="34380"/>
          <a:stretch/>
        </p:blipFill>
        <p:spPr>
          <a:xfrm>
            <a:off x="0" y="2442144"/>
            <a:ext cx="2039443" cy="3803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4943"/>
          <a:stretch/>
        </p:blipFill>
        <p:spPr>
          <a:xfrm>
            <a:off x="0" y="4362735"/>
            <a:ext cx="2897331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99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Predicting Monthly Income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6" y="1600200"/>
            <a:ext cx="6229481" cy="4848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Putting it all together, we test the Selected Values and potential interactions to find the simplest model that provides the lowest AIC.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The final model based on iterating through the different combinations: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83588"/>
            <a:ext cx="5850857" cy="3490511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939430" y="2683588"/>
            <a:ext cx="3165824" cy="3764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400" dirty="0" smtClean="0"/>
              <a:t>Model Variables:</a:t>
            </a:r>
          </a:p>
          <a:p>
            <a:r>
              <a:rPr lang="en-US" sz="1400" dirty="0" smtClean="0"/>
              <a:t>Log(</a:t>
            </a:r>
            <a:r>
              <a:rPr lang="en-US" sz="1400" dirty="0" err="1" smtClean="0"/>
              <a:t>JobLevel</a:t>
            </a:r>
            <a:r>
              <a:rPr lang="en-US" sz="1400" dirty="0" smtClean="0"/>
              <a:t>)^2</a:t>
            </a:r>
          </a:p>
          <a:p>
            <a:r>
              <a:rPr lang="en-US" sz="1400" dirty="0" smtClean="0"/>
              <a:t>Log(</a:t>
            </a:r>
            <a:r>
              <a:rPr lang="en-US" sz="1400" dirty="0" err="1" smtClean="0"/>
              <a:t>JobLevel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TotalWorkingYears^2</a:t>
            </a:r>
          </a:p>
          <a:p>
            <a:r>
              <a:rPr lang="en-US" sz="1400" dirty="0" err="1" smtClean="0"/>
              <a:t>TotalWorkingYears</a:t>
            </a:r>
            <a:endParaRPr lang="en-US" sz="1400" dirty="0" smtClean="0"/>
          </a:p>
          <a:p>
            <a:r>
              <a:rPr lang="en-US" sz="1400" dirty="0" smtClean="0"/>
              <a:t>JobRole</a:t>
            </a:r>
          </a:p>
          <a:p>
            <a:r>
              <a:rPr lang="en-US" sz="1400" dirty="0" err="1" smtClean="0"/>
              <a:t>TotalWorkingYears</a:t>
            </a:r>
            <a:r>
              <a:rPr lang="en-US" sz="1400" dirty="0" smtClean="0"/>
              <a:t>*JobRole</a:t>
            </a:r>
          </a:p>
          <a:p>
            <a:pPr marL="0" indent="0">
              <a:buFont typeface="Arial" pitchFamily="34" charset="0"/>
              <a:buNone/>
            </a:pPr>
            <a:endParaRPr lang="en-US" sz="1400" dirty="0" smtClean="0"/>
          </a:p>
          <a:p>
            <a:pPr marL="0" indent="0">
              <a:buFont typeface="Arial" pitchFamily="34" charset="0"/>
              <a:buNone/>
            </a:pPr>
            <a:endParaRPr lang="en-US" sz="1400" dirty="0" smtClean="0"/>
          </a:p>
          <a:p>
            <a:pPr marL="0" indent="0">
              <a:buFont typeface="Arial" pitchFamily="34" charset="0"/>
              <a:buNone/>
            </a:pPr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71121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Predicting Monthly Income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6" y="1600200"/>
            <a:ext cx="6229481" cy="4848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RMSE from final model: 973.8445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Final residual and influential point plots: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6" y="2424195"/>
            <a:ext cx="6533423" cy="439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79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Predicting Monthly Income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6" y="1600200"/>
            <a:ext cx="6229481" cy="4848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Next Steps: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Test values calculated based on model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Predicted values stored in file named Case2PredictionsStewartSalary.csv in </a:t>
            </a:r>
            <a:r>
              <a:rPr lang="en-US" sz="1400" dirty="0" err="1"/>
              <a:t>GitHub</a:t>
            </a:r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Link to repository:</a:t>
            </a:r>
          </a:p>
          <a:p>
            <a:pPr marL="1028700" lvl="1">
              <a:buFont typeface="Arial"/>
              <a:buChar char="•"/>
            </a:pPr>
            <a:r>
              <a:rPr lang="en-US" sz="1400" dirty="0">
                <a:hlinkClick r:id="rId3"/>
              </a:rPr>
              <a:t>https://github.com/C-Stewart-GH/CaseStudy2DDS</a:t>
            </a: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24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Conclusion and Next Steps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 smtClean="0"/>
          </a:p>
          <a:p>
            <a:r>
              <a:rPr lang="en-US" sz="1800" dirty="0" smtClean="0"/>
              <a:t>We provided insight into the relationship of Job Role to Job Satisfaction and Monthly Income</a:t>
            </a:r>
          </a:p>
          <a:p>
            <a:r>
              <a:rPr lang="en-US" sz="1800" dirty="0" smtClean="0"/>
              <a:t>We walked through the variable selection process to predict Attrition using Naïve Bayes and Monthly Income using Multiple Linear Regression</a:t>
            </a:r>
          </a:p>
          <a:p>
            <a:endParaRPr lang="en-US" sz="1800" dirty="0"/>
          </a:p>
          <a:p>
            <a:r>
              <a:rPr lang="en-US" sz="1800" dirty="0" smtClean="0"/>
              <a:t>Next Steps</a:t>
            </a:r>
          </a:p>
          <a:p>
            <a:pPr lvl="1"/>
            <a:r>
              <a:rPr lang="en-US" sz="1800" dirty="0" smtClean="0"/>
              <a:t>Follow up on results of Test </a:t>
            </a:r>
            <a:r>
              <a:rPr lang="en-US" sz="1800" dirty="0"/>
              <a:t>D</a:t>
            </a:r>
            <a:r>
              <a:rPr lang="en-US" sz="1800" dirty="0" smtClean="0"/>
              <a:t>ata</a:t>
            </a:r>
          </a:p>
          <a:p>
            <a:pPr lvl="1"/>
            <a:r>
              <a:rPr lang="en-US" sz="1800" dirty="0" smtClean="0"/>
              <a:t>Implement models to improve talent management program</a:t>
            </a:r>
          </a:p>
          <a:p>
            <a:pPr lvl="1"/>
            <a:r>
              <a:rPr lang="en-US" sz="1800" dirty="0" smtClean="0"/>
              <a:t>Review future opportunities to leverage Data Science in the company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36370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Links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Personal website updated with this study</a:t>
            </a:r>
          </a:p>
          <a:p>
            <a:pPr lvl="1"/>
            <a:r>
              <a:rPr lang="en-US" dirty="0">
                <a:hlinkClick r:id="rId3"/>
              </a:rPr>
              <a:t>https://c-stewart-gh.github.io/C_Stewart.github.io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Final YouTube Link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/channel/UCMmqZqn0Hb1HJS6nMHIeR-A</a:t>
            </a:r>
          </a:p>
          <a:p>
            <a:endParaRPr lang="en-US" dirty="0"/>
          </a:p>
          <a:p>
            <a:r>
              <a:rPr lang="en-US" dirty="0" err="1" smtClean="0"/>
              <a:t>GitHub</a:t>
            </a:r>
            <a:r>
              <a:rPr lang="en-US" dirty="0" smtClean="0"/>
              <a:t> Link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/C-Stewart-GH/CaseStudy2DDS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7883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Executive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Objectives</a:t>
            </a:r>
            <a:endParaRPr lang="en-US" dirty="0" smtClean="0"/>
          </a:p>
          <a:p>
            <a:pPr lvl="1"/>
            <a:r>
              <a:rPr lang="en-US" dirty="0" smtClean="0"/>
              <a:t>Provide insights on Job Role</a:t>
            </a:r>
            <a:endParaRPr lang="en-US" dirty="0" smtClean="0"/>
          </a:p>
          <a:p>
            <a:pPr lvl="1"/>
            <a:r>
              <a:rPr lang="en-US" dirty="0" smtClean="0"/>
              <a:t>Explore contributors to Attrition</a:t>
            </a:r>
          </a:p>
          <a:p>
            <a:pPr lvl="1"/>
            <a:r>
              <a:rPr lang="en-US" dirty="0" smtClean="0"/>
              <a:t>Predict Attrition</a:t>
            </a:r>
          </a:p>
          <a:p>
            <a:pPr lvl="1"/>
            <a:r>
              <a:rPr lang="en-US" dirty="0" smtClean="0"/>
              <a:t>Explore contributors to Monthly Income</a:t>
            </a:r>
            <a:endParaRPr lang="en-US" dirty="0"/>
          </a:p>
          <a:p>
            <a:pPr lvl="1"/>
            <a:r>
              <a:rPr lang="en-US" dirty="0" smtClean="0"/>
              <a:t>Predict </a:t>
            </a:r>
            <a:r>
              <a:rPr lang="en-US" dirty="0" smtClean="0"/>
              <a:t>Monthly </a:t>
            </a:r>
            <a:r>
              <a:rPr lang="en-US" dirty="0" smtClean="0"/>
              <a:t>Income</a:t>
            </a:r>
          </a:p>
          <a:p>
            <a:r>
              <a:rPr lang="en-US" dirty="0" smtClean="0"/>
              <a:t>Attrition </a:t>
            </a:r>
            <a:r>
              <a:rPr lang="en-US" dirty="0" smtClean="0"/>
              <a:t>Statistics (2017)</a:t>
            </a:r>
          </a:p>
          <a:p>
            <a:pPr lvl="1"/>
            <a:r>
              <a:rPr lang="en-US" dirty="0" smtClean="0"/>
              <a:t>US Turnover Rate is between 12-15% annually</a:t>
            </a:r>
          </a:p>
          <a:p>
            <a:pPr lvl="1"/>
            <a:r>
              <a:rPr lang="en-US" dirty="0" smtClean="0"/>
              <a:t>Global Turnover Rate is 10.9</a:t>
            </a:r>
            <a:r>
              <a:rPr lang="en-US" dirty="0" smtClean="0"/>
              <a:t>% annually</a:t>
            </a:r>
          </a:p>
          <a:p>
            <a:r>
              <a:rPr lang="en-US" dirty="0" smtClean="0"/>
              <a:t>Monthly Income</a:t>
            </a:r>
          </a:p>
          <a:p>
            <a:pPr lvl="1"/>
            <a:r>
              <a:rPr lang="en-US" dirty="0" smtClean="0"/>
              <a:t>How do you decide fair value?</a:t>
            </a:r>
          </a:p>
          <a:p>
            <a:pPr lvl="1"/>
            <a:r>
              <a:rPr lang="en-US" dirty="0" smtClean="0"/>
              <a:t>It goes deeper than Job Title</a:t>
            </a:r>
          </a:p>
          <a:p>
            <a:r>
              <a:rPr lang="en-US" dirty="0" smtClean="0"/>
              <a:t>Data Notes</a:t>
            </a:r>
          </a:p>
          <a:p>
            <a:pPr lvl="1"/>
            <a:r>
              <a:rPr lang="en-US" dirty="0" smtClean="0"/>
              <a:t>36 variables provided</a:t>
            </a:r>
          </a:p>
          <a:p>
            <a:pPr lvl="1"/>
            <a:r>
              <a:rPr lang="en-US" dirty="0" smtClean="0"/>
              <a:t>870 observations</a:t>
            </a:r>
          </a:p>
          <a:p>
            <a:pPr lvl="1"/>
            <a:r>
              <a:rPr lang="en-US" dirty="0" smtClean="0"/>
              <a:t>No missing values identified</a:t>
            </a:r>
          </a:p>
          <a:p>
            <a:pPr lvl="1"/>
            <a:r>
              <a:rPr lang="en-US" dirty="0" smtClean="0"/>
              <a:t>Test Set for Attrition and Monthly Income of 300 observations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source </a:t>
            </a:r>
            <a:r>
              <a:rPr lang="en-US" dirty="0"/>
              <a:t>- </a:t>
            </a:r>
            <a:r>
              <a:rPr lang="en-US" sz="1400" dirty="0">
                <a:hlinkClick r:id="rId2"/>
              </a:rPr>
              <a:t>https://www.talentlyft.com/en/blog/article/242/hr-metrics-how-and-why-to-calculate-employee-turnover-rate#:~:text=According%20to%20the%20U.S.%20Bureau,above%20the%20average%20turnover%</a:t>
            </a:r>
            <a:r>
              <a:rPr lang="en-US" sz="1400" dirty="0" smtClean="0">
                <a:hlinkClick r:id="rId2"/>
              </a:rPr>
              <a:t>20rates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29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Role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7" y="2794000"/>
            <a:ext cx="4072466" cy="3332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Job Satisfaction by Role</a:t>
            </a:r>
          </a:p>
          <a:p>
            <a:r>
              <a:rPr lang="en-US" sz="1400" dirty="0" smtClean="0"/>
              <a:t>Healthcare Representative has the highest mean</a:t>
            </a:r>
          </a:p>
          <a:p>
            <a:r>
              <a:rPr lang="en-US" sz="1400" dirty="0" smtClean="0"/>
              <a:t>Research Director has the lowest mean</a:t>
            </a:r>
          </a:p>
          <a:p>
            <a:r>
              <a:rPr lang="en-US" sz="1400" dirty="0" smtClean="0"/>
              <a:t>Manager has the lowest median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981" y="1907647"/>
            <a:ext cx="4975272" cy="387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849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Role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7" y="2794000"/>
            <a:ext cx="4072466" cy="3332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Monthly Income by Role</a:t>
            </a:r>
          </a:p>
          <a:p>
            <a:r>
              <a:rPr lang="en-US" sz="1400" dirty="0" smtClean="0"/>
              <a:t>Manager has the highest mean</a:t>
            </a:r>
          </a:p>
          <a:p>
            <a:r>
              <a:rPr lang="en-US" sz="1400" dirty="0" smtClean="0"/>
              <a:t>Sales Representative has the lowest mean</a:t>
            </a:r>
          </a:p>
          <a:p>
            <a:r>
              <a:rPr lang="en-US" sz="1400" dirty="0" smtClean="0"/>
              <a:t>Notice there are essentially 3 tiers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981" y="1907648"/>
            <a:ext cx="4975272" cy="385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79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Attrition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6" y="1600200"/>
            <a:ext cx="6229481" cy="4848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Comparing </a:t>
            </a:r>
            <a:r>
              <a:rPr lang="en-US" sz="1400" dirty="0"/>
              <a:t>3 machine learning </a:t>
            </a:r>
            <a:r>
              <a:rPr lang="en-US" sz="1400" dirty="0" smtClean="0"/>
              <a:t>algorithms to predict Attrition:</a:t>
            </a:r>
            <a:endParaRPr lang="en-US" sz="1400" dirty="0"/>
          </a:p>
          <a:p>
            <a:r>
              <a:rPr lang="en-US" sz="1400" dirty="0" smtClean="0"/>
              <a:t>KNN</a:t>
            </a:r>
          </a:p>
          <a:p>
            <a:r>
              <a:rPr lang="en-US" sz="1400" dirty="0" smtClean="0"/>
              <a:t>Naïve </a:t>
            </a:r>
            <a:r>
              <a:rPr lang="en-US" sz="1400" dirty="0"/>
              <a:t>Bayes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Requirements:</a:t>
            </a:r>
          </a:p>
          <a:p>
            <a:r>
              <a:rPr lang="en-US" sz="1400" dirty="0" smtClean="0"/>
              <a:t>Sensitivity ≥ 60%</a:t>
            </a:r>
          </a:p>
          <a:p>
            <a:r>
              <a:rPr lang="en-US" sz="1400" dirty="0" smtClean="0"/>
              <a:t>Specificity ≥ 60%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Imbalanced Sample in Attrition:</a:t>
            </a:r>
          </a:p>
          <a:p>
            <a:r>
              <a:rPr lang="en-US" sz="1400" dirty="0" smtClean="0"/>
              <a:t>16.09% of values were employees who left the company</a:t>
            </a:r>
          </a:p>
          <a:p>
            <a:r>
              <a:rPr lang="en-US" sz="1400" dirty="0" smtClean="0"/>
              <a:t>Used random </a:t>
            </a:r>
            <a:r>
              <a:rPr lang="en-US" sz="1400" dirty="0"/>
              <a:t>o</a:t>
            </a:r>
            <a:r>
              <a:rPr lang="en-US" sz="1400" dirty="0" smtClean="0"/>
              <a:t>ver-sampling of minority </a:t>
            </a:r>
            <a:r>
              <a:rPr lang="en-US" sz="1400" dirty="0"/>
              <a:t>v</a:t>
            </a:r>
            <a:r>
              <a:rPr lang="en-US" sz="1400" dirty="0" smtClean="0"/>
              <a:t>alue to create an even split in Attrition responses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34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Attrition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7" y="1600200"/>
            <a:ext cx="4072466" cy="48480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KNN:</a:t>
            </a:r>
          </a:p>
          <a:p>
            <a:r>
              <a:rPr lang="en-US" sz="1400" dirty="0" smtClean="0"/>
              <a:t>Only takes numerical variables</a:t>
            </a:r>
          </a:p>
          <a:p>
            <a:r>
              <a:rPr lang="en-US" sz="1400" dirty="0" smtClean="0"/>
              <a:t>Transformed all ordinal or binary categorical variables to numerical</a:t>
            </a:r>
          </a:p>
          <a:p>
            <a:r>
              <a:rPr lang="en-US" sz="1400" dirty="0" smtClean="0"/>
              <a:t>Scaled all values based on normal distribution</a:t>
            </a:r>
          </a:p>
          <a:p>
            <a:r>
              <a:rPr lang="en-US" sz="1400" dirty="0" smtClean="0"/>
              <a:t>Compared significance of variables based on Wilcoxon Rank Sum Test (top)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Naïve Bayes:</a:t>
            </a:r>
          </a:p>
          <a:p>
            <a:r>
              <a:rPr lang="en-US" sz="1400" dirty="0" smtClean="0"/>
              <a:t>Takes numerical and categorical variables</a:t>
            </a:r>
          </a:p>
          <a:p>
            <a:r>
              <a:rPr lang="en-US" sz="1400" dirty="0" smtClean="0"/>
              <a:t>Compared significance of variables based on Chi-Squared Test (bottom)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445" y="1858737"/>
            <a:ext cx="2808712" cy="22446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8370" y="4553079"/>
            <a:ext cx="2764787" cy="2070698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5004166" y="1582922"/>
            <a:ext cx="3842678" cy="3208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200" dirty="0" smtClean="0"/>
              <a:t>Wilcoxon Rank Sum Test Result (p-value ≤ 0.0017)</a:t>
            </a:r>
            <a:endParaRPr lang="en-US" sz="12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5406750" y="4273705"/>
            <a:ext cx="3038833" cy="320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200" dirty="0" smtClean="0"/>
              <a:t>Chi-Squared Test (p-value ≤ 0.0017)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35459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Attrition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7" y="1600201"/>
            <a:ext cx="2365094" cy="11028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KNN</a:t>
            </a:r>
          </a:p>
          <a:p>
            <a:pPr marL="0" indent="0">
              <a:buNone/>
            </a:pPr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" y="2073412"/>
            <a:ext cx="6197358" cy="47845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56433" y="2399080"/>
            <a:ext cx="2429415" cy="2257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5pPr>
            <a:lvl6pPr marL="25146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7pPr>
            <a:lvl8pPr marL="34290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9pPr>
          </a:lstStyle>
          <a:p>
            <a:r>
              <a:rPr lang="en-US" dirty="0" smtClean="0"/>
              <a:t>*Any reduction in parameters resulted in a lower Sensitivity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Accuracy </a:t>
            </a:r>
            <a:r>
              <a:rPr lang="mr-IN" dirty="0"/>
              <a:t>–</a:t>
            </a:r>
            <a:r>
              <a:rPr lang="en-US" dirty="0"/>
              <a:t> Black</a:t>
            </a:r>
          </a:p>
          <a:p>
            <a:r>
              <a:rPr lang="en-US" dirty="0"/>
              <a:t>Specificity </a:t>
            </a:r>
            <a:r>
              <a:rPr lang="mr-IN" dirty="0"/>
              <a:t>–</a:t>
            </a:r>
            <a:r>
              <a:rPr lang="en-US" dirty="0"/>
              <a:t> Blue</a:t>
            </a:r>
          </a:p>
          <a:p>
            <a:r>
              <a:rPr lang="en-US" dirty="0"/>
              <a:t>Sensitivity - Red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18736" y="4038268"/>
            <a:ext cx="5590337" cy="0"/>
          </a:xfrm>
          <a:prstGeom prst="line">
            <a:avLst/>
          </a:prstGeom>
          <a:ln>
            <a:solidFill>
              <a:srgbClr val="008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48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Attrition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7" y="1600201"/>
            <a:ext cx="2365094" cy="11028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Naïve Bayes</a:t>
            </a:r>
          </a:p>
          <a:p>
            <a:pPr marL="0" indent="0">
              <a:buNone/>
            </a:pPr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56433" y="2290523"/>
            <a:ext cx="2429415" cy="2290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5pPr>
            <a:lvl6pPr marL="25146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7pPr>
            <a:lvl8pPr marL="34290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9pPr>
          </a:lstStyle>
          <a:p>
            <a:r>
              <a:rPr lang="en-US" dirty="0" smtClean="0"/>
              <a:t>*Selecting the top 4 parameters based on results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Accuracy </a:t>
            </a:r>
            <a:r>
              <a:rPr lang="mr-IN" dirty="0"/>
              <a:t>–</a:t>
            </a:r>
            <a:r>
              <a:rPr lang="en-US" dirty="0"/>
              <a:t> Black</a:t>
            </a:r>
          </a:p>
          <a:p>
            <a:r>
              <a:rPr lang="en-US" dirty="0"/>
              <a:t>Specificity </a:t>
            </a:r>
            <a:r>
              <a:rPr lang="mr-IN" dirty="0"/>
              <a:t>–</a:t>
            </a:r>
            <a:r>
              <a:rPr lang="en-US" dirty="0"/>
              <a:t> Blue</a:t>
            </a:r>
          </a:p>
          <a:p>
            <a:r>
              <a:rPr lang="en-US" dirty="0"/>
              <a:t>Sensitivity - Red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99" y="2073412"/>
            <a:ext cx="6205505" cy="478458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18736" y="4038268"/>
            <a:ext cx="5590337" cy="0"/>
          </a:xfrm>
          <a:prstGeom prst="line">
            <a:avLst/>
          </a:prstGeom>
          <a:ln>
            <a:solidFill>
              <a:srgbClr val="008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639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Attrition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7" y="1600201"/>
            <a:ext cx="2365094" cy="4080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Naïve Bayes</a:t>
            </a: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3940" y="2160256"/>
            <a:ext cx="2429415" cy="1378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5pPr>
            <a:lvl6pPr marL="25146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7pPr>
            <a:lvl8pPr marL="34290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9pPr>
          </a:lstStyle>
          <a:p>
            <a:r>
              <a:rPr lang="en-US" dirty="0" smtClean="0"/>
              <a:t>Model Variables: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Overtime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Stock Option Level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Job Role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Job Involvement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33355" y="2160256"/>
            <a:ext cx="3527453" cy="1259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5pPr>
            <a:lvl6pPr marL="25146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7pPr>
            <a:lvl8pPr marL="34290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9pPr>
          </a:lstStyle>
          <a:p>
            <a:r>
              <a:rPr lang="en-US" dirty="0" smtClean="0"/>
              <a:t>Model Results on Training Set: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Accuracy = 0.6712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Sensitivity = 0.6877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Specificity = 0.6548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3940" y="3799865"/>
            <a:ext cx="5191483" cy="2057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5pPr>
            <a:lvl6pPr marL="25146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7pPr>
            <a:lvl8pPr marL="34290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9pPr>
          </a:lstStyle>
          <a:p>
            <a:r>
              <a:rPr lang="en-US" dirty="0" smtClean="0"/>
              <a:t>Next Steps: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Test values calculated based on model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Predicted values stored in </a:t>
            </a:r>
            <a:r>
              <a:rPr lang="en-US" dirty="0"/>
              <a:t>file named </a:t>
            </a:r>
            <a:r>
              <a:rPr lang="en-US" dirty="0" smtClean="0"/>
              <a:t>Case2PredictionsStewartAttrition.csv in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Link to repository:</a:t>
            </a:r>
          </a:p>
          <a:p>
            <a:pPr marL="1028700" lvl="1">
              <a:buFont typeface="Arial"/>
              <a:buChar char="•"/>
            </a:pPr>
            <a:r>
              <a:rPr lang="en-US" sz="1400" dirty="0">
                <a:hlinkClick r:id="rId3"/>
              </a:rPr>
              <a:t>https://</a:t>
            </a:r>
            <a:r>
              <a:rPr lang="en-US" sz="1400" dirty="0" err="1">
                <a:hlinkClick r:id="rId3"/>
              </a:rPr>
              <a:t>github.com</a:t>
            </a:r>
            <a:r>
              <a:rPr lang="en-US" sz="1400" dirty="0">
                <a:hlinkClick r:id="rId3"/>
              </a:rPr>
              <a:t>/C-Stewart-GH/CaseStudy2DDS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69186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999</TotalTime>
  <Words>1016</Words>
  <Application>Microsoft Macintosh PowerPoint</Application>
  <PresentationFormat>On-screen Show (4:3)</PresentationFormat>
  <Paragraphs>242</Paragraphs>
  <Slides>17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Executive</vt:lpstr>
      <vt:lpstr>Frito-Lay Talent Management Analysis</vt:lpstr>
      <vt:lpstr>Executive Summary</vt:lpstr>
      <vt:lpstr>Job Role Insights</vt:lpstr>
      <vt:lpstr>Job Role Insights</vt:lpstr>
      <vt:lpstr>Predicting Attrition</vt:lpstr>
      <vt:lpstr>Predicting Attrition</vt:lpstr>
      <vt:lpstr>Predicting Attrition</vt:lpstr>
      <vt:lpstr>Predicting Attrition</vt:lpstr>
      <vt:lpstr>Predicting Attrition</vt:lpstr>
      <vt:lpstr>Predicting Monthly Income</vt:lpstr>
      <vt:lpstr>Predicting Monthly Income</vt:lpstr>
      <vt:lpstr>Predicting Monthly Income</vt:lpstr>
      <vt:lpstr>Predicting Monthly Income</vt:lpstr>
      <vt:lpstr>Predicting Monthly Income</vt:lpstr>
      <vt:lpstr>Predicting Monthly Income</vt:lpstr>
      <vt:lpstr>Conclusion and Next Steps</vt:lpstr>
      <vt:lpstr>Links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Frito-Lay Talent Management Analysis</dc:title>
  <dc:creator>Cameron</dc:creator>
  <cp:lastModifiedBy>Cameron</cp:lastModifiedBy>
  <cp:revision>31</cp:revision>
  <dcterms:created xsi:type="dcterms:W3CDTF">2021-04-15T01:11:14Z</dcterms:created>
  <dcterms:modified xsi:type="dcterms:W3CDTF">2021-04-15T19:29:04Z</dcterms:modified>
</cp:coreProperties>
</file>