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embeddings/oleObject12.bin" ContentType="application/vnd.openxmlformats-officedocument.oleObject"/>
  <Override PartName="/ppt/tags/tag13.xml" ContentType="application/vnd.openxmlformats-officedocument.presentationml.tags+xml"/>
  <Override PartName="/ppt/embeddings/oleObject13.bin" ContentType="application/vnd.openxmlformats-officedocument.oleObject"/>
  <Override PartName="/ppt/tags/tag14.xml" ContentType="application/vnd.openxmlformats-officedocument.presentationml.tags+xml"/>
  <Override PartName="/ppt/embeddings/oleObject14.bin" ContentType="application/vnd.openxmlformats-officedocument.oleObject"/>
  <Override PartName="/ppt/tags/tag15.xml" ContentType="application/vnd.openxmlformats-officedocument.presentationml.tags+xml"/>
  <Override PartName="/ppt/embeddings/oleObject15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embeddings/oleObject1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7.bin" ContentType="application/vnd.openxmlformats-officedocument.oleObject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24"/>
  </p:notesMasterIdLst>
  <p:sldIdLst>
    <p:sldId id="396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98" r:id="rId16"/>
    <p:sldId id="386" r:id="rId17"/>
    <p:sldId id="405" r:id="rId18"/>
    <p:sldId id="409" r:id="rId19"/>
    <p:sldId id="401" r:id="rId20"/>
    <p:sldId id="407" r:id="rId21"/>
    <p:sldId id="408" r:id="rId22"/>
    <p:sldId id="3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94" autoAdjust="0"/>
  </p:normalViewPr>
  <p:slideViewPr>
    <p:cSldViewPr snapToGrid="0" showGuides="1">
      <p:cViewPr varScale="1">
        <p:scale>
          <a:sx n="100" d="100"/>
          <a:sy n="100" d="100"/>
        </p:scale>
        <p:origin x="-960" y="-96"/>
      </p:cViewPr>
      <p:guideLst>
        <p:guide orient="horz" pos="288"/>
        <p:guide orient="horz" pos="4056"/>
        <p:guide pos="240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Blond Ales are consistently on the lower end of ABV with a few outliers stretching into higher ABV content</a:t>
            </a:r>
          </a:p>
          <a:p>
            <a:endParaRPr lang="en-US" dirty="0"/>
          </a:p>
          <a:p>
            <a:r>
              <a:rPr lang="en-US" dirty="0"/>
              <a:t>Pale Ale’s, Pilsner, and Lager’s also, by and large, appear to be on the lower end of ABV &amp; IBU %’s with the exception of a few outliers, either extending to higher ABV, IBU, or both</a:t>
            </a:r>
          </a:p>
          <a:p>
            <a:endParaRPr lang="en-US" dirty="0"/>
          </a:p>
          <a:p>
            <a:r>
              <a:rPr lang="en-US" dirty="0"/>
              <a:t>Stouts on the other hand are the most sporadic in terms of expected ABV% albeit they appear to represent the smallest sample size of beers amongst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ABV is Alcohol</a:t>
            </a:r>
            <a:r>
              <a:rPr lang="en-US" baseline="0" dirty="0" smtClean="0"/>
              <a:t> by volume and what values mean</a:t>
            </a:r>
            <a:endParaRPr lang="en-US" dirty="0" smtClean="0"/>
          </a:p>
          <a:p>
            <a:r>
              <a:rPr lang="en-US" dirty="0" smtClean="0"/>
              <a:t>Mention DC and KY are tied for the highest</a:t>
            </a:r>
          </a:p>
          <a:p>
            <a:r>
              <a:rPr lang="en-US" dirty="0" smtClean="0"/>
              <a:t>The variation between most of the states is rather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Indicated by 84% of the medians lie between 5-6% </a:t>
            </a:r>
            <a:endParaRPr lang="en-US" dirty="0" smtClean="0"/>
          </a:p>
          <a:p>
            <a:r>
              <a:rPr lang="en-US" dirty="0" smtClean="0"/>
              <a:t>Mention UT</a:t>
            </a:r>
            <a:r>
              <a:rPr lang="en-US" baseline="0" dirty="0" smtClean="0"/>
              <a:t> has the lowest (I would theorize cultural factors are driving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IBU and what values mean</a:t>
            </a:r>
          </a:p>
          <a:p>
            <a:r>
              <a:rPr lang="en-US" dirty="0" smtClean="0"/>
              <a:t>Looking</a:t>
            </a:r>
            <a:r>
              <a:rPr lang="en-US" baseline="0" dirty="0" smtClean="0"/>
              <a:t> at the data we can see ME has the highest IBU and WI has the lowest median</a:t>
            </a:r>
          </a:p>
          <a:p>
            <a:r>
              <a:rPr lang="en-US" baseline="0" dirty="0" smtClean="0"/>
              <a:t>Overall we can see a steady decline from approximately an IBU of 60 to an IBU of 20</a:t>
            </a:r>
          </a:p>
          <a:p>
            <a:r>
              <a:rPr lang="en-US" baseline="0" dirty="0" smtClean="0"/>
              <a:t>This data has a bit more range than ABV</a:t>
            </a:r>
          </a:p>
          <a:p>
            <a:r>
              <a:rPr lang="en-US" baseline="0" dirty="0" smtClean="0"/>
              <a:t>SD NAs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values </a:t>
            </a:r>
            <a:r>
              <a:rPr lang="mr-IN" dirty="0" smtClean="0"/>
              <a:t>–</a:t>
            </a:r>
            <a:r>
              <a:rPr lang="en-US" dirty="0" smtClean="0"/>
              <a:t> what are they for</a:t>
            </a:r>
          </a:p>
          <a:p>
            <a:endParaRPr lang="en-US" dirty="0" smtClean="0"/>
          </a:p>
          <a:p>
            <a:r>
              <a:rPr lang="en-US" dirty="0" smtClean="0"/>
              <a:t>ABV</a:t>
            </a:r>
            <a:r>
              <a:rPr lang="en-US" baseline="0" dirty="0" smtClean="0"/>
              <a:t> Distribution</a:t>
            </a:r>
          </a:p>
          <a:p>
            <a:r>
              <a:rPr lang="en-US" baseline="0" dirty="0" smtClean="0"/>
              <a:t>Box plot</a:t>
            </a:r>
          </a:p>
          <a:p>
            <a:r>
              <a:rPr lang="en-US" baseline="0" dirty="0" smtClean="0"/>
              <a:t>Slightly right skewed with median of 5.6%</a:t>
            </a:r>
          </a:p>
          <a:p>
            <a:r>
              <a:rPr lang="en-US" baseline="0" dirty="0" smtClean="0"/>
              <a:t>Outliers on upper end</a:t>
            </a:r>
          </a:p>
          <a:p>
            <a:r>
              <a:rPr lang="en-US" baseline="0" dirty="0" smtClean="0"/>
              <a:t>Cluster of outliers around just below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Axis definitions</a:t>
            </a:r>
          </a:p>
          <a:p>
            <a:r>
              <a:rPr lang="en-US" dirty="0" smtClean="0"/>
              <a:t>Positive</a:t>
            </a:r>
            <a:r>
              <a:rPr lang="en-US" baseline="0" dirty="0" smtClean="0"/>
              <a:t> trend</a:t>
            </a:r>
          </a:p>
          <a:p>
            <a:r>
              <a:rPr lang="en-US" baseline="0" dirty="0" smtClean="0"/>
              <a:t>Moderate relationship based on the R-value 0.67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R^squared</a:t>
            </a:r>
            <a:r>
              <a:rPr lang="en-US" baseline="0" dirty="0" smtClean="0"/>
              <a:t> we know that 45% of the variability in IBU can be explained by ABV (and vice versa)</a:t>
            </a:r>
          </a:p>
          <a:p>
            <a:r>
              <a:rPr lang="en-US" baseline="0" dirty="0" smtClean="0"/>
              <a:t>Beer style is another factor likely driving variation in these two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9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20" Type="http://schemas.openxmlformats.org/officeDocument/2006/relationships/image" Target="../media/image1.emf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1.x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ags" Target="../tags/tag16.xml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7.em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19" Type="http://schemas.openxmlformats.org/officeDocument/2006/relationships/vmlDrawing" Target="../drawings/vmlDrawing16.v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57" r:id="rId2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xmlns:p14="http://schemas.microsoft.com/office/powerpoint/2010/main"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 xmlns:p14="http://schemas.microsoft.com/office/powerpoint/2010/main"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image" Target="../media/image16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/>
                  <a:t>Exploratory Analysis </a:t>
                </a:r>
                <a:r>
                  <a:rPr lang="en-US" b="1" dirty="0"/>
                  <a:t>of Brewery and Beer Data Sets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Presenters: Adam Alidra and Cameron Stewart</a:t>
                </a: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:a16="http://schemas.microsoft.com/office/drawing/2014/main" xmlns="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:a16="http://schemas.microsoft.com/office/drawing/2014/main" xmlns="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Categorization of All Beers- Contrasting Visual Representations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1F25267-8FCD-42DB-B877-029B6E24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52781"/>
            <a:ext cx="7485509" cy="2733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123B9B1-1C23-408F-92DB-AD4B0A63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508" y="3970578"/>
            <a:ext cx="7524001" cy="27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NaiveBayes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Analysis of Beer Types by ABV &amp; </a:t>
            </a:r>
            <a:r>
              <a:rPr lang="en-US" kern="0" dirty="0" smtClean="0">
                <a:solidFill>
                  <a:srgbClr val="D2D2D2">
                    <a:lumMod val="25000"/>
                  </a:srgbClr>
                </a:solidFill>
              </a:rPr>
              <a:t>IBU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571" y="1731487"/>
            <a:ext cx="11189748" cy="303159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2: 50 Iterations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1403 beers evaluated across 10 categories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1 ‘catch-all’ category: “Other Non-Ale Beers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70%/30% Training/Test Split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Mean Accuracy of 44.99% discrete beer styles classified correctly based on provided ABV &amp; </a:t>
            </a:r>
            <a:r>
              <a:rPr lang="en-US" dirty="0" smtClean="0">
                <a:solidFill>
                  <a:schemeClr val="bg1"/>
                </a:solidFill>
              </a:rPr>
              <a:t>IBU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The likelihood a beer type classification did not align to the probable ABV and </a:t>
            </a:r>
            <a:r>
              <a:rPr lang="en-US" dirty="0" smtClean="0">
                <a:solidFill>
                  <a:schemeClr val="bg1"/>
                </a:solidFill>
              </a:rPr>
              <a:t>IBU’s </a:t>
            </a:r>
            <a:r>
              <a:rPr lang="en-US" dirty="0">
                <a:solidFill>
                  <a:schemeClr val="bg1"/>
                </a:solidFill>
              </a:rPr>
              <a:t>was accurately identified (specificity) 86.47% of the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18830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kNN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and </a:t>
            </a: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NaïveBayes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Comparative Considerations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371" y="1787927"/>
            <a:ext cx="11189748" cy="255454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sets between models varied by 32.7% in total number of objects (values)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Inclusion of a wider range of Beer Types and classifications (by an additional 8 categories)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A-priori probabilities of Blond Ale, Pilsner, Red or Amber Ales, and Stouts, in the Naïve Bayes model, signal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respect to Naïve Bayes modeling, more iterations, as expected improved accuracy of proper classification of Beer Style respective to ABV and IBV values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4012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671" y="2392725"/>
            <a:ext cx="5069029" cy="14465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r>
              <a:rPr lang="en-US" sz="8800" dirty="0">
                <a:solidFill>
                  <a:srgbClr val="000000"/>
                </a:solidFill>
              </a:rPr>
              <a:t>Appendix</a:t>
            </a:r>
            <a:endParaRPr lang="en-US" sz="8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13427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83F1E4-7783-4B67-B846-E8E9DE31C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2" y="1658604"/>
            <a:ext cx="8268860" cy="4702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43F858-5CDB-437C-8FED-A3F0FD41D25E}"/>
              </a:ext>
            </a:extLst>
          </p:cNvPr>
          <p:cNvSpPr txBox="1"/>
          <p:nvPr/>
        </p:nvSpPr>
        <p:spPr>
          <a:xfrm>
            <a:off x="1553880" y="699861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50)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1" y="2029691"/>
            <a:ext cx="2249629" cy="2554545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Mean Accuracy: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.44.99%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Mean Sensitivity: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61.68%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Mean Specificity: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86.47%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70423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8E410E-A23E-4022-AEF3-EB09C55D2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301" y="4223334"/>
            <a:ext cx="8001000" cy="23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046B7AF-DCB5-4D26-B74D-A7F1F71A2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498" y="902618"/>
            <a:ext cx="8018803" cy="3019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6B2822-58FB-4217-81B5-783891CB83F2}"/>
              </a:ext>
            </a:extLst>
          </p:cNvPr>
          <p:cNvSpPr txBox="1"/>
          <p:nvPr/>
        </p:nvSpPr>
        <p:spPr>
          <a:xfrm>
            <a:off x="1553880" y="220477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50)</a:t>
            </a:r>
          </a:p>
        </p:txBody>
      </p:sp>
    </p:spTree>
    <p:extLst>
      <p:ext uri="{BB962C8B-B14F-4D97-AF65-F5344CB8AC3E}">
        <p14:creationId xmlns:p14="http://schemas.microsoft.com/office/powerpoint/2010/main" val="246845485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3438328"/>
            <a:ext cx="6651602" cy="58477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9739091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sz="16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5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2" y="1743986"/>
            <a:ext cx="8431532" cy="236988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beer 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beer 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27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the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558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Breweries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655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22" y="2376700"/>
            <a:ext cx="4934052" cy="2123658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No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NA values in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Breweries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data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set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1067 NA values (all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of which are found in the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Beer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data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set)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column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57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</a:t>
            </a:r>
            <a:r>
              <a:rPr lang="en-US" sz="1600" dirty="0" smtClean="0">
                <a:solidFill>
                  <a:srgbClr val="000000"/>
                </a:solidFill>
              </a:rPr>
              <a:t>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UT </a:t>
            </a:r>
            <a:r>
              <a:rPr lang="en-US" sz="1600" dirty="0">
                <a:solidFill>
                  <a:srgbClr val="000000"/>
                </a:solidFill>
              </a:rPr>
              <a:t>has the lowest median </a:t>
            </a:r>
            <a:r>
              <a:rPr lang="en-US" sz="1600" dirty="0" smtClean="0">
                <a:solidFill>
                  <a:srgbClr val="000000"/>
                </a:solidFill>
              </a:rPr>
              <a:t>ABV by a significant margin at 4.00%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84% of states have a median ABV between 5% - 6% (inclusive)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79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297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1187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314338"/>
            <a:ext cx="5558615" cy="383181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 for Individual Beers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beers 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Small subset of ABV outliers in top quartile hovering at or just below 10% ABV</a:t>
            </a:r>
          </a:p>
        </p:txBody>
      </p:sp>
    </p:spTree>
    <p:extLst>
      <p:ext uri="{BB962C8B-B14F-4D97-AF65-F5344CB8AC3E}">
        <p14:creationId xmlns:p14="http://schemas.microsoft.com/office/powerpoint/2010/main" val="28085028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IBU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88900"/>
            <a:ext cx="4413582" cy="303159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 ABV increases (x-axis), </a:t>
            </a:r>
            <a:r>
              <a:rPr lang="en-US" sz="1600" dirty="0">
                <a:solidFill>
                  <a:srgbClr val="000000"/>
                </a:solidFill>
              </a:rPr>
              <a:t>the IBU </a:t>
            </a:r>
            <a:r>
              <a:rPr lang="en-US" sz="1600" dirty="0" smtClean="0">
                <a:solidFill>
                  <a:srgbClr val="000000"/>
                </a:solidFill>
              </a:rPr>
              <a:t>value (y-axis) also tends to increase showing 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45% of the variability in IBU can be explained by ABV (and vice versa)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Further investigation into to the effect of Style on ABV and IBU variables would likely improve prediction capability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71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92EB265-3B6E-4B6E-AC31-D466F53CEA64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-NN Classification of Beer Types by ABV &amp; IBU %’s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74" y="3703386"/>
            <a:ext cx="8409193" cy="3154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73" y="1740671"/>
            <a:ext cx="11189748" cy="1887696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size of 15 beers tested over 55 separate training and test iterations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IPA and Other Ale Style beers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Result: Mean Accuracy of 86.81% (or 820) discrete beer styles classified correctly based on provided ABV &amp; IBV %’s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IPA’s were correctly identified (sensitivity) 84.18% of the time, while Other Ales were correctly classified 86.41%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Based on total data set of 944 beers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xmlns:p14="http://schemas.microsoft.com/office/powerpoint/2010/main"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41745</TotalTime>
  <Words>1100</Words>
  <Application>Microsoft Macintosh PowerPoint</Application>
  <PresentationFormat>Custom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Cameron</cp:lastModifiedBy>
  <cp:revision>538</cp:revision>
  <dcterms:created xsi:type="dcterms:W3CDTF">2016-12-21T17:46:59Z</dcterms:created>
  <dcterms:modified xsi:type="dcterms:W3CDTF">2021-03-05T22:13:33Z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