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2"/>
  </p:notesMasterIdLst>
  <p:sldIdLst>
    <p:sldId id="396" r:id="rId8"/>
    <p:sldId id="425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398" r:id="rId18"/>
    <p:sldId id="386" r:id="rId19"/>
    <p:sldId id="421" r:id="rId20"/>
    <p:sldId id="3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94" autoAdjust="0"/>
  </p:normalViewPr>
  <p:slideViewPr>
    <p:cSldViewPr snapToGrid="0" showGuides="1">
      <p:cViewPr varScale="1">
        <p:scale>
          <a:sx n="96" d="100"/>
          <a:sy n="96" d="100"/>
        </p:scale>
        <p:origin x="-248" y="-112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next section we apply two different, widely used machine learning models, </a:t>
            </a:r>
            <a:r>
              <a:rPr lang="en-US" dirty="0" err="1"/>
              <a:t>kNN</a:t>
            </a:r>
            <a:r>
              <a:rPr lang="en-US" dirty="0"/>
              <a:t> and </a:t>
            </a:r>
            <a:r>
              <a:rPr lang="en-US" dirty="0" err="1"/>
              <a:t>NaiveBayes</a:t>
            </a:r>
            <a:r>
              <a:rPr lang="en-US" dirty="0"/>
              <a:t> to ascertain insights respective to the ABV &amp; IBU values of beers by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Based on the two Machine Learning models used, Naïve Bayes offers more upside by a predicting on more granular Beer Styles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The model offers flexibility to analyze varying points of interest other than Style as part of a broader study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Continued polarization both in the industry and socio-economically, along with consumer interest, in simply put, having options, reaffirms our recommendation to Budweiser, while continuing to focus on staple beer products, diversification , organically and/or inorganically by way of acquisitions, will be imperative to maintain a competitive edge against craft brewers while continuing to grab market share.</a:t>
            </a:r>
          </a:p>
          <a:p>
            <a:endParaRPr lang="en-US" dirty="0"/>
          </a:p>
          <a:p>
            <a:r>
              <a:rPr lang="en-US" dirty="0"/>
              <a:t>While not part of this study, it’s worth noting diversification is also occurring by way of introducing CBD, hard seltzer, and non-alcoholic products are a continuing trend, also areas A&amp;C Data Consulting partners are well positioned to help you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ABV is Alcohol</a:t>
            </a:r>
            <a:r>
              <a:rPr lang="en-US" baseline="0" dirty="0" smtClean="0"/>
              <a:t> by volume and what values mean</a:t>
            </a:r>
            <a:endParaRPr lang="en-US" dirty="0" smtClean="0"/>
          </a:p>
          <a:p>
            <a:r>
              <a:rPr lang="en-US" dirty="0" smtClean="0"/>
              <a:t>Mention DC and KY are tied for the highest</a:t>
            </a:r>
          </a:p>
          <a:p>
            <a:r>
              <a:rPr lang="en-US" dirty="0" smtClean="0"/>
              <a:t>The variation between most of the states is rather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Indicated by 84% of the medians lie between 5-6% </a:t>
            </a:r>
            <a:endParaRPr lang="en-US" dirty="0" smtClean="0"/>
          </a:p>
          <a:p>
            <a:r>
              <a:rPr lang="en-US" dirty="0" smtClean="0"/>
              <a:t>Mention UT</a:t>
            </a:r>
            <a:r>
              <a:rPr lang="en-US" baseline="0" dirty="0" smtClean="0"/>
              <a:t> has the lowest (I would theorize cultural factors are driving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IBU and what values mean</a:t>
            </a:r>
          </a:p>
          <a:p>
            <a:r>
              <a:rPr lang="en-US" dirty="0" smtClean="0"/>
              <a:t>Looking</a:t>
            </a:r>
            <a:r>
              <a:rPr lang="en-US" baseline="0" dirty="0" smtClean="0"/>
              <a:t> at the data we can see ME has the highest IBU and WI has the lowest median</a:t>
            </a:r>
          </a:p>
          <a:p>
            <a:r>
              <a:rPr lang="en-US" baseline="0" dirty="0" smtClean="0"/>
              <a:t>Overall we can see a steady decline from approximately an IBU of 60 to an IBU of 20</a:t>
            </a:r>
          </a:p>
          <a:p>
            <a:r>
              <a:rPr lang="en-US" baseline="0" dirty="0" smtClean="0"/>
              <a:t>This data has a bit more range than ABV</a:t>
            </a:r>
          </a:p>
          <a:p>
            <a:r>
              <a:rPr lang="en-US" baseline="0" dirty="0" smtClean="0"/>
              <a:t>SD NAs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values </a:t>
            </a:r>
            <a:r>
              <a:rPr lang="mr-IN" dirty="0" smtClean="0"/>
              <a:t>–</a:t>
            </a:r>
            <a:r>
              <a:rPr lang="en-US" dirty="0" smtClean="0"/>
              <a:t> what are they for</a:t>
            </a:r>
          </a:p>
          <a:p>
            <a:endParaRPr lang="en-US" dirty="0" smtClean="0"/>
          </a:p>
          <a:p>
            <a:r>
              <a:rPr lang="en-US" dirty="0" smtClean="0"/>
              <a:t>ABV</a:t>
            </a:r>
            <a:r>
              <a:rPr lang="en-US" baseline="0" dirty="0" smtClean="0"/>
              <a:t> Distribution</a:t>
            </a:r>
          </a:p>
          <a:p>
            <a:r>
              <a:rPr lang="en-US" baseline="0" dirty="0" smtClean="0"/>
              <a:t>Box plot</a:t>
            </a:r>
          </a:p>
          <a:p>
            <a:r>
              <a:rPr lang="en-US" baseline="0" dirty="0" smtClean="0"/>
              <a:t>Slightly right skewed with median of 5.6%</a:t>
            </a:r>
          </a:p>
          <a:p>
            <a:r>
              <a:rPr lang="en-US" baseline="0" dirty="0" smtClean="0"/>
              <a:t>Outliers on upper end</a:t>
            </a:r>
          </a:p>
          <a:p>
            <a:r>
              <a:rPr lang="en-US" baseline="0" dirty="0" smtClean="0"/>
              <a:t>Cluster of outliers around just below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 definitions</a:t>
            </a:r>
          </a:p>
          <a:p>
            <a:r>
              <a:rPr lang="en-US" dirty="0" smtClean="0"/>
              <a:t>Positive</a:t>
            </a:r>
            <a:r>
              <a:rPr lang="en-US" baseline="0" dirty="0" smtClean="0"/>
              <a:t> trend</a:t>
            </a:r>
          </a:p>
          <a:p>
            <a:r>
              <a:rPr lang="en-US" baseline="0" dirty="0" smtClean="0"/>
              <a:t>Moderate relationship based on the R-value 0.67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R^squared</a:t>
            </a:r>
            <a:r>
              <a:rPr lang="en-US" baseline="0" dirty="0" smtClean="0"/>
              <a:t> we know that 45% of the variability in IBU can be explained by ABV (and vice versa)</a:t>
            </a:r>
          </a:p>
          <a:p>
            <a:r>
              <a:rPr lang="en-US" baseline="0" dirty="0" smtClean="0"/>
              <a:t>Beer style is another factor likely driving variation in these two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57" r:id="rId2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 smtClean="0"/>
                  <a:t>Final Report </a:t>
                </a:r>
                <a:r>
                  <a:rPr lang="en-US" b="1" dirty="0" smtClean="0"/>
                  <a:t>on </a:t>
                </a:r>
                <a:r>
                  <a:rPr lang="en-US" b="1" dirty="0"/>
                  <a:t>Brewery and </a:t>
                </a:r>
                <a:r>
                  <a:rPr lang="en-US" b="1" dirty="0" smtClean="0"/>
                  <a:t>Beer Data Request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Consulting Team: Cameron Stewart </a:t>
                </a:r>
                <a:r>
                  <a:rPr lang="en-US" sz="2400" dirty="0" smtClean="0">
                    <a:cs typeface="Segoe UI Light" panose="020B0502040204020203" pitchFamily="34" charset="0"/>
                  </a:rPr>
                  <a:t>and Adam </a:t>
                </a:r>
                <a:r>
                  <a:rPr lang="en-US" sz="2400" dirty="0" err="1" smtClean="0">
                    <a:cs typeface="Segoe UI Light" panose="020B0502040204020203" pitchFamily="34" charset="0"/>
                  </a:rPr>
                  <a:t>Alidra</a:t>
                </a:r>
                <a:endParaRPr lang="en-US" sz="2400" dirty="0"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xmlns="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xmlns="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4748" y="2777353"/>
            <a:ext cx="6871852" cy="1754327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Machine Learning- Predicting </a:t>
            </a:r>
            <a:r>
              <a:rPr lang="en-US" sz="5400" dirty="0" smtClean="0">
                <a:solidFill>
                  <a:srgbClr val="000000"/>
                </a:solidFill>
              </a:rPr>
              <a:t>Beer </a:t>
            </a:r>
            <a:r>
              <a:rPr lang="en-US" sz="5400" dirty="0">
                <a:solidFill>
                  <a:srgbClr val="000000"/>
                </a:solidFill>
              </a:rPr>
              <a:t>Style</a:t>
            </a:r>
            <a:endParaRPr lang="en-US" sz="5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0867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NN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Classification of Beer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Types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75" y="3931045"/>
            <a:ext cx="7802326" cy="2926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73" y="1707332"/>
            <a:ext cx="11189748" cy="1954381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KNN Classification 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Predicting IPA to Other Ale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Removed Non-Ale Beers (944 Beers remaining)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Tuned the model to find the ideal k of 23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 Accuracy of 86.81% (1.49x Prior)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Prior probability of 58.4% (Assuming guess of Other Ale)</a:t>
            </a: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D2D2D2">
                    <a:lumMod val="25000"/>
                  </a:srgbClr>
                </a:solidFill>
              </a:rPr>
              <a:t>Naïve Bayes - Categorization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of All </a:t>
            </a:r>
            <a:r>
              <a:rPr lang="en-US" kern="0" dirty="0" smtClean="0">
                <a:solidFill>
                  <a:srgbClr val="D2D2D2">
                    <a:lumMod val="25000"/>
                  </a:srgbClr>
                </a:solidFill>
              </a:rPr>
              <a:t>Beers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56" y="2159000"/>
            <a:ext cx="7245644" cy="389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658179"/>
            <a:ext cx="4550710" cy="269304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Naïve Bayes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Predicting Beer Type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Using only the 1403 beers with all information provided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70%/30% Training/Test Split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Model Accuracy of 44.99%(1.61x Prior)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Prior probability of 27.94% (Assuming guess of IPA)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381000" y="350482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Summary, Proposal, and Next Steps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442731"/>
            <a:ext cx="10909300" cy="3570208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Linear relationship established between ABV and IBU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KNN offers an accurate model for Ale identification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Naïve Bayes offers an approach with increased granularity and flexibility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Proposal and Next Steps: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Utilize this analysis to understand the appropriate ABV and IBU range for each Style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 classification models to predict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eer style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future project plans as more data is collected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171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2" y="1963699"/>
            <a:ext cx="6093458" cy="447045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Executive Summary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Breweries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Analyzing Missing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&amp; IBU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and Maximum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to IBU Relationship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</a:t>
            </a:r>
            <a:r>
              <a:rPr lang="mr-IN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</a:t>
            </a: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Predicting Beer Style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Summary, Proposal and Next Steps</a:t>
            </a:r>
            <a:endParaRPr lang="en-US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5912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5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2" y="1743986"/>
            <a:ext cx="8431532" cy="236988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27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55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" y="2659126"/>
            <a:ext cx="4610099" cy="212365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No NA values in Breweries data set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1067 NA values (all of which are found in the Beer data set)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column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57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79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297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1187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437448"/>
            <a:ext cx="5558615" cy="3585597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 for Individual Beers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Removed Beers with NA values in ABV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028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735122"/>
            <a:ext cx="4413582" cy="253915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Removed Beers with NA values in ABV or IBU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1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43606</TotalTime>
  <Words>1067</Words>
  <Application>Microsoft Macintosh PowerPoint</Application>
  <PresentationFormat>Custom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554</cp:revision>
  <dcterms:created xsi:type="dcterms:W3CDTF">2016-12-21T17:46:59Z</dcterms:created>
  <dcterms:modified xsi:type="dcterms:W3CDTF">2021-03-07T05:13:57Z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