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87" r:id="rId4"/>
    <p:sldId id="258" r:id="rId5"/>
    <p:sldId id="279" r:id="rId6"/>
    <p:sldId id="272" r:id="rId7"/>
    <p:sldId id="290" r:id="rId8"/>
    <p:sldId id="288" r:id="rId9"/>
    <p:sldId id="263" r:id="rId10"/>
    <p:sldId id="266" r:id="rId11"/>
    <p:sldId id="271" r:id="rId12"/>
    <p:sldId id="282" r:id="rId13"/>
    <p:sldId id="286" r:id="rId14"/>
    <p:sldId id="291" r:id="rId15"/>
    <p:sldId id="294" r:id="rId16"/>
    <p:sldId id="295" r:id="rId17"/>
    <p:sldId id="281" r:id="rId18"/>
    <p:sldId id="300" r:id="rId19"/>
    <p:sldId id="297" r:id="rId20"/>
    <p:sldId id="301" r:id="rId21"/>
    <p:sldId id="283" r:id="rId22"/>
    <p:sldId id="296" r:id="rId23"/>
    <p:sldId id="298" r:id="rId24"/>
    <p:sldId id="299" r:id="rId25"/>
    <p:sldId id="302" r:id="rId26"/>
    <p:sldId id="268" r:id="rId27"/>
    <p:sldId id="303" r:id="rId28"/>
    <p:sldId id="30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 autoAdjust="0"/>
    <p:restoredTop sz="86420"/>
  </p:normalViewPr>
  <p:slideViewPr>
    <p:cSldViewPr snapToGrid="0">
      <p:cViewPr varScale="1">
        <p:scale>
          <a:sx n="121" d="100"/>
          <a:sy n="121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ST1Y_r0Z64" TargetMode="External"/><Relationship Id="rId2" Type="http://schemas.openxmlformats.org/officeDocument/2006/relationships/hyperlink" Target="https://github.com/C-Stewart-GH/Time_Series_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hyperlink" Target="https://www.arcgis.com/apps/dashboards/45e18cba105c478697c76acbbf86a6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  <a:br>
              <a:rPr lang="en-US" sz="4800" dirty="0"/>
            </a:br>
            <a:r>
              <a:rPr lang="en-US" sz="4800" dirty="0"/>
              <a:t>Texas COVID-19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2 - Differencing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1453980" y="242800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(1-B)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DCD6-5178-774A-82D6-D70F0404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1447368"/>
            <a:ext cx="7200899" cy="247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94909-3666-A84B-B1B2-1901D84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030391"/>
            <a:ext cx="3532909" cy="2035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FB804-9A03-7F43-95BD-6BC2A767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3" y="3918454"/>
            <a:ext cx="7200900" cy="25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Rolling Window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3457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4271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C5FBA-EDEE-BB45-AE9D-9CEF406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24979"/>
            <a:ext cx="4351283" cy="299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2981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3806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4819-CBC8-0C49-8204-6D8AA273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824979"/>
            <a:ext cx="4336907" cy="29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ARIMA(21,0,8) with 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448138" y="142674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ARIMA(6,1,14)</a:t>
            </a:r>
          </a:p>
        </p:txBody>
      </p:sp>
    </p:spTree>
    <p:extLst>
      <p:ext uri="{BB962C8B-B14F-4D97-AF65-F5344CB8AC3E}">
        <p14:creationId xmlns:p14="http://schemas.microsoft.com/office/powerpoint/2010/main" val="291334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Vector autoregression (VAR) Models</a:t>
            </a:r>
          </a:p>
        </p:txBody>
      </p:sp>
    </p:spTree>
    <p:extLst>
      <p:ext uri="{BB962C8B-B14F-4D97-AF65-F5344CB8AC3E}">
        <p14:creationId xmlns:p14="http://schemas.microsoft.com/office/powerpoint/2010/main" val="190268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VAR Models to be Compared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AF57B-F7CF-2B44-97D8-9FFD40EE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1 - Fully Differenced</a:t>
            </a:r>
          </a:p>
          <a:p>
            <a:pPr lvl="1"/>
            <a:r>
              <a:rPr lang="en-US" dirty="0"/>
              <a:t>Includes all variables differenced (d=1)</a:t>
            </a:r>
          </a:p>
          <a:p>
            <a:pPr lvl="2"/>
            <a:r>
              <a:rPr lang="en-US" dirty="0"/>
              <a:t>With a constant term</a:t>
            </a:r>
          </a:p>
          <a:p>
            <a:r>
              <a:rPr lang="en-US" dirty="0"/>
              <a:t>Model 2 – Seasonal and Differenced Response</a:t>
            </a:r>
          </a:p>
          <a:p>
            <a:pPr lvl="1"/>
            <a:r>
              <a:rPr lang="en-US" dirty="0"/>
              <a:t>Differenced Case Data (d=1) and all other variables untransformed</a:t>
            </a:r>
          </a:p>
          <a:p>
            <a:pPr lvl="2"/>
            <a:r>
              <a:rPr lang="en-US" dirty="0"/>
              <a:t>With a constant term and 7 day seasonality</a:t>
            </a:r>
          </a:p>
          <a:p>
            <a:r>
              <a:rPr lang="en-US" dirty="0"/>
              <a:t>Note: Our team explored many other models which can be found in our RMD file in provided GitHub Repository and the two models included were found to be the most useful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8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Fully Differenced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7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3554-F03E-3840-B7AA-70846A5B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3" y="1313245"/>
            <a:ext cx="4913792" cy="479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184A4-26F2-A04F-AC01-8D247C2B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1" y="2338719"/>
            <a:ext cx="4815263" cy="4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8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9E56F7-3D33-194C-B293-31036FD22374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0710042" cy="119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Model 2 – Seasonal and Differenced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165AB-FDD9-5340-8A32-23D3A4DF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99" y="1194954"/>
            <a:ext cx="4248773" cy="555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CB43B-9494-484B-99EE-C666EF4A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33297"/>
            <a:ext cx="5312725" cy="45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VAR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1279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974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1136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1117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Term 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7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1 – VAR(7)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151826" y="142674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2 – VAR(8)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91138-75BB-DD48-8D29-F341B489DBD4}"/>
              </a:ext>
            </a:extLst>
          </p:cNvPr>
          <p:cNvSpPr txBox="1"/>
          <p:nvPr/>
        </p:nvSpPr>
        <p:spPr>
          <a:xfrm>
            <a:off x="938581" y="63806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Term RMSE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F09B5-C805-814D-B1CE-8823F3E4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794874"/>
            <a:ext cx="4666593" cy="2948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0A8120-DDED-BC40-9501-408AA23F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795367"/>
            <a:ext cx="4720023" cy="29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Multi-Layer Perceptron (MLP) Models</a:t>
            </a:r>
          </a:p>
        </p:txBody>
      </p:sp>
    </p:spTree>
    <p:extLst>
      <p:ext uri="{BB962C8B-B14F-4D97-AF65-F5344CB8AC3E}">
        <p14:creationId xmlns:p14="http://schemas.microsoft.com/office/powerpoint/2010/main" val="34876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026811" cy="4351337"/>
          </a:xfrm>
        </p:spPr>
        <p:txBody>
          <a:bodyPr/>
          <a:lstStyle/>
          <a:p>
            <a:r>
              <a:rPr lang="en-US" dirty="0"/>
              <a:t>First MLP Model </a:t>
            </a:r>
            <a:r>
              <a:rPr lang="en-US" dirty="0">
                <a:sym typeface="Wingdings" panose="05000000000000000000" pitchFamily="2" charset="2"/>
              </a:rPr>
              <a:t> Predict COVID cases based only on test and vaccine data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D3E50-84B9-437F-8FCB-F7C2BC83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9" y="2542402"/>
            <a:ext cx="4916695" cy="1415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250D2-5CBA-4D43-AEDD-E0486EA13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2"/>
          <a:stretch/>
        </p:blipFill>
        <p:spPr>
          <a:xfrm>
            <a:off x="5248909" y="2383692"/>
            <a:ext cx="5909735" cy="27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541353" cy="4351337"/>
          </a:xfrm>
        </p:spPr>
        <p:txBody>
          <a:bodyPr/>
          <a:lstStyle/>
          <a:p>
            <a:r>
              <a:rPr lang="en-US" dirty="0"/>
              <a:t>Second MLP Model </a:t>
            </a:r>
            <a:r>
              <a:rPr lang="en-US" dirty="0">
                <a:sym typeface="Wingdings" panose="05000000000000000000" pitchFamily="2" charset="2"/>
              </a:rPr>
              <a:t> Predict COVID cases based on tests, vaccines and park mobility 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04B58-EA11-49C0-B917-6051E571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6" y="2486674"/>
            <a:ext cx="4360330" cy="1358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A02E33-8867-4537-9E73-E64D019AA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3"/>
          <a:stretch/>
        </p:blipFill>
        <p:spPr>
          <a:xfrm>
            <a:off x="5418296" y="2336800"/>
            <a:ext cx="5358561" cy="27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25" y="1313966"/>
            <a:ext cx="8595360" cy="481382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Explore Variables</a:t>
            </a:r>
          </a:p>
          <a:p>
            <a:r>
              <a:rPr lang="en-US" dirty="0"/>
              <a:t>Compare Models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/>
              <a:t>Ensemble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GitHub Repository</a:t>
            </a:r>
          </a:p>
          <a:p>
            <a:pPr lvl="1"/>
            <a:r>
              <a:rPr lang="en-US" dirty="0"/>
              <a:t>Test Questions</a:t>
            </a:r>
          </a:p>
          <a:p>
            <a:pPr lvl="1"/>
            <a:r>
              <a:rPr lang="en-US" dirty="0"/>
              <a:t>Presentation Video Link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4920CD-5F3D-A646-B805-9F9193A0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503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AB6-F37D-4095-B9F0-1BB9F1F6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99" y="283741"/>
            <a:ext cx="9692640" cy="979771"/>
          </a:xfrm>
        </p:spPr>
        <p:txBody>
          <a:bodyPr/>
          <a:lstStyle/>
          <a:p>
            <a:r>
              <a:rPr lang="en-US" dirty="0"/>
              <a:t>MLP Model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8BE7A-1404-49FE-A185-0C22D2EA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1" y="1691322"/>
            <a:ext cx="4939488" cy="3001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CBACF-7DB9-4422-82D7-25F40B55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8" y="1609303"/>
            <a:ext cx="5009976" cy="2785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CB189F-3DD7-451F-BC36-FB092B6D49A0}"/>
              </a:ext>
            </a:extLst>
          </p:cNvPr>
          <p:cNvSpPr txBox="1"/>
          <p:nvPr/>
        </p:nvSpPr>
        <p:spPr>
          <a:xfrm>
            <a:off x="375299" y="4573180"/>
            <a:ext cx="4183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 &amp; Tests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1329Cases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2837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24E1C-7F11-45D3-9264-89EBA8131C0C}"/>
              </a:ext>
            </a:extLst>
          </p:cNvPr>
          <p:cNvSpPr txBox="1"/>
          <p:nvPr/>
        </p:nvSpPr>
        <p:spPr>
          <a:xfrm>
            <a:off x="6135649" y="4573180"/>
            <a:ext cx="4856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Vaccines, Tests &amp; Mobility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952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1260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08867-88BA-4E3E-8271-FDB51819B530}"/>
              </a:ext>
            </a:extLst>
          </p:cNvPr>
          <p:cNvSpPr txBox="1"/>
          <p:nvPr/>
        </p:nvSpPr>
        <p:spPr>
          <a:xfrm>
            <a:off x="7077569" y="63895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</p:spTree>
    <p:extLst>
      <p:ext uri="{BB962C8B-B14F-4D97-AF65-F5344CB8AC3E}">
        <p14:creationId xmlns:p14="http://schemas.microsoft.com/office/powerpoint/2010/main" val="32385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33282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3175708" y="5380672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903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1032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7380705" y="5657671"/>
            <a:ext cx="3024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Lowest Short Term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Lowest Long Term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3491016" y="1194954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 model of average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6C10C-A3AE-154A-95BF-8F222804B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4"/>
          <a:stretch/>
        </p:blipFill>
        <p:spPr>
          <a:xfrm>
            <a:off x="1819100" y="1520807"/>
            <a:ext cx="6506875" cy="38598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0C0930-1B97-AF4F-ADC6-CA0C1B8B46B0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39089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1717825" y="1355834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100 Observations with Ensemble Model (h=21)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C6AE5-FBB7-0F49-9571-65144226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1665562"/>
            <a:ext cx="8193472" cy="5192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D547F-88DD-AA43-818E-2C573F8F1869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69814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Selected Models Summary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2C3A53-99F0-454E-921A-32004EBE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90576"/>
              </p:ext>
            </p:extLst>
          </p:nvPr>
        </p:nvGraphicFramePr>
        <p:xfrm>
          <a:off x="802290" y="2218621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520754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6042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80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 Term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Term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6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ARIMA(6,1,14)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3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9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5813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9579B45-8F48-6746-9CF0-1F14E4AD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89" y="3687029"/>
            <a:ext cx="1275256" cy="3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Selected Model – The ensemble model (VAR + MLP) outperformed the independent VAR and the MLP models</a:t>
            </a:r>
          </a:p>
          <a:p>
            <a:r>
              <a:rPr lang="en-US" sz="2400" dirty="0"/>
              <a:t>Implementation – Model can be published as a public service dashboard</a:t>
            </a:r>
          </a:p>
          <a:p>
            <a:r>
              <a:rPr lang="en-US" sz="2400" dirty="0"/>
              <a:t>Next steps – This model could be considered to predict capacity requirements to plan for hospitalizations and available ICU beds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7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0" y="2256904"/>
            <a:ext cx="3912801" cy="13591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97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AFB58-F4C1-9E46-A75B-6122E2652D53}"/>
              </a:ext>
            </a:extLst>
          </p:cNvPr>
          <p:cNvSpPr txBox="1"/>
          <p:nvPr/>
        </p:nvSpPr>
        <p:spPr>
          <a:xfrm>
            <a:off x="1500809" y="1371600"/>
            <a:ext cx="8189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might it be an issue to use a leading variable to forecast a response in multivariate time series modeling?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provide misleading information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 means your most significant variable and doesn’t provide the complete picture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u="sng" dirty="0"/>
              <a:t>Leading variables need to be collected before the forecast can be made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often don’t account for serial correlation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ED5B1-2692-3749-82B2-244D6BC1DEF3}"/>
              </a:ext>
            </a:extLst>
          </p:cNvPr>
          <p:cNvSpPr/>
          <p:nvPr/>
        </p:nvSpPr>
        <p:spPr>
          <a:xfrm>
            <a:off x="1500809" y="41335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Short Answer Question:</a:t>
            </a:r>
          </a:p>
          <a:p>
            <a:r>
              <a:rPr lang="en-US" dirty="0"/>
              <a:t>Q: What are the drawbacks in using a single RMSE score vs a Rolling Window to compare forecast models?</a:t>
            </a:r>
          </a:p>
          <a:p>
            <a:endParaRPr lang="en-US" dirty="0"/>
          </a:p>
          <a:p>
            <a:r>
              <a:rPr lang="en-US" dirty="0"/>
              <a:t>A:  The RMSE is based on a single realization and the Rolling Window score will evaluate the effectiveness of the model across time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BCE085-CE19-604B-8358-63A45FC7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Test Questions</a:t>
            </a:r>
          </a:p>
        </p:txBody>
      </p:sp>
    </p:spTree>
    <p:extLst>
      <p:ext uri="{BB962C8B-B14F-4D97-AF65-F5344CB8AC3E}">
        <p14:creationId xmlns:p14="http://schemas.microsoft.com/office/powerpoint/2010/main" val="399872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4D315-E078-4A46-9407-C74C19F2FEDA}"/>
              </a:ext>
            </a:extLst>
          </p:cNvPr>
          <p:cNvSpPr/>
          <p:nvPr/>
        </p:nvSpPr>
        <p:spPr>
          <a:xfrm>
            <a:off x="1751206" y="1184307"/>
            <a:ext cx="67281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https://github.com/C-Stewart-GH/Time_Series_Project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RMD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https://youtu.be/jST1Y_r0Z64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=aE3cgkNjZpw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6D49B8-82D8-EA4B-B209-CDE7996A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9784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3B82F84-BC16-C04B-9692-B359F86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C0CBBB-C3EB-B44D-89FC-0AD121A12C52}"/>
              </a:ext>
            </a:extLst>
          </p:cNvPr>
          <p:cNvSpPr txBox="1">
            <a:spLocks/>
          </p:cNvSpPr>
          <p:nvPr/>
        </p:nvSpPr>
        <p:spPr>
          <a:xfrm>
            <a:off x="560025" y="1313967"/>
            <a:ext cx="8595360" cy="287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Texas Government Policy Makers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Forecast Texas COVID-19 Case Count</a:t>
            </a:r>
          </a:p>
          <a:p>
            <a:pPr lvl="2"/>
            <a:r>
              <a:rPr lang="en-US" dirty="0"/>
              <a:t>Short Term Forecast 7-Days ahead</a:t>
            </a:r>
          </a:p>
          <a:p>
            <a:pPr lvl="2"/>
            <a:r>
              <a:rPr lang="en-US" dirty="0"/>
              <a:t>Long Term Forecast 21-Days ahead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Enable policy makers to make informed policy decisions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,392,767 Covid 19 Stock Photos, Pictures &amp;amp; Royalty-Free Images - iStock">
            <a:extLst>
              <a:ext uri="{FF2B5EF4-FFF2-40B4-BE49-F238E27FC236}">
                <a16:creationId xmlns:a16="http://schemas.microsoft.com/office/drawing/2014/main" id="{4FC6A0CC-70DB-0F43-A773-54DB29E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5" y="4191174"/>
            <a:ext cx="4716168" cy="23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1" y="1429580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March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Texas Department of State Health Services</a:t>
            </a:r>
            <a:endParaRPr lang="en-US" b="1" dirty="0"/>
          </a:p>
          <a:p>
            <a:pPr lvl="1"/>
            <a:r>
              <a:rPr lang="en-US" dirty="0"/>
              <a:t>Date Range: December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COVID Test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September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b="1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February 2020 – present</a:t>
            </a:r>
          </a:p>
          <a:p>
            <a:pPr lvl="1"/>
            <a:r>
              <a:rPr lang="en-US" u="sng" dirty="0">
                <a:hlinkClick r:id="rId3"/>
              </a:rPr>
              <a:t>https://www.google.com/covid19/mobility/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C34D4-D4CF-AF48-96C0-34EAC0DE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Explore Variables</a:t>
            </a:r>
          </a:p>
        </p:txBody>
      </p:sp>
    </p:spTree>
    <p:extLst>
      <p:ext uri="{BB962C8B-B14F-4D97-AF65-F5344CB8AC3E}">
        <p14:creationId xmlns:p14="http://schemas.microsoft.com/office/powerpoint/2010/main" val="41867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Case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BC78-0124-E248-8437-719B631EE9C3}"/>
              </a:ext>
            </a:extLst>
          </p:cNvPr>
          <p:cNvSpPr txBox="1"/>
          <p:nvPr/>
        </p:nvSpPr>
        <p:spPr>
          <a:xfrm>
            <a:off x="6842615" y="5987662"/>
            <a:ext cx="330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and Second Half ACFs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43AE-5988-7A40-A117-A36D4B5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56" y="4036851"/>
            <a:ext cx="5181187" cy="1950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3A99B-564C-C04A-BDD9-F75206A0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49659"/>
          <a:stretch/>
        </p:blipFill>
        <p:spPr>
          <a:xfrm>
            <a:off x="726460" y="1363118"/>
            <a:ext cx="4759940" cy="235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B3B5-FEDA-244F-A601-5711740F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04" t="49292" b="1662"/>
          <a:stretch/>
        </p:blipFill>
        <p:spPr>
          <a:xfrm>
            <a:off x="5644056" y="1236187"/>
            <a:ext cx="5168579" cy="248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A4BB2-4605-0541-9314-697CFB2D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0" y="3933336"/>
            <a:ext cx="4557218" cy="2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Data (Regressors)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F0A7D1-3B29-F14C-A894-2FBE612D3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27"/>
          <a:stretch/>
        </p:blipFill>
        <p:spPr>
          <a:xfrm>
            <a:off x="6254613" y="1612767"/>
            <a:ext cx="4705487" cy="22735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6176B9-4D8B-DA47-99E1-65A40156BFC1}"/>
              </a:ext>
            </a:extLst>
          </p:cNvPr>
          <p:cNvSpPr txBox="1">
            <a:spLocks/>
          </p:cNvSpPr>
          <p:nvPr/>
        </p:nvSpPr>
        <p:spPr>
          <a:xfrm>
            <a:off x="436453" y="4250550"/>
            <a:ext cx="5799247" cy="278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Daily COVID Data - September 2020 – Present</a:t>
            </a:r>
          </a:p>
          <a:p>
            <a:r>
              <a:rPr lang="en-US" dirty="0"/>
              <a:t>Mobility Data Categories Collected</a:t>
            </a:r>
          </a:p>
          <a:p>
            <a:pPr lvl="1"/>
            <a:r>
              <a:rPr lang="en-US" dirty="0"/>
              <a:t>Retail and Recreation</a:t>
            </a:r>
          </a:p>
          <a:p>
            <a:pPr lvl="1"/>
            <a:r>
              <a:rPr lang="en-US" dirty="0"/>
              <a:t>Grocery and Pharmacy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Transit Stations</a:t>
            </a:r>
          </a:p>
          <a:p>
            <a:pPr lvl="1"/>
            <a:r>
              <a:rPr lang="en-US" dirty="0"/>
              <a:t>Workplaces</a:t>
            </a:r>
          </a:p>
          <a:p>
            <a:pPr lvl="1"/>
            <a:r>
              <a:rPr lang="en-US" dirty="0"/>
              <a:t>Residential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CFF93-3154-D842-BF5A-9F0D9FA51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533"/>
          <a:stretch/>
        </p:blipFill>
        <p:spPr>
          <a:xfrm>
            <a:off x="6235700" y="4304180"/>
            <a:ext cx="4737100" cy="236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2FE5D-3838-BE4C-B34C-74CE1F30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" b="14514"/>
          <a:stretch/>
        </p:blipFill>
        <p:spPr>
          <a:xfrm>
            <a:off x="539152" y="1629714"/>
            <a:ext cx="4978115" cy="2360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73871-FFE6-9D41-A0DB-B36D1EF83F88}"/>
              </a:ext>
            </a:extLst>
          </p:cNvPr>
          <p:cNvSpPr txBox="1"/>
          <p:nvPr/>
        </p:nvSpPr>
        <p:spPr>
          <a:xfrm>
            <a:off x="7231117" y="133531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Vaccinations Administered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06FA-9247-9548-AF41-F176EEC6988D}"/>
              </a:ext>
            </a:extLst>
          </p:cNvPr>
          <p:cNvSpPr txBox="1"/>
          <p:nvPr/>
        </p:nvSpPr>
        <p:spPr>
          <a:xfrm>
            <a:off x="7580711" y="407194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Mobility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AF25-B950-9847-8BF9-32F742CE0899}"/>
              </a:ext>
            </a:extLst>
          </p:cNvPr>
          <p:cNvSpPr txBox="1"/>
          <p:nvPr/>
        </p:nvSpPr>
        <p:spPr>
          <a:xfrm>
            <a:off x="1883722" y="133284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 Tests Administered</a:t>
            </a:r>
          </a:p>
        </p:txBody>
      </p:sp>
    </p:spTree>
    <p:extLst>
      <p:ext uri="{BB962C8B-B14F-4D97-AF65-F5344CB8AC3E}">
        <p14:creationId xmlns:p14="http://schemas.microsoft.com/office/powerpoint/2010/main" val="30962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22067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Seasonal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489916" y="237203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Seasonality of 7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ECBC1-90F0-9342-AC98-543CCED5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6" y="1308161"/>
            <a:ext cx="7200899" cy="249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AD455-2C5C-0047-867F-1122C48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4089231"/>
            <a:ext cx="35052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6B59BF-3CAB-6D4F-885C-D643F608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5" y="3918454"/>
            <a:ext cx="7200899" cy="2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45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14373</TotalTime>
  <Words>905</Words>
  <Application>Microsoft Macintosh PowerPoint</Application>
  <PresentationFormat>Widescreen</PresentationFormat>
  <Paragraphs>202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Schoolbook</vt:lpstr>
      <vt:lpstr>Wingdings 2</vt:lpstr>
      <vt:lpstr>View</vt:lpstr>
      <vt:lpstr>Time Series Project Texas COVID-19 Case Prediction</vt:lpstr>
      <vt:lpstr>Agenda</vt:lpstr>
      <vt:lpstr>Project Overview</vt:lpstr>
      <vt:lpstr>Data Description</vt:lpstr>
      <vt:lpstr>Explore Variables</vt:lpstr>
      <vt:lpstr>Texas COVID Case Data</vt:lpstr>
      <vt:lpstr>Texas COVID Data (Regressors)</vt:lpstr>
      <vt:lpstr>ARIMA Models</vt:lpstr>
      <vt:lpstr>Model 1 - Seasonal Model</vt:lpstr>
      <vt:lpstr>Model 2 - Differencing Model</vt:lpstr>
      <vt:lpstr>Rolling Window RMSE Comparison</vt:lpstr>
      <vt:lpstr>Vector autoregression (VAR) Models</vt:lpstr>
      <vt:lpstr>VAR Models to be Compared</vt:lpstr>
      <vt:lpstr>Model 1 - Fully Differenced</vt:lpstr>
      <vt:lpstr>PowerPoint Presentation</vt:lpstr>
      <vt:lpstr>VAR RMSE Comparison</vt:lpstr>
      <vt:lpstr>Multi-Layer Perceptron (MLP) Models</vt:lpstr>
      <vt:lpstr>MLP Model 1</vt:lpstr>
      <vt:lpstr>MLP Model 2</vt:lpstr>
      <vt:lpstr>MLP Model Comparison</vt:lpstr>
      <vt:lpstr>Ensemble Models</vt:lpstr>
      <vt:lpstr>Ensemble RMSE</vt:lpstr>
      <vt:lpstr>Ensemble Model</vt:lpstr>
      <vt:lpstr>Selected Models Summary</vt:lpstr>
      <vt:lpstr>Conclusion and Next Steps</vt:lpstr>
      <vt:lpstr>THANK YOU!</vt:lpstr>
      <vt:lpstr>Test Questions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Cameron Stewart</cp:lastModifiedBy>
  <cp:revision>35</cp:revision>
  <dcterms:created xsi:type="dcterms:W3CDTF">2021-05-04T03:26:15Z</dcterms:created>
  <dcterms:modified xsi:type="dcterms:W3CDTF">2021-11-28T02:16:12Z</dcterms:modified>
</cp:coreProperties>
</file>