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4" r:id="rId3"/>
    <p:sldId id="287" r:id="rId4"/>
    <p:sldId id="258" r:id="rId5"/>
    <p:sldId id="279" r:id="rId6"/>
    <p:sldId id="272" r:id="rId7"/>
    <p:sldId id="290" r:id="rId8"/>
    <p:sldId id="277" r:id="rId9"/>
    <p:sldId id="275" r:id="rId10"/>
    <p:sldId id="288" r:id="rId11"/>
    <p:sldId id="263" r:id="rId12"/>
    <p:sldId id="266" r:id="rId13"/>
    <p:sldId id="271" r:id="rId14"/>
    <p:sldId id="282" r:id="rId15"/>
    <p:sldId id="286" r:id="rId16"/>
    <p:sldId id="291" r:id="rId17"/>
    <p:sldId id="294" r:id="rId18"/>
    <p:sldId id="295" r:id="rId19"/>
    <p:sldId id="281" r:id="rId20"/>
    <p:sldId id="283" r:id="rId21"/>
    <p:sldId id="264" r:id="rId22"/>
    <p:sldId id="262" r:id="rId23"/>
    <p:sldId id="278" r:id="rId24"/>
    <p:sldId id="268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0" autoAdjust="0"/>
    <p:restoredTop sz="86420"/>
  </p:normalViewPr>
  <p:slideViewPr>
    <p:cSldViewPr snapToGrid="0">
      <p:cViewPr varScale="1">
        <p:scale>
          <a:sx n="121" d="100"/>
          <a:sy n="121" d="100"/>
        </p:scale>
        <p:origin x="192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covid19/mobility/" TargetMode="External"/><Relationship Id="rId2" Type="http://schemas.openxmlformats.org/officeDocument/2006/relationships/hyperlink" Target="https://www.arcgis.com/apps/dashboards/45e18cba105c478697c76acbbf86a6b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6D7D-AFDC-4C93-9F29-84EE7A0F1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 Series Project</a:t>
            </a:r>
            <a:br>
              <a:rPr lang="en-US" sz="4800" dirty="0"/>
            </a:br>
            <a:r>
              <a:rPr lang="en-US" sz="4800" dirty="0"/>
              <a:t>Texas COVID-19 Case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0EF33-604E-452A-B4A4-4D9EA7037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Cameron Stewart &amp; Ana Elsa Glaser</a:t>
            </a:r>
          </a:p>
        </p:txBody>
      </p:sp>
    </p:spTree>
    <p:extLst>
      <p:ext uri="{BB962C8B-B14F-4D97-AF65-F5344CB8AC3E}">
        <p14:creationId xmlns:p14="http://schemas.microsoft.com/office/powerpoint/2010/main" val="21140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ARIMA Models</a:t>
            </a:r>
          </a:p>
        </p:txBody>
      </p:sp>
    </p:spTree>
    <p:extLst>
      <p:ext uri="{BB962C8B-B14F-4D97-AF65-F5344CB8AC3E}">
        <p14:creationId xmlns:p14="http://schemas.microsoft.com/office/powerpoint/2010/main" val="220670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Model 1 - Seasonal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39332-A0FC-E744-AED3-49CF40294CC1}"/>
              </a:ext>
            </a:extLst>
          </p:cNvPr>
          <p:cNvSpPr txBox="1"/>
          <p:nvPr/>
        </p:nvSpPr>
        <p:spPr>
          <a:xfrm>
            <a:off x="489916" y="2372038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Seasonality of 7 Days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5ECBC1-90F0-9342-AC98-543CCED59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66" y="1308161"/>
            <a:ext cx="7200899" cy="24970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9AD455-2C5C-0047-867F-1122C48C8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73" y="4089231"/>
            <a:ext cx="3505200" cy="2197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6B59BF-3CAB-6D4F-885C-D643F6087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065" y="3918454"/>
            <a:ext cx="7200899" cy="25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54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Model 2 - Differencing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39332-A0FC-E744-AED3-49CF40294CC1}"/>
              </a:ext>
            </a:extLst>
          </p:cNvPr>
          <p:cNvSpPr txBox="1"/>
          <p:nvPr/>
        </p:nvSpPr>
        <p:spPr>
          <a:xfrm>
            <a:off x="1453980" y="2428006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(1-B) term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ADCD6-5178-774A-82D6-D70F04041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64" y="1447368"/>
            <a:ext cx="7200899" cy="24710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094909-3666-A84B-B1B2-1901D84AF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4030391"/>
            <a:ext cx="3532909" cy="2035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CFB804-9A03-7F43-95BD-6BC2A7671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063" y="3918454"/>
            <a:ext cx="7200900" cy="25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5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Rolling Window RMSE Comparison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C3E635-80A0-064C-9EAE-3F04979C7F92}"/>
              </a:ext>
            </a:extLst>
          </p:cNvPr>
          <p:cNvSpPr txBox="1"/>
          <p:nvPr/>
        </p:nvSpPr>
        <p:spPr>
          <a:xfrm>
            <a:off x="146286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Rolling Window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3457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4271 Cases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8C5FBA-EDEE-BB45-AE9D-9CEF4062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6" y="1824979"/>
            <a:ext cx="4351283" cy="2994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1AAFDC-F86A-C849-983C-F8DFB9830F38}"/>
              </a:ext>
            </a:extLst>
          </p:cNvPr>
          <p:cNvSpPr txBox="1"/>
          <p:nvPr/>
        </p:nvSpPr>
        <p:spPr>
          <a:xfrm>
            <a:off x="5719211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Rolling Window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2981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3806 Cases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0F4819-CBC8-0C49-8204-6D8AA273E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11" y="1824979"/>
            <a:ext cx="4336907" cy="2994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49E7E9-9FCF-B944-9A6B-F698CB85A208}"/>
              </a:ext>
            </a:extLst>
          </p:cNvPr>
          <p:cNvSpPr txBox="1"/>
          <p:nvPr/>
        </p:nvSpPr>
        <p:spPr>
          <a:xfrm>
            <a:off x="6704344" y="638060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RMSE LOWER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95870-7983-024E-9D31-41F9A68F6288}"/>
              </a:ext>
            </a:extLst>
          </p:cNvPr>
          <p:cNvSpPr txBox="1"/>
          <p:nvPr/>
        </p:nvSpPr>
        <p:spPr>
          <a:xfrm>
            <a:off x="511073" y="1426744"/>
            <a:ext cx="362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ARIMA(21,0,8) with s =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194E4-1B34-AB47-A588-FDD347AA107C}"/>
              </a:ext>
            </a:extLst>
          </p:cNvPr>
          <p:cNvSpPr txBox="1"/>
          <p:nvPr/>
        </p:nvSpPr>
        <p:spPr>
          <a:xfrm>
            <a:off x="7448138" y="1426744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ARIMA(6,1,14)</a:t>
            </a:r>
          </a:p>
        </p:txBody>
      </p:sp>
    </p:spTree>
    <p:extLst>
      <p:ext uri="{BB962C8B-B14F-4D97-AF65-F5344CB8AC3E}">
        <p14:creationId xmlns:p14="http://schemas.microsoft.com/office/powerpoint/2010/main" val="291334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Vector autoregression (VAR) Models</a:t>
            </a:r>
          </a:p>
        </p:txBody>
      </p:sp>
    </p:spTree>
    <p:extLst>
      <p:ext uri="{BB962C8B-B14F-4D97-AF65-F5344CB8AC3E}">
        <p14:creationId xmlns:p14="http://schemas.microsoft.com/office/powerpoint/2010/main" val="190268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VAR Models to be Compared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FAF57B-F7CF-2B44-97D8-9FFD40EE4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" y="1600201"/>
            <a:ext cx="5799247" cy="32030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 1 - Fully Differenced</a:t>
            </a:r>
          </a:p>
          <a:p>
            <a:pPr lvl="1"/>
            <a:r>
              <a:rPr lang="en-US" dirty="0"/>
              <a:t>Includes all variables differenced (d=1)</a:t>
            </a:r>
          </a:p>
          <a:p>
            <a:pPr lvl="2"/>
            <a:r>
              <a:rPr lang="en-US" dirty="0"/>
              <a:t>With a constant term</a:t>
            </a:r>
          </a:p>
          <a:p>
            <a:r>
              <a:rPr lang="en-US" dirty="0"/>
              <a:t>Model 2 – Seasonal and Differenced Response</a:t>
            </a:r>
          </a:p>
          <a:p>
            <a:pPr lvl="1"/>
            <a:r>
              <a:rPr lang="en-US" dirty="0"/>
              <a:t>Differenced Case Data (d=1) and all other variables untransformed</a:t>
            </a:r>
          </a:p>
          <a:p>
            <a:pPr lvl="2"/>
            <a:r>
              <a:rPr lang="en-US" dirty="0"/>
              <a:t>With a constant term and 7 day seasonality</a:t>
            </a:r>
          </a:p>
          <a:p>
            <a:r>
              <a:rPr lang="en-US" dirty="0"/>
              <a:t>Note: Our team explored many other models which can be found in our RMD file in provided GitHub Repository and the two models included were found to be the most useful</a:t>
            </a:r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87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Model 1 - Fully Differenced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5139FD-8680-3348-93C6-1C93E951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" y="1600201"/>
            <a:ext cx="5799247" cy="3203028"/>
          </a:xfrm>
        </p:spPr>
        <p:txBody>
          <a:bodyPr>
            <a:normAutofit/>
          </a:bodyPr>
          <a:lstStyle/>
          <a:p>
            <a:r>
              <a:rPr lang="en-US" dirty="0"/>
              <a:t>VAR Select</a:t>
            </a:r>
          </a:p>
          <a:p>
            <a:pPr lvl="1"/>
            <a:r>
              <a:rPr lang="en-US" dirty="0"/>
              <a:t>Lag 7 had the lowest AIC and BIC</a:t>
            </a:r>
          </a:p>
          <a:p>
            <a:pPr lvl="1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53554-F03E-3840-B7AA-70846A5BA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213" y="1313245"/>
            <a:ext cx="4913792" cy="4793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F184A4-26F2-A04F-AC01-8D247C2B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61" y="2338719"/>
            <a:ext cx="4815263" cy="43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0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5139FD-8680-3348-93C6-1C93E951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" y="1600201"/>
            <a:ext cx="5799247" cy="3203028"/>
          </a:xfrm>
        </p:spPr>
        <p:txBody>
          <a:bodyPr>
            <a:normAutofit/>
          </a:bodyPr>
          <a:lstStyle/>
          <a:p>
            <a:r>
              <a:rPr lang="en-US" dirty="0"/>
              <a:t>VAR Select</a:t>
            </a:r>
          </a:p>
          <a:p>
            <a:pPr lvl="1"/>
            <a:r>
              <a:rPr lang="en-US" dirty="0"/>
              <a:t>Lag 8 had the lowest AIC and BIC</a:t>
            </a:r>
          </a:p>
          <a:p>
            <a:pPr lvl="1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F9E56F7-3D33-194C-B293-31036FD22374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0710042" cy="1194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Model 2 – Seasonal and Differenced Response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165AB-FDD9-5340-8A32-23D3A4DF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999" y="1194954"/>
            <a:ext cx="4248773" cy="5551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DCB43B-9494-484B-99EE-C666EF4A6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333297"/>
            <a:ext cx="5312725" cy="455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67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RMSE Comparison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C3E635-80A0-064C-9EAE-3F04979C7F92}"/>
              </a:ext>
            </a:extLst>
          </p:cNvPr>
          <p:cNvSpPr txBox="1"/>
          <p:nvPr/>
        </p:nvSpPr>
        <p:spPr>
          <a:xfrm>
            <a:off x="146286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Rolling Window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1279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974 Cases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AAFDC-F86A-C849-983C-F8DFB9830F38}"/>
              </a:ext>
            </a:extLst>
          </p:cNvPr>
          <p:cNvSpPr txBox="1"/>
          <p:nvPr/>
        </p:nvSpPr>
        <p:spPr>
          <a:xfrm>
            <a:off x="5719211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Rolling Window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1136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1117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9E7E9-9FCF-B944-9A6B-F698CB85A208}"/>
              </a:ext>
            </a:extLst>
          </p:cNvPr>
          <p:cNvSpPr txBox="1"/>
          <p:nvPr/>
        </p:nvSpPr>
        <p:spPr>
          <a:xfrm>
            <a:off x="6704344" y="6380604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Short Term RMSE Lower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95870-7983-024E-9D31-41F9A68F6288}"/>
              </a:ext>
            </a:extLst>
          </p:cNvPr>
          <p:cNvSpPr txBox="1"/>
          <p:nvPr/>
        </p:nvSpPr>
        <p:spPr>
          <a:xfrm>
            <a:off x="511073" y="1426744"/>
            <a:ext cx="372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1 – VAR(7)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194E4-1B34-AB47-A588-FDD347AA107C}"/>
              </a:ext>
            </a:extLst>
          </p:cNvPr>
          <p:cNvSpPr txBox="1"/>
          <p:nvPr/>
        </p:nvSpPr>
        <p:spPr>
          <a:xfrm>
            <a:off x="7151826" y="142674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 2 – VAR(8)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8B123B-4E1E-4C47-B20F-51EB4D22B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6" y="1796076"/>
            <a:ext cx="4497569" cy="2915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588351-F5EF-5E43-AB2D-DF5EF052C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11" y="1794874"/>
            <a:ext cx="4666593" cy="29166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A91138-75BB-DD48-8D29-F341B489DBD4}"/>
              </a:ext>
            </a:extLst>
          </p:cNvPr>
          <p:cNvSpPr txBox="1"/>
          <p:nvPr/>
        </p:nvSpPr>
        <p:spPr>
          <a:xfrm>
            <a:off x="938581" y="6380604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Long Term RMSE Lower</a:t>
            </a:r>
          </a:p>
        </p:txBody>
      </p:sp>
    </p:spTree>
    <p:extLst>
      <p:ext uri="{BB962C8B-B14F-4D97-AF65-F5344CB8AC3E}">
        <p14:creationId xmlns:p14="http://schemas.microsoft.com/office/powerpoint/2010/main" val="150401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Multi-Layer Perceptron (MLP) Models</a:t>
            </a:r>
          </a:p>
        </p:txBody>
      </p:sp>
    </p:spTree>
    <p:extLst>
      <p:ext uri="{BB962C8B-B14F-4D97-AF65-F5344CB8AC3E}">
        <p14:creationId xmlns:p14="http://schemas.microsoft.com/office/powerpoint/2010/main" val="348761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0075-E314-4D32-9A81-13073033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25" y="1313966"/>
            <a:ext cx="8595360" cy="4813825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Data Description</a:t>
            </a:r>
          </a:p>
          <a:p>
            <a:r>
              <a:rPr lang="en-US" dirty="0"/>
              <a:t>Explore Variables</a:t>
            </a:r>
          </a:p>
          <a:p>
            <a:r>
              <a:rPr lang="en-US" dirty="0"/>
              <a:t>Compare Models</a:t>
            </a:r>
          </a:p>
          <a:p>
            <a:pPr lvl="1"/>
            <a:r>
              <a:rPr lang="en-US" dirty="0"/>
              <a:t>ARIMA</a:t>
            </a:r>
          </a:p>
          <a:p>
            <a:pPr lvl="1"/>
            <a:r>
              <a:rPr lang="en-US" dirty="0"/>
              <a:t>VAR</a:t>
            </a:r>
          </a:p>
          <a:p>
            <a:pPr lvl="1"/>
            <a:r>
              <a:rPr lang="en-US" dirty="0"/>
              <a:t>MLP</a:t>
            </a:r>
          </a:p>
          <a:p>
            <a:pPr lvl="1"/>
            <a:r>
              <a:rPr lang="en-US" dirty="0"/>
              <a:t>Ensemble</a:t>
            </a:r>
          </a:p>
          <a:p>
            <a:r>
              <a:rPr lang="en-US" dirty="0"/>
              <a:t>Conclusion and Next Steps</a:t>
            </a:r>
          </a:p>
          <a:p>
            <a:r>
              <a:rPr lang="en-US" dirty="0"/>
              <a:t>Appendix</a:t>
            </a:r>
          </a:p>
          <a:p>
            <a:pPr lvl="1"/>
            <a:r>
              <a:rPr lang="en-US" dirty="0"/>
              <a:t>GitHub Repository</a:t>
            </a:r>
          </a:p>
          <a:p>
            <a:pPr lvl="1"/>
            <a:r>
              <a:rPr lang="en-US" dirty="0"/>
              <a:t>Test Questions</a:t>
            </a:r>
          </a:p>
          <a:p>
            <a:pPr lvl="1"/>
            <a:r>
              <a:rPr lang="en-US" dirty="0"/>
              <a:t>Presentation Video Link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4920CD-5F3D-A646-B805-9F9193A0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65033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Ensemble Models</a:t>
            </a:r>
          </a:p>
        </p:txBody>
      </p:sp>
    </p:spTree>
    <p:extLst>
      <p:ext uri="{BB962C8B-B14F-4D97-AF65-F5344CB8AC3E}">
        <p14:creationId xmlns:p14="http://schemas.microsoft.com/office/powerpoint/2010/main" val="2332829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043988" cy="777240"/>
          </a:xfrm>
        </p:spPr>
        <p:txBody>
          <a:bodyPr>
            <a:normAutofit fontScale="90000"/>
          </a:bodyPr>
          <a:lstStyle/>
          <a:p>
            <a:r>
              <a:rPr lang="en-US"/>
              <a:t>Compare Randomly Generated Plots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744A7-2E1B-7B44-8267-0B7D030A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168" y="737630"/>
            <a:ext cx="6443663" cy="2160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295C64-BF37-9843-BFDD-352DC9831A20}"/>
              </a:ext>
            </a:extLst>
          </p:cNvPr>
          <p:cNvSpPr txBox="1"/>
          <p:nvPr/>
        </p:nvSpPr>
        <p:spPr>
          <a:xfrm>
            <a:off x="257175" y="145732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Realization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E389B6-F55B-AF42-B754-52586B128986}"/>
              </a:ext>
            </a:extLst>
          </p:cNvPr>
          <p:cNvSpPr txBox="1"/>
          <p:nvPr/>
        </p:nvSpPr>
        <p:spPr>
          <a:xfrm>
            <a:off x="257175" y="3472990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ARIMA(21,0,8)</a:t>
            </a:r>
          </a:p>
          <a:p>
            <a:r>
              <a:rPr lang="en-US" dirty="0"/>
              <a:t>with s = 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4494C9-E36E-704F-9CEE-B58953EDF19C}"/>
              </a:ext>
            </a:extLst>
          </p:cNvPr>
          <p:cNvSpPr txBox="1"/>
          <p:nvPr/>
        </p:nvSpPr>
        <p:spPr>
          <a:xfrm>
            <a:off x="257175" y="5400675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ARIMA(6,1,14)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41656-DFC1-FC4E-99AB-84A5723B6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168" y="2776377"/>
            <a:ext cx="6443663" cy="2184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9D45FD-1BEA-DF4A-99DB-9391FAE7EE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785"/>
          <a:stretch/>
        </p:blipFill>
        <p:spPr>
          <a:xfrm>
            <a:off x="2874168" y="4839987"/>
            <a:ext cx="6443663" cy="20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03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B26-4A29-49E7-B2F3-CA4FFF8D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AF72-4F34-4A62-A945-98EB2A6B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Selected Model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Refinement</a:t>
            </a:r>
          </a:p>
          <a:p>
            <a:r>
              <a:rPr lang="en-US" dirty="0"/>
              <a:t>Additional information that could be useful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89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B26-4A29-49E7-B2F3-CA4FFF8D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rest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AF72-4F34-4A62-A945-98EB2A6B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how to deal with periods of high realization variability</a:t>
            </a:r>
          </a:p>
          <a:p>
            <a:pPr lvl="1"/>
            <a:r>
              <a:rPr lang="en-US" dirty="0"/>
              <a:t>Moving Average Smoothing</a:t>
            </a:r>
          </a:p>
          <a:p>
            <a:pPr lvl="1"/>
            <a:r>
              <a:rPr lang="en-US" dirty="0"/>
              <a:t>Ensemble Modeling</a:t>
            </a:r>
          </a:p>
          <a:p>
            <a:r>
              <a:rPr lang="en-US" dirty="0"/>
              <a:t>Explore models with regressors such as:</a:t>
            </a:r>
          </a:p>
          <a:p>
            <a:pPr lvl="1"/>
            <a:r>
              <a:rPr lang="en-US" dirty="0"/>
              <a:t>Google Mobility Data</a:t>
            </a:r>
          </a:p>
          <a:p>
            <a:pPr lvl="1"/>
            <a:r>
              <a:rPr lang="en-US" dirty="0"/>
              <a:t>Vaccination Doses</a:t>
            </a:r>
          </a:p>
          <a:p>
            <a:pPr lvl="1"/>
            <a:r>
              <a:rPr lang="en-US" dirty="0"/>
              <a:t>Covid Tests Taken</a:t>
            </a:r>
          </a:p>
          <a:p>
            <a:r>
              <a:rPr lang="en-US" dirty="0"/>
              <a:t>Develop forecasts with models such as:</a:t>
            </a:r>
          </a:p>
          <a:p>
            <a:pPr lvl="1"/>
            <a:r>
              <a:rPr lang="en-US" dirty="0"/>
              <a:t>Vector AR Models</a:t>
            </a:r>
          </a:p>
          <a:p>
            <a:pPr lvl="1"/>
            <a:r>
              <a:rPr lang="en-US" dirty="0"/>
              <a:t>Neural Network Models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89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B26-4A29-49E7-B2F3-CA4FFF8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790" y="2256904"/>
            <a:ext cx="3912801" cy="1359131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05972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B26-4A29-49E7-B2F3-CA4FFF8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02" y="4727341"/>
            <a:ext cx="7343194" cy="135913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Youtube</a:t>
            </a:r>
            <a:r>
              <a:rPr lang="en-US" dirty="0"/>
              <a:t> Link: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/jST1Y_r0Z64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AFB58-F4C1-9E46-A75B-6122E2652D53}"/>
              </a:ext>
            </a:extLst>
          </p:cNvPr>
          <p:cNvSpPr txBox="1"/>
          <p:nvPr/>
        </p:nvSpPr>
        <p:spPr>
          <a:xfrm>
            <a:off x="1500809" y="1371600"/>
            <a:ext cx="81898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Question:</a:t>
            </a:r>
          </a:p>
          <a:p>
            <a:endParaRPr lang="en-US" dirty="0"/>
          </a:p>
          <a:p>
            <a:r>
              <a:rPr lang="en-US" dirty="0"/>
              <a:t>Why might it be an issue to use a leading variable to forecast a response in multivariate time series modeling?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Leading variables provide misleading information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Leading variable means your most significant variable and doesn’t provide the complete picture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Leading variables need to be collected before the forecast can be made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Leading variables often don’t account for serial correlation</a:t>
            </a:r>
          </a:p>
          <a:p>
            <a:pPr marL="342900" indent="-34290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2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3B82F84-BC16-C04B-9692-B359F868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C0CBBB-C3EB-B44D-89FC-0AD121A12C52}"/>
              </a:ext>
            </a:extLst>
          </p:cNvPr>
          <p:cNvSpPr txBox="1">
            <a:spLocks/>
          </p:cNvSpPr>
          <p:nvPr/>
        </p:nvSpPr>
        <p:spPr>
          <a:xfrm>
            <a:off x="560025" y="1313967"/>
            <a:ext cx="8595360" cy="287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Stakeholders</a:t>
            </a:r>
          </a:p>
          <a:p>
            <a:pPr lvl="1"/>
            <a:r>
              <a:rPr lang="en-US" dirty="0"/>
              <a:t>Texas Government Policy Makers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Forecast Texas COVID-19 Case Count</a:t>
            </a:r>
          </a:p>
          <a:p>
            <a:pPr lvl="2"/>
            <a:r>
              <a:rPr lang="en-US" dirty="0"/>
              <a:t>Short Term Forecast 7-Days ahead</a:t>
            </a:r>
          </a:p>
          <a:p>
            <a:pPr lvl="2"/>
            <a:r>
              <a:rPr lang="en-US" dirty="0"/>
              <a:t>Long Term Forecast 21-Days ahead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Understand state of pandemic so policy makers can make informed policy decisions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,392,767 Covid 19 Stock Photos, Pictures &amp;amp; Royalty-Free Images - iStock">
            <a:extLst>
              <a:ext uri="{FF2B5EF4-FFF2-40B4-BE49-F238E27FC236}">
                <a16:creationId xmlns:a16="http://schemas.microsoft.com/office/drawing/2014/main" id="{4FC6A0CC-70DB-0F43-A773-54DB29E4F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25" y="4191174"/>
            <a:ext cx="4716168" cy="235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52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0075-E314-4D32-9A81-13073033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31" y="1429580"/>
            <a:ext cx="8595360" cy="48138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COVID-19 Case Data</a:t>
            </a:r>
          </a:p>
          <a:p>
            <a:pPr lvl="1"/>
            <a:r>
              <a:rPr lang="en-US" dirty="0"/>
              <a:t>Source: Texas Department of State Health Services</a:t>
            </a:r>
          </a:p>
          <a:p>
            <a:pPr lvl="1"/>
            <a:r>
              <a:rPr lang="en-US" dirty="0"/>
              <a:t>Date Range: March 2020 – present</a:t>
            </a:r>
          </a:p>
          <a:p>
            <a:pPr lvl="1"/>
            <a:r>
              <a:rPr lang="en-US" dirty="0">
                <a:hlinkClick r:id="rId2"/>
              </a:rPr>
              <a:t>https://www.arcgis.com/apps/dashboards/45e18cba105c478697c76acbbf86a6bc</a:t>
            </a:r>
            <a:endParaRPr lang="en-US" dirty="0"/>
          </a:p>
          <a:p>
            <a:r>
              <a:rPr lang="en-US" dirty="0"/>
              <a:t>Vaccination Doses Administered</a:t>
            </a:r>
          </a:p>
          <a:p>
            <a:pPr lvl="1"/>
            <a:r>
              <a:rPr lang="en-US" dirty="0"/>
              <a:t>Texas Department of State Health Services</a:t>
            </a:r>
            <a:endParaRPr lang="en-US" b="1" dirty="0"/>
          </a:p>
          <a:p>
            <a:pPr lvl="1"/>
            <a:r>
              <a:rPr lang="en-US" dirty="0"/>
              <a:t>Date Range: December 2020 – present</a:t>
            </a:r>
          </a:p>
          <a:p>
            <a:pPr lvl="1"/>
            <a:r>
              <a:rPr lang="en-US" dirty="0">
                <a:hlinkClick r:id="rId2"/>
              </a:rPr>
              <a:t>https://www.arcgis.com/apps/dashboards/45e18cba105c478697c76acbbf86a6bc</a:t>
            </a:r>
            <a:endParaRPr lang="en-US" dirty="0"/>
          </a:p>
          <a:p>
            <a:r>
              <a:rPr lang="en-US" dirty="0"/>
              <a:t>COVID Test Data</a:t>
            </a:r>
          </a:p>
          <a:p>
            <a:pPr lvl="1"/>
            <a:r>
              <a:rPr lang="en-US" dirty="0"/>
              <a:t>Source: Texas Department of State Health Services</a:t>
            </a:r>
          </a:p>
          <a:p>
            <a:pPr lvl="1"/>
            <a:r>
              <a:rPr lang="en-US" dirty="0"/>
              <a:t>Date Range: September 2020 – present</a:t>
            </a:r>
          </a:p>
          <a:p>
            <a:pPr lvl="1"/>
            <a:r>
              <a:rPr lang="en-US" dirty="0">
                <a:hlinkClick r:id="rId2"/>
              </a:rPr>
              <a:t>https://www.arcgis.com/apps/dashboards/45e18cba105c478697c76acbbf86a6bc</a:t>
            </a:r>
            <a:endParaRPr lang="en-US" b="1" dirty="0"/>
          </a:p>
          <a:p>
            <a:r>
              <a:rPr lang="en-US" dirty="0"/>
              <a:t>Google Mobility Data</a:t>
            </a:r>
          </a:p>
          <a:p>
            <a:pPr lvl="1"/>
            <a:r>
              <a:rPr lang="en-US" dirty="0"/>
              <a:t>Google </a:t>
            </a:r>
          </a:p>
          <a:p>
            <a:pPr lvl="1"/>
            <a:r>
              <a:rPr lang="en-US" dirty="0"/>
              <a:t>Date Range: February 2020 – present</a:t>
            </a:r>
          </a:p>
          <a:p>
            <a:pPr lvl="1"/>
            <a:r>
              <a:rPr lang="en-US" u="sng" dirty="0">
                <a:hlinkClick r:id="rId3"/>
              </a:rPr>
              <a:t>https://www.google.com/covid19/mobility/</a:t>
            </a: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AC34D4-D4CF-AF48-96C0-34EAC0DE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306487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Explore Variables</a:t>
            </a:r>
          </a:p>
        </p:txBody>
      </p:sp>
    </p:spTree>
    <p:extLst>
      <p:ext uri="{BB962C8B-B14F-4D97-AF65-F5344CB8AC3E}">
        <p14:creationId xmlns:p14="http://schemas.microsoft.com/office/powerpoint/2010/main" val="418671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Texas COVID Case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4BC78-0124-E248-8437-719B631EE9C3}"/>
              </a:ext>
            </a:extLst>
          </p:cNvPr>
          <p:cNvSpPr txBox="1"/>
          <p:nvPr/>
        </p:nvSpPr>
        <p:spPr>
          <a:xfrm>
            <a:off x="6842615" y="5987662"/>
            <a:ext cx="3300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First and Second Half ACFs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D43AE-5988-7A40-A117-A36D4B52D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056" y="4036851"/>
            <a:ext cx="5181187" cy="19508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D3A99B-564C-C04A-BDD9-F75206A03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" r="49659"/>
          <a:stretch/>
        </p:blipFill>
        <p:spPr>
          <a:xfrm>
            <a:off x="726460" y="1363118"/>
            <a:ext cx="4759940" cy="2355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97B3B5-FEDA-244F-A601-5711740FE4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04" t="49292" b="1662"/>
          <a:stretch/>
        </p:blipFill>
        <p:spPr>
          <a:xfrm>
            <a:off x="5644056" y="1236187"/>
            <a:ext cx="5168579" cy="2482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FA4BB2-4605-0541-9314-697CFB2DF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60" y="3933336"/>
            <a:ext cx="4557218" cy="234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7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Texas COVID Vaccine Counts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F0A7D1-3B29-F14C-A894-2FBE612D3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57877"/>
            <a:ext cx="4864100" cy="2730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C19B19-FF8C-FD42-AF37-5E520D061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168" y="3988377"/>
            <a:ext cx="4578626" cy="26481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6176B9-4D8B-DA47-99E1-65A40156BFC1}"/>
              </a:ext>
            </a:extLst>
          </p:cNvPr>
          <p:cNvSpPr txBox="1">
            <a:spLocks/>
          </p:cNvSpPr>
          <p:nvPr/>
        </p:nvSpPr>
        <p:spPr>
          <a:xfrm>
            <a:off x="128587" y="1895192"/>
            <a:ext cx="5799247" cy="983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Daily COVID Vaccination Doses Administered</a:t>
            </a:r>
          </a:p>
          <a:p>
            <a:pPr lvl="1"/>
            <a:r>
              <a:rPr lang="en-US" dirty="0"/>
              <a:t>September 2020 – Present shown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9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Texas Covid Test Counts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EF227B-C7E0-1C43-B11F-938B27617C8C}"/>
              </a:ext>
            </a:extLst>
          </p:cNvPr>
          <p:cNvSpPr txBox="1">
            <a:spLocks/>
          </p:cNvSpPr>
          <p:nvPr/>
        </p:nvSpPr>
        <p:spPr>
          <a:xfrm>
            <a:off x="128587" y="1895192"/>
            <a:ext cx="5799247" cy="983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Daily Texas COVID Tests Taken</a:t>
            </a:r>
          </a:p>
          <a:p>
            <a:pPr lvl="1"/>
            <a:r>
              <a:rPr lang="en-US" dirty="0"/>
              <a:t>September 2020 – Present shown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932821-D25A-7F44-B877-88BE77C2A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"/>
          <a:stretch/>
        </p:blipFill>
        <p:spPr>
          <a:xfrm>
            <a:off x="6120808" y="1290619"/>
            <a:ext cx="4978115" cy="2760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759B05-056D-DC45-9208-74F8AC9B5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4051300"/>
            <a:ext cx="47625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5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Google Mobility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808595-2645-264D-A7B2-2A75D8C8C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51300"/>
            <a:ext cx="4775200" cy="2806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230E0B-03CE-1D43-8BC0-3EF291837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0" y="1257300"/>
            <a:ext cx="4737100" cy="27940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19CA40D-C309-2C40-81BC-0E1F6203D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" y="1600200"/>
            <a:ext cx="5799247" cy="4351337"/>
          </a:xfrm>
        </p:spPr>
        <p:txBody>
          <a:bodyPr/>
          <a:lstStyle/>
          <a:p>
            <a:r>
              <a:rPr lang="en-US" dirty="0"/>
              <a:t>Mobility Data Categories Collected</a:t>
            </a:r>
          </a:p>
          <a:p>
            <a:pPr lvl="1"/>
            <a:r>
              <a:rPr lang="en-US" dirty="0"/>
              <a:t>Retail and Recreation</a:t>
            </a:r>
          </a:p>
          <a:p>
            <a:pPr lvl="1"/>
            <a:r>
              <a:rPr lang="en-US" dirty="0"/>
              <a:t>Grocery and Pharmacy</a:t>
            </a:r>
          </a:p>
          <a:p>
            <a:pPr lvl="1"/>
            <a:r>
              <a:rPr lang="en-US" dirty="0"/>
              <a:t>Parks</a:t>
            </a:r>
          </a:p>
          <a:p>
            <a:pPr lvl="1"/>
            <a:r>
              <a:rPr lang="en-US" dirty="0"/>
              <a:t>Transit Stations</a:t>
            </a:r>
          </a:p>
          <a:p>
            <a:pPr lvl="1"/>
            <a:r>
              <a:rPr lang="en-US" dirty="0"/>
              <a:t>Workplaces</a:t>
            </a:r>
          </a:p>
          <a:p>
            <a:pPr lvl="1"/>
            <a:r>
              <a:rPr lang="en-US" dirty="0"/>
              <a:t>Residential</a:t>
            </a:r>
          </a:p>
          <a:p>
            <a:r>
              <a:rPr lang="en-US" dirty="0"/>
              <a:t>Mean Mobility Plotted </a:t>
            </a:r>
          </a:p>
          <a:p>
            <a:pPr lvl="1"/>
            <a:r>
              <a:rPr lang="en-US" dirty="0"/>
              <a:t>September 2020 – Present shown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7138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13900</TotalTime>
  <Words>687</Words>
  <Application>Microsoft Macintosh PowerPoint</Application>
  <PresentationFormat>Widescreen</PresentationFormat>
  <Paragraphs>157</Paragraphs>
  <Slides>25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Schoolbook</vt:lpstr>
      <vt:lpstr>Wingdings 2</vt:lpstr>
      <vt:lpstr>View</vt:lpstr>
      <vt:lpstr>Time Series Project Texas COVID-19 Case Prediction</vt:lpstr>
      <vt:lpstr>Agenda</vt:lpstr>
      <vt:lpstr>Project Overview</vt:lpstr>
      <vt:lpstr>Data Description</vt:lpstr>
      <vt:lpstr>Explore Variables</vt:lpstr>
      <vt:lpstr>Texas COVID Case Data</vt:lpstr>
      <vt:lpstr>Texas COVID Vaccine Counts</vt:lpstr>
      <vt:lpstr>Texas Covid Test Counts</vt:lpstr>
      <vt:lpstr>Google Mobility Data</vt:lpstr>
      <vt:lpstr>ARIMA Models</vt:lpstr>
      <vt:lpstr>Model 1 - Seasonal Model</vt:lpstr>
      <vt:lpstr>Model 2 - Differencing Model</vt:lpstr>
      <vt:lpstr>Rolling Window RMSE Comparison</vt:lpstr>
      <vt:lpstr>Vector autoregression (VAR) Models</vt:lpstr>
      <vt:lpstr>VAR Models to be Compared</vt:lpstr>
      <vt:lpstr>Model 1 - Fully Differenced</vt:lpstr>
      <vt:lpstr>PowerPoint Presentation</vt:lpstr>
      <vt:lpstr>RMSE Comparison</vt:lpstr>
      <vt:lpstr>Multi-Layer Perceptron (MLP) Models</vt:lpstr>
      <vt:lpstr>Ensemble Models</vt:lpstr>
      <vt:lpstr>Compare Randomly Generated Plots</vt:lpstr>
      <vt:lpstr>Conclusion and Next Steps</vt:lpstr>
      <vt:lpstr>Strategy for rest of analysis</vt:lpstr>
      <vt:lpstr>THANK YOU!</vt:lpstr>
      <vt:lpstr>Youtube Link: https://youtu.be/jST1Y_r0Z64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Session 1</dc:title>
  <dc:creator>Ana Alfaro</dc:creator>
  <cp:lastModifiedBy>Cameron Stewart</cp:lastModifiedBy>
  <cp:revision>27</cp:revision>
  <dcterms:created xsi:type="dcterms:W3CDTF">2021-05-04T03:26:15Z</dcterms:created>
  <dcterms:modified xsi:type="dcterms:W3CDTF">2021-11-27T18:23:27Z</dcterms:modified>
</cp:coreProperties>
</file>