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88" r:id="rId9"/>
    <p:sldId id="263" r:id="rId10"/>
    <p:sldId id="266" r:id="rId11"/>
    <p:sldId id="271" r:id="rId12"/>
    <p:sldId id="282" r:id="rId13"/>
    <p:sldId id="286" r:id="rId14"/>
    <p:sldId id="291" r:id="rId15"/>
    <p:sldId id="294" r:id="rId16"/>
    <p:sldId id="295" r:id="rId17"/>
    <p:sldId id="281" r:id="rId18"/>
    <p:sldId id="300" r:id="rId19"/>
    <p:sldId id="297" r:id="rId20"/>
    <p:sldId id="301" r:id="rId21"/>
    <p:sldId id="283" r:id="rId22"/>
    <p:sldId id="296" r:id="rId23"/>
    <p:sldId id="298" r:id="rId24"/>
    <p:sldId id="299" r:id="rId25"/>
    <p:sldId id="302" r:id="rId26"/>
    <p:sldId id="268" r:id="rId27"/>
    <p:sldId id="30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ST1Y_r0Z64" TargetMode="External"/><Relationship Id="rId2" Type="http://schemas.openxmlformats.org/officeDocument/2006/relationships/hyperlink" Target="https://github.com/C-Stewart-GH/Time_Series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VAR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09B5-C805-814D-B1CE-8823F3E4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4874"/>
            <a:ext cx="4666593" cy="2948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0A8120-DDED-BC40-9501-408AA23F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5367"/>
            <a:ext cx="4720023" cy="2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3175708" y="53806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903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1032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7380705" y="5657671"/>
            <a:ext cx="3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Short Term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Lowest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3491016" y="119495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model of average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6C10C-A3AE-154A-95BF-8F222804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"/>
          <a:stretch/>
        </p:blipFill>
        <p:spPr>
          <a:xfrm>
            <a:off x="1819100" y="1520807"/>
            <a:ext cx="6506875" cy="3859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C0930-1B97-AF4F-ADC6-CA0C1B8B46B0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089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1717825" y="1355834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100 Observations with Ensemble Model (h=21)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6AE5-FBB7-0F49-9571-65144226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665562"/>
            <a:ext cx="8193472" cy="519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547F-88DD-AA43-818E-2C573F8F1869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981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Selected Models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C3A53-99F0-454E-921A-32004EB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90576"/>
              </p:ext>
            </p:extLst>
          </p:nvPr>
        </p:nvGraphicFramePr>
        <p:xfrm>
          <a:off x="802290" y="2218621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207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6042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80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Term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ARIMA(6,1,14)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81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579B45-8F48-6746-9CF0-1F14E4A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89" y="3687029"/>
            <a:ext cx="1275256" cy="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Model – The ensemble model (VAR + MLP) outperformed the independent VAR and the MLP models</a:t>
            </a:r>
          </a:p>
          <a:p>
            <a:r>
              <a:rPr lang="en-US" sz="2400" dirty="0"/>
              <a:t>Implementation – Model can be published as a public service dashboard</a:t>
            </a:r>
          </a:p>
          <a:p>
            <a:r>
              <a:rPr lang="en-US" sz="2400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AFB58-F4C1-9E46-A75B-6122E2652D53}"/>
              </a:ext>
            </a:extLst>
          </p:cNvPr>
          <p:cNvSpPr txBox="1"/>
          <p:nvPr/>
        </p:nvSpPr>
        <p:spPr>
          <a:xfrm>
            <a:off x="1500809" y="1371600"/>
            <a:ext cx="8189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might it be an issue to use a leading variable to forecast a response in multivariate time series modeling?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provide misleading information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 means your most significant variable and doesn’t provide the complete picture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u="sng" dirty="0"/>
              <a:t>Leading variables need to be collected before the forecast can be made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often don’t account for serial correlation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ED5B1-2692-3749-82B2-244D6BC1DEF3}"/>
              </a:ext>
            </a:extLst>
          </p:cNvPr>
          <p:cNvSpPr/>
          <p:nvPr/>
        </p:nvSpPr>
        <p:spPr>
          <a:xfrm>
            <a:off x="1500809" y="41335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Short Answer Question:</a:t>
            </a:r>
          </a:p>
          <a:p>
            <a:r>
              <a:rPr lang="en-US" dirty="0"/>
              <a:t>Q: What are the drawbacks in using a single RMSE score vs a Rolling Window to compare forecast models?</a:t>
            </a:r>
          </a:p>
          <a:p>
            <a:endParaRPr lang="en-US" dirty="0"/>
          </a:p>
          <a:p>
            <a:r>
              <a:rPr lang="en-US" dirty="0"/>
              <a:t>A:  The RMSE is based on a single realization and the Rolling Window score will evaluate the effectiveness of the model across 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CE085-CE19-604B-8358-63A45FC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Test Questions</a:t>
            </a:r>
          </a:p>
        </p:txBody>
      </p:sp>
    </p:spTree>
    <p:extLst>
      <p:ext uri="{BB962C8B-B14F-4D97-AF65-F5344CB8AC3E}">
        <p14:creationId xmlns:p14="http://schemas.microsoft.com/office/powerpoint/2010/main" val="39987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4D315-E078-4A46-9407-C74C19F2FEDA}"/>
              </a:ext>
            </a:extLst>
          </p:cNvPr>
          <p:cNvSpPr/>
          <p:nvPr/>
        </p:nvSpPr>
        <p:spPr>
          <a:xfrm>
            <a:off x="1751206" y="1184307"/>
            <a:ext cx="67281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https://github.com/C-Stewart-GH/Time_Series_Project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https://youtu.be/jST1Y_r0Z64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=aE3cgkNjZpw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6D49B8-82D8-EA4B-B209-CDE7996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784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Enable policy makers to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Data (Regressors)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27"/>
          <a:stretch/>
        </p:blipFill>
        <p:spPr>
          <a:xfrm>
            <a:off x="6254613" y="1612767"/>
            <a:ext cx="4705487" cy="22735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436453" y="4250550"/>
            <a:ext cx="5799247" cy="27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COVID Data - September 2020 – Present</a:t>
            </a:r>
          </a:p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FF93-3154-D842-BF5A-9F0D9FA5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533"/>
          <a:stretch/>
        </p:blipFill>
        <p:spPr>
          <a:xfrm>
            <a:off x="6235700" y="4304180"/>
            <a:ext cx="4737100" cy="236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FE5D-3838-BE4C-B34C-74CE1F30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" b="14514"/>
          <a:stretch/>
        </p:blipFill>
        <p:spPr>
          <a:xfrm>
            <a:off x="539152" y="1629714"/>
            <a:ext cx="4978115" cy="236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73871-FFE6-9D41-A0DB-B36D1EF83F88}"/>
              </a:ext>
            </a:extLst>
          </p:cNvPr>
          <p:cNvSpPr txBox="1"/>
          <p:nvPr/>
        </p:nvSpPr>
        <p:spPr>
          <a:xfrm>
            <a:off x="7231117" y="133531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Vaccinations Administered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6FA-9247-9548-AF41-F176EEC6988D}"/>
              </a:ext>
            </a:extLst>
          </p:cNvPr>
          <p:cNvSpPr txBox="1"/>
          <p:nvPr/>
        </p:nvSpPr>
        <p:spPr>
          <a:xfrm>
            <a:off x="7580711" y="407194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Mobility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AF25-B950-9847-8BF9-32F742CE0899}"/>
              </a:ext>
            </a:extLst>
          </p:cNvPr>
          <p:cNvSpPr txBox="1"/>
          <p:nvPr/>
        </p:nvSpPr>
        <p:spPr>
          <a:xfrm>
            <a:off x="1883722" y="13328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Tests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15456</TotalTime>
  <Words>905</Words>
  <Application>Microsoft Macintosh PowerPoint</Application>
  <PresentationFormat>Widescreen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Data (Regressors)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VAR RMSE Comparison</vt:lpstr>
      <vt:lpstr>Multi-Layer Perceptron (MLP) Models</vt:lpstr>
      <vt:lpstr>MLP Model 1</vt:lpstr>
      <vt:lpstr>MLP Model 2</vt:lpstr>
      <vt:lpstr>MLP Model Comparison</vt:lpstr>
      <vt:lpstr>Ensemble Models</vt:lpstr>
      <vt:lpstr>Ensemble RMSE</vt:lpstr>
      <vt:lpstr>Ensemble Model</vt:lpstr>
      <vt:lpstr>Selected Models Summary</vt:lpstr>
      <vt:lpstr>Conclusion and Next Steps</vt:lpstr>
      <vt:lpstr>THANK YOU!</vt:lpstr>
      <vt:lpstr>Test Questions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36</cp:revision>
  <dcterms:created xsi:type="dcterms:W3CDTF">2021-05-04T03:26:15Z</dcterms:created>
  <dcterms:modified xsi:type="dcterms:W3CDTF">2021-11-28T20:19:02Z</dcterms:modified>
</cp:coreProperties>
</file>