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1"/>
  </p:normalViewPr>
  <p:slideViewPr>
    <p:cSldViewPr snapToGrid="0" snapToObjects="1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F6EC-829D-F44D-AD22-2DC716D42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91492-CB34-6044-B26A-1CCF81B0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4AF3-9508-8D4B-B63D-1EDA9080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2974-5703-7442-928F-C1D0B23D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22484-C12F-7444-9892-64D29C26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46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B0C7-7B65-A942-9285-3AD99C7D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A6E51-2393-894A-8318-B57B9A970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D61B-3019-0945-8174-BBD1BD5F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0B82B-AFFB-354B-9406-E1886A06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C3921-7FDA-C945-9F78-9E3222BF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9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453DE-C2FB-A34B-8A4B-AA351E9AF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05F4A-608A-5C47-8459-297E86DD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F464F-45A4-9A46-9202-309B8470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936A-2F8D-2E43-AFE3-E55F4FB0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242BF-2EAB-A84C-BB49-BF3A5EDD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93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7636-1CD4-6E41-96A9-940581B6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9FD4-B0A6-4948-AB0A-7B7384EF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6464-A163-FE48-9B9A-932141F0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F5B8-4BF7-5243-AB30-BD800E47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1A90C-232F-B448-BBA1-5670BA6D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87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2E4E-E8B0-C94D-A62D-4FB5828C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7CCAE-BABC-6849-962B-03B6E078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D051-067D-FD45-829D-FC1DD69E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81B71-C7A3-874C-9FC1-8225980F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308DB-00E1-4248-816A-BCE52D0D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82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0A4E-7D8E-A944-94A3-93BB68752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1E79-B806-F747-AF99-3C66F97DB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22908-080B-5E4E-A810-AA5E977F5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C9F8D-DC32-B94A-A4F5-46B1ECEB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41B31-629F-854A-A370-9141C4D8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B7F38-EA5A-3B44-99D5-161867CA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1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2004-5C19-8B44-B2FE-11A86BDE1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3D44A-EAF0-CB4D-8190-440D8D69C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19DC6-B6D9-4040-BD3B-0997E247F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9E7DD-419C-904D-B59B-54E9ACB86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087C-44BA-3F48-A84F-34D792BDE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EFFE5-82F2-9B46-8038-2E605915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0C022-304B-6748-BAC8-F06FA450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63892-485C-1E4B-9FF1-9F307F44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39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9E38-DE3C-5E43-82DD-77ED7377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1CF87-23B7-5743-A9BA-005B6353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2D6F5-437F-4B4D-A5D1-A3927D8D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2ECC1-3E79-6E46-A368-0A1F1617E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1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ACDD-A16A-E64F-9508-7250FF55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CBBD4-8901-C44F-856C-CC9EAC81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E3DD6-02BC-5049-974C-04DA34B7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50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CA2F-D4F2-2945-A063-B193A8CA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2A21-702B-484C-874C-561E3A44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24C8E-54E4-EE4F-969F-6BF320DA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68A4D-ECAF-8341-BD53-C73CD951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35BC-2B8A-EB46-8014-EE6AEFBC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1A4B0-EF6D-C74C-9AD6-EA9A6C98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5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6D28-03B2-9C43-AB2D-8EB05ADF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D7FAF-128E-C34C-A93F-647FC03DC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8DB27-8E6A-134A-A9CB-184B41568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56896-DF1A-0744-8195-454013B4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E8AAD-EF97-B146-94D8-08E65FEC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4D3AF-14E3-E94F-B0C5-78254E5F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55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75550-10A4-934C-A04C-1DCA1CC1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90343-68E4-2148-888E-754903004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0F773-701E-8143-8B9A-DF797E5CE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E7EA-9A76-5E49-89D1-F91BCB099C36}" type="datetimeFigureOut">
              <a:rPr lang="en-GB" smtClean="0"/>
              <a:t>21/02/2022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963DD-E679-6947-85BE-B56AFD462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4870-969F-8C46-B08D-747D68A64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6C44-CED2-514E-9205-B948E424A4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93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8E03-D4AE-6441-8E99-8B020D51D1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C104-75FB-1242-B30E-C96E02AF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notice covers all examined components. </a:t>
            </a:r>
          </a:p>
          <a:p>
            <a:r>
              <a:rPr lang="en-GB" dirty="0"/>
              <a:t>This notice does </a:t>
            </a:r>
            <a:r>
              <a:rPr lang="en-GB" b="1" dirty="0"/>
              <a:t>not </a:t>
            </a:r>
            <a:r>
              <a:rPr lang="en-GB" dirty="0"/>
              <a:t>cover the practical endorsement component. </a:t>
            </a:r>
          </a:p>
          <a:p>
            <a:r>
              <a:rPr lang="en-GB" dirty="0"/>
              <a:t>Assessment of practical skills and maths skills will occur throughout the papers. </a:t>
            </a:r>
          </a:p>
          <a:p>
            <a:r>
              <a:rPr lang="en-GB" dirty="0"/>
              <a:t>The format/structure of the papers remains unchanged.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7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CF8F6-6410-464C-9A43-B232F7B2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16273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dirty="0"/>
              <a:t>Advice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AE41-1C31-6543-B7DD-80AB3211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802187"/>
          </a:xfrm>
        </p:spPr>
        <p:txBody>
          <a:bodyPr>
            <a:normAutofit fontScale="92500"/>
          </a:bodyPr>
          <a:lstStyle/>
          <a:p>
            <a:r>
              <a:rPr lang="en-GB" dirty="0"/>
              <a:t>For each paper the list shows the major focus of the content of the exam. </a:t>
            </a:r>
          </a:p>
          <a:p>
            <a:r>
              <a:rPr lang="en-GB" b="1" dirty="0"/>
              <a:t>Students are advised that content not listed may appear on the question paper.  </a:t>
            </a:r>
            <a:r>
              <a:rPr lang="en-GB" i="1" dirty="0">
                <a:solidFill>
                  <a:srgbClr val="FF0000"/>
                </a:solidFill>
              </a:rPr>
              <a:t>could be MCQ, links made to other topics</a:t>
            </a:r>
          </a:p>
          <a:p>
            <a:r>
              <a:rPr lang="en-GB" dirty="0"/>
              <a:t>The aim should still be to cover all specification content in teaching and learning. </a:t>
            </a:r>
          </a:p>
          <a:p>
            <a:r>
              <a:rPr lang="en-GB" dirty="0"/>
              <a:t>Students and teachers can discuss this advance information. </a:t>
            </a:r>
            <a:r>
              <a:rPr lang="en-GB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The information lists topic areas in rank order, with the areas carrying the highest mark allocations at the top of each list. </a:t>
            </a:r>
          </a:p>
          <a:p>
            <a:r>
              <a:rPr lang="en-GB" b="1" dirty="0"/>
              <a:t>Students’ responses to individual questions may draw upon other areas of specification content where relevant, and credit will be given for this where appropriate.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0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B4DC87-CD60-644F-BF9C-9A5CA43DB49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/>
              <a:t>H420/01 – Biological processes 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91D93B-5F81-E04C-AF37-3884E48E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GB" dirty="0"/>
          </a:p>
          <a:p>
            <a:r>
              <a:rPr lang="en-GB" sz="3000" dirty="0"/>
              <a:t>5.1.5 </a:t>
            </a:r>
            <a:r>
              <a:rPr lang="en-GB" sz="3000" i="1" dirty="0"/>
              <a:t>Plant</a:t>
            </a:r>
            <a:r>
              <a:rPr lang="en-GB" sz="3000" dirty="0"/>
              <a:t> and animal responses</a:t>
            </a:r>
          </a:p>
          <a:p>
            <a:r>
              <a:rPr lang="en-GB" sz="3000" dirty="0"/>
              <a:t>5.2.2 Respiration (includes practical skills) </a:t>
            </a:r>
          </a:p>
          <a:p>
            <a:r>
              <a:rPr lang="en-GB" sz="3000" dirty="0"/>
              <a:t>5.2.1 Photosynthesis</a:t>
            </a:r>
          </a:p>
          <a:p>
            <a:r>
              <a:rPr lang="en-GB" sz="3000" dirty="0">
                <a:solidFill>
                  <a:srgbClr val="FF0000"/>
                </a:solidFill>
              </a:rPr>
              <a:t>3.1.3 Transport in plants</a:t>
            </a:r>
          </a:p>
          <a:p>
            <a:r>
              <a:rPr lang="en-GB" sz="3000" dirty="0"/>
              <a:t>5.1.4 Hormonal communication</a:t>
            </a:r>
          </a:p>
          <a:p>
            <a:r>
              <a:rPr lang="en-GB" sz="3000" dirty="0">
                <a:solidFill>
                  <a:srgbClr val="FF0000"/>
                </a:solidFill>
              </a:rPr>
              <a:t>2.1.5 Biological membranes (includes practical skills) </a:t>
            </a:r>
          </a:p>
          <a:p>
            <a:pPr marL="0" indent="0">
              <a:buNone/>
            </a:pPr>
            <a:endParaRPr lang="en-GB" sz="3000" dirty="0"/>
          </a:p>
          <a:p>
            <a:pPr marL="0" indent="0">
              <a:buNone/>
            </a:pPr>
            <a:r>
              <a:rPr lang="en-GB" dirty="0"/>
              <a:t>Anything red is year 12 content</a:t>
            </a:r>
          </a:p>
          <a:p>
            <a:pPr marL="0" indent="0">
              <a:buNone/>
            </a:pPr>
            <a:r>
              <a:rPr lang="en-GB" dirty="0"/>
              <a:t>Anything in italics is a unit we have yet to start – do not worry, we have a plan!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68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B4DC87-CD60-644F-BF9C-9A5CA43DB49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/>
              <a:t>H420/02 – Biological diversity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91D93B-5F81-E04C-AF37-3884E48E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GB" sz="2600" dirty="0"/>
          </a:p>
          <a:p>
            <a:r>
              <a:rPr lang="en-GB" i="1" dirty="0"/>
              <a:t>6.2.1 Cloning and biotechnology (includes practical skills) </a:t>
            </a:r>
          </a:p>
          <a:p>
            <a:r>
              <a:rPr lang="en-GB" dirty="0">
                <a:solidFill>
                  <a:srgbClr val="FF0000"/>
                </a:solidFill>
              </a:rPr>
              <a:t>2.1.2 Biological molecules</a:t>
            </a:r>
          </a:p>
          <a:p>
            <a:r>
              <a:rPr lang="en-GB" dirty="0"/>
              <a:t>6.3.2 Populations and sustainability</a:t>
            </a:r>
          </a:p>
          <a:p>
            <a:r>
              <a:rPr lang="en-GB" dirty="0">
                <a:solidFill>
                  <a:srgbClr val="FF0000"/>
                </a:solidFill>
              </a:rPr>
              <a:t>4.2.1 Biodiversity (includes practical skills) </a:t>
            </a:r>
          </a:p>
          <a:p>
            <a:r>
              <a:rPr lang="en-GB" dirty="0"/>
              <a:t>6.1.1 Cellular control</a:t>
            </a:r>
          </a:p>
          <a:p>
            <a:r>
              <a:rPr lang="en-GB" dirty="0">
                <a:solidFill>
                  <a:srgbClr val="FF0000"/>
                </a:solidFill>
              </a:rPr>
              <a:t>2.1.3 Nucleotides and nucleic acids </a:t>
            </a:r>
          </a:p>
          <a:p>
            <a:pPr marL="0" indent="0">
              <a:buNone/>
            </a:pPr>
            <a:br>
              <a:rPr lang="en-GB" sz="2600" dirty="0"/>
            </a:br>
            <a:endParaRPr lang="en-GB" sz="2600" dirty="0"/>
          </a:p>
          <a:p>
            <a:pPr marL="0" indent="0">
              <a:buNone/>
            </a:pPr>
            <a:br>
              <a:rPr lang="en-GB" sz="2600" dirty="0"/>
            </a:br>
            <a:endParaRPr lang="en-GB" sz="2600" dirty="0"/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32018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B4DC87-CD60-644F-BF9C-9A5CA43D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500062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b="1" dirty="0"/>
              <a:t>H420/03 – Unified biology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91D93B-5F81-E04C-AF37-3884E48E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5.1.5 </a:t>
            </a:r>
            <a:r>
              <a:rPr lang="en-GB" i="1" dirty="0"/>
              <a:t>Plant</a:t>
            </a:r>
            <a:r>
              <a:rPr lang="en-GB" dirty="0"/>
              <a:t> and animal responses (includes practical skills)</a:t>
            </a:r>
          </a:p>
          <a:p>
            <a:r>
              <a:rPr lang="en-GB" dirty="0">
                <a:solidFill>
                  <a:srgbClr val="FF0000"/>
                </a:solidFill>
              </a:rPr>
              <a:t>3.1.2 Transport in animals</a:t>
            </a:r>
          </a:p>
          <a:p>
            <a:r>
              <a:rPr lang="en-GB" i="1" dirty="0"/>
              <a:t>6.2.1 Cloning and biotechnology</a:t>
            </a:r>
          </a:p>
          <a:p>
            <a:r>
              <a:rPr lang="en-GB" dirty="0">
                <a:solidFill>
                  <a:srgbClr val="FF0000"/>
                </a:solidFill>
              </a:rPr>
              <a:t>4.1.1 Communicable diseases, disease prevention and the immune system </a:t>
            </a:r>
          </a:p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5C2A-532E-7E4C-BD78-E5DB73FC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49338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DC52F-7DA3-6A41-A365-717A35367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14464"/>
            <a:ext cx="5157787" cy="488156"/>
          </a:xfrm>
        </p:spPr>
        <p:txBody>
          <a:bodyPr/>
          <a:lstStyle/>
          <a:p>
            <a:r>
              <a:rPr lang="en-GB" dirty="0"/>
              <a:t>For you to 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6E9F-41A4-6547-98A9-A275539E3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938338"/>
            <a:ext cx="5157787" cy="4554535"/>
          </a:xfrm>
        </p:spPr>
        <p:txBody>
          <a:bodyPr>
            <a:normAutofit fontScale="92500"/>
          </a:bodyPr>
          <a:lstStyle/>
          <a:p>
            <a:r>
              <a:rPr lang="en-GB" dirty="0"/>
              <a:t>Make a solid start on focused revision on the areas shown</a:t>
            </a:r>
          </a:p>
          <a:p>
            <a:r>
              <a:rPr lang="en-GB" dirty="0"/>
              <a:t>Identify the areas in which you are weakest and look at these first. DO NOT leave these until last</a:t>
            </a:r>
          </a:p>
          <a:p>
            <a:r>
              <a:rPr lang="en-GB" dirty="0"/>
              <a:t>If you want to do the new end of unit tests for year 12 units please talk to your class teacher</a:t>
            </a:r>
          </a:p>
          <a:p>
            <a:r>
              <a:rPr lang="en-GB" dirty="0"/>
              <a:t>If you want to attend year 12 lessons (currently doing Disease, and Transport in Animals)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496B0-9661-994E-B1C0-2EE204B3B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1428751"/>
            <a:ext cx="5183188" cy="488157"/>
          </a:xfrm>
        </p:spPr>
        <p:txBody>
          <a:bodyPr/>
          <a:lstStyle/>
          <a:p>
            <a:r>
              <a:rPr lang="en-GB" dirty="0"/>
              <a:t>Bear with us on this….we’ll look 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3CD6B-E359-1545-AD53-3D3B21964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38338"/>
            <a:ext cx="5183188" cy="3684588"/>
          </a:xfrm>
        </p:spPr>
        <p:txBody>
          <a:bodyPr>
            <a:normAutofit fontScale="92500"/>
          </a:bodyPr>
          <a:lstStyle/>
          <a:p>
            <a:r>
              <a:rPr lang="en-GB" dirty="0"/>
              <a:t>Which </a:t>
            </a:r>
            <a:r>
              <a:rPr lang="en-GB" dirty="0" err="1"/>
              <a:t>practicals</a:t>
            </a:r>
            <a:r>
              <a:rPr lang="en-GB" dirty="0"/>
              <a:t> are relevant</a:t>
            </a:r>
          </a:p>
          <a:p>
            <a:r>
              <a:rPr lang="en-GB" dirty="0"/>
              <a:t>As many exam questions as we can find</a:t>
            </a:r>
          </a:p>
          <a:p>
            <a:r>
              <a:rPr lang="en-GB" dirty="0"/>
              <a:t>Specific activities to support you</a:t>
            </a:r>
          </a:p>
          <a:p>
            <a:r>
              <a:rPr lang="en-GB" dirty="0"/>
              <a:t>Targeted revision sessions on content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06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Information</vt:lpstr>
      <vt:lpstr>Advice </vt:lpstr>
      <vt:lpstr>H420/01 – Biological processes </vt:lpstr>
      <vt:lpstr>H420/02 – Biological diversity</vt:lpstr>
      <vt:lpstr>H420/03 – Unified biology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</dc:title>
  <dc:creator>K A Rossiter</dc:creator>
  <cp:lastModifiedBy>Cameron Stowell</cp:lastModifiedBy>
  <cp:revision>3</cp:revision>
  <dcterms:created xsi:type="dcterms:W3CDTF">2022-02-07T19:20:26Z</dcterms:created>
  <dcterms:modified xsi:type="dcterms:W3CDTF">2022-02-21T20:35:39Z</dcterms:modified>
</cp:coreProperties>
</file>