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76BD2C4-4259-49CA-9874-09932825C312}"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F3218E1-20CA-4846-901D-8FA5D90E733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0ECC438-0AF0-4944-8BA9-0A1E86F91C3E}"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D014127-D74E-45EC-BCAA-3C4C147F6992}"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9AD8DB6-DF09-4DAF-883E-CB76CB5544C5}"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3EF6C47-F4EF-4CA9-8762-0164B81B6615}"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1B477A0-70CD-4A4A-8002-6DB3EE0C4E1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18E4512-6E8E-4599-A11F-83F388DE7114}"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234100F-070F-4B9E-A8D8-4D84C03D7A60}"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C519453-AC10-4F24-98D1-EBDA202D9DA8}"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B78822C-5EAC-4E5A-AEF0-810306B0F61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75FC0CA-EF6F-40C9-90E5-24C0E1ACBD9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57D1F17-EE5D-4B7D-8B49-E483D3C62DA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67B17E6-B8A1-4F87-BC39-F5712E3DAA6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CD5D683-BE07-4BD8-AC8F-1790E0C4D817}"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5B578BE-F1DD-4F02-A58C-954511BEB859}"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CE11169-51D5-498E-A2AB-AD6F1D824BBE}"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3D7DAF8-AEF7-4310-8727-70BEEEEE05D7}"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E75AECA-671A-4710-8540-327D96952991}"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D32A225-5DDB-40EB-90B9-598834DF7F9B}"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E5467E1-E9D7-40FB-A608-DA4FEEF2B9FB}"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442D5C2-3B22-421E-BA90-B358F5E94739}"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8C1ECA2-8E69-4B7E-AF9E-BC746BD91562}"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5E8F7B0-B089-4B4A-AE96-F372F2F3E5F0}"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66BA39C-6ACA-4331-9B49-B28F961AD7BB}"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3F87058-AB35-4C45-9987-14420E3AA602}"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499C6C7-978A-410F-BD99-BAADF9189CEE}"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BC77136-CF6E-486A-8AEE-A4A8D4783F74}"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30E85572-C96B-45C4-8506-55CB6936CD9D}"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8DA286F0-C802-41A0-A5A7-8FB77785944D}"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2BF33B6-4366-407C-9322-DD5DC49BD7E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263A37E-9EEC-400C-BCEE-DC83686D7B6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5C4597A-7FAD-4818-88AF-18BB576653E9}"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F4943E2-8AAB-48F2-AEB1-485AE9D944A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950CA8B-D6E4-417A-B778-BD8EB290519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55A74E-2A05-4969-A620-6D85F1555509}"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solidFill>
                <a:srgbClr val="000000"/>
              </a:solidFill>
              <a:latin typeface="Times New Roman"/>
            </a:endParaRPr>
          </a:p>
        </p:txBody>
      </p:sp>
      <p:sp>
        <p:nvSpPr>
          <p:cNvPr id="1" name="PlaceHolder 2"/>
          <p:cNvSpPr>
            <a:spLocks noGrp="1"/>
          </p:cNvSpPr>
          <p:nvPr>
            <p:ph type="sldNum" idx="2"/>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ea typeface="DejaVu Sans"/>
              </a:defRPr>
            </a:lvl1pPr>
          </a:lstStyle>
          <a:p>
            <a:pPr indent="0" algn="r">
              <a:lnSpc>
                <a:spcPct val="100000"/>
              </a:lnSpc>
              <a:buNone/>
              <a:tabLst>
                <a:tab algn="l" pos="0"/>
              </a:tabLst>
            </a:pPr>
            <a:fld id="{4ED098AF-AE82-4704-9F40-DFB6D5BA8E32}" type="slidenum">
              <a:rPr b="0" lang="en-IN" sz="1400" spc="-1" strike="noStrike">
                <a:solidFill>
                  <a:srgbClr val="000000"/>
                </a:solidFill>
                <a:latin typeface="Times New Roman"/>
                <a:ea typeface="DejaVu Sans"/>
              </a:rPr>
              <a:t>&lt;number&gt;</a:t>
            </a:fld>
            <a:endParaRPr b="0" lang="en-IN" sz="1400" spc="-1" strike="noStrike">
              <a:solidFill>
                <a:srgbClr val="000000"/>
              </a:solidFill>
              <a:latin typeface="Times New Roman"/>
            </a:endParaRPr>
          </a:p>
        </p:txBody>
      </p:sp>
      <p:sp>
        <p:nvSpPr>
          <p:cNvPr id="2" name="PlaceHolder 3"/>
          <p:cNvSpPr>
            <a:spLocks noGrp="1"/>
          </p:cNvSpPr>
          <p:nvPr>
            <p:ph type="dt" idx="3"/>
          </p:nvPr>
        </p:nvSpPr>
        <p:spPr>
          <a:xfrm>
            <a:off x="504000" y="5165280"/>
            <a:ext cx="2346840" cy="3891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solidFill>
                <a:srgbClr val="000000"/>
              </a:solidFill>
              <a:latin typeface="Times New Roman"/>
            </a:endParaRPr>
          </a:p>
        </p:txBody>
      </p:sp>
      <p:sp>
        <p:nvSpPr>
          <p:cNvPr id="42" name="PlaceHolder 2"/>
          <p:cNvSpPr>
            <a:spLocks noGrp="1"/>
          </p:cNvSpPr>
          <p:nvPr>
            <p:ph type="sldNum" idx="5"/>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ea typeface="DejaVu Sans"/>
              </a:defRPr>
            </a:lvl1pPr>
          </a:lstStyle>
          <a:p>
            <a:pPr indent="0" algn="r">
              <a:lnSpc>
                <a:spcPct val="100000"/>
              </a:lnSpc>
              <a:buNone/>
              <a:tabLst>
                <a:tab algn="l" pos="0"/>
              </a:tabLst>
            </a:pPr>
            <a:fld id="{F139B4E2-FE94-450A-84B8-0D02DD99E192}" type="slidenum">
              <a:rPr b="0" lang="en-IN" sz="1400" spc="-1" strike="noStrike">
                <a:solidFill>
                  <a:srgbClr val="000000"/>
                </a:solidFill>
                <a:latin typeface="Times New Roman"/>
                <a:ea typeface="DejaVu Sans"/>
              </a:rPr>
              <a:t>&lt;number&gt;</a:t>
            </a:fld>
            <a:endParaRPr b="0" lang="en-IN" sz="1400" spc="-1" strike="noStrike">
              <a:solidFill>
                <a:srgbClr val="000000"/>
              </a:solidFill>
              <a:latin typeface="Times New Roman"/>
            </a:endParaRPr>
          </a:p>
        </p:txBody>
      </p:sp>
      <p:sp>
        <p:nvSpPr>
          <p:cNvPr id="43" name="PlaceHolder 3"/>
          <p:cNvSpPr>
            <a:spLocks noGrp="1"/>
          </p:cNvSpPr>
          <p:nvPr>
            <p:ph type="dt" idx="6"/>
          </p:nvPr>
        </p:nvSpPr>
        <p:spPr>
          <a:xfrm>
            <a:off x="504000" y="5165280"/>
            <a:ext cx="2346840" cy="3891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ea typeface="DejaVu Sans"/>
              </a:defRPr>
            </a:lvl1pPr>
          </a:lstStyle>
          <a:p>
            <a:pPr indent="0" algn="ctr">
              <a:lnSpc>
                <a:spcPct val="100000"/>
              </a:lnSpc>
              <a:buNone/>
              <a:tabLst>
                <a:tab algn="l" pos="0"/>
              </a:tabLst>
            </a:pPr>
            <a:r>
              <a:rPr b="0" lang="en-IN" sz="1400" spc="-1" strike="noStrike">
                <a:solidFill>
                  <a:srgbClr val="000000"/>
                </a:solidFill>
                <a:latin typeface="Times New Roman"/>
                <a:ea typeface="DejaVu Sans"/>
              </a:rPr>
              <a:t>&lt;footer&gt;</a:t>
            </a:r>
            <a:endParaRPr b="0" lang="en-IN" sz="1400" spc="-1" strike="noStrike">
              <a:solidFill>
                <a:srgbClr val="000000"/>
              </a:solidFill>
              <a:latin typeface="Times New Roman"/>
            </a:endParaRPr>
          </a:p>
        </p:txBody>
      </p:sp>
      <p:sp>
        <p:nvSpPr>
          <p:cNvPr id="83" name="PlaceHolder 2"/>
          <p:cNvSpPr>
            <a:spLocks noGrp="1"/>
          </p:cNvSpPr>
          <p:nvPr>
            <p:ph type="sldNum" idx="8"/>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ea typeface="DejaVu Sans"/>
              </a:defRPr>
            </a:lvl1pPr>
          </a:lstStyle>
          <a:p>
            <a:pPr indent="0" algn="r">
              <a:lnSpc>
                <a:spcPct val="100000"/>
              </a:lnSpc>
              <a:buNone/>
              <a:tabLst>
                <a:tab algn="l" pos="0"/>
              </a:tabLst>
            </a:pPr>
            <a:fld id="{2770BFBB-74E1-40E9-B3CE-8C7A753170AA}" type="slidenum">
              <a:rPr b="0" lang="en-IN" sz="1400" spc="-1" strike="noStrike">
                <a:solidFill>
                  <a:srgbClr val="000000"/>
                </a:solidFill>
                <a:latin typeface="Times New Roman"/>
                <a:ea typeface="DejaVu Sans"/>
              </a:rPr>
              <a:t>&lt;number&gt;</a:t>
            </a:fld>
            <a:endParaRPr b="0" lang="en-IN" sz="1400" spc="-1" strike="noStrike">
              <a:solidFill>
                <a:srgbClr val="000000"/>
              </a:solidFill>
              <a:latin typeface="Times New Roman"/>
            </a:endParaRPr>
          </a:p>
        </p:txBody>
      </p:sp>
      <p:sp>
        <p:nvSpPr>
          <p:cNvPr id="84" name="PlaceHolder 3"/>
          <p:cNvSpPr>
            <a:spLocks noGrp="1"/>
          </p:cNvSpPr>
          <p:nvPr>
            <p:ph type="dt" idx="9"/>
          </p:nvPr>
        </p:nvSpPr>
        <p:spPr>
          <a:xfrm>
            <a:off x="504000" y="5165280"/>
            <a:ext cx="2346840" cy="3891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8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40000" y="360000"/>
            <a:ext cx="9034200" cy="811080"/>
          </a:xfrm>
          <a:prstGeom prst="rect">
            <a:avLst/>
          </a:prstGeom>
          <a:noFill/>
          <a:ln w="0">
            <a:noFill/>
          </a:ln>
        </p:spPr>
        <p:txBody>
          <a:bodyPr lIns="0" rIns="0" tIns="0" bIns="0" anchor="ctr">
            <a:noAutofit/>
          </a:bodyPr>
          <a:p>
            <a:pPr indent="0" algn="ctr">
              <a:lnSpc>
                <a:spcPct val="100000"/>
              </a:lnSpc>
              <a:buNone/>
              <a:tabLst>
                <a:tab algn="l" pos="0"/>
              </a:tabLst>
            </a:pPr>
            <a:r>
              <a:rPr b="1" lang="en-IN" sz="2400" spc="-1" strike="noStrike">
                <a:solidFill>
                  <a:srgbClr val="000000"/>
                </a:solidFill>
                <a:latin typeface="Times New Roman"/>
                <a:ea typeface="DejaVu Sans"/>
              </a:rPr>
              <a:t>VARUVAN VADIVELAN INSTITUTE OF TECHNOLOGY DHARMAPURI</a:t>
            </a:r>
            <a:endParaRPr b="0" lang="en-IN" sz="2400" spc="-1" strike="noStrike">
              <a:solidFill>
                <a:srgbClr val="000000"/>
              </a:solidFill>
              <a:latin typeface="Arial"/>
            </a:endParaRPr>
          </a:p>
        </p:txBody>
      </p:sp>
      <p:sp>
        <p:nvSpPr>
          <p:cNvPr id="124" name="PlaceHolder 2"/>
          <p:cNvSpPr>
            <a:spLocks noGrp="1"/>
          </p:cNvSpPr>
          <p:nvPr>
            <p:ph type="subTitle"/>
          </p:nvPr>
        </p:nvSpPr>
        <p:spPr>
          <a:xfrm>
            <a:off x="540000" y="1172520"/>
            <a:ext cx="9070200" cy="538560"/>
          </a:xfrm>
          <a:prstGeom prst="rect">
            <a:avLst/>
          </a:prstGeom>
          <a:noFill/>
          <a:ln w="0">
            <a:noFill/>
          </a:ln>
        </p:spPr>
        <p:txBody>
          <a:bodyPr lIns="0" rIns="0" tIns="0" bIns="0" anchor="ctr">
            <a:noAutofit/>
          </a:bodyPr>
          <a:p>
            <a:pPr marL="228600" indent="0" algn="ctr">
              <a:lnSpc>
                <a:spcPct val="100000"/>
              </a:lnSpc>
              <a:spcBef>
                <a:spcPts val="1001"/>
              </a:spcBef>
              <a:buNone/>
              <a:tabLst>
                <a:tab algn="l" pos="0"/>
              </a:tabLst>
            </a:pPr>
            <a:r>
              <a:rPr b="0" lang="en-IN" sz="1800" spc="-1" strike="noStrike">
                <a:solidFill>
                  <a:srgbClr val="000000"/>
                </a:solidFill>
                <a:latin typeface="Times New Roman"/>
                <a:ea typeface="DejaVu Sans"/>
              </a:rPr>
              <a:t>DEPARTMENT OF COMPUTER SCIENCE AND ENGINEERING</a:t>
            </a:r>
            <a:endParaRPr b="0" lang="en-IN" sz="1800" spc="-1" strike="noStrike">
              <a:solidFill>
                <a:srgbClr val="000000"/>
              </a:solidFill>
              <a:latin typeface="Arial"/>
            </a:endParaRPr>
          </a:p>
        </p:txBody>
      </p:sp>
      <p:graphicFrame>
        <p:nvGraphicFramePr>
          <p:cNvPr id="125" name="Table 83"/>
          <p:cNvGraphicFramePr/>
          <p:nvPr/>
        </p:nvGraphicFramePr>
        <p:xfrm>
          <a:off x="1772280" y="2732040"/>
          <a:ext cx="6653880" cy="1869120"/>
        </p:xfrm>
        <a:graphic>
          <a:graphicData uri="http://schemas.openxmlformats.org/drawingml/2006/table">
            <a:tbl>
              <a:tblPr/>
              <a:tblGrid>
                <a:gridCol w="6654240"/>
              </a:tblGrid>
              <a:tr h="719640">
                <a:tc>
                  <a:txBody>
                    <a:bodyPr lIns="36000" rIns="36000" anchor="t">
                      <a:noAutofit/>
                    </a:bodyPr>
                    <a:p>
                      <a:pPr>
                        <a:lnSpc>
                          <a:spcPct val="100000"/>
                        </a:lnSpc>
                      </a:pPr>
                      <a:r>
                        <a:rPr b="1" lang="en-IN" sz="1800" spc="-1" strike="noStrike">
                          <a:solidFill>
                            <a:srgbClr val="000000"/>
                          </a:solidFill>
                          <a:latin typeface="Times New Roman"/>
                          <a:ea typeface="DejaVu Sans"/>
                        </a:rPr>
                        <a:t>TEAM MEMBERS:</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PARTHIBAN N                             (612819104027)      </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VEDIYAPPAN C                           (612819104056)</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VETRI K                                        (612819104057)</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VIJAYSANKAR G                        (612819104059)</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txBody>
                  <a:tcPr anchor="t" marL="36000" marR="36000">
                    <a:lnL w="12240">
                      <a:noFill/>
                      <a:prstDash val="solid"/>
                    </a:lnL>
                    <a:lnR w="12240">
                      <a:noFill/>
                      <a:prstDash val="solid"/>
                    </a:lnR>
                    <a:lnT w="12240">
                      <a:noFill/>
                      <a:prstDash val="solid"/>
                    </a:lnT>
                    <a:lnB w="12240">
                      <a:noFill/>
                      <a:prstDash val="solid"/>
                    </a:lnB>
                    <a:noFill/>
                  </a:tcPr>
                </a:tc>
              </a:tr>
            </a:tbl>
          </a:graphicData>
        </a:graphic>
      </p:graphicFrame>
      <p:sp>
        <p:nvSpPr>
          <p:cNvPr id="126" name="Rectangle 84"/>
          <p:cNvSpPr/>
          <p:nvPr/>
        </p:nvSpPr>
        <p:spPr>
          <a:xfrm>
            <a:off x="1980000" y="1760400"/>
            <a:ext cx="6298560" cy="634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Times New Roman"/>
                <a:ea typeface="DejaVu Sans"/>
              </a:rPr>
              <a:t>SECURE FILE STORAGE ON CLOUD USING HYBRID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CRYPTOGRAPHY</a:t>
            </a:r>
            <a:endParaRPr b="0" lang="en-IN" sz="1800" spc="-1" strike="noStrike">
              <a:solidFill>
                <a:srgbClr val="000000"/>
              </a:solidFill>
              <a:latin typeface="Arial"/>
            </a:endParaRPr>
          </a:p>
        </p:txBody>
      </p:sp>
      <p:sp>
        <p:nvSpPr>
          <p:cNvPr id="127" name="Rectangle 85"/>
          <p:cNvSpPr/>
          <p:nvPr/>
        </p:nvSpPr>
        <p:spPr>
          <a:xfrm>
            <a:off x="5400000" y="4474080"/>
            <a:ext cx="3058560" cy="550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Times New Roman"/>
                <a:ea typeface="DejaVu Sans"/>
              </a:rPr>
              <a:t>GUIDED BY:</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Prof. L.D.RAJA.ME.,</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Associate prof [CSE]</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Box 3"/>
          <p:cNvSpPr/>
          <p:nvPr/>
        </p:nvSpPr>
        <p:spPr>
          <a:xfrm>
            <a:off x="414720" y="136800"/>
            <a:ext cx="8615520" cy="502740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endParaRPr b="0" lang="en-IN" sz="1800" spc="-1" strike="noStrike">
              <a:solidFill>
                <a:srgbClr val="000000"/>
              </a:solidFill>
              <a:latin typeface="Arial"/>
            </a:endParaRPr>
          </a:p>
          <a:p>
            <a:pPr>
              <a:lnSpc>
                <a:spcPct val="100000"/>
              </a:lnSpc>
            </a:pPr>
            <a:r>
              <a:rPr b="1" lang="en-GB" sz="1800" spc="-1" strike="noStrike">
                <a:solidFill>
                  <a:srgbClr val="000000"/>
                </a:solidFill>
                <a:latin typeface="Times New Roman"/>
                <a:ea typeface="Arial"/>
              </a:rPr>
              <a:t>Module 3: Key Exchange Module </a:t>
            </a:r>
            <a:endParaRPr b="0" lang="en-IN" sz="1800" spc="-1" strike="noStrike">
              <a:solidFill>
                <a:srgbClr val="000000"/>
              </a:solidFill>
              <a:latin typeface="Arial"/>
            </a:endParaRPr>
          </a:p>
          <a:p>
            <a:pPr marL="343080">
              <a:lnSpc>
                <a:spcPct val="100000"/>
              </a:lnSpc>
            </a:pPr>
            <a:r>
              <a:rPr b="0" lang="en-GB" sz="1800" spc="-1" strike="noStrike">
                <a:solidFill>
                  <a:srgbClr val="000000"/>
                </a:solidFill>
                <a:latin typeface="Times New Roman"/>
                <a:ea typeface="Arial"/>
              </a:rPr>
              <a:t>Purpose – For ECCDH equivalent key exchange.</a:t>
            </a:r>
            <a:endParaRPr b="0" lang="en-IN" sz="1800" spc="-1" strike="noStrike">
              <a:solidFill>
                <a:srgbClr val="000000"/>
              </a:solidFill>
              <a:latin typeface="Arial"/>
            </a:endParaRPr>
          </a:p>
          <a:p>
            <a:pPr marL="343080">
              <a:lnSpc>
                <a:spcPct val="100000"/>
              </a:lnSpc>
            </a:pPr>
            <a:r>
              <a:rPr b="0" lang="en-GB" sz="1800" spc="-1" strike="noStrike">
                <a:solidFill>
                  <a:srgbClr val="000000"/>
                </a:solidFill>
                <a:latin typeface="Times New Roman"/>
                <a:ea typeface="Arial"/>
              </a:rPr>
              <a:t>Inputs – Secret Private Key for exchange. </a:t>
            </a:r>
            <a:endParaRPr b="0" lang="en-IN" sz="1800" spc="-1" strike="noStrike">
              <a:solidFill>
                <a:srgbClr val="000000"/>
              </a:solidFill>
              <a:latin typeface="Arial"/>
            </a:endParaRPr>
          </a:p>
          <a:p>
            <a:pPr marL="343080">
              <a:lnSpc>
                <a:spcPct val="100000"/>
              </a:lnSpc>
              <a:tabLst>
                <a:tab algn="l" pos="0"/>
              </a:tabLst>
            </a:pPr>
            <a:r>
              <a:rPr b="0" lang="en-GB" sz="1800" spc="-1" strike="noStrike">
                <a:solidFill>
                  <a:srgbClr val="000000"/>
                </a:solidFill>
                <a:latin typeface="Times New Roman"/>
                <a:ea typeface="Arial"/>
              </a:rPr>
              <a:t>Outputs –ECDH Key is generated and OTP sent to mail ID.</a:t>
            </a:r>
            <a:endParaRPr b="0" lang="en-IN" sz="1800" spc="-1" strike="noStrike">
              <a:solidFill>
                <a:srgbClr val="000000"/>
              </a:solidFill>
              <a:latin typeface="Arial"/>
            </a:endParaRPr>
          </a:p>
          <a:p>
            <a:pPr marL="343080">
              <a:lnSpc>
                <a:spcPct val="100000"/>
              </a:lnSpc>
              <a:tabLst>
                <a:tab algn="l" pos="0"/>
              </a:tabLst>
            </a:pPr>
            <a:endParaRPr b="0" lang="en-IN" sz="1800" spc="-1" strike="noStrike">
              <a:solidFill>
                <a:srgbClr val="000000"/>
              </a:solidFill>
              <a:latin typeface="Arial"/>
            </a:endParaRPr>
          </a:p>
          <a:p>
            <a:pPr marL="343080">
              <a:lnSpc>
                <a:spcPct val="100000"/>
              </a:lnSpc>
              <a:tabLst>
                <a:tab algn="l" pos="0"/>
              </a:tabLst>
            </a:pPr>
            <a:r>
              <a:rPr b="1" lang="en-GB" sz="1800" spc="-1" strike="noStrike">
                <a:solidFill>
                  <a:srgbClr val="000000"/>
                </a:solidFill>
                <a:latin typeface="Times New Roman"/>
                <a:ea typeface="Arial"/>
              </a:rPr>
              <a:t>Module 4: ID Generation Module</a:t>
            </a:r>
            <a:endParaRPr b="0" lang="en-IN" sz="1800" spc="-1" strike="noStrike">
              <a:solidFill>
                <a:srgbClr val="000000"/>
              </a:solidFill>
              <a:latin typeface="Arial"/>
            </a:endParaRPr>
          </a:p>
          <a:p>
            <a:pPr marL="343080" indent="343080">
              <a:lnSpc>
                <a:spcPct val="100000"/>
              </a:lnSpc>
              <a:tabLst>
                <a:tab algn="l" pos="0"/>
              </a:tabLst>
            </a:pPr>
            <a:r>
              <a:rPr b="0" lang="en-GB" sz="1800" spc="-1" strike="noStrike">
                <a:solidFill>
                  <a:srgbClr val="000000"/>
                </a:solidFill>
                <a:latin typeface="Times New Roman"/>
                <a:ea typeface="Arial"/>
              </a:rPr>
              <a:t>Purpose – For user ID generation. Generation of user ID. Accessing the cloud storage. Fresh OTP sent to email ID. </a:t>
            </a:r>
            <a:endParaRPr b="0" lang="en-IN" sz="1800" spc="-1" strike="noStrike">
              <a:solidFill>
                <a:srgbClr val="000000"/>
              </a:solidFill>
              <a:latin typeface="Arial"/>
            </a:endParaRPr>
          </a:p>
          <a:p>
            <a:pPr marL="343080" indent="343080">
              <a:lnSpc>
                <a:spcPct val="100000"/>
              </a:lnSpc>
              <a:tabLst>
                <a:tab algn="l" pos="0"/>
              </a:tabLst>
            </a:pPr>
            <a:r>
              <a:rPr b="0" lang="en-GB" sz="1800" spc="-1" strike="noStrike">
                <a:solidFill>
                  <a:srgbClr val="000000"/>
                </a:solidFill>
                <a:latin typeface="Times New Roman"/>
                <a:ea typeface="Arial"/>
              </a:rPr>
              <a:t>Inputs – OTP from email ID in the text field. User ID and OTP Request. </a:t>
            </a:r>
            <a:endParaRPr b="0" lang="en-IN" sz="1800" spc="-1" strike="noStrike">
              <a:solidFill>
                <a:srgbClr val="000000"/>
              </a:solidFill>
              <a:latin typeface="Arial"/>
            </a:endParaRPr>
          </a:p>
          <a:p>
            <a:pPr marL="343080" indent="343080">
              <a:lnSpc>
                <a:spcPct val="100000"/>
              </a:lnSpc>
              <a:tabLst>
                <a:tab algn="l" pos="0"/>
              </a:tabLst>
            </a:pPr>
            <a:r>
              <a:rPr b="0" lang="en-GB" sz="1800" spc="-1" strike="noStrike">
                <a:solidFill>
                  <a:srgbClr val="000000"/>
                </a:solidFill>
                <a:latin typeface="Times New Roman"/>
                <a:ea typeface="Arial"/>
              </a:rPr>
              <a:t>Outputs – Random user ID is generated. OTP verification and redirecting to user account. </a:t>
            </a:r>
            <a:endParaRPr b="0" lang="en-IN" sz="1800" spc="-1" strike="noStrike">
              <a:solidFill>
                <a:srgbClr val="000000"/>
              </a:solidFill>
              <a:latin typeface="Arial"/>
            </a:endParaRPr>
          </a:p>
          <a:p>
            <a:pPr marL="343080" indent="343080">
              <a:lnSpc>
                <a:spcPct val="100000"/>
              </a:lnSpc>
              <a:tabLst>
                <a:tab algn="l" pos="0"/>
              </a:tabLst>
            </a:pPr>
            <a:endParaRPr b="0" lang="en-IN" sz="1800" spc="-1" strike="noStrike">
              <a:solidFill>
                <a:srgbClr val="000000"/>
              </a:solidFill>
              <a:latin typeface="Arial"/>
            </a:endParaRPr>
          </a:p>
          <a:p>
            <a:pPr marL="343080" indent="343080">
              <a:lnSpc>
                <a:spcPct val="100000"/>
              </a:lnSpc>
              <a:tabLst>
                <a:tab algn="l" pos="0"/>
              </a:tabLst>
            </a:pPr>
            <a:r>
              <a:rPr b="1" lang="en-GB" sz="1800" spc="-1" strike="noStrike">
                <a:solidFill>
                  <a:srgbClr val="000000"/>
                </a:solidFill>
                <a:latin typeface="Times New Roman"/>
                <a:ea typeface="Arial"/>
              </a:rPr>
              <a:t>Module 5: Login Module </a:t>
            </a:r>
            <a:endParaRPr b="0" lang="en-IN" sz="1800" spc="-1" strike="noStrike">
              <a:solidFill>
                <a:srgbClr val="000000"/>
              </a:solidFill>
              <a:latin typeface="Arial"/>
            </a:endParaRPr>
          </a:p>
          <a:p>
            <a:pPr marL="343080" indent="343080">
              <a:lnSpc>
                <a:spcPct val="100000"/>
              </a:lnSpc>
              <a:tabLst>
                <a:tab algn="l" pos="0"/>
              </a:tabLst>
            </a:pPr>
            <a:r>
              <a:rPr b="0" lang="en-GB" sz="1800" spc="-1" strike="noStrike">
                <a:solidFill>
                  <a:srgbClr val="000000"/>
                </a:solidFill>
                <a:latin typeface="Times New Roman"/>
                <a:ea typeface="Arial"/>
              </a:rPr>
              <a:t>Purpose – To check credentials of the user and log him in if they are correct and grant the access to their account. </a:t>
            </a:r>
            <a:endParaRPr b="0" lang="en-IN" sz="1800" spc="-1" strike="noStrike">
              <a:solidFill>
                <a:srgbClr val="000000"/>
              </a:solidFill>
              <a:latin typeface="Arial"/>
            </a:endParaRPr>
          </a:p>
          <a:p>
            <a:pPr marL="343080" indent="343080">
              <a:lnSpc>
                <a:spcPct val="100000"/>
              </a:lnSpc>
              <a:tabLst>
                <a:tab algn="l" pos="0"/>
              </a:tabLst>
            </a:pPr>
            <a:r>
              <a:rPr b="0" lang="en-GB" sz="1800" spc="-1" strike="noStrike">
                <a:solidFill>
                  <a:srgbClr val="000000"/>
                </a:solidFill>
                <a:latin typeface="Times New Roman"/>
                <a:ea typeface="Arial"/>
              </a:rPr>
              <a:t>Inputs – User ID and the OTP sent to the user’s email ID. </a:t>
            </a:r>
            <a:endParaRPr b="0" lang="en-IN" sz="1800" spc="-1" strike="noStrike">
              <a:solidFill>
                <a:srgbClr val="000000"/>
              </a:solidFill>
              <a:latin typeface="Arial"/>
            </a:endParaRPr>
          </a:p>
          <a:p>
            <a:pPr marL="343080" indent="343080">
              <a:lnSpc>
                <a:spcPct val="100000"/>
              </a:lnSpc>
              <a:tabLst>
                <a:tab algn="l" pos="0"/>
              </a:tabLst>
            </a:pPr>
            <a:r>
              <a:rPr b="0" lang="en-GB" sz="1800" spc="-1" strike="noStrike">
                <a:solidFill>
                  <a:srgbClr val="000000"/>
                </a:solidFill>
                <a:latin typeface="Times New Roman"/>
                <a:ea typeface="Arial"/>
              </a:rPr>
              <a:t>Outputs – Immediately load the Profile Screen if the credentials match.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90000"/>
              </a:lnSpc>
              <a:buNone/>
              <a:tabLst>
                <a:tab algn="l" pos="0"/>
              </a:tabLst>
            </a:pPr>
            <a:r>
              <a:rPr b="0" lang="en-IN" sz="2800" spc="-1" strike="noStrike">
                <a:solidFill>
                  <a:srgbClr val="000000"/>
                </a:solidFill>
                <a:latin typeface="Times New Roman"/>
                <a:ea typeface="DejaVu Sans"/>
              </a:rPr>
              <a:t>OVERALL ARCHITECTURE</a:t>
            </a:r>
            <a:endParaRPr b="0" lang="en-IN" sz="2800" spc="-1" strike="noStrike">
              <a:solidFill>
                <a:srgbClr val="000000"/>
              </a:solidFill>
              <a:latin typeface="Arial"/>
            </a:endParaRPr>
          </a:p>
        </p:txBody>
      </p:sp>
      <p:pic>
        <p:nvPicPr>
          <p:cNvPr id="146" name="Picture 95" descr=""/>
          <p:cNvPicPr/>
          <p:nvPr/>
        </p:nvPicPr>
        <p:blipFill>
          <a:blip r:embed="rId1"/>
          <a:stretch/>
        </p:blipFill>
        <p:spPr>
          <a:xfrm>
            <a:off x="1305000" y="1303560"/>
            <a:ext cx="7253640" cy="3602880"/>
          </a:xfrm>
          <a:prstGeom prst="rect">
            <a:avLst/>
          </a:prstGeom>
          <a:ln w="0">
            <a:noFill/>
          </a:ln>
        </p:spPr>
      </p:pic>
      <p:sp>
        <p:nvSpPr>
          <p:cNvPr id="147" name="TextBox 96"/>
          <p:cNvSpPr/>
          <p:nvPr/>
        </p:nvSpPr>
        <p:spPr>
          <a:xfrm>
            <a:off x="414000" y="4905360"/>
            <a:ext cx="9079920" cy="356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IN" sz="1400" spc="-1" strike="noStrike">
                <a:solidFill>
                  <a:srgbClr val="000000"/>
                </a:solidFill>
                <a:latin typeface="Times New Roman"/>
                <a:ea typeface="DejaVu Sans"/>
              </a:rPr>
              <a:t>Fig1.Overall Architecture</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260640" y="295560"/>
            <a:ext cx="9070200" cy="625320"/>
          </a:xfrm>
          <a:prstGeom prst="rect">
            <a:avLst/>
          </a:prstGeom>
          <a:noFill/>
          <a:ln w="0">
            <a:noFill/>
          </a:ln>
        </p:spPr>
        <p:txBody>
          <a:bodyPr lIns="0" rIns="0" tIns="0" bIns="0" anchor="ctr">
            <a:noAutofit/>
          </a:bodyPr>
          <a:p>
            <a:pPr indent="0" algn="ctr">
              <a:lnSpc>
                <a:spcPct val="90000"/>
              </a:lnSpc>
              <a:buNone/>
              <a:tabLst>
                <a:tab algn="l" pos="0"/>
              </a:tabLst>
            </a:pPr>
            <a:r>
              <a:rPr b="0" lang="en-IN" sz="2200" spc="-1" strike="noStrike">
                <a:solidFill>
                  <a:srgbClr val="000000"/>
                </a:solidFill>
                <a:latin typeface="Times New Roman"/>
                <a:ea typeface="DejaVu Sans"/>
              </a:rPr>
              <a:t>REQUIREMENTS</a:t>
            </a:r>
            <a:endParaRPr b="0" lang="en-IN" sz="2200" spc="-1" strike="noStrike">
              <a:solidFill>
                <a:srgbClr val="000000"/>
              </a:solidFill>
              <a:latin typeface="Arial"/>
            </a:endParaRPr>
          </a:p>
        </p:txBody>
      </p:sp>
      <p:sp>
        <p:nvSpPr>
          <p:cNvPr id="149" name="TextBox 98"/>
          <p:cNvSpPr/>
          <p:nvPr/>
        </p:nvSpPr>
        <p:spPr>
          <a:xfrm>
            <a:off x="1460880" y="998280"/>
            <a:ext cx="7279920" cy="3291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Times New Roman"/>
                <a:ea typeface="DejaVu Sans"/>
              </a:rPr>
              <a:t>SOFTWARE REQUIREMENTS:</a:t>
            </a:r>
            <a:endParaRPr b="0" lang="en-IN" sz="1800" spc="-1" strike="noStrike">
              <a:solidFill>
                <a:srgbClr val="000000"/>
              </a:solidFill>
              <a:latin typeface="Arial"/>
            </a:endParaRPr>
          </a:p>
          <a:p>
            <a:pPr>
              <a:lnSpc>
                <a:spcPct val="15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Processor – i3/i5/i7 x64 Bit Minimum 2 Ghz.</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Hard Disk – 250GB </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Memory – 2 GB RAM minimum, 4 GB RAM recommended</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High Speed Internet Access</a:t>
            </a:r>
            <a:endParaRPr b="0" lang="en-IN" sz="1800" spc="-1" strike="noStrike">
              <a:solidFill>
                <a:srgbClr val="000000"/>
              </a:solidFill>
              <a:latin typeface="Arial"/>
            </a:endParaRPr>
          </a:p>
          <a:p>
            <a:pPr>
              <a:lnSpc>
                <a:spcPct val="150000"/>
              </a:lnSpc>
            </a:pPr>
            <a:r>
              <a:rPr b="1" lang="en-IN" sz="1800" spc="-1" strike="noStrike">
                <a:solidFill>
                  <a:srgbClr val="000000"/>
                </a:solidFill>
                <a:latin typeface="Times New Roman"/>
                <a:ea typeface="DejaVu Sans"/>
              </a:rPr>
              <a:t>SOFTWARE INTERFACE:</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Linux / Windows OS,</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JDK 11 or above</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NetBeans IDE</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Relational Database Server (RDS - AWS)</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Times New Roman"/>
                <a:ea typeface="DejaVu Sans"/>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Box 3"/>
          <p:cNvSpPr/>
          <p:nvPr/>
        </p:nvSpPr>
        <p:spPr>
          <a:xfrm>
            <a:off x="3360960" y="127080"/>
            <a:ext cx="3061800" cy="51624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gn="ctr">
              <a:lnSpc>
                <a:spcPct val="100000"/>
              </a:lnSpc>
            </a:pPr>
            <a:r>
              <a:rPr b="0" lang="en-GB" sz="2800" spc="-1" strike="noStrike">
                <a:solidFill>
                  <a:srgbClr val="000000"/>
                </a:solidFill>
                <a:latin typeface="Times New Roman"/>
                <a:ea typeface="DejaVu Sans"/>
              </a:rPr>
              <a:t>SCREEN SHOTS</a:t>
            </a:r>
            <a:endParaRPr b="0" lang="en-IN" sz="2800" spc="-1" strike="noStrike">
              <a:solidFill>
                <a:srgbClr val="000000"/>
              </a:solidFill>
              <a:latin typeface="Arial"/>
            </a:endParaRPr>
          </a:p>
        </p:txBody>
      </p:sp>
      <p:pic>
        <p:nvPicPr>
          <p:cNvPr id="151" name="Picture 5" descr="Text&#10;&#10;Description automatically generated"/>
          <p:cNvPicPr/>
          <p:nvPr/>
        </p:nvPicPr>
        <p:blipFill>
          <a:blip r:embed="rId1"/>
          <a:stretch/>
        </p:blipFill>
        <p:spPr>
          <a:xfrm>
            <a:off x="682920" y="747000"/>
            <a:ext cx="8434440" cy="45817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Box 3"/>
          <p:cNvSpPr/>
          <p:nvPr/>
        </p:nvSpPr>
        <p:spPr>
          <a:xfrm>
            <a:off x="596160" y="314640"/>
            <a:ext cx="2039040" cy="36396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r>
              <a:rPr b="1" lang="en-GB" sz="1800" spc="-1" strike="noStrike">
                <a:solidFill>
                  <a:srgbClr val="000000"/>
                </a:solidFill>
                <a:latin typeface="Times New Roman"/>
                <a:ea typeface="DejaVu Sans"/>
              </a:rPr>
              <a:t>Before registration</a:t>
            </a:r>
            <a:endParaRPr b="0" lang="en-IN" sz="1800" spc="-1" strike="noStrike">
              <a:solidFill>
                <a:srgbClr val="000000"/>
              </a:solidFill>
              <a:latin typeface="Arial"/>
            </a:endParaRPr>
          </a:p>
        </p:txBody>
      </p:sp>
      <p:pic>
        <p:nvPicPr>
          <p:cNvPr id="153" name="Picture 5" descr=""/>
          <p:cNvPicPr/>
          <p:nvPr/>
        </p:nvPicPr>
        <p:blipFill>
          <a:blip r:embed="rId1"/>
          <a:stretch/>
        </p:blipFill>
        <p:spPr>
          <a:xfrm>
            <a:off x="583200" y="835200"/>
            <a:ext cx="8998200" cy="45817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Box 3"/>
          <p:cNvSpPr/>
          <p:nvPr/>
        </p:nvSpPr>
        <p:spPr>
          <a:xfrm>
            <a:off x="542880" y="251640"/>
            <a:ext cx="2382840" cy="36396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r>
              <a:rPr b="1" lang="en-GB" sz="1800" spc="-1" strike="noStrike">
                <a:solidFill>
                  <a:srgbClr val="000000"/>
                </a:solidFill>
                <a:latin typeface="Times New Roman"/>
                <a:ea typeface="DejaVu Sans"/>
              </a:rPr>
              <a:t>Registration module</a:t>
            </a:r>
            <a:endParaRPr b="0" lang="en-IN" sz="1800" spc="-1" strike="noStrike">
              <a:solidFill>
                <a:srgbClr val="000000"/>
              </a:solidFill>
              <a:latin typeface="Arial"/>
            </a:endParaRPr>
          </a:p>
        </p:txBody>
      </p:sp>
      <p:pic>
        <p:nvPicPr>
          <p:cNvPr id="155" name="Picture 5" descr="Graphical user interface&#10;&#10;Description automatically generated"/>
          <p:cNvPicPr/>
          <p:nvPr/>
        </p:nvPicPr>
        <p:blipFill>
          <a:blip r:embed="rId1"/>
          <a:stretch/>
        </p:blipFill>
        <p:spPr>
          <a:xfrm>
            <a:off x="478800" y="614160"/>
            <a:ext cx="9204120" cy="4745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Box 3"/>
          <p:cNvSpPr/>
          <p:nvPr/>
        </p:nvSpPr>
        <p:spPr>
          <a:xfrm>
            <a:off x="441360" y="149040"/>
            <a:ext cx="1952640" cy="36396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r>
              <a:rPr b="1" lang="en-GB" sz="1800" spc="-1" strike="noStrike">
                <a:solidFill>
                  <a:srgbClr val="000000"/>
                </a:solidFill>
                <a:latin typeface="Times New Roman"/>
                <a:ea typeface="DejaVu Sans"/>
              </a:rPr>
              <a:t>After registration</a:t>
            </a:r>
            <a:endParaRPr b="0" lang="en-IN" sz="1800" spc="-1" strike="noStrike">
              <a:solidFill>
                <a:srgbClr val="000000"/>
              </a:solidFill>
              <a:latin typeface="Arial"/>
            </a:endParaRPr>
          </a:p>
        </p:txBody>
      </p:sp>
      <p:pic>
        <p:nvPicPr>
          <p:cNvPr id="157" name="Picture 5" descr="Graphical user interface, website&#10;&#10;Description automatically generated"/>
          <p:cNvPicPr/>
          <p:nvPr/>
        </p:nvPicPr>
        <p:blipFill>
          <a:blip r:embed="rId1"/>
          <a:stretch/>
        </p:blipFill>
        <p:spPr>
          <a:xfrm>
            <a:off x="527760" y="581040"/>
            <a:ext cx="9108720" cy="47476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0200" cy="503280"/>
          </a:xfrm>
          <a:prstGeom prst="rect">
            <a:avLst/>
          </a:prstGeom>
          <a:noFill/>
          <a:ln w="0">
            <a:noFill/>
          </a:ln>
        </p:spPr>
        <p:txBody>
          <a:bodyPr lIns="0" rIns="0" tIns="0" bIns="0" anchor="ctr">
            <a:noAutofit/>
          </a:bodyPr>
          <a:p>
            <a:pPr indent="0" algn="ctr">
              <a:lnSpc>
                <a:spcPct val="90000"/>
              </a:lnSpc>
              <a:buNone/>
              <a:tabLst>
                <a:tab algn="l" pos="0"/>
              </a:tabLst>
            </a:pPr>
            <a:r>
              <a:rPr b="0" lang="en-GB" sz="2800" spc="-1" strike="noStrike">
                <a:solidFill>
                  <a:srgbClr val="000000"/>
                </a:solidFill>
                <a:latin typeface="Times New Roman"/>
                <a:ea typeface="DejaVu Sans"/>
              </a:rPr>
              <a:t>REFFERENCE</a:t>
            </a:r>
            <a:endParaRPr b="0" lang="en-IN" sz="2800" spc="-1" strike="noStrike">
              <a:solidFill>
                <a:srgbClr val="000000"/>
              </a:solidFill>
              <a:latin typeface="Arial"/>
            </a:endParaRPr>
          </a:p>
        </p:txBody>
      </p:sp>
      <p:sp>
        <p:nvSpPr>
          <p:cNvPr id="159" name="TextBox 3"/>
          <p:cNvSpPr/>
          <p:nvPr/>
        </p:nvSpPr>
        <p:spPr>
          <a:xfrm>
            <a:off x="696960" y="820800"/>
            <a:ext cx="8526600" cy="393012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endParaRPr b="0" lang="en-IN" sz="1800" spc="-1" strike="noStrike">
              <a:solidFill>
                <a:srgbClr val="000000"/>
              </a:solidFill>
              <a:latin typeface="Arial"/>
            </a:endParaRPr>
          </a:p>
          <a:p>
            <a:pPr marL="343080" indent="-343080" algn="just">
              <a:lnSpc>
                <a:spcPct val="100000"/>
              </a:lnSpc>
              <a:buClr>
                <a:srgbClr val="000000"/>
              </a:buClr>
              <a:buFont typeface="OpenSymbol"/>
              <a:buAutoNum type="arabicPeriod"/>
            </a:pPr>
            <a:r>
              <a:rPr b="0" lang="en-GB" sz="1800" spc="-1" strike="noStrike">
                <a:solidFill>
                  <a:srgbClr val="000000"/>
                </a:solidFill>
                <a:latin typeface="Times New Roman"/>
                <a:ea typeface="Arial"/>
              </a:rPr>
              <a:t>Arthur Rahumed, Henry C. H. Chen, Yang Tang, Patrick P. C. Lee, and John C. S. Lui “A Secure Cloud Backup System with Assured Deletion and Version Control” 2011 International Conference on Parallel Processing Workshops. </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buClr>
                <a:srgbClr val="000000"/>
              </a:buClr>
              <a:buFont typeface="OpenSymbol"/>
              <a:buAutoNum type="arabicPeriod"/>
            </a:pPr>
            <a:r>
              <a:rPr b="0" lang="en-GB" sz="1800" spc="-1" strike="noStrike">
                <a:solidFill>
                  <a:srgbClr val="000000"/>
                </a:solidFill>
                <a:latin typeface="Times New Roman"/>
                <a:ea typeface="Arial"/>
              </a:rPr>
              <a:t>Ashutosh Kumar Dubey 1, Animesh Kumar Dubey 2, Mayank Namdev3, Shiv Shakti Shrivastava4 “Cloud-User Security Based on R SA and MD5 Algorithm for Resource Attestation and Sharing in Java Environment “in 2011.</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buClr>
                <a:srgbClr val="000000"/>
              </a:buClr>
              <a:buFont typeface="OpenSymbol"/>
              <a:buAutoNum type="arabicPeriod"/>
            </a:pPr>
            <a:r>
              <a:rPr b="0" lang="en-GB" sz="1800" spc="-1" strike="noStrike">
                <a:solidFill>
                  <a:srgbClr val="000000"/>
                </a:solidFill>
                <a:latin typeface="Times New Roman"/>
                <a:ea typeface="Arial"/>
              </a:rPr>
              <a:t>Dr. K N Mishra, “A Novel Mechanism for Cloud Data Management in Distributed Environment. Data Intensive computing Applications for Big Data”, IOS Press,2018.</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buClr>
                <a:srgbClr val="000000"/>
              </a:buClr>
              <a:buFont typeface="OpenSymbol"/>
              <a:buAutoNum type="arabicPeriod"/>
            </a:pPr>
            <a:r>
              <a:rPr b="0" lang="en-GB" sz="1800" spc="-1" strike="noStrike">
                <a:solidFill>
                  <a:srgbClr val="000000"/>
                </a:solidFill>
                <a:latin typeface="Times New Roman"/>
                <a:ea typeface="Arial"/>
              </a:rPr>
              <a:t>Eman M.Mohamed and Sherif EI-Etriby “Randomness Testing of Modem Encryption Techniques in Cloud Environment” in year 2008.</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Box 3"/>
          <p:cNvSpPr/>
          <p:nvPr/>
        </p:nvSpPr>
        <p:spPr>
          <a:xfrm>
            <a:off x="829800" y="489960"/>
            <a:ext cx="8420400" cy="310716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marL="343080" indent="-343080" algn="just">
              <a:lnSpc>
                <a:spcPct val="100000"/>
              </a:lnSpc>
              <a:buClr>
                <a:srgbClr val="000000"/>
              </a:buClr>
              <a:buFont typeface="OpenSymbol"/>
              <a:buAutoNum type="arabicPeriod"/>
            </a:pPr>
            <a:r>
              <a:rPr b="0" lang="en-GB" sz="1800" spc="-1" strike="noStrike">
                <a:solidFill>
                  <a:srgbClr val="000000"/>
                </a:solidFill>
                <a:latin typeface="Times New Roman"/>
                <a:ea typeface="Arial"/>
              </a:rPr>
              <a:t>Qin Liu, Guojun Wang, and Jie Wu“Efficient Sharing of Secure Cloud Storage Services” 2010 .10th IEEE International Conference on Computer and Information Technology (CIT - 2010). </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buClr>
                <a:srgbClr val="000000"/>
              </a:buClr>
              <a:buFont typeface="OpenSymbol"/>
              <a:buAutoNum type="arabicPeriod"/>
            </a:pPr>
            <a:r>
              <a:rPr b="0" lang="en-GB" sz="1800" spc="-1" strike="noStrike">
                <a:solidFill>
                  <a:srgbClr val="000000"/>
                </a:solidFill>
                <a:latin typeface="Times New Roman"/>
                <a:ea typeface="Arial"/>
              </a:rPr>
              <a:t>Uma Somani, Kanika Lakhani, Manish Mundra“Implementing Digital Signature with RSA Encryption Algorithm to Enhance the Data Security of Cloud in Cloud Computing” 2010 IEEE 1st International Conference on Parallel, Distributed and Grid Computing (PDGC - 2010).</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343080" indent="-343080" algn="just">
              <a:lnSpc>
                <a:spcPct val="100000"/>
              </a:lnSpc>
              <a:buClr>
                <a:srgbClr val="000000"/>
              </a:buClr>
              <a:buFont typeface="OpenSymbol"/>
              <a:buAutoNum type="arabicPeriod"/>
            </a:pPr>
            <a:r>
              <a:rPr b="0" lang="en-GB" sz="1800" spc="-1" strike="noStrike">
                <a:solidFill>
                  <a:srgbClr val="000000"/>
                </a:solidFill>
                <a:latin typeface="Times New Roman"/>
                <a:ea typeface="Arial"/>
              </a:rPr>
              <a:t>Xiang Tana, Bo Aib“The Issues of Cloud Computing Security in High-speed Railway “in 2011.</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Box 1"/>
          <p:cNvSpPr/>
          <p:nvPr/>
        </p:nvSpPr>
        <p:spPr>
          <a:xfrm>
            <a:off x="3498840" y="2483640"/>
            <a:ext cx="3075840" cy="69912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r>
              <a:rPr b="1" lang="en-GB" sz="4000" spc="-1" strike="noStrike">
                <a:solidFill>
                  <a:srgbClr val="000000"/>
                </a:solidFill>
                <a:latin typeface="Times New Roman"/>
                <a:ea typeface="DejaVu Sans"/>
              </a:rPr>
              <a:t>QUESTION</a:t>
            </a:r>
            <a:endParaRPr b="0" lang="en-IN"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1" lang="en-IN" sz="2800" spc="-1" strike="noStrike">
                <a:solidFill>
                  <a:srgbClr val="000000"/>
                </a:solidFill>
                <a:latin typeface="Times New Roman"/>
                <a:ea typeface="DejaVu Sans"/>
              </a:rPr>
              <a:t>ABSTRACT</a:t>
            </a:r>
            <a:endParaRPr b="0" lang="en-IN" sz="2800" spc="-1" strike="noStrike">
              <a:solidFill>
                <a:srgbClr val="000000"/>
              </a:solidFill>
              <a:latin typeface="Arial"/>
            </a:endParaRPr>
          </a:p>
        </p:txBody>
      </p:sp>
      <p:sp>
        <p:nvSpPr>
          <p:cNvPr id="129" name="Rectangle 87"/>
          <p:cNvSpPr/>
          <p:nvPr/>
        </p:nvSpPr>
        <p:spPr>
          <a:xfrm>
            <a:off x="888840" y="1472760"/>
            <a:ext cx="8307360" cy="3103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IN" sz="1800" spc="-1" strike="noStrike">
                <a:solidFill>
                  <a:srgbClr val="000000"/>
                </a:solidFill>
                <a:latin typeface="Times New Roman"/>
                <a:ea typeface="Arial"/>
              </a:rPr>
              <a:t>            </a:t>
            </a:r>
            <a:r>
              <a:rPr b="0" lang="en-IN" sz="1800" spc="-1" strike="noStrike">
                <a:solidFill>
                  <a:srgbClr val="000000"/>
                </a:solidFill>
                <a:latin typeface="Times New Roman"/>
                <a:ea typeface="Arial"/>
              </a:rPr>
              <a:t>The Cloud Computing is a self-motivated term, which gives argument free information outsourcing service, which keep the client from burdens of nearby storage issues. Presently, cloud computing is utilized in numerous areas like military, hospitals, industry, colleges and so on to putting away huge amount of data or information. On request of client, the data or information can be accessed from cloud. information is in cloud are stored in someone else’s infrastructure. It is always very difficult to trust on third party cloud providers for confidential and personal data. After doing the survey and studying the research papers it is found that the major security concerns of cloud computing includes Data leakage, Distributed Denial of Service (DDOS).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Box 1"/>
          <p:cNvSpPr/>
          <p:nvPr/>
        </p:nvSpPr>
        <p:spPr>
          <a:xfrm>
            <a:off x="3002040" y="2483640"/>
            <a:ext cx="4070880" cy="69912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r>
              <a:rPr b="1" lang="en-GB" sz="4000" spc="-1" strike="noStrike">
                <a:solidFill>
                  <a:srgbClr val="000000"/>
                </a:solidFill>
                <a:latin typeface="Times New Roman"/>
                <a:ea typeface="DejaVu Sans"/>
              </a:rPr>
              <a:t>THANK YOU!!!</a:t>
            </a:r>
            <a:endParaRPr b="0" lang="en-IN"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0200" cy="468000"/>
          </a:xfrm>
          <a:prstGeom prst="rect">
            <a:avLst/>
          </a:prstGeom>
          <a:noFill/>
          <a:ln w="0">
            <a:noFill/>
          </a:ln>
        </p:spPr>
        <p:txBody>
          <a:bodyPr lIns="0" rIns="0" tIns="0" bIns="0" anchor="ctr">
            <a:noAutofit/>
          </a:bodyPr>
          <a:p>
            <a:pPr indent="0" algn="ctr">
              <a:lnSpc>
                <a:spcPct val="90000"/>
              </a:lnSpc>
              <a:buNone/>
              <a:tabLst>
                <a:tab algn="l" pos="0"/>
              </a:tabLst>
            </a:pPr>
            <a:r>
              <a:rPr b="1" lang="en-GB" sz="2800" spc="-1" strike="noStrike">
                <a:solidFill>
                  <a:srgbClr val="000000"/>
                </a:solidFill>
                <a:latin typeface="Times New Roman"/>
                <a:ea typeface="Arial"/>
              </a:rPr>
              <a:t>LITERATURE SURVEY</a:t>
            </a:r>
            <a:endParaRPr b="0" lang="en-IN" sz="2800" spc="-1" strike="noStrike">
              <a:solidFill>
                <a:srgbClr val="000000"/>
              </a:solidFill>
              <a:latin typeface="Arial"/>
            </a:endParaRPr>
          </a:p>
        </p:txBody>
      </p:sp>
      <p:sp>
        <p:nvSpPr>
          <p:cNvPr id="131" name="TextBox 3"/>
          <p:cNvSpPr/>
          <p:nvPr/>
        </p:nvSpPr>
        <p:spPr>
          <a:xfrm>
            <a:off x="802800" y="851760"/>
            <a:ext cx="8479080" cy="393012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marL="285840" indent="-285840" algn="just">
              <a:lnSpc>
                <a:spcPct val="100000"/>
              </a:lnSpc>
              <a:buClr>
                <a:srgbClr val="000000"/>
              </a:buClr>
              <a:buFont typeface="Wingdings" charset="2"/>
              <a:buChar char=""/>
            </a:pPr>
            <a:r>
              <a:rPr b="0" lang="en-GB" sz="1800" spc="-1" strike="noStrike">
                <a:solidFill>
                  <a:srgbClr val="000000"/>
                </a:solidFill>
                <a:latin typeface="Times New Roman"/>
                <a:ea typeface="Arial"/>
              </a:rPr>
              <a:t>"A Hybrid Cryptography Scheme for Secure Data Storage in Cloud Computing" by Shikha Jain and K.K. Pattanaik (2015): This paper proposes a hybrid cryptography scheme that uses AES and RSA algorithms for secure data storage in the cloud. The authors compare their proposed scheme with existing schemes and show that it provides better security and efficiency.</a:t>
            </a:r>
            <a:endParaRPr b="0" lang="en-IN" sz="1800" spc="-1" strike="noStrike">
              <a:solidFill>
                <a:srgbClr val="000000"/>
              </a:solidFill>
              <a:latin typeface="Arial"/>
            </a:endParaRPr>
          </a:p>
          <a:p>
            <a:pPr marL="285840" indent="-285840" algn="just">
              <a:lnSpc>
                <a:spcPct val="100000"/>
              </a:lnSpc>
              <a:buClr>
                <a:srgbClr val="000000"/>
              </a:buClr>
              <a:buFont typeface="Wingdings" charset="2"/>
              <a:buChar char=""/>
            </a:pPr>
            <a:r>
              <a:rPr b="0" lang="en-GB" sz="1800" spc="-1" strike="noStrike">
                <a:solidFill>
                  <a:srgbClr val="000000"/>
                </a:solidFill>
                <a:latin typeface="Times New Roman"/>
                <a:ea typeface="Arial"/>
              </a:rPr>
              <a:t>"A Hybrid Cryptography Scheme for Secure Data Storage in Cloud Computing" by C. Deepa and N. Nithya (2016): This paper also proposes a hybrid cryptography scheme that uses AES and RSA algorithms for secure data storage in the cloud. The authors claim that their proposed scheme provides better security than existing schemes.</a:t>
            </a:r>
            <a:endParaRPr b="0" lang="en-IN" sz="1800" spc="-1" strike="noStrike">
              <a:solidFill>
                <a:srgbClr val="000000"/>
              </a:solidFill>
              <a:latin typeface="Arial"/>
            </a:endParaRPr>
          </a:p>
          <a:p>
            <a:pPr marL="285840" indent="-285840" algn="just">
              <a:lnSpc>
                <a:spcPct val="100000"/>
              </a:lnSpc>
              <a:buClr>
                <a:srgbClr val="000000"/>
              </a:buClr>
              <a:buFont typeface="Wingdings" charset="2"/>
              <a:buChar char=""/>
            </a:pPr>
            <a:r>
              <a:rPr b="0" lang="en-GB" sz="1800" spc="-1" strike="noStrike">
                <a:solidFill>
                  <a:srgbClr val="000000"/>
                </a:solidFill>
                <a:latin typeface="Times New Roman"/>
                <a:ea typeface="Arial"/>
              </a:rPr>
              <a:t>"A Hybrid Cryptography Scheme for Secure Data Storage in Cloud Computing" by S. M. Shinde and S. S. Sane (2017): This paper proposes a hybrid cryptography scheme that uses AES and ECC algorithms for secure data storage in the cloud. The authors claim that their proposed scheme provides better security than existing schemes.</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554400" y="2044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1" lang="en-IN" sz="2800" spc="-1" strike="noStrike">
                <a:solidFill>
                  <a:srgbClr val="000000"/>
                </a:solidFill>
                <a:latin typeface="Times New Roman"/>
                <a:ea typeface="DejaVu Sans"/>
              </a:rPr>
              <a:t>INTRODUCTION</a:t>
            </a:r>
            <a:endParaRPr b="0" lang="en-IN" sz="2800" spc="-1" strike="noStrike">
              <a:solidFill>
                <a:srgbClr val="000000"/>
              </a:solidFill>
              <a:latin typeface="Arial"/>
            </a:endParaRPr>
          </a:p>
        </p:txBody>
      </p:sp>
      <p:sp>
        <p:nvSpPr>
          <p:cNvPr id="133" name="Rectangle 89"/>
          <p:cNvSpPr/>
          <p:nvPr/>
        </p:nvSpPr>
        <p:spPr>
          <a:xfrm>
            <a:off x="777240" y="1256400"/>
            <a:ext cx="8521560" cy="36774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IN" sz="1800" spc="-1" strike="noStrike">
                <a:solidFill>
                  <a:srgbClr val="000000"/>
                </a:solidFill>
                <a:latin typeface="Times New Roman"/>
                <a:ea typeface="Arial"/>
              </a:rPr>
              <a:t>               </a:t>
            </a:r>
            <a:r>
              <a:rPr b="0" lang="en-IN" sz="1800" spc="-1" strike="noStrike">
                <a:solidFill>
                  <a:srgbClr val="000000"/>
                </a:solidFill>
                <a:latin typeface="Times New Roman"/>
                <a:ea typeface="Arial"/>
              </a:rPr>
              <a:t>A hybrid model is proposed which is a mixture of elliptical curve cryptography and symmetric key algorithm. ECC is used to achieve the process of user's verification and to keep the private data secure. AES algorithm is used which allow the user to store and access their data securely to the cloud by encrypting the data in the client side and decrypting the data after downloading from the cloud. Since the private key is owned by the user of the data, no one can decrypt the data, even though the hacker can get the data through some approaches. Here, we will apply an ECC and ECDH algorithm that provide same level of security as of other public key crypto systems with less key size and strengthens the security of the algorithm. The whole prototype of the proposed solution would benefit by enabling a proper access mechanism to avoid unauthorized access to the information system and a secure storage to allow access of data over the cloud network.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90000"/>
              </a:lnSpc>
              <a:buNone/>
              <a:tabLst>
                <a:tab algn="l" pos="0"/>
              </a:tabLst>
            </a:pPr>
            <a:r>
              <a:rPr b="1" lang="en-GB" sz="2800" spc="-1" strike="noStrike">
                <a:solidFill>
                  <a:srgbClr val="000000"/>
                </a:solidFill>
                <a:latin typeface="Times New Roman"/>
                <a:ea typeface="DejaVu Sans"/>
              </a:rPr>
              <a:t>EXISTING SYSTEM</a:t>
            </a:r>
            <a:endParaRPr b="0" lang="en-IN" sz="2800" spc="-1" strike="noStrike">
              <a:solidFill>
                <a:srgbClr val="000000"/>
              </a:solidFill>
              <a:latin typeface="Arial"/>
            </a:endParaRPr>
          </a:p>
        </p:txBody>
      </p:sp>
      <p:sp>
        <p:nvSpPr>
          <p:cNvPr id="135" name="TextBox 3"/>
          <p:cNvSpPr/>
          <p:nvPr/>
        </p:nvSpPr>
        <p:spPr>
          <a:xfrm>
            <a:off x="952920" y="1421280"/>
            <a:ext cx="8183880" cy="255852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marL="285840" indent="-285840" algn="just">
              <a:lnSpc>
                <a:spcPct val="100000"/>
              </a:lnSpc>
              <a:buClr>
                <a:srgbClr val="333333"/>
              </a:buClr>
              <a:buFont typeface="Wingdings" charset="2"/>
              <a:buChar char=""/>
            </a:pPr>
            <a:r>
              <a:rPr b="0" lang="en-GB" sz="1800" spc="-1" strike="noStrike">
                <a:solidFill>
                  <a:srgbClr val="333333"/>
                </a:solidFill>
                <a:latin typeface="Times New Roman"/>
                <a:ea typeface="HelveticaNeue Regular"/>
              </a:rPr>
              <a:t>When a user uploads data, it is divided into three sections, the first of which is encrypted with AES, the second with DES, and the third with RSA. </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285840" indent="-285840" algn="just">
              <a:lnSpc>
                <a:spcPct val="100000"/>
              </a:lnSpc>
              <a:buClr>
                <a:srgbClr val="333333"/>
              </a:buClr>
              <a:buFont typeface="Wingdings" charset="2"/>
              <a:buChar char=""/>
            </a:pPr>
            <a:r>
              <a:rPr b="0" lang="en-GB" sz="1800" spc="-1" strike="noStrike">
                <a:solidFill>
                  <a:srgbClr val="333333"/>
                </a:solidFill>
                <a:latin typeface="Times New Roman"/>
                <a:ea typeface="HelveticaNeue Regular"/>
              </a:rPr>
              <a:t>LSB steganography is used to store the keys in the image, and the three encrypted files are stored in the cloud. Users must first recover the keys from the image before they can import all data from the server. </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a:p>
            <a:pPr marL="285840" indent="-285840" algn="just">
              <a:lnSpc>
                <a:spcPct val="100000"/>
              </a:lnSpc>
              <a:buClr>
                <a:srgbClr val="333333"/>
              </a:buClr>
              <a:buFont typeface="Wingdings" charset="2"/>
              <a:buChar char=""/>
            </a:pPr>
            <a:r>
              <a:rPr b="0" lang="en-GB" sz="1800" spc="-1" strike="noStrike">
                <a:solidFill>
                  <a:srgbClr val="333333"/>
                </a:solidFill>
                <a:latin typeface="Times New Roman"/>
                <a:ea typeface="HelveticaNeue Regular"/>
              </a:rPr>
              <a:t>These keys are then used to decrypt the data once more with AES, DES, and RSA. This approach increases the security of records.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90000"/>
              </a:lnSpc>
              <a:buNone/>
              <a:tabLst>
                <a:tab algn="l" pos="0"/>
              </a:tabLst>
            </a:pPr>
            <a:r>
              <a:rPr b="1" lang="en-IN" sz="2800" spc="-1" strike="noStrike">
                <a:solidFill>
                  <a:srgbClr val="000000"/>
                </a:solidFill>
                <a:latin typeface="Times New Roman"/>
                <a:ea typeface="DejaVu Sans"/>
              </a:rPr>
              <a:t>DISADVANTAGES</a:t>
            </a:r>
            <a:endParaRPr b="0" lang="en-IN" sz="2800" spc="-1" strike="noStrike">
              <a:solidFill>
                <a:srgbClr val="000000"/>
              </a:solidFill>
              <a:latin typeface="Arial"/>
            </a:endParaRPr>
          </a:p>
        </p:txBody>
      </p:sp>
      <p:sp>
        <p:nvSpPr>
          <p:cNvPr id="137" name="TextBox 91"/>
          <p:cNvSpPr/>
          <p:nvPr/>
        </p:nvSpPr>
        <p:spPr>
          <a:xfrm>
            <a:off x="1273320" y="1461600"/>
            <a:ext cx="6247800" cy="3649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DejaVu Sans"/>
              </a:rPr>
              <a:t>User selects the file from the local storage.</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DejaVu Sans"/>
              </a:rPr>
              <a:t>The file will be uploaded to the cloud after getting encrypted.</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DejaVu Sans"/>
              </a:rPr>
              <a:t>It uses RSA algorithms.</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DejaVu Sans"/>
              </a:rPr>
              <a:t>It using steganography to hide the key.</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800" spc="-1" strike="noStrike">
                <a:solidFill>
                  <a:srgbClr val="000000"/>
                </a:solidFill>
                <a:latin typeface="Times New Roman"/>
                <a:ea typeface="DejaVu Sans"/>
              </a:rPr>
              <a:t>It needs some more time for encryption and decryption process</a:t>
            </a:r>
            <a:r>
              <a:rPr b="0" lang="en-IN" sz="1800" spc="-1" strike="noStrike">
                <a:solidFill>
                  <a:srgbClr val="000000"/>
                </a:solidFill>
                <a:latin typeface="Arial"/>
                <a:ea typeface="DejaVu Sans"/>
              </a:rPr>
              <a:t>.</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90000"/>
              </a:lnSpc>
              <a:buNone/>
              <a:tabLst>
                <a:tab algn="l" pos="0"/>
              </a:tabLst>
            </a:pPr>
            <a:r>
              <a:rPr b="1" lang="en-GB" sz="2800" spc="-1" strike="noStrike">
                <a:solidFill>
                  <a:srgbClr val="000000"/>
                </a:solidFill>
                <a:latin typeface="Times New Roman"/>
                <a:ea typeface="DejaVu Sans"/>
              </a:rPr>
              <a:t>PROPOSED SYSTEM</a:t>
            </a:r>
            <a:endParaRPr b="0" lang="en-IN" sz="2800" spc="-1" strike="noStrike">
              <a:solidFill>
                <a:srgbClr val="000000"/>
              </a:solidFill>
              <a:latin typeface="Arial"/>
            </a:endParaRPr>
          </a:p>
        </p:txBody>
      </p:sp>
      <p:sp>
        <p:nvSpPr>
          <p:cNvPr id="139" name="TextBox 3"/>
          <p:cNvSpPr/>
          <p:nvPr/>
        </p:nvSpPr>
        <p:spPr>
          <a:xfrm>
            <a:off x="1094760" y="1377000"/>
            <a:ext cx="7890840" cy="338148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r>
              <a:rPr b="0" lang="en-GB" sz="1800" spc="-1" strike="noStrike">
                <a:solidFill>
                  <a:srgbClr val="000000"/>
                </a:solidFill>
                <a:latin typeface="Times New Roman"/>
                <a:ea typeface="Arial"/>
              </a:rPr>
              <a:t>         </a:t>
            </a:r>
            <a:r>
              <a:rPr b="0" lang="en-GB" sz="1800" spc="-1" strike="noStrike">
                <a:solidFill>
                  <a:srgbClr val="000000"/>
                </a:solidFill>
                <a:latin typeface="Times New Roman"/>
                <a:ea typeface="Arial"/>
              </a:rPr>
              <a:t>In proposed system, Here, we will apply an ECC and ECDH algorithm that provide same level of security as of other public key crypto systems with less key size and strengthens the security of the algorithm. The whole prototype of the proposed solution would benefit by enabling a proper access mechanism to avoid unauthorized access to the information system and a secure storage to allow access of data over the cloud network. </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85840" indent="-285840">
              <a:lnSpc>
                <a:spcPct val="100000"/>
              </a:lnSpc>
              <a:buClr>
                <a:srgbClr val="000000"/>
              </a:buClr>
              <a:buFont typeface="Wingdings,Sans-Serif"/>
              <a:buChar char="Ø"/>
            </a:pPr>
            <a:r>
              <a:rPr b="0" lang="en-IN" sz="1800" spc="-1" strike="noStrike">
                <a:solidFill>
                  <a:srgbClr val="000000"/>
                </a:solidFill>
                <a:latin typeface="Times New Roman"/>
                <a:ea typeface="DejaVu Sans"/>
              </a:rPr>
              <a:t>Encryption- It is used to encode the data in such a way that third party will not be able to hack that data.</a:t>
            </a:r>
            <a:endParaRPr b="0" lang="en-IN" sz="1800" spc="-1" strike="noStrike">
              <a:solidFill>
                <a:srgbClr val="000000"/>
              </a:solidFill>
              <a:latin typeface="Arial"/>
            </a:endParaRPr>
          </a:p>
          <a:p>
            <a:pPr marL="285840" indent="-285840">
              <a:lnSpc>
                <a:spcPct val="100000"/>
              </a:lnSpc>
              <a:buClr>
                <a:srgbClr val="000000"/>
              </a:buClr>
              <a:buFont typeface="Wingdings,Sans-Serif"/>
              <a:buChar char="Ø"/>
            </a:pPr>
            <a:r>
              <a:rPr b="0" lang="en-IN" sz="1800" spc="-1" strike="noStrike">
                <a:solidFill>
                  <a:srgbClr val="000000"/>
                </a:solidFill>
                <a:latin typeface="Times New Roman"/>
                <a:ea typeface="DejaVu Sans"/>
              </a:rPr>
              <a:t>Authentication- It is used to create a separate user ID and Password so that only the authorized users will able to access the data.</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90000"/>
              </a:lnSpc>
              <a:buNone/>
              <a:tabLst>
                <a:tab algn="l" pos="0"/>
              </a:tabLst>
            </a:pPr>
            <a:r>
              <a:rPr b="1" lang="en-IN" sz="2800" spc="-1" strike="noStrike">
                <a:solidFill>
                  <a:srgbClr val="000000"/>
                </a:solidFill>
                <a:latin typeface="Times New Roman"/>
                <a:ea typeface="DejaVu Sans"/>
              </a:rPr>
              <a:t>ADVANTAGES</a:t>
            </a:r>
            <a:endParaRPr b="0" lang="en-IN" sz="2800" spc="-1" strike="noStrike">
              <a:solidFill>
                <a:srgbClr val="000000"/>
              </a:solidFill>
              <a:latin typeface="Arial"/>
            </a:endParaRPr>
          </a:p>
        </p:txBody>
      </p:sp>
      <p:sp>
        <p:nvSpPr>
          <p:cNvPr id="141" name="TextBox 93"/>
          <p:cNvSpPr/>
          <p:nvPr/>
        </p:nvSpPr>
        <p:spPr>
          <a:xfrm>
            <a:off x="1117800" y="1172160"/>
            <a:ext cx="7504560" cy="310284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SzPct val="45000"/>
              <a:buFont typeface="Wingdings" charset="2"/>
              <a:buChar char=""/>
            </a:pPr>
            <a:r>
              <a:rPr b="0" lang="en-IN" sz="1800" spc="-1" strike="noStrike">
                <a:solidFill>
                  <a:srgbClr val="000000"/>
                </a:solidFill>
                <a:latin typeface="Times New Roman"/>
                <a:ea typeface="DejaVu Sans"/>
              </a:rPr>
              <a:t>The proposed system is designed to provide high security to the data.</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85840" indent="-285840">
              <a:lnSpc>
                <a:spcPct val="100000"/>
              </a:lnSpc>
              <a:buClr>
                <a:srgbClr val="000000"/>
              </a:buClr>
              <a:buSzPct val="45000"/>
              <a:buFont typeface="Wingdings" charset="2"/>
              <a:buChar char=""/>
            </a:pPr>
            <a:r>
              <a:rPr b="0" lang="en-IN" sz="1800" spc="-1" strike="noStrike">
                <a:solidFill>
                  <a:srgbClr val="000000"/>
                </a:solidFill>
                <a:latin typeface="Times New Roman"/>
                <a:ea typeface="DejaVu Sans"/>
              </a:rPr>
              <a:t>It converts the plain text into a cipher text and key store it into the cloud.</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85840" indent="-285840">
              <a:lnSpc>
                <a:spcPct val="100000"/>
              </a:lnSpc>
              <a:buClr>
                <a:srgbClr val="000000"/>
              </a:buClr>
              <a:buSzPct val="45000"/>
              <a:buFont typeface="Wingdings" charset="2"/>
              <a:buChar char=""/>
            </a:pPr>
            <a:r>
              <a:rPr b="0" lang="en-IN" sz="1800" spc="-1" strike="noStrike">
                <a:solidFill>
                  <a:srgbClr val="000000"/>
                </a:solidFill>
                <a:latin typeface="Times New Roman"/>
                <a:ea typeface="DejaVu Sans"/>
              </a:rPr>
              <a:t>Implementing ECC &amp; ECDH Algorithm, and AES Algorithm for secure file handling and Encryption.</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85840" indent="-285840">
              <a:lnSpc>
                <a:spcPct val="100000"/>
              </a:lnSpc>
              <a:buClr>
                <a:srgbClr val="000000"/>
              </a:buClr>
              <a:buSzPct val="45000"/>
              <a:buFont typeface="Wingdings" charset="2"/>
              <a:buChar char=""/>
            </a:pPr>
            <a:r>
              <a:rPr b="0" lang="en-IN" sz="1800" spc="-1" strike="noStrike">
                <a:solidFill>
                  <a:srgbClr val="000000"/>
                </a:solidFill>
                <a:latin typeface="Times New Roman"/>
                <a:ea typeface="DejaVu Sans"/>
              </a:rPr>
              <a:t>the secure transmission of the data we will be using ECC Algorithm.</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85840" indent="-285840">
              <a:lnSpc>
                <a:spcPct val="100000"/>
              </a:lnSpc>
              <a:buClr>
                <a:srgbClr val="000000"/>
              </a:buClr>
              <a:buSzPct val="45000"/>
              <a:buFont typeface="Wingdings" charset="2"/>
              <a:buChar char=""/>
            </a:pPr>
            <a:r>
              <a:rPr b="0" lang="en-IN" sz="1800" spc="-1" strike="noStrike">
                <a:solidFill>
                  <a:srgbClr val="000000"/>
                </a:solidFill>
                <a:latin typeface="Times New Roman"/>
                <a:ea typeface="DejaVu Sans"/>
              </a:rPr>
              <a:t>Its advantages in terms of CPU utilization, time for Encryption and Key Size.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Box 3"/>
          <p:cNvSpPr/>
          <p:nvPr/>
        </p:nvSpPr>
        <p:spPr>
          <a:xfrm>
            <a:off x="504000" y="161280"/>
            <a:ext cx="9068040" cy="51624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gn="ctr">
              <a:lnSpc>
                <a:spcPct val="100000"/>
              </a:lnSpc>
            </a:pPr>
            <a:r>
              <a:rPr b="1" lang="en-US" sz="2800" spc="-1" strike="noStrike">
                <a:solidFill>
                  <a:srgbClr val="000000"/>
                </a:solidFill>
                <a:latin typeface="Times New Roman"/>
                <a:ea typeface="DejaVu Sans"/>
              </a:rPr>
              <a:t>LIST OF MODULES</a:t>
            </a:r>
            <a:endParaRPr b="0" lang="en-IN" sz="2800" spc="-1" strike="noStrike">
              <a:solidFill>
                <a:srgbClr val="000000"/>
              </a:solidFill>
              <a:latin typeface="Arial"/>
            </a:endParaRPr>
          </a:p>
        </p:txBody>
      </p:sp>
      <p:sp>
        <p:nvSpPr>
          <p:cNvPr id="143" name="TextBox 4"/>
          <p:cNvSpPr/>
          <p:nvPr/>
        </p:nvSpPr>
        <p:spPr>
          <a:xfrm>
            <a:off x="785520" y="790200"/>
            <a:ext cx="8513280" cy="4478760"/>
          </a:xfrm>
          <a:prstGeom prst="rect">
            <a:avLst/>
          </a:prstGeom>
          <a:noFill/>
          <a:ln w="0">
            <a:noFill/>
          </a:ln>
        </p:spPr>
        <p:style>
          <a:lnRef idx="0"/>
          <a:fillRef idx="0"/>
          <a:effectRef idx="0"/>
          <a:fontRef idx="minor"/>
        </p:style>
        <p:txBody>
          <a:bodyPr numCol="1" spcCol="0" horzOverflow="overflow" vertOverflow="overflow" lIns="90000" rIns="90000" tIns="45000" bIns="45000" anchor="t">
            <a:spAutoFit/>
          </a:bodyPr>
          <a:p>
            <a:pPr>
              <a:lnSpc>
                <a:spcPct val="100000"/>
              </a:lnSpc>
            </a:pPr>
            <a:r>
              <a:rPr b="0" lang="en-GB" sz="1800" spc="-1" strike="noStrike">
                <a:solidFill>
                  <a:srgbClr val="000000"/>
                </a:solidFill>
                <a:latin typeface="Times New Roman"/>
                <a:ea typeface="Arial"/>
              </a:rPr>
              <a:t>1. Introduction Module </a:t>
            </a:r>
            <a:endParaRPr b="0" lang="en-IN" sz="1800" spc="-1" strike="noStrike">
              <a:solidFill>
                <a:srgbClr val="000000"/>
              </a:solidFill>
              <a:latin typeface="Arial"/>
            </a:endParaRPr>
          </a:p>
          <a:p>
            <a:pPr>
              <a:lnSpc>
                <a:spcPct val="100000"/>
              </a:lnSpc>
            </a:pPr>
            <a:r>
              <a:rPr b="0" lang="en-GB" sz="1800" spc="-1" strike="noStrike">
                <a:solidFill>
                  <a:srgbClr val="000000"/>
                </a:solidFill>
                <a:latin typeface="Times New Roman"/>
                <a:ea typeface="Arial"/>
              </a:rPr>
              <a:t>2. Registration Module </a:t>
            </a:r>
            <a:endParaRPr b="0" lang="en-IN" sz="1800" spc="-1" strike="noStrike">
              <a:solidFill>
                <a:srgbClr val="000000"/>
              </a:solidFill>
              <a:latin typeface="Arial"/>
            </a:endParaRPr>
          </a:p>
          <a:p>
            <a:pPr>
              <a:lnSpc>
                <a:spcPct val="100000"/>
              </a:lnSpc>
            </a:pPr>
            <a:r>
              <a:rPr b="0" lang="en-GB" sz="1800" spc="-1" strike="noStrike">
                <a:solidFill>
                  <a:srgbClr val="000000"/>
                </a:solidFill>
                <a:latin typeface="Times New Roman"/>
                <a:ea typeface="Arial"/>
              </a:rPr>
              <a:t>3. Key Exchange Module </a:t>
            </a:r>
            <a:endParaRPr b="0" lang="en-IN" sz="1800" spc="-1" strike="noStrike">
              <a:solidFill>
                <a:srgbClr val="000000"/>
              </a:solidFill>
              <a:latin typeface="Arial"/>
            </a:endParaRPr>
          </a:p>
          <a:p>
            <a:pPr>
              <a:lnSpc>
                <a:spcPct val="100000"/>
              </a:lnSpc>
            </a:pPr>
            <a:r>
              <a:rPr b="0" lang="en-GB" sz="1800" spc="-1" strike="noStrike">
                <a:solidFill>
                  <a:srgbClr val="000000"/>
                </a:solidFill>
                <a:latin typeface="Times New Roman"/>
                <a:ea typeface="Arial"/>
              </a:rPr>
              <a:t>4. ID Generation Module </a:t>
            </a:r>
            <a:endParaRPr b="0" lang="en-IN" sz="1800" spc="-1" strike="noStrike">
              <a:solidFill>
                <a:srgbClr val="000000"/>
              </a:solidFill>
              <a:latin typeface="Arial"/>
            </a:endParaRPr>
          </a:p>
          <a:p>
            <a:pPr>
              <a:lnSpc>
                <a:spcPct val="100000"/>
              </a:lnSpc>
            </a:pPr>
            <a:r>
              <a:rPr b="0" lang="en-GB" sz="1800" spc="-1" strike="noStrike">
                <a:solidFill>
                  <a:srgbClr val="000000"/>
                </a:solidFill>
                <a:latin typeface="Times New Roman"/>
                <a:ea typeface="Arial"/>
              </a:rPr>
              <a:t>5. Login Module</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1" lang="en-GB" sz="1800" spc="-1" strike="noStrike">
                <a:solidFill>
                  <a:srgbClr val="000000"/>
                </a:solidFill>
                <a:latin typeface="Times New Roman"/>
                <a:ea typeface="Arial"/>
              </a:rPr>
              <a:t>Module 1: Introduction Module</a:t>
            </a:r>
            <a:endParaRPr b="0" lang="en-IN" sz="1800" spc="-1" strike="noStrike">
              <a:solidFill>
                <a:srgbClr val="000000"/>
              </a:solidFill>
              <a:latin typeface="Arial"/>
            </a:endParaRPr>
          </a:p>
          <a:p>
            <a:pPr marL="1200240" indent="-1200240">
              <a:lnSpc>
                <a:spcPct val="100000"/>
              </a:lnSpc>
              <a:tabLst>
                <a:tab algn="l" pos="0"/>
              </a:tabLst>
            </a:pPr>
            <a:r>
              <a:rPr b="1" lang="en-GB" sz="1800" spc="-1" strike="noStrike">
                <a:solidFill>
                  <a:srgbClr val="000000"/>
                </a:solidFill>
                <a:latin typeface="Times New Roman"/>
                <a:ea typeface="DejaVu Sans"/>
              </a:rPr>
              <a:t>    </a:t>
            </a:r>
            <a:r>
              <a:rPr b="0" lang="en-GB" sz="1800" spc="-1" strike="noStrike">
                <a:solidFill>
                  <a:srgbClr val="000000"/>
                </a:solidFill>
                <a:latin typeface="Times New Roman"/>
                <a:ea typeface="Arial"/>
              </a:rPr>
              <a:t>Purpose – A brief introduction. It is invented to be engaging and communicate the theme of the cloud application to the user.</a:t>
            </a:r>
            <a:endParaRPr b="0" lang="en-IN" sz="1800" spc="-1" strike="noStrike">
              <a:solidFill>
                <a:srgbClr val="000000"/>
              </a:solidFill>
              <a:latin typeface="Arial"/>
            </a:endParaRPr>
          </a:p>
          <a:p>
            <a:pPr marL="228600" indent="-1200240">
              <a:lnSpc>
                <a:spcPct val="100000"/>
              </a:lnSpc>
              <a:tabLst>
                <a:tab algn="l" pos="0"/>
              </a:tabLst>
            </a:pPr>
            <a:r>
              <a:rPr b="0" lang="en-GB" sz="1800" spc="-1" strike="noStrike">
                <a:solidFill>
                  <a:srgbClr val="000000"/>
                </a:solidFill>
                <a:latin typeface="Times New Roman"/>
                <a:ea typeface="Arial"/>
              </a:rPr>
              <a:t>Inputs – No input is necessary.</a:t>
            </a:r>
            <a:endParaRPr b="0" lang="en-IN" sz="1800" spc="-1" strike="noStrike">
              <a:solidFill>
                <a:srgbClr val="000000"/>
              </a:solidFill>
              <a:latin typeface="Arial"/>
            </a:endParaRPr>
          </a:p>
          <a:p>
            <a:pPr marL="228600" indent="-1200240">
              <a:lnSpc>
                <a:spcPct val="100000"/>
              </a:lnSpc>
              <a:tabLst>
                <a:tab algn="l" pos="0"/>
              </a:tabLst>
            </a:pPr>
            <a:r>
              <a:rPr b="0" lang="en-GB" sz="1800" spc="-1" strike="noStrike">
                <a:solidFill>
                  <a:srgbClr val="000000"/>
                </a:solidFill>
                <a:latin typeface="Times New Roman"/>
                <a:ea typeface="Arial"/>
              </a:rPr>
              <a:t>Outputs – Immediately load the Main Menu Screen (Registration Screen).</a:t>
            </a:r>
            <a:endParaRPr b="0" lang="en-IN" sz="1800" spc="-1" strike="noStrike">
              <a:solidFill>
                <a:srgbClr val="000000"/>
              </a:solidFill>
              <a:latin typeface="Arial"/>
            </a:endParaRPr>
          </a:p>
          <a:p>
            <a:pPr marL="228600" indent="-1200240">
              <a:lnSpc>
                <a:spcPct val="100000"/>
              </a:lnSpc>
              <a:tabLst>
                <a:tab algn="l" pos="0"/>
              </a:tabLst>
            </a:pPr>
            <a:r>
              <a:rPr b="1" lang="en-GB" sz="1800" spc="-1" strike="noStrike">
                <a:solidFill>
                  <a:srgbClr val="000000"/>
                </a:solidFill>
                <a:latin typeface="Times New Roman"/>
                <a:ea typeface="Arial"/>
              </a:rPr>
              <a:t>Module 2: Registration Module </a:t>
            </a:r>
            <a:endParaRPr b="0" lang="en-IN" sz="1800" spc="-1" strike="noStrike">
              <a:solidFill>
                <a:srgbClr val="000000"/>
              </a:solidFill>
              <a:latin typeface="Arial"/>
            </a:endParaRPr>
          </a:p>
          <a:p>
            <a:pPr marL="228600" indent="-1200240">
              <a:lnSpc>
                <a:spcPct val="100000"/>
              </a:lnSpc>
              <a:tabLst>
                <a:tab algn="l" pos="0"/>
              </a:tabLst>
            </a:pPr>
            <a:r>
              <a:rPr b="0" lang="en-GB" sz="1800" spc="-1" strike="noStrike">
                <a:solidFill>
                  <a:srgbClr val="000000"/>
                </a:solidFill>
                <a:latin typeface="Times New Roman"/>
                <a:ea typeface="Arial"/>
              </a:rPr>
              <a:t>    </a:t>
            </a:r>
            <a:r>
              <a:rPr b="0" lang="en-GB" sz="1800" spc="-1" strike="noStrike">
                <a:solidFill>
                  <a:srgbClr val="000000"/>
                </a:solidFill>
                <a:latin typeface="Times New Roman"/>
                <a:ea typeface="Arial"/>
              </a:rPr>
              <a:t>Purpose – The central point after connection establishment. The menu responds to   user clicks and details are sent to the server. </a:t>
            </a:r>
            <a:endParaRPr b="0" lang="en-IN" sz="1800" spc="-1" strike="noStrike">
              <a:solidFill>
                <a:srgbClr val="000000"/>
              </a:solidFill>
              <a:latin typeface="Arial"/>
            </a:endParaRPr>
          </a:p>
          <a:p>
            <a:pPr marL="228600" indent="-1200240">
              <a:lnSpc>
                <a:spcPct val="100000"/>
              </a:lnSpc>
              <a:tabLst>
                <a:tab algn="l" pos="0"/>
              </a:tabLst>
            </a:pPr>
            <a:r>
              <a:rPr b="0" lang="en-GB" sz="1800" spc="-1" strike="noStrike">
                <a:solidFill>
                  <a:srgbClr val="000000"/>
                </a:solidFill>
                <a:latin typeface="Times New Roman"/>
                <a:ea typeface="Arial"/>
              </a:rPr>
              <a:t>    </a:t>
            </a:r>
            <a:r>
              <a:rPr b="0" lang="en-GB" sz="1800" spc="-1" strike="noStrike">
                <a:solidFill>
                  <a:srgbClr val="000000"/>
                </a:solidFill>
                <a:latin typeface="Times New Roman"/>
                <a:ea typeface="Arial"/>
              </a:rPr>
              <a:t>Inputs – Username, Mobile Number, Email, DOB fields are displayed, submit button. </a:t>
            </a:r>
            <a:endParaRPr b="0" lang="en-IN" sz="1800" spc="-1" strike="noStrike">
              <a:solidFill>
                <a:srgbClr val="000000"/>
              </a:solidFill>
              <a:latin typeface="Arial"/>
            </a:endParaRPr>
          </a:p>
          <a:p>
            <a:pPr marL="228600" indent="-1200240">
              <a:lnSpc>
                <a:spcPct val="100000"/>
              </a:lnSpc>
              <a:tabLst>
                <a:tab algn="l" pos="0"/>
              </a:tabLst>
            </a:pPr>
            <a:r>
              <a:rPr b="0" lang="en-GB" sz="1800" spc="-1" strike="noStrike">
                <a:solidFill>
                  <a:srgbClr val="000000"/>
                </a:solidFill>
                <a:latin typeface="Times New Roman"/>
                <a:ea typeface="Arial"/>
              </a:rPr>
              <a:t>    </a:t>
            </a:r>
            <a:r>
              <a:rPr b="0" lang="en-GB" sz="1800" spc="-1" strike="noStrike">
                <a:solidFill>
                  <a:srgbClr val="000000"/>
                </a:solidFill>
                <a:latin typeface="Times New Roman"/>
                <a:ea typeface="Arial"/>
              </a:rPr>
              <a:t>Outputs – Control is passed to key exchange page with a random registration created.</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LibreOffice/7.5.0.3$Windows_X86_64 LibreOffice_project/c21113d003cd3efa8c53188764377a8272d9d6de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2023-02-21T10:43:35Z</dcterms:created>
  <dc:creator/>
  <dc:description/>
  <dc:language>en-IN</dc:language>
  <cp:lastModifiedBy/>
  <dcterms:modified xsi:type="dcterms:W3CDTF">2023-04-24T11:41:29Z</dcterms:modified>
  <cp:revision>40</cp:revision>
  <dc:subject/>
  <dc:title>VARUVAN VADIVELAN INSTITUTE OF TECHNOLOGY DHARMAPURI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20</vt:i4>
  </property>
</Properties>
</file>