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C2B0EE-C3CD-4EDE-A3F2-AD8A9ABA7AC7}" v="6" dt="2024-06-26T17:46:29.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8" autoAdjust="0"/>
    <p:restoredTop sz="94660"/>
  </p:normalViewPr>
  <p:slideViewPr>
    <p:cSldViewPr snapToGrid="0">
      <p:cViewPr varScale="1">
        <p:scale>
          <a:sx n="82" d="100"/>
          <a:sy n="82"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ni Venkatakamali" userId="98a271ae30d056c4" providerId="LiveId" clId="{E2C2B0EE-C3CD-4EDE-A3F2-AD8A9ABA7AC7}"/>
    <pc:docChg chg="modSld">
      <pc:chgData name="Chinni Venkatakamali" userId="98a271ae30d056c4" providerId="LiveId" clId="{E2C2B0EE-C3CD-4EDE-A3F2-AD8A9ABA7AC7}" dt="2024-06-26T17:46:29.711" v="5"/>
      <pc:docMkLst>
        <pc:docMk/>
      </pc:docMkLst>
      <pc:sldChg chg="modTransition">
        <pc:chgData name="Chinni Venkatakamali" userId="98a271ae30d056c4" providerId="LiveId" clId="{E2C2B0EE-C3CD-4EDE-A3F2-AD8A9ABA7AC7}" dt="2024-06-26T17:44:40.732" v="2"/>
        <pc:sldMkLst>
          <pc:docMk/>
          <pc:sldMk cId="1173132728" sldId="258"/>
        </pc:sldMkLst>
      </pc:sldChg>
      <pc:sldChg chg="modTransition">
        <pc:chgData name="Chinni Venkatakamali" userId="98a271ae30d056c4" providerId="LiveId" clId="{E2C2B0EE-C3CD-4EDE-A3F2-AD8A9ABA7AC7}" dt="2024-06-26T17:46:29.711" v="5"/>
        <pc:sldMkLst>
          <pc:docMk/>
          <pc:sldMk cId="3623776194" sldId="260"/>
        </pc:sldMkLst>
      </pc:sldChg>
      <pc:sldChg chg="modTransition">
        <pc:chgData name="Chinni Venkatakamali" userId="98a271ae30d056c4" providerId="LiveId" clId="{E2C2B0EE-C3CD-4EDE-A3F2-AD8A9ABA7AC7}" dt="2024-06-26T17:45:59.065" v="3"/>
        <pc:sldMkLst>
          <pc:docMk/>
          <pc:sldMk cId="1136099110"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DE64-AD94-644D-3507-24FE2B8DE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C7B878-922A-6E38-A6BA-4638AB8F7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9F5832-90D5-6599-1CD5-47AD3398A68F}"/>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D4DCF659-595F-D217-FAB0-E53DC7B713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0BB85-8430-99F2-E585-AF4D3D59DABA}"/>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79326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14F2-472B-062E-7FE9-23840FADCB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8EA01-AA73-E11A-3F97-11927D45F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8862D-1CC2-1753-8E7A-5DE660145577}"/>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565D1F3F-F06B-DC80-BA0D-3B72FDD8C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C88F2-C0F2-8BCE-58C1-F381BC05C506}"/>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96397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7B3C7-8578-C1AF-0562-4CA7476BDB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8C372D-A726-A2E1-2ACA-5E5C39335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F3BA85-97BA-B2A8-28D4-6C27645ED9A0}"/>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D42D402B-87EA-CF7B-8A12-10DA28A54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C8B74-199A-E37E-9CAA-42F30EDC3598}"/>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14708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E3CD-14BF-45CC-D3E2-4388FF6D5C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5272B-84B0-0A4C-6E0E-78FA9026A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ED1EF-B108-120A-0F5C-6CE1ED73A6D1}"/>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E3C25C50-2BE5-8E07-88FA-DB29F73B3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9E72E-6C74-2E80-27B1-D4E1A38B9C34}"/>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48162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043B-7422-18CE-C675-63AB1A0CC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A40F1-67DB-0C51-3090-CC53ACCC5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EF0A2E-984F-AF7A-870F-E0B05096FBCA}"/>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F0E015F5-1054-2BFB-9BAB-2158F8DFD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F9DAE-9F3D-2AD3-B76B-A13338AC2C4E}"/>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424498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A86A-BEA2-54C3-C500-8FAE611EA0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CF1B1-5AB9-7B43-C32E-B59041D66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34EDE8-ED53-CF77-37A5-307CC86F7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F40B3-EF7B-9699-FDBC-F91333AC4035}"/>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6" name="Footer Placeholder 5">
            <a:extLst>
              <a:ext uri="{FF2B5EF4-FFF2-40B4-BE49-F238E27FC236}">
                <a16:creationId xmlns:a16="http://schemas.microsoft.com/office/drawing/2014/main" id="{DB3E88A3-DDF8-055E-3FA3-3DFD178EB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0443CD-33CB-B4A1-BC77-082614D51543}"/>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25081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7CD6-EC0B-F848-E459-DE096DD771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B827F2-9785-E96F-6E33-97D73A5F6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17DE8-CD6C-E055-673B-4A91F6EF5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BC4B07-FC20-191D-1F51-A89DB8E0E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1F408-CACE-2A44-E2BA-6BF0864A3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13ACAD-0CF1-5F73-A11A-6DAA867C442E}"/>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8" name="Footer Placeholder 7">
            <a:extLst>
              <a:ext uri="{FF2B5EF4-FFF2-40B4-BE49-F238E27FC236}">
                <a16:creationId xmlns:a16="http://schemas.microsoft.com/office/drawing/2014/main" id="{1AC4E926-6A25-5FBD-9AAE-D41101C653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62A295-2C97-E265-77B8-06D0A22B6B91}"/>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258338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5112-013F-D420-BF85-2E8BA7376B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60FBD3-DDC4-7A48-BA33-AD350C8F38B4}"/>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4" name="Footer Placeholder 3">
            <a:extLst>
              <a:ext uri="{FF2B5EF4-FFF2-40B4-BE49-F238E27FC236}">
                <a16:creationId xmlns:a16="http://schemas.microsoft.com/office/drawing/2014/main" id="{CD272FDA-ACF7-E5D9-4588-3E1A7FDC48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D08863-C6B3-6B8A-7C98-D36E08ABCBDE}"/>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58093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6F566-934F-68A2-8392-1F503C2B6F20}"/>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3" name="Footer Placeholder 2">
            <a:extLst>
              <a:ext uri="{FF2B5EF4-FFF2-40B4-BE49-F238E27FC236}">
                <a16:creationId xmlns:a16="http://schemas.microsoft.com/office/drawing/2014/main" id="{0599E947-CC78-534E-44F6-170C4A9801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4F6E3D-6632-053E-3734-0CAC973FCB51}"/>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102760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B8B7-91C1-50BB-65FD-6DC07E30F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AA198A-5F7B-ED96-9ECA-A83132462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856F34-4308-2C3B-2906-24FD22368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D875E-3E7D-78BD-2E6A-024216C8E471}"/>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6" name="Footer Placeholder 5">
            <a:extLst>
              <a:ext uri="{FF2B5EF4-FFF2-40B4-BE49-F238E27FC236}">
                <a16:creationId xmlns:a16="http://schemas.microsoft.com/office/drawing/2014/main" id="{C951AE40-CF3B-B277-4C09-4EF7EEAA20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3063E0-8290-F8EE-DCDC-5E0A179A3E3A}"/>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87694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E9A8-4EA7-4CAA-2DFF-58AE1B5D2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D47F01-E10C-0102-2B62-085561B87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3E4F23-182A-6D7C-2DEB-F65D47FC6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6ECCD-6385-032F-6276-7CC85D8ED0C1}"/>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6" name="Footer Placeholder 5">
            <a:extLst>
              <a:ext uri="{FF2B5EF4-FFF2-40B4-BE49-F238E27FC236}">
                <a16:creationId xmlns:a16="http://schemas.microsoft.com/office/drawing/2014/main" id="{4A0314EF-878A-4F68-2417-B85A29F33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36684-07F6-F7AD-AAA1-36FBB0DF2789}"/>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45757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10210-EDDD-35E2-1667-1C60A74D7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EFB00-BDC4-EBC8-668F-1B9A10EBF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27D28-70A0-8764-1293-67EC57632F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60D32EB3-08D0-FFF9-F44F-65F507B50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E71AD4-F2F0-CA31-C9B8-612FC4A23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773A-C6F0-4AD7-9727-7D4D9585473E}" type="slidenum">
              <a:rPr lang="en-IN" smtClean="0"/>
              <a:t>‹#›</a:t>
            </a:fld>
            <a:endParaRPr lang="en-IN"/>
          </a:p>
        </p:txBody>
      </p:sp>
    </p:spTree>
    <p:extLst>
      <p:ext uri="{BB962C8B-B14F-4D97-AF65-F5344CB8AC3E}">
        <p14:creationId xmlns:p14="http://schemas.microsoft.com/office/powerpoint/2010/main" val="2087035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thank-you-thanks-end-text-sign-489376/"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2599BF-8365-A426-9B77-B9B2823FA1CE}"/>
              </a:ext>
            </a:extLst>
          </p:cNvPr>
          <p:cNvSpPr txBox="1"/>
          <p:nvPr/>
        </p:nvSpPr>
        <p:spPr>
          <a:xfrm>
            <a:off x="4174567" y="830120"/>
            <a:ext cx="6726305" cy="1446550"/>
          </a:xfrm>
          <a:prstGeom prst="rect">
            <a:avLst/>
          </a:prstGeom>
          <a:noFill/>
        </p:spPr>
        <p:txBody>
          <a:bodyPr wrap="square" rtlCol="0">
            <a:spAutoFit/>
          </a:bodyPr>
          <a:lstStyle/>
          <a:p>
            <a:r>
              <a:rPr lang="en-US" sz="8800" dirty="0">
                <a:latin typeface="Edwardian Script ITC" panose="030303020407070D0804" pitchFamily="66" charset="0"/>
                <a:ea typeface="MS Gothic" panose="020B0609070205080204" pitchFamily="49" charset="-128"/>
              </a:rPr>
              <a:t>Cloud Computing</a:t>
            </a:r>
            <a:endParaRPr lang="en-IN" sz="8800" dirty="0">
              <a:latin typeface="Edwardian Script ITC" panose="030303020407070D0804" pitchFamily="66" charset="0"/>
            </a:endParaRPr>
          </a:p>
        </p:txBody>
      </p:sp>
      <p:sp>
        <p:nvSpPr>
          <p:cNvPr id="6" name="TextBox 5">
            <a:extLst>
              <a:ext uri="{FF2B5EF4-FFF2-40B4-BE49-F238E27FC236}">
                <a16:creationId xmlns:a16="http://schemas.microsoft.com/office/drawing/2014/main" id="{71310BBF-E175-0CB9-26BB-C448F47407B0}"/>
              </a:ext>
            </a:extLst>
          </p:cNvPr>
          <p:cNvSpPr txBox="1"/>
          <p:nvPr/>
        </p:nvSpPr>
        <p:spPr>
          <a:xfrm>
            <a:off x="5515552" y="2372350"/>
            <a:ext cx="6251511" cy="1446550"/>
          </a:xfrm>
          <a:prstGeom prst="rect">
            <a:avLst/>
          </a:prstGeom>
          <a:noFill/>
        </p:spPr>
        <p:txBody>
          <a:bodyPr wrap="square" rtlCol="0">
            <a:spAutoFit/>
          </a:bodyPr>
          <a:lstStyle/>
          <a:p>
            <a:r>
              <a:rPr lang="en-IN" sz="8800" dirty="0">
                <a:latin typeface="Edwardian Script ITC" panose="030303020407070D0804" pitchFamily="66" charset="0"/>
              </a:rPr>
              <a:t>Capstone Project</a:t>
            </a:r>
          </a:p>
        </p:txBody>
      </p:sp>
      <p:sp>
        <p:nvSpPr>
          <p:cNvPr id="7" name="TextBox 6">
            <a:extLst>
              <a:ext uri="{FF2B5EF4-FFF2-40B4-BE49-F238E27FC236}">
                <a16:creationId xmlns:a16="http://schemas.microsoft.com/office/drawing/2014/main" id="{91BB6743-1E81-62C2-D460-E214BBBF3190}"/>
              </a:ext>
            </a:extLst>
          </p:cNvPr>
          <p:cNvSpPr txBox="1"/>
          <p:nvPr/>
        </p:nvSpPr>
        <p:spPr>
          <a:xfrm>
            <a:off x="8836862" y="4838505"/>
            <a:ext cx="3090766" cy="954107"/>
          </a:xfrm>
          <a:prstGeom prst="rect">
            <a:avLst/>
          </a:prstGeom>
          <a:noFill/>
        </p:spPr>
        <p:txBody>
          <a:bodyPr wrap="square" rtlCol="0">
            <a:spAutoFit/>
          </a:bodyPr>
          <a:lstStyle/>
          <a:p>
            <a:r>
              <a:rPr lang="en-IN" sz="2800" b="1" dirty="0">
                <a:latin typeface="Edwardian Script ITC" panose="030303020407070D0804" pitchFamily="66" charset="0"/>
              </a:rPr>
              <a:t>C. Venkata Kamali</a:t>
            </a:r>
          </a:p>
          <a:p>
            <a:r>
              <a:rPr lang="en-IN" sz="2800" b="1" dirty="0">
                <a:latin typeface="Edwardian Script ITC" panose="030303020407070D0804" pitchFamily="66" charset="0"/>
              </a:rPr>
              <a:t>   [192211325]</a:t>
            </a:r>
          </a:p>
        </p:txBody>
      </p:sp>
    </p:spTree>
    <p:extLst>
      <p:ext uri="{BB962C8B-B14F-4D97-AF65-F5344CB8AC3E}">
        <p14:creationId xmlns:p14="http://schemas.microsoft.com/office/powerpoint/2010/main" val="14895007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F71507-2E26-4E86-0CCE-C24EF92F642E}"/>
              </a:ext>
            </a:extLst>
          </p:cNvPr>
          <p:cNvSpPr txBox="1"/>
          <p:nvPr/>
        </p:nvSpPr>
        <p:spPr>
          <a:xfrm>
            <a:off x="857250" y="676275"/>
            <a:ext cx="47244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Conclusion…..</a:t>
            </a:r>
          </a:p>
        </p:txBody>
      </p:sp>
      <p:sp>
        <p:nvSpPr>
          <p:cNvPr id="3" name="TextBox 2">
            <a:extLst>
              <a:ext uri="{FF2B5EF4-FFF2-40B4-BE49-F238E27FC236}">
                <a16:creationId xmlns:a16="http://schemas.microsoft.com/office/drawing/2014/main" id="{D99C17F1-CF1E-11E5-194F-1BF97ED39AAF}"/>
              </a:ext>
            </a:extLst>
          </p:cNvPr>
          <p:cNvSpPr txBox="1"/>
          <p:nvPr/>
        </p:nvSpPr>
        <p:spPr>
          <a:xfrm>
            <a:off x="1320800" y="2057519"/>
            <a:ext cx="9479280" cy="3782061"/>
          </a:xfrm>
          <a:prstGeom prst="rect">
            <a:avLst/>
          </a:prstGeom>
          <a:solidFill>
            <a:schemeClr val="bg1"/>
          </a:solidFill>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mplementation of an Online Blood Banking System on an open cloud platform significantly enhances the efficiency and accessibility of blood donation and transfusion services. By leveraging cloud technologies, the system ensures robust scalability, security, and reliability, allowing healthcare providers and donors to interact seamlessly and in real-time. This platform facilitates the real-time updating of blood inventory, streamlines the donor registration and scheduling processes, and ensures the availability of critical information during emergencies. Additionally, cloud integration offers advanced data analytics capabilities, enabling better decision-making and strategic planning for blood supply management. Overall, the system not only improves operational efficiency but also plays a crucial role in saving lives by ensuring timely and adequate availability of blood resources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C4B7EC9-7D99-8AB6-5FA3-2FA0E2F3F2A9}"/>
              </a:ext>
            </a:extLst>
          </p:cNvPr>
          <p:cNvCxnSpPr>
            <a:cxnSpLocks/>
          </p:cNvCxnSpPr>
          <p:nvPr/>
        </p:nvCxnSpPr>
        <p:spPr>
          <a:xfrm>
            <a:off x="1028700" y="1384161"/>
            <a:ext cx="1019175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5724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5000" b="-2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43377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6BFB2D-22C3-1EEB-065B-72DDB0A9AF20}"/>
              </a:ext>
            </a:extLst>
          </p:cNvPr>
          <p:cNvSpPr>
            <a:spLocks noGrp="1"/>
          </p:cNvSpPr>
          <p:nvPr>
            <p:ph type="title" idx="4294967295"/>
          </p:nvPr>
        </p:nvSpPr>
        <p:spPr>
          <a:xfrm>
            <a:off x="4467225" y="381000"/>
            <a:ext cx="7515225" cy="5362575"/>
          </a:xfrm>
          <a:noFill/>
        </p:spPr>
        <p:txBody>
          <a:bodyPr>
            <a:noAutofit/>
          </a:bodyPr>
          <a:lstStyle/>
          <a:p>
            <a:pPr algn="ctr"/>
            <a:r>
              <a:rPr lang="en-US" sz="8000" dirty="0">
                <a:solidFill>
                  <a:srgbClr val="002060"/>
                </a:solidFill>
                <a:latin typeface="Edwardian Script ITC" panose="030303020407070D0804" pitchFamily="66" charset="0"/>
                <a:ea typeface="Calibri" panose="020F0502020204030204" pitchFamily="34" charset="0"/>
                <a:cs typeface="Leelawadee UI" panose="020B0502040204020203" pitchFamily="34" charset="-34"/>
              </a:rPr>
              <a:t>Online Blood Banking System…</a:t>
            </a:r>
            <a:endParaRPr lang="en-IN" sz="8000" dirty="0">
              <a:solidFill>
                <a:srgbClr val="002060"/>
              </a:solidFill>
              <a:latin typeface="Edwardian Script ITC" panose="030303020407070D0804" pitchFamily="66" charset="0"/>
            </a:endParaRPr>
          </a:p>
        </p:txBody>
      </p:sp>
    </p:spTree>
    <p:extLst>
      <p:ext uri="{BB962C8B-B14F-4D97-AF65-F5344CB8AC3E}">
        <p14:creationId xmlns:p14="http://schemas.microsoft.com/office/powerpoint/2010/main" val="1559383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DD55A2-BC19-FEA8-85AE-36D562CFD9CB}"/>
              </a:ext>
            </a:extLst>
          </p:cNvPr>
          <p:cNvSpPr txBox="1"/>
          <p:nvPr/>
        </p:nvSpPr>
        <p:spPr>
          <a:xfrm>
            <a:off x="647700" y="258455"/>
            <a:ext cx="40005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Abstract……</a:t>
            </a:r>
          </a:p>
        </p:txBody>
      </p:sp>
      <p:sp>
        <p:nvSpPr>
          <p:cNvPr id="6" name="TextBox 5">
            <a:extLst>
              <a:ext uri="{FF2B5EF4-FFF2-40B4-BE49-F238E27FC236}">
                <a16:creationId xmlns:a16="http://schemas.microsoft.com/office/drawing/2014/main" id="{2E594B72-F961-C9EA-A42B-E4085247AEFC}"/>
              </a:ext>
            </a:extLst>
          </p:cNvPr>
          <p:cNvSpPr txBox="1"/>
          <p:nvPr/>
        </p:nvSpPr>
        <p:spPr>
          <a:xfrm>
            <a:off x="924128" y="1566505"/>
            <a:ext cx="9902757" cy="4664547"/>
          </a:xfrm>
          <a:prstGeom prst="rect">
            <a:avLst/>
          </a:prstGeom>
          <a:noFill/>
          <a:ln>
            <a:solidFill>
              <a:schemeClr val="accent5">
                <a:lumMod val="75000"/>
              </a:schemeClr>
            </a:solidFill>
          </a:ln>
          <a:effectLst>
            <a:glow rad="101600">
              <a:schemeClr val="accent3">
                <a:satMod val="175000"/>
                <a:alpha val="40000"/>
              </a:schemeClr>
            </a:glow>
            <a:innerShdw blurRad="63500" dist="50800" dir="10800000">
              <a:prstClr val="black">
                <a:alpha val="50000"/>
              </a:prstClr>
            </a:innerShdw>
          </a:effectLst>
        </p:spPr>
        <p:txBody>
          <a:bodyPr wrap="square" rtlCol="0">
            <a:spAutoFit/>
          </a:bodyPr>
          <a:lstStyle/>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            </a:t>
            </a:r>
            <a:r>
              <a:rPr lang="en-US" sz="1800" dirty="0">
                <a:solidFill>
                  <a:srgbClr val="0D0D0D"/>
                </a:solidFill>
                <a:effectLst/>
                <a:latin typeface="Times New Roman" panose="02020603050405020304" pitchFamily="18" charset="0"/>
                <a:ea typeface="Calibri" panose="020F0502020204030204" pitchFamily="34" charset="0"/>
              </a:rPr>
              <a:t>The Online Blood Banking System is a comprehensive platform designed to streamline and enhance the blood donation process using cloud technology. Implemented on an open cloud platform, such as AWS, Azure, or Google Cloud, this system facilitates the seamless connection between blood donors, recipients, and blood banks. The platform includes modules for donor registration, blood donation scheduling, inventory management, and recipient matching. Donors can easily sign up, view nearby donation drives, and schedule appointments. Blood banks can efficiently manage their inventory, track blood supply levels, and ensure the safe and timely distribution of blood to recipients. The system also features an intelligent matching algorithm to connect recipients with compatible blood donors quickly. By leveraging the scalability, reliability, and security of cloud infrastructure, the Online Blood Banking System aims to improve the efficiency of blood donation processes, enhance accessibility for donors and recipients, and ultimately contribute to saving more lives.</a:t>
            </a:r>
            <a:endParaRPr lang="en-IN" dirty="0"/>
          </a:p>
        </p:txBody>
      </p:sp>
      <p:cxnSp>
        <p:nvCxnSpPr>
          <p:cNvPr id="10" name="Straight Connector 9">
            <a:extLst>
              <a:ext uri="{FF2B5EF4-FFF2-40B4-BE49-F238E27FC236}">
                <a16:creationId xmlns:a16="http://schemas.microsoft.com/office/drawing/2014/main" id="{4DA63990-CFF9-4AB6-8781-7CA6D11C27B3}"/>
              </a:ext>
            </a:extLst>
          </p:cNvPr>
          <p:cNvCxnSpPr>
            <a:cxnSpLocks/>
          </p:cNvCxnSpPr>
          <p:nvPr/>
        </p:nvCxnSpPr>
        <p:spPr>
          <a:xfrm>
            <a:off x="647700" y="966341"/>
            <a:ext cx="10363200" cy="0"/>
          </a:xfrm>
          <a:prstGeom prst="line">
            <a:avLst/>
          </a:prstGeom>
          <a:ln>
            <a:solidFill>
              <a:schemeClr val="accent6"/>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132728"/>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550F5-041B-3A8E-A16F-35F2768AD8B3}"/>
              </a:ext>
            </a:extLst>
          </p:cNvPr>
          <p:cNvSpPr txBox="1"/>
          <p:nvPr/>
        </p:nvSpPr>
        <p:spPr>
          <a:xfrm>
            <a:off x="503980" y="404752"/>
            <a:ext cx="6162675" cy="769441"/>
          </a:xfrm>
          <a:prstGeom prst="rect">
            <a:avLst/>
          </a:prstGeom>
          <a:noFill/>
        </p:spPr>
        <p:txBody>
          <a:bodyPr wrap="square" rtlCol="0">
            <a:spAutoFit/>
          </a:bodyPr>
          <a:lstStyle/>
          <a:p>
            <a:r>
              <a:rPr lang="en-IN" sz="4400" b="1" dirty="0">
                <a:solidFill>
                  <a:srgbClr val="0070C0"/>
                </a:solidFill>
                <a:latin typeface="Edwardian Script ITC" panose="030303020407070D0804" pitchFamily="66"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7B004D68-5C38-1674-6FED-12123AD3307F}"/>
              </a:ext>
            </a:extLst>
          </p:cNvPr>
          <p:cNvSpPr txBox="1"/>
          <p:nvPr/>
        </p:nvSpPr>
        <p:spPr>
          <a:xfrm>
            <a:off x="723899" y="1132106"/>
            <a:ext cx="10267951" cy="5444054"/>
          </a:xfrm>
          <a:prstGeom prst="rect">
            <a:avLst/>
          </a:prstGeom>
          <a:noFill/>
          <a:ln>
            <a:solidFill>
              <a:schemeClr val="accent5">
                <a:lumMod val="75000"/>
              </a:schemeClr>
            </a:solidFill>
          </a:ln>
          <a:effectLst>
            <a:glow rad="101600">
              <a:schemeClr val="accent3">
                <a:satMod val="175000"/>
                <a:alpha val="40000"/>
              </a:schemeClr>
            </a:glow>
          </a:effectLst>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online blood banking system leverages digital technology to streamline and enhance the process of blood donation, storage, and distribution, ensuring efficient management of blood resources.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system provides a platform for potential donors and recipients to access information and services from anywhere, making it easier to find and donate blood, and to request and receive needed blood products.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real-time updates, users can quickly learn about the availability of different blood types, upcoming blood drives, and urgent needs for specific blood groups, facilitating timely donations and distribution.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offers improved communication channels between blood banks, hospitals, and donors, allowing for better coordination and faster response times during emergencies.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ensures secure and efficient handling of sensitive data related to donors and recipients, including medical histories, blood types, and donation records, while complying with privacy regulations.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online platform can be used to raise awareness about the importance of blood donation, engage with the community through educational content, and encourage more people to become regular donors.</a:t>
            </a:r>
          </a:p>
        </p:txBody>
      </p:sp>
    </p:spTree>
    <p:extLst>
      <p:ext uri="{BB962C8B-B14F-4D97-AF65-F5344CB8AC3E}">
        <p14:creationId xmlns:p14="http://schemas.microsoft.com/office/powerpoint/2010/main" val="15418719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E354F-7CC9-F136-9BA7-9274CF96AFB0}"/>
              </a:ext>
            </a:extLst>
          </p:cNvPr>
          <p:cNvSpPr txBox="1"/>
          <p:nvPr/>
        </p:nvSpPr>
        <p:spPr>
          <a:xfrm>
            <a:off x="733425" y="428625"/>
            <a:ext cx="4743644" cy="707886"/>
          </a:xfrm>
          <a:prstGeom prst="rect">
            <a:avLst/>
          </a:prstGeom>
          <a:noFill/>
        </p:spPr>
        <p:txBody>
          <a:bodyPr wrap="square" rtlCol="0">
            <a:spAutoFit/>
          </a:bodyPr>
          <a:lstStyle/>
          <a:p>
            <a:pPr marL="0" indent="0">
              <a:buNone/>
            </a:pPr>
            <a:r>
              <a:rPr lang="en-US" sz="4000" dirty="0">
                <a:solidFill>
                  <a:srgbClr val="00B0F0"/>
                </a:solidFill>
                <a:latin typeface="Edwardian Script ITC" panose="030303020407070D0804" pitchFamily="66" charset="0"/>
              </a:rPr>
              <a:t>Existing System: </a:t>
            </a:r>
          </a:p>
        </p:txBody>
      </p:sp>
      <p:cxnSp>
        <p:nvCxnSpPr>
          <p:cNvPr id="5" name="Straight Connector 4">
            <a:extLst>
              <a:ext uri="{FF2B5EF4-FFF2-40B4-BE49-F238E27FC236}">
                <a16:creationId xmlns:a16="http://schemas.microsoft.com/office/drawing/2014/main" id="{C1B6B664-7EE6-668E-3E91-0DD53BB1E462}"/>
              </a:ext>
            </a:extLst>
          </p:cNvPr>
          <p:cNvCxnSpPr>
            <a:cxnSpLocks/>
          </p:cNvCxnSpPr>
          <p:nvPr/>
        </p:nvCxnSpPr>
        <p:spPr>
          <a:xfrm>
            <a:off x="905069" y="1136511"/>
            <a:ext cx="10282335" cy="0"/>
          </a:xfrm>
          <a:prstGeom prst="line">
            <a:avLst/>
          </a:prstGeom>
          <a:ln>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9B7727D-FAD9-2228-8ACB-7E81AD88511D}"/>
              </a:ext>
            </a:extLst>
          </p:cNvPr>
          <p:cNvSpPr/>
          <p:nvPr/>
        </p:nvSpPr>
        <p:spPr>
          <a:xfrm>
            <a:off x="1442720" y="1596749"/>
            <a:ext cx="9306559" cy="4832626"/>
          </a:xfrm>
          <a:prstGeom prst="rect">
            <a:avLst/>
          </a:prstGeom>
          <a:ln>
            <a:solidFill>
              <a:srgbClr val="00B0F0"/>
            </a:solidFill>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lnSpc>
                <a:spcPct val="150000"/>
              </a:lnSpc>
              <a:buFont typeface="Wingdings" panose="05000000000000000000" pitchFamily="2" charset="2"/>
              <a:buChar char="q"/>
            </a:pPr>
            <a:r>
              <a:rPr lang="en-IN" b="1"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Cloud Infrastructure Setup:</a:t>
            </a:r>
            <a:endParaRPr lang="en-IN"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Choose a cloud platform (e.g., AWS, Azure, Google Cloud).</a:t>
            </a:r>
            <a:endParaRPr lang="en-IN"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 Set up a cloud account and configure the necessary services, such as virtual machines, databases, and storage solutions</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nSpc>
                <a:spcPct val="150000"/>
              </a:lnSpc>
              <a:buFont typeface="Wingdings" panose="05000000000000000000" pitchFamily="2" charset="2"/>
              <a:buChar char="q"/>
            </a:pPr>
            <a:r>
              <a:rPr lang="en-IN" b="1"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Database Design:</a:t>
            </a:r>
            <a:endParaRPr lang="en-IN"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Design a relational database schema to store information about donors, donations, blood types, inventory, and requests.</a:t>
            </a:r>
            <a:endParaRPr lang="en-IN"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 Use cloud database services like Amazon RDS, Azure SQL Database, or Google Cloud SQL</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lnSpc>
                <a:spcPct val="150000"/>
              </a:lnSpc>
              <a:buFont typeface="Wingdings" panose="05000000000000000000" pitchFamily="2" charset="2"/>
              <a:buChar char="q"/>
            </a:pPr>
            <a:r>
              <a:rPr lang="en-IN" b="1"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Backend Development:</a:t>
            </a:r>
            <a:endParaRPr lang="en-IN" b="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Develop the backend using a server-side language (e.g., Python, Java, Node.js).</a:t>
            </a:r>
            <a:endParaRPr lang="en-IN"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Implement RESTful APIs for interacting with the frontend and mobile applications.</a:t>
            </a:r>
            <a:endParaRPr lang="en-IN"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77619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8A822C-8898-BBF9-8DCC-E51ECC017C48}"/>
              </a:ext>
            </a:extLst>
          </p:cNvPr>
          <p:cNvSpPr txBox="1"/>
          <p:nvPr/>
        </p:nvSpPr>
        <p:spPr>
          <a:xfrm>
            <a:off x="821094" y="438539"/>
            <a:ext cx="3489649"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8927F95B-02B0-12D5-D90D-38328EE31657}"/>
              </a:ext>
            </a:extLst>
          </p:cNvPr>
          <p:cNvSpPr txBox="1"/>
          <p:nvPr/>
        </p:nvSpPr>
        <p:spPr>
          <a:xfrm>
            <a:off x="1217334" y="1146425"/>
            <a:ext cx="9572264" cy="5450851"/>
          </a:xfrm>
          <a:prstGeom prst="rect">
            <a:avLst/>
          </a:prstGeom>
          <a:noFill/>
          <a:ln>
            <a:solidFill>
              <a:schemeClr val="accent5">
                <a:lumMod val="75000"/>
              </a:schemeClr>
            </a:solidFill>
          </a:ln>
          <a:effectLst>
            <a:glow rad="101600">
              <a:schemeClr val="accent5">
                <a:satMod val="175000"/>
                <a:alpha val="40000"/>
              </a:schemeClr>
            </a:glow>
          </a:effectLst>
        </p:spPr>
        <p:txBody>
          <a:bodyPr wrap="square" rtlCol="0">
            <a:spAutoFit/>
          </a:bodyPr>
          <a:lstStyle/>
          <a:p>
            <a:pPr marL="285750" indent="-285750">
              <a:lnSpc>
                <a:spcPct val="150000"/>
              </a:lnSpc>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rPr>
              <a:t>The Online Blood Banking System will be designed and implemented on a robust open cloud platform, such as AWS, Google Cloud, or Microsoft Azure. </a:t>
            </a:r>
            <a:r>
              <a:rPr lang="en-IN" sz="1800" dirty="0">
                <a:effectLst/>
                <a:latin typeface="Times New Roman" panose="02020603050405020304" pitchFamily="18" charset="0"/>
                <a:ea typeface="Times New Roman" panose="02020603050405020304" pitchFamily="18" charset="0"/>
              </a:rPr>
              <a:t>The proposed system will consist of several modules, including user registration, blood inventory management, donor management, recipient management, and reporting and analytics.</a:t>
            </a:r>
          </a:p>
          <a:p>
            <a:pPr marL="285750" indent="-285750">
              <a:lnSpc>
                <a:spcPct val="150000"/>
              </a:lnSpc>
              <a:buFont typeface="Wingdings" panose="05000000000000000000" pitchFamily="2" charset="2"/>
              <a:buChar char="ü"/>
            </a:pPr>
            <a:r>
              <a:rPr lang="en-IN" sz="1800" b="1" dirty="0">
                <a:effectLst/>
                <a:latin typeface="Times New Roman" panose="02020603050405020304" pitchFamily="18" charset="0"/>
                <a:ea typeface="Times New Roman" panose="02020603050405020304" pitchFamily="18" charset="0"/>
              </a:rPr>
              <a:t>Donor Management</a:t>
            </a:r>
            <a:r>
              <a:rPr lang="en-IN" sz="1800" dirty="0">
                <a:effectLst/>
                <a:latin typeface="Times New Roman" panose="02020603050405020304" pitchFamily="18" charset="0"/>
                <a:ea typeface="Times New Roman" panose="02020603050405020304" pitchFamily="18" charset="0"/>
              </a:rPr>
              <a:t>: This module will allow donors to register their profiles, including their blood type, donation history, and eligibility status. It will also send reminders to eligible donors for upcoming donation camps or when their blood type is in demand.</a:t>
            </a:r>
            <a:endParaRPr lang="en-US" dirty="0">
              <a:latin typeface="Calibri" panose="020F0502020204030204" pitchFamily="34" charset="0"/>
              <a:ea typeface="Calibri" panose="020F0502020204030204" pitchFamily="34" charset="0"/>
            </a:endParaRPr>
          </a:p>
          <a:p>
            <a:pPr marL="285750" indent="-285750">
              <a:lnSpc>
                <a:spcPct val="150000"/>
              </a:lnSpc>
              <a:buFont typeface="Wingdings" panose="05000000000000000000" pitchFamily="2" charset="2"/>
              <a:buChar char="ü"/>
            </a:pPr>
            <a:r>
              <a:rPr lang="en-IN" sz="1800" b="1" dirty="0">
                <a:effectLst/>
                <a:latin typeface="Times New Roman" panose="02020603050405020304" pitchFamily="18" charset="0"/>
                <a:ea typeface="Times New Roman" panose="02020603050405020304" pitchFamily="18" charset="0"/>
              </a:rPr>
              <a:t>Blood Inventory Management</a:t>
            </a:r>
            <a:r>
              <a:rPr lang="en-IN" sz="1800" dirty="0">
                <a:effectLst/>
                <a:latin typeface="Times New Roman" panose="02020603050405020304" pitchFamily="18" charset="0"/>
                <a:ea typeface="Times New Roman" panose="02020603050405020304" pitchFamily="18" charset="0"/>
              </a:rPr>
              <a:t>: Blood banks will be able to manage their inventory of blood and blood products, including tracking the storage conditions, expiry dates, and current stock levels. This module will use real-time updates to ensure accurate and up-to-date information.</a:t>
            </a:r>
          </a:p>
          <a:p>
            <a:pPr marL="285750" indent="-285750">
              <a:lnSpc>
                <a:spcPct val="150000"/>
              </a:lnSpc>
              <a:buFont typeface="Wingdings" panose="05000000000000000000" pitchFamily="2" charset="2"/>
              <a:buChar char="ü"/>
            </a:pPr>
            <a:r>
              <a:rPr lang="en-US" sz="1800" b="1" dirty="0">
                <a:effectLst/>
                <a:latin typeface="Calibri" panose="020F0502020204030204" pitchFamily="34" charset="0"/>
                <a:ea typeface="Calibri" panose="020F0502020204030204" pitchFamily="34" charset="0"/>
              </a:rPr>
              <a:t>Recipient Management</a:t>
            </a:r>
            <a:r>
              <a:rPr lang="en-US" sz="1800" dirty="0">
                <a:effectLst/>
                <a:latin typeface="Calibri" panose="020F0502020204030204" pitchFamily="34" charset="0"/>
                <a:ea typeface="Calibri" panose="020F0502020204030204" pitchFamily="34" charset="0"/>
              </a:rPr>
              <a:t>: Hospitals and medical professionals can register as recipients to request specific blood types. This module will match requests with available stock in nearby blood banks and notify the relevant blood bank for fulfillment</a:t>
            </a:r>
            <a:endParaRPr lang="en-IN" dirty="0"/>
          </a:p>
        </p:txBody>
      </p:sp>
    </p:spTree>
    <p:extLst>
      <p:ext uri="{BB962C8B-B14F-4D97-AF65-F5344CB8AC3E}">
        <p14:creationId xmlns:p14="http://schemas.microsoft.com/office/powerpoint/2010/main" val="1136099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689FB-CAFC-C70F-06BC-5C8DE9E027FD}"/>
              </a:ext>
            </a:extLst>
          </p:cNvPr>
          <p:cNvSpPr txBox="1"/>
          <p:nvPr/>
        </p:nvSpPr>
        <p:spPr>
          <a:xfrm>
            <a:off x="713273" y="595606"/>
            <a:ext cx="36576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Implementation……</a:t>
            </a:r>
          </a:p>
        </p:txBody>
      </p:sp>
      <p:cxnSp>
        <p:nvCxnSpPr>
          <p:cNvPr id="5" name="Straight Connector 4">
            <a:extLst>
              <a:ext uri="{FF2B5EF4-FFF2-40B4-BE49-F238E27FC236}">
                <a16:creationId xmlns:a16="http://schemas.microsoft.com/office/drawing/2014/main" id="{729EF60C-A2B7-498D-4173-1187213D7F53}"/>
              </a:ext>
            </a:extLst>
          </p:cNvPr>
          <p:cNvCxnSpPr>
            <a:cxnSpLocks/>
          </p:cNvCxnSpPr>
          <p:nvPr/>
        </p:nvCxnSpPr>
        <p:spPr>
          <a:xfrm>
            <a:off x="847530" y="1236621"/>
            <a:ext cx="10496939"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476F2AF-C81D-FC37-6537-4099F99A9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022" y="1370361"/>
            <a:ext cx="8658058" cy="52619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56559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536F0-7AAA-9B23-3DED-1A736FFF126C}"/>
              </a:ext>
            </a:extLst>
          </p:cNvPr>
          <p:cNvSpPr txBox="1"/>
          <p:nvPr/>
        </p:nvSpPr>
        <p:spPr>
          <a:xfrm>
            <a:off x="894379" y="475599"/>
            <a:ext cx="3498979"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Output:</a:t>
            </a:r>
          </a:p>
        </p:txBody>
      </p:sp>
      <p:cxnSp>
        <p:nvCxnSpPr>
          <p:cNvPr id="6" name="Straight Connector 5">
            <a:extLst>
              <a:ext uri="{FF2B5EF4-FFF2-40B4-BE49-F238E27FC236}">
                <a16:creationId xmlns:a16="http://schemas.microsoft.com/office/drawing/2014/main" id="{61A50983-D2B8-CE49-C5C8-E4142698B786}"/>
              </a:ext>
            </a:extLst>
          </p:cNvPr>
          <p:cNvCxnSpPr>
            <a:cxnSpLocks/>
          </p:cNvCxnSpPr>
          <p:nvPr/>
        </p:nvCxnSpPr>
        <p:spPr>
          <a:xfrm>
            <a:off x="1023937" y="1236717"/>
            <a:ext cx="10217701"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D87A454-A97A-AD2A-5D20-5C06EC2D5855}"/>
              </a:ext>
            </a:extLst>
          </p:cNvPr>
          <p:cNvSpPr txBox="1"/>
          <p:nvPr/>
        </p:nvSpPr>
        <p:spPr>
          <a:xfrm>
            <a:off x="1226916" y="1551007"/>
            <a:ext cx="10014722" cy="784830"/>
          </a:xfrm>
          <a:prstGeom prst="rect">
            <a:avLst/>
          </a:prstGeom>
          <a:noFill/>
        </p:spPr>
        <p:txBody>
          <a:bodyPr wrap="square" rtlCol="0">
            <a:spAutoFit/>
          </a:bodyPr>
          <a:lstStyle/>
          <a:p>
            <a:pPr>
              <a:lnSpc>
                <a:spcPct val="150000"/>
              </a:lnSpc>
            </a:pPr>
            <a:endParaRPr lang="en-US" dirty="0"/>
          </a:p>
          <a:p>
            <a:endParaRPr lang="en-IN" dirty="0"/>
          </a:p>
        </p:txBody>
      </p:sp>
      <p:pic>
        <p:nvPicPr>
          <p:cNvPr id="11" name="Picture 10">
            <a:extLst>
              <a:ext uri="{FF2B5EF4-FFF2-40B4-BE49-F238E27FC236}">
                <a16:creationId xmlns:a16="http://schemas.microsoft.com/office/drawing/2014/main" id="{97D53981-C17E-ECFD-7D3E-1E9FE6ABF4B8}"/>
              </a:ext>
            </a:extLst>
          </p:cNvPr>
          <p:cNvPicPr>
            <a:picLocks noChangeAspect="1"/>
          </p:cNvPicPr>
          <p:nvPr/>
        </p:nvPicPr>
        <p:blipFill>
          <a:blip r:embed="rId4"/>
          <a:stretch>
            <a:fillRect/>
          </a:stretch>
        </p:blipFill>
        <p:spPr>
          <a:xfrm>
            <a:off x="1799319" y="1943422"/>
            <a:ext cx="8430802" cy="314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47294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536F0-7AAA-9B23-3DED-1A736FFF126C}"/>
              </a:ext>
            </a:extLst>
          </p:cNvPr>
          <p:cNvSpPr txBox="1"/>
          <p:nvPr/>
        </p:nvSpPr>
        <p:spPr>
          <a:xfrm>
            <a:off x="894379" y="475599"/>
            <a:ext cx="3498979"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Future Scope:</a:t>
            </a:r>
          </a:p>
        </p:txBody>
      </p:sp>
      <p:cxnSp>
        <p:nvCxnSpPr>
          <p:cNvPr id="6" name="Straight Connector 5">
            <a:extLst>
              <a:ext uri="{FF2B5EF4-FFF2-40B4-BE49-F238E27FC236}">
                <a16:creationId xmlns:a16="http://schemas.microsoft.com/office/drawing/2014/main" id="{61A50983-D2B8-CE49-C5C8-E4142698B786}"/>
              </a:ext>
            </a:extLst>
          </p:cNvPr>
          <p:cNvCxnSpPr>
            <a:cxnSpLocks/>
          </p:cNvCxnSpPr>
          <p:nvPr/>
        </p:nvCxnSpPr>
        <p:spPr>
          <a:xfrm>
            <a:off x="1023937" y="1236717"/>
            <a:ext cx="10217701"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D87A454-A97A-AD2A-5D20-5C06EC2D5855}"/>
              </a:ext>
            </a:extLst>
          </p:cNvPr>
          <p:cNvSpPr txBox="1"/>
          <p:nvPr/>
        </p:nvSpPr>
        <p:spPr>
          <a:xfrm>
            <a:off x="1023937" y="1769343"/>
            <a:ext cx="10014722" cy="4613058"/>
          </a:xfrm>
          <a:prstGeom prst="rect">
            <a:avLst/>
          </a:prstGeom>
          <a:noFill/>
          <a:ln>
            <a:solidFill>
              <a:schemeClr val="accent5">
                <a:lumMod val="50000"/>
              </a:schemeClr>
            </a:solidFill>
          </a:ln>
          <a:effectLst>
            <a:glow rad="139700">
              <a:schemeClr val="accent1">
                <a:satMod val="175000"/>
                <a:alpha val="40000"/>
              </a:schemeClr>
            </a:glow>
          </a:effectLst>
        </p:spPr>
        <p:txBody>
          <a:bodyPr wrap="square" rtlCol="0">
            <a:spAutoFit/>
          </a:bodyPr>
          <a:lstStyle/>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AI and Machine Learning Integration</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-Implement AI algorithms to predict blood demand based on historical data and trends.</a:t>
            </a:r>
          </a:p>
          <a:p>
            <a:pPr>
              <a:lnSpc>
                <a:spcPct val="150000"/>
              </a:lnSpc>
            </a:pPr>
            <a:r>
              <a:rPr lang="en-US" dirty="0">
                <a:latin typeface="Times New Roman" panose="02020603050405020304" pitchFamily="18" charset="0"/>
                <a:cs typeface="Times New Roman" panose="02020603050405020304" pitchFamily="18" charset="0"/>
              </a:rPr>
              <a:t>      -Use machine learning for donor matching and personalized communication.</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Blockchain for Transparency</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-Utilize blockchain technology to ensure transparent and tamper-proof records of blood donations         and distributions.</a:t>
            </a:r>
          </a:p>
          <a:p>
            <a:pPr>
              <a:lnSpc>
                <a:spcPct val="150000"/>
              </a:lnSpc>
            </a:pPr>
            <a:r>
              <a:rPr lang="en-US" dirty="0">
                <a:latin typeface="Times New Roman" panose="02020603050405020304" pitchFamily="18" charset="0"/>
                <a:cs typeface="Times New Roman" panose="02020603050405020304" pitchFamily="18" charset="0"/>
              </a:rPr>
              <a:t>       -Enhance trust among donors and recipients through verifiable and secure transactions.</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Mobile App Development</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-Develop user-friendly mobile applications for easy access to services, notifications, and real-time   updates.</a:t>
            </a:r>
          </a:p>
          <a:p>
            <a:pPr>
              <a:lnSpc>
                <a:spcPct val="150000"/>
              </a:lnSpc>
            </a:pPr>
            <a:r>
              <a:rPr lang="en-US" dirty="0">
                <a:latin typeface="Times New Roman" panose="02020603050405020304" pitchFamily="18" charset="0"/>
                <a:cs typeface="Times New Roman" panose="02020603050405020304" pitchFamily="18" charset="0"/>
              </a:rPr>
              <a:t>      -Incorporate features like location-based donor recruitment and nearby donation camp alerts.</a:t>
            </a:r>
          </a:p>
        </p:txBody>
      </p:sp>
    </p:spTree>
    <p:extLst>
      <p:ext uri="{BB962C8B-B14F-4D97-AF65-F5344CB8AC3E}">
        <p14:creationId xmlns:p14="http://schemas.microsoft.com/office/powerpoint/2010/main" val="253733427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951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Edwardian Script ITC</vt:lpstr>
      <vt:lpstr>Times New Roman</vt:lpstr>
      <vt:lpstr>Wingdings</vt:lpstr>
      <vt:lpstr>Office Theme</vt:lpstr>
      <vt:lpstr>PowerPoint Presentation</vt:lpstr>
      <vt:lpstr>Online Blood Banking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 reddy</dc:creator>
  <cp:lastModifiedBy>Chinni Venkatakamali</cp:lastModifiedBy>
  <cp:revision>2</cp:revision>
  <dcterms:created xsi:type="dcterms:W3CDTF">2024-02-23T19:30:06Z</dcterms:created>
  <dcterms:modified xsi:type="dcterms:W3CDTF">2024-06-26T17:46:30Z</dcterms:modified>
</cp:coreProperties>
</file>