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441" r:id="rId3"/>
    <p:sldId id="257" r:id="rId4"/>
    <p:sldId id="258" r:id="rId5"/>
    <p:sldId id="2449" r:id="rId6"/>
    <p:sldId id="2450" r:id="rId7"/>
    <p:sldId id="260" r:id="rId8"/>
    <p:sldId id="259" r:id="rId9"/>
    <p:sldId id="261" r:id="rId10"/>
    <p:sldId id="2451" r:id="rId11"/>
    <p:sldId id="2452" r:id="rId12"/>
    <p:sldId id="2447" r:id="rId13"/>
    <p:sldId id="244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>
          <p15:clr>
            <a:srgbClr val="A4A3A4"/>
          </p15:clr>
        </p15:guide>
        <p15:guide id="2" pos="7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zhongmi@sohu.com" initials="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5429"/>
    <a:srgbClr val="003278"/>
    <a:srgbClr val="F3F5F9"/>
    <a:srgbClr val="05386A"/>
    <a:srgbClr val="BA4DFF"/>
    <a:srgbClr val="04396B"/>
    <a:srgbClr val="D2DCE8"/>
    <a:srgbClr val="A2CEEA"/>
    <a:srgbClr val="FFEFF3"/>
    <a:srgbClr val="F7E6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57"/>
    <p:restoredTop sz="92934" autoAdjust="0"/>
  </p:normalViewPr>
  <p:slideViewPr>
    <p:cSldViewPr snapToGrid="0" showGuides="1">
      <p:cViewPr>
        <p:scale>
          <a:sx n="159" d="100"/>
          <a:sy n="159" d="100"/>
        </p:scale>
        <p:origin x="1072" y="392"/>
      </p:cViewPr>
      <p:guideLst>
        <p:guide orient="horz" pos="2183"/>
        <p:guide pos="77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2152"/>
    </p:cViewPr>
  </p:sorterViewPr>
  <p:notesViewPr>
    <p:cSldViewPr snapToGrid="0">
      <p:cViewPr varScale="1">
        <p:scale>
          <a:sx n="116" d="100"/>
          <a:sy n="116" d="100"/>
        </p:scale>
        <p:origin x="423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386BBC-71F7-C440-ACC3-F0F595527C6C}" type="datetimeFigureOut">
              <a:rPr kumimoji="1" lang="zh-CN" altLang="en-US" smtClean="0"/>
              <a:t>2021/7/26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61A08-452E-C14B-AF9F-6658E5EF1D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4E383A-B265-4935-8168-671F3DE2F894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28E5CD-C188-4EE7-A618-C84A2D3EB4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8E5CD-C188-4EE7-A618-C84A2D3EB466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8E5CD-C188-4EE7-A618-C84A2D3EB46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666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8E5CD-C188-4EE7-A618-C84A2D3EB46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750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8E5CD-C188-4EE7-A618-C84A2D3EB466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8E5CD-C188-4EE7-A618-C84A2D3EB466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8E5CD-C188-4EE7-A618-C84A2D3EB46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986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 userDrawn="1"/>
        </p:nvCxnSpPr>
        <p:spPr>
          <a:xfrm>
            <a:off x="152400" y="6590136"/>
            <a:ext cx="79502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 userDrawn="1"/>
        </p:nvSpPr>
        <p:spPr>
          <a:xfrm>
            <a:off x="8255000" y="6451636"/>
            <a:ext cx="3948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企业云化架构解决方案提供商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用技术推动商业进步</a:t>
            </a:r>
          </a:p>
        </p:txBody>
      </p:sp>
      <p:grpSp>
        <p:nvGrpSpPr>
          <p:cNvPr id="8" name="组合 7"/>
          <p:cNvGrpSpPr/>
          <p:nvPr userDrawn="1"/>
        </p:nvGrpSpPr>
        <p:grpSpPr>
          <a:xfrm>
            <a:off x="10229496" y="141514"/>
            <a:ext cx="1891425" cy="615526"/>
            <a:chOff x="10036885" y="176971"/>
            <a:chExt cx="1891425" cy="615526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 cstate="hqprint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36885" y="241994"/>
              <a:ext cx="548742" cy="548742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10557935" y="176971"/>
              <a:ext cx="137037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SimHei" panose="02010609060101010101" pitchFamily="49" charset="-122"/>
                  <a:cs typeface="Calibri" panose="020F0502020204030204" pitchFamily="34" charset="0"/>
                </a:rPr>
                <a:t>MegaEase</a:t>
              </a:r>
              <a:endParaRPr kumimoji="1" lang="zh-CN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endParaRPr>
            </a:p>
          </p:txBody>
        </p:sp>
        <p:cxnSp>
          <p:nvCxnSpPr>
            <p:cNvPr id="14" name="直线连接符 13"/>
            <p:cNvCxnSpPr/>
            <p:nvPr/>
          </p:nvCxnSpPr>
          <p:spPr>
            <a:xfrm>
              <a:off x="10625667" y="553442"/>
              <a:ext cx="1193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10549468" y="546276"/>
              <a:ext cx="13715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kumimoji="1" lang="zh-CN" altLang="en-US" sz="1000" dirty="0">
                  <a:solidFill>
                    <a:schemeClr val="bg1">
                      <a:lumMod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企业云化架构提供商</a:t>
              </a: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第二级</a:t>
            </a:r>
            <a:r>
              <a:rPr lang="zh-CN" altLang="en-US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</a:p>
          <a:p>
            <a:pPr lvl="1"/>
            <a:endParaRPr lang="zh-CN" altLang="en-US" dirty="0"/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AF37F-568A-4C76-B0A5-177AFDC2BD4C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35B8E-6542-43B8-BCC0-47DC5187274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6003634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A9FA8489-E7F0-B049-981D-4AF1346D032B}"/>
              </a:ext>
            </a:extLst>
          </p:cNvPr>
          <p:cNvGrpSpPr/>
          <p:nvPr/>
        </p:nvGrpSpPr>
        <p:grpSpPr>
          <a:xfrm>
            <a:off x="-31053" y="0"/>
            <a:ext cx="12223053" cy="6858000"/>
            <a:chOff x="-31053" y="0"/>
            <a:chExt cx="12223053" cy="6858000"/>
          </a:xfrm>
        </p:grpSpPr>
        <p:sp>
          <p:nvSpPr>
            <p:cNvPr id="115" name="矩形 114"/>
            <p:cNvSpPr/>
            <p:nvPr/>
          </p:nvSpPr>
          <p:spPr>
            <a:xfrm>
              <a:off x="4915820" y="0"/>
              <a:ext cx="7276180" cy="6858000"/>
            </a:xfrm>
            <a:prstGeom prst="rect">
              <a:avLst/>
            </a:prstGeom>
            <a:solidFill>
              <a:srgbClr val="F3F5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82E653E0-D26B-A944-B2C5-F6DCC84ADD00}"/>
                </a:ext>
              </a:extLst>
            </p:cNvPr>
            <p:cNvSpPr/>
            <p:nvPr/>
          </p:nvSpPr>
          <p:spPr>
            <a:xfrm>
              <a:off x="-31053" y="0"/>
              <a:ext cx="4942291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cxnSp>
          <p:nvCxnSpPr>
            <p:cNvPr id="107" name="直线箭头连接符 106"/>
            <p:cNvCxnSpPr>
              <a:endCxn id="231" idx="3"/>
            </p:cNvCxnSpPr>
            <p:nvPr/>
          </p:nvCxnSpPr>
          <p:spPr>
            <a:xfrm>
              <a:off x="11282808" y="1902395"/>
              <a:ext cx="0" cy="1682677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线箭头连接符 108"/>
            <p:cNvCxnSpPr/>
            <p:nvPr/>
          </p:nvCxnSpPr>
          <p:spPr>
            <a:xfrm flipH="1">
              <a:off x="9375791" y="1911920"/>
              <a:ext cx="931598" cy="553516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线箭头连接符 110"/>
            <p:cNvCxnSpPr/>
            <p:nvPr/>
          </p:nvCxnSpPr>
          <p:spPr>
            <a:xfrm flipH="1">
              <a:off x="9375790" y="1902395"/>
              <a:ext cx="1310865" cy="1801325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线箭头连接符 111"/>
            <p:cNvCxnSpPr>
              <a:endCxn id="199" idx="0"/>
            </p:cNvCxnSpPr>
            <p:nvPr/>
          </p:nvCxnSpPr>
          <p:spPr>
            <a:xfrm flipH="1" flipV="1">
              <a:off x="6328642" y="1936161"/>
              <a:ext cx="671106" cy="1629410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线箭头连接符 113"/>
            <p:cNvCxnSpPr/>
            <p:nvPr/>
          </p:nvCxnSpPr>
          <p:spPr>
            <a:xfrm flipH="1" flipV="1">
              <a:off x="7061337" y="1951789"/>
              <a:ext cx="2055378" cy="1688957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6" name="组合 115"/>
            <p:cNvGrpSpPr/>
            <p:nvPr/>
          </p:nvGrpSpPr>
          <p:grpSpPr>
            <a:xfrm>
              <a:off x="204869" y="1365076"/>
              <a:ext cx="3872751" cy="3529798"/>
              <a:chOff x="204869" y="1365076"/>
              <a:chExt cx="3872751" cy="3529798"/>
            </a:xfrm>
          </p:grpSpPr>
          <p:sp>
            <p:nvSpPr>
              <p:cNvPr id="117" name="圆角矩形 116"/>
              <p:cNvSpPr/>
              <p:nvPr/>
            </p:nvSpPr>
            <p:spPr>
              <a:xfrm>
                <a:off x="1589915" y="2465436"/>
                <a:ext cx="1102659" cy="502023"/>
              </a:xfrm>
              <a:prstGeom prst="round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dirty="0"/>
                  <a:t>Web</a:t>
                </a:r>
                <a:r>
                  <a:rPr kumimoji="1" lang="zh-CN" altLang="en-US" sz="1100" dirty="0"/>
                  <a:t> </a:t>
                </a:r>
                <a:r>
                  <a:rPr kumimoji="1" lang="en-US" altLang="zh-CN" sz="1100" dirty="0"/>
                  <a:t>UI</a:t>
                </a:r>
              </a:p>
              <a:p>
                <a:pPr algn="ctr"/>
                <a:r>
                  <a:rPr kumimoji="1" lang="en-US" altLang="zh-CN" sz="1100" dirty="0"/>
                  <a:t>API</a:t>
                </a:r>
                <a:r>
                  <a:rPr kumimoji="1" lang="zh-CN" altLang="en-US" sz="1100" dirty="0"/>
                  <a:t> </a:t>
                </a:r>
                <a:r>
                  <a:rPr kumimoji="1" lang="en-US" altLang="zh-CN" sz="1100" dirty="0"/>
                  <a:t>Gateway</a:t>
                </a:r>
                <a:endParaRPr kumimoji="1" lang="zh-CN" altLang="en-US" sz="1100" dirty="0"/>
              </a:p>
            </p:txBody>
          </p:sp>
          <p:sp>
            <p:nvSpPr>
              <p:cNvPr id="118" name="圆角矩形 117"/>
              <p:cNvSpPr/>
              <p:nvPr/>
            </p:nvSpPr>
            <p:spPr>
              <a:xfrm>
                <a:off x="204869" y="3496374"/>
                <a:ext cx="1102659" cy="502023"/>
              </a:xfrm>
              <a:prstGeom prst="round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dirty="0"/>
                  <a:t>Visits</a:t>
                </a:r>
              </a:p>
              <a:p>
                <a:pPr algn="ctr"/>
                <a:r>
                  <a:rPr kumimoji="1" lang="en-US" altLang="zh-CN" sz="1100" dirty="0"/>
                  <a:t>Service</a:t>
                </a:r>
                <a:endParaRPr kumimoji="1" lang="zh-CN" altLang="en-US" sz="1100" dirty="0"/>
              </a:p>
            </p:txBody>
          </p:sp>
          <p:sp>
            <p:nvSpPr>
              <p:cNvPr id="119" name="圆角矩形 118"/>
              <p:cNvSpPr/>
              <p:nvPr/>
            </p:nvSpPr>
            <p:spPr>
              <a:xfrm>
                <a:off x="2974961" y="3496373"/>
                <a:ext cx="1102659" cy="502023"/>
              </a:xfrm>
              <a:prstGeom prst="round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dirty="0"/>
                  <a:t>Customer</a:t>
                </a:r>
              </a:p>
              <a:p>
                <a:pPr algn="ctr"/>
                <a:r>
                  <a:rPr kumimoji="1" lang="en-US" altLang="zh-CN" sz="1100" dirty="0"/>
                  <a:t>Service</a:t>
                </a:r>
                <a:endParaRPr kumimoji="1" lang="zh-CN" altLang="en-US" sz="1100" dirty="0"/>
              </a:p>
            </p:txBody>
          </p:sp>
          <p:sp>
            <p:nvSpPr>
              <p:cNvPr id="120" name="圆角矩形 119"/>
              <p:cNvSpPr/>
              <p:nvPr/>
            </p:nvSpPr>
            <p:spPr>
              <a:xfrm>
                <a:off x="1589915" y="3496375"/>
                <a:ext cx="1102659" cy="502023"/>
              </a:xfrm>
              <a:prstGeom prst="round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dirty="0"/>
                  <a:t>Vets</a:t>
                </a:r>
              </a:p>
              <a:p>
                <a:pPr algn="ctr"/>
                <a:r>
                  <a:rPr kumimoji="1" lang="en-US" altLang="zh-CN" sz="1100" dirty="0"/>
                  <a:t>Service</a:t>
                </a:r>
                <a:endParaRPr kumimoji="1" lang="zh-CN" altLang="en-US" sz="1100" dirty="0"/>
              </a:p>
            </p:txBody>
          </p:sp>
          <p:cxnSp>
            <p:nvCxnSpPr>
              <p:cNvPr id="121" name="直线箭头连接符 6"/>
              <p:cNvCxnSpPr>
                <a:stCxn id="117" idx="1"/>
                <a:endCxn id="118" idx="0"/>
              </p:cNvCxnSpPr>
              <p:nvPr/>
            </p:nvCxnSpPr>
            <p:spPr>
              <a:xfrm rot="10800000" flipV="1">
                <a:off x="756199" y="2716448"/>
                <a:ext cx="833716" cy="779926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线箭头连接符 121"/>
              <p:cNvCxnSpPr>
                <a:stCxn id="117" idx="2"/>
                <a:endCxn id="120" idx="0"/>
              </p:cNvCxnSpPr>
              <p:nvPr/>
            </p:nvCxnSpPr>
            <p:spPr>
              <a:xfrm>
                <a:off x="2141245" y="2967459"/>
                <a:ext cx="0" cy="5289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线箭头连接符 10"/>
              <p:cNvCxnSpPr>
                <a:stCxn id="117" idx="3"/>
                <a:endCxn id="119" idx="0"/>
              </p:cNvCxnSpPr>
              <p:nvPr/>
            </p:nvCxnSpPr>
            <p:spPr>
              <a:xfrm>
                <a:off x="2692574" y="2716448"/>
                <a:ext cx="833717" cy="779925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圆柱体 124"/>
              <p:cNvSpPr/>
              <p:nvPr/>
            </p:nvSpPr>
            <p:spPr>
              <a:xfrm>
                <a:off x="446916" y="4392851"/>
                <a:ext cx="618565" cy="502023"/>
              </a:xfrm>
              <a:prstGeom prst="can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6" name="圆柱体 125"/>
              <p:cNvSpPr/>
              <p:nvPr/>
            </p:nvSpPr>
            <p:spPr>
              <a:xfrm>
                <a:off x="1836445" y="4392850"/>
                <a:ext cx="618565" cy="502023"/>
              </a:xfrm>
              <a:prstGeom prst="can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7" name="圆柱体 126"/>
              <p:cNvSpPr/>
              <p:nvPr/>
            </p:nvSpPr>
            <p:spPr>
              <a:xfrm>
                <a:off x="3225974" y="4392850"/>
                <a:ext cx="618565" cy="502023"/>
              </a:xfrm>
              <a:prstGeom prst="can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28" name="直线箭头连接符 127"/>
              <p:cNvCxnSpPr>
                <a:stCxn id="118" idx="2"/>
                <a:endCxn id="125" idx="1"/>
              </p:cNvCxnSpPr>
              <p:nvPr/>
            </p:nvCxnSpPr>
            <p:spPr>
              <a:xfrm>
                <a:off x="756199" y="3998397"/>
                <a:ext cx="0" cy="3944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线箭头连接符 129"/>
              <p:cNvCxnSpPr>
                <a:stCxn id="120" idx="2"/>
                <a:endCxn id="126" idx="1"/>
              </p:cNvCxnSpPr>
              <p:nvPr/>
            </p:nvCxnSpPr>
            <p:spPr>
              <a:xfrm>
                <a:off x="2141245" y="3998398"/>
                <a:ext cx="4483" cy="39445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线箭头连接符 130"/>
              <p:cNvCxnSpPr>
                <a:stCxn id="119" idx="2"/>
                <a:endCxn id="127" idx="1"/>
              </p:cNvCxnSpPr>
              <p:nvPr/>
            </p:nvCxnSpPr>
            <p:spPr>
              <a:xfrm>
                <a:off x="3526291" y="3998396"/>
                <a:ext cx="8966" cy="3944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线箭头连接符 131"/>
              <p:cNvCxnSpPr>
                <a:endCxn id="117" idx="0"/>
              </p:cNvCxnSpPr>
              <p:nvPr/>
            </p:nvCxnSpPr>
            <p:spPr>
              <a:xfrm>
                <a:off x="2141244" y="2109146"/>
                <a:ext cx="1" cy="35629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3" name="Google Shape;11526;p68"/>
              <p:cNvGrpSpPr/>
              <p:nvPr/>
            </p:nvGrpSpPr>
            <p:grpSpPr>
              <a:xfrm>
                <a:off x="1855775" y="1365076"/>
                <a:ext cx="599235" cy="546844"/>
                <a:chOff x="1958520" y="2302574"/>
                <a:chExt cx="359213" cy="327807"/>
              </a:xfrm>
            </p:grpSpPr>
            <p:sp>
              <p:nvSpPr>
                <p:cNvPr id="134" name="Google Shape;11527;p68"/>
                <p:cNvSpPr/>
                <p:nvPr/>
              </p:nvSpPr>
              <p:spPr>
                <a:xfrm>
                  <a:off x="1958520" y="2302574"/>
                  <a:ext cx="359213" cy="3278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2" h="10323" extrusionOk="0">
                      <a:moveTo>
                        <a:pt x="7168" y="8132"/>
                      </a:moveTo>
                      <a:lnTo>
                        <a:pt x="7501" y="9204"/>
                      </a:lnTo>
                      <a:lnTo>
                        <a:pt x="3799" y="9204"/>
                      </a:lnTo>
                      <a:lnTo>
                        <a:pt x="4120" y="8132"/>
                      </a:lnTo>
                      <a:close/>
                      <a:moveTo>
                        <a:pt x="8466" y="9537"/>
                      </a:moveTo>
                      <a:cubicBezTo>
                        <a:pt x="8597" y="9537"/>
                        <a:pt x="8704" y="9656"/>
                        <a:pt x="8704" y="9775"/>
                      </a:cubicBezTo>
                      <a:cubicBezTo>
                        <a:pt x="8704" y="9906"/>
                        <a:pt x="8597" y="10013"/>
                        <a:pt x="8466" y="10013"/>
                      </a:cubicBezTo>
                      <a:lnTo>
                        <a:pt x="2810" y="10013"/>
                      </a:lnTo>
                      <a:cubicBezTo>
                        <a:pt x="2679" y="10013"/>
                        <a:pt x="2572" y="9906"/>
                        <a:pt x="2572" y="9775"/>
                      </a:cubicBezTo>
                      <a:cubicBezTo>
                        <a:pt x="2572" y="9644"/>
                        <a:pt x="2679" y="9537"/>
                        <a:pt x="2810" y="9537"/>
                      </a:cubicBezTo>
                      <a:close/>
                      <a:moveTo>
                        <a:pt x="1072" y="0"/>
                      </a:moveTo>
                      <a:cubicBezTo>
                        <a:pt x="477" y="0"/>
                        <a:pt x="0" y="476"/>
                        <a:pt x="0" y="1072"/>
                      </a:cubicBezTo>
                      <a:lnTo>
                        <a:pt x="0" y="7049"/>
                      </a:lnTo>
                      <a:cubicBezTo>
                        <a:pt x="0" y="7644"/>
                        <a:pt x="477" y="8120"/>
                        <a:pt x="1072" y="8120"/>
                      </a:cubicBezTo>
                      <a:lnTo>
                        <a:pt x="3763" y="8120"/>
                      </a:lnTo>
                      <a:lnTo>
                        <a:pt x="3441" y="9192"/>
                      </a:lnTo>
                      <a:lnTo>
                        <a:pt x="2822" y="9192"/>
                      </a:lnTo>
                      <a:cubicBezTo>
                        <a:pt x="2513" y="9192"/>
                        <a:pt x="2263" y="9442"/>
                        <a:pt x="2263" y="9751"/>
                      </a:cubicBezTo>
                      <a:cubicBezTo>
                        <a:pt x="2263" y="10073"/>
                        <a:pt x="2513" y="10323"/>
                        <a:pt x="2822" y="10323"/>
                      </a:cubicBezTo>
                      <a:lnTo>
                        <a:pt x="8478" y="10323"/>
                      </a:lnTo>
                      <a:cubicBezTo>
                        <a:pt x="8799" y="10323"/>
                        <a:pt x="9049" y="10073"/>
                        <a:pt x="9049" y="9751"/>
                      </a:cubicBezTo>
                      <a:cubicBezTo>
                        <a:pt x="9049" y="9442"/>
                        <a:pt x="8799" y="9192"/>
                        <a:pt x="8478" y="9192"/>
                      </a:cubicBezTo>
                      <a:lnTo>
                        <a:pt x="7870" y="9192"/>
                      </a:lnTo>
                      <a:lnTo>
                        <a:pt x="7549" y="8120"/>
                      </a:lnTo>
                      <a:lnTo>
                        <a:pt x="10240" y="8120"/>
                      </a:lnTo>
                      <a:cubicBezTo>
                        <a:pt x="10835" y="8120"/>
                        <a:pt x="11311" y="7644"/>
                        <a:pt x="11311" y="7049"/>
                      </a:cubicBezTo>
                      <a:lnTo>
                        <a:pt x="11311" y="1072"/>
                      </a:lnTo>
                      <a:cubicBezTo>
                        <a:pt x="11299" y="488"/>
                        <a:pt x="10823" y="0"/>
                        <a:pt x="10228" y="0"/>
                      </a:cubicBezTo>
                      <a:lnTo>
                        <a:pt x="2786" y="0"/>
                      </a:lnTo>
                      <a:cubicBezTo>
                        <a:pt x="2691" y="0"/>
                        <a:pt x="2620" y="72"/>
                        <a:pt x="2620" y="155"/>
                      </a:cubicBezTo>
                      <a:cubicBezTo>
                        <a:pt x="2620" y="250"/>
                        <a:pt x="2691" y="322"/>
                        <a:pt x="2786" y="322"/>
                      </a:cubicBezTo>
                      <a:lnTo>
                        <a:pt x="10228" y="322"/>
                      </a:lnTo>
                      <a:cubicBezTo>
                        <a:pt x="10621" y="322"/>
                        <a:pt x="10966" y="655"/>
                        <a:pt x="10966" y="1072"/>
                      </a:cubicBezTo>
                      <a:lnTo>
                        <a:pt x="10966" y="7049"/>
                      </a:lnTo>
                      <a:cubicBezTo>
                        <a:pt x="10966" y="7453"/>
                        <a:pt x="10645" y="7799"/>
                        <a:pt x="10228" y="7799"/>
                      </a:cubicBezTo>
                      <a:lnTo>
                        <a:pt x="1072" y="7799"/>
                      </a:lnTo>
                      <a:cubicBezTo>
                        <a:pt x="667" y="7799"/>
                        <a:pt x="322" y="7465"/>
                        <a:pt x="322" y="7049"/>
                      </a:cubicBezTo>
                      <a:lnTo>
                        <a:pt x="322" y="1072"/>
                      </a:lnTo>
                      <a:cubicBezTo>
                        <a:pt x="322" y="667"/>
                        <a:pt x="655" y="322"/>
                        <a:pt x="1072" y="322"/>
                      </a:cubicBezTo>
                      <a:lnTo>
                        <a:pt x="2108" y="322"/>
                      </a:lnTo>
                      <a:cubicBezTo>
                        <a:pt x="2203" y="322"/>
                        <a:pt x="2275" y="250"/>
                        <a:pt x="2275" y="155"/>
                      </a:cubicBezTo>
                      <a:cubicBezTo>
                        <a:pt x="2275" y="72"/>
                        <a:pt x="2203" y="0"/>
                        <a:pt x="2108" y="0"/>
                      </a:cubicBezTo>
                      <a:close/>
                    </a:path>
                  </a:pathLst>
                </a:custGeom>
                <a:ln w="3175"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" name="Google Shape;11528;p68"/>
                <p:cNvSpPr/>
                <p:nvPr/>
              </p:nvSpPr>
              <p:spPr>
                <a:xfrm>
                  <a:off x="1986877" y="2331313"/>
                  <a:ext cx="302117" cy="184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14" h="5823" extrusionOk="0">
                      <a:moveTo>
                        <a:pt x="179" y="0"/>
                      </a:moveTo>
                      <a:cubicBezTo>
                        <a:pt x="72" y="0"/>
                        <a:pt x="0" y="71"/>
                        <a:pt x="0" y="179"/>
                      </a:cubicBezTo>
                      <a:lnTo>
                        <a:pt x="0" y="5656"/>
                      </a:lnTo>
                      <a:cubicBezTo>
                        <a:pt x="0" y="5739"/>
                        <a:pt x="72" y="5822"/>
                        <a:pt x="167" y="5822"/>
                      </a:cubicBezTo>
                      <a:lnTo>
                        <a:pt x="9347" y="5822"/>
                      </a:lnTo>
                      <a:cubicBezTo>
                        <a:pt x="9430" y="5822"/>
                        <a:pt x="9513" y="5739"/>
                        <a:pt x="9513" y="5656"/>
                      </a:cubicBezTo>
                      <a:lnTo>
                        <a:pt x="9513" y="5072"/>
                      </a:lnTo>
                      <a:cubicBezTo>
                        <a:pt x="9513" y="4989"/>
                        <a:pt x="9430" y="4905"/>
                        <a:pt x="9347" y="4905"/>
                      </a:cubicBezTo>
                      <a:cubicBezTo>
                        <a:pt x="9252" y="4905"/>
                        <a:pt x="9180" y="4989"/>
                        <a:pt x="9180" y="5072"/>
                      </a:cubicBezTo>
                      <a:lnTo>
                        <a:pt x="9180" y="5489"/>
                      </a:lnTo>
                      <a:lnTo>
                        <a:pt x="346" y="5489"/>
                      </a:lnTo>
                      <a:lnTo>
                        <a:pt x="346" y="345"/>
                      </a:lnTo>
                      <a:lnTo>
                        <a:pt x="9180" y="345"/>
                      </a:lnTo>
                      <a:lnTo>
                        <a:pt x="9180" y="4405"/>
                      </a:lnTo>
                      <a:cubicBezTo>
                        <a:pt x="9168" y="4489"/>
                        <a:pt x="9240" y="4572"/>
                        <a:pt x="9347" y="4572"/>
                      </a:cubicBezTo>
                      <a:cubicBezTo>
                        <a:pt x="9430" y="4572"/>
                        <a:pt x="9513" y="4489"/>
                        <a:pt x="9513" y="4405"/>
                      </a:cubicBezTo>
                      <a:lnTo>
                        <a:pt x="9513" y="179"/>
                      </a:lnTo>
                      <a:cubicBezTo>
                        <a:pt x="9513" y="71"/>
                        <a:pt x="9430" y="0"/>
                        <a:pt x="9335" y="0"/>
                      </a:cubicBezTo>
                      <a:close/>
                    </a:path>
                  </a:pathLst>
                </a:custGeom>
                <a:ln w="3175"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" name="Google Shape;11529;p68"/>
                <p:cNvSpPr/>
                <p:nvPr/>
              </p:nvSpPr>
              <p:spPr>
                <a:xfrm>
                  <a:off x="2131521" y="2526701"/>
                  <a:ext cx="11908" cy="106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5" h="335" extrusionOk="0">
                      <a:moveTo>
                        <a:pt x="176" y="0"/>
                      </a:moveTo>
                      <a:cubicBezTo>
                        <a:pt x="167" y="0"/>
                        <a:pt x="158" y="1"/>
                        <a:pt x="148" y="3"/>
                      </a:cubicBezTo>
                      <a:cubicBezTo>
                        <a:pt x="77" y="26"/>
                        <a:pt x="17" y="86"/>
                        <a:pt x="17" y="157"/>
                      </a:cubicBezTo>
                      <a:cubicBezTo>
                        <a:pt x="1" y="258"/>
                        <a:pt x="95" y="334"/>
                        <a:pt x="186" y="334"/>
                      </a:cubicBezTo>
                      <a:cubicBezTo>
                        <a:pt x="225" y="334"/>
                        <a:pt x="263" y="320"/>
                        <a:pt x="291" y="288"/>
                      </a:cubicBezTo>
                      <a:cubicBezTo>
                        <a:pt x="375" y="229"/>
                        <a:pt x="375" y="145"/>
                        <a:pt x="327" y="86"/>
                      </a:cubicBezTo>
                      <a:cubicBezTo>
                        <a:pt x="296" y="34"/>
                        <a:pt x="238" y="0"/>
                        <a:pt x="176" y="0"/>
                      </a:cubicBezTo>
                      <a:close/>
                    </a:path>
                  </a:pathLst>
                </a:custGeom>
                <a:ln w="3175"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38" name="组合 137"/>
            <p:cNvGrpSpPr/>
            <p:nvPr/>
          </p:nvGrpSpPr>
          <p:grpSpPr>
            <a:xfrm>
              <a:off x="5447756" y="441704"/>
              <a:ext cx="6417978" cy="5822317"/>
              <a:chOff x="4962571" y="451229"/>
              <a:chExt cx="6417978" cy="5822317"/>
            </a:xfrm>
          </p:grpSpPr>
          <p:cxnSp>
            <p:nvCxnSpPr>
              <p:cNvPr id="139" name="肘形连接符 138"/>
              <p:cNvCxnSpPr>
                <a:stCxn id="231" idx="1"/>
                <a:endCxn id="168" idx="2"/>
              </p:cNvCxnSpPr>
              <p:nvPr/>
            </p:nvCxnSpPr>
            <p:spPr>
              <a:xfrm rot="5400000">
                <a:off x="7455014" y="2832321"/>
                <a:ext cx="1939359" cy="4745860"/>
              </a:xfrm>
              <a:prstGeom prst="bentConnector3">
                <a:avLst>
                  <a:gd name="adj1" fmla="val 111787"/>
                </a:avLst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线箭头连接符 139"/>
              <p:cNvCxnSpPr>
                <a:stCxn id="227" idx="2"/>
                <a:endCxn id="143" idx="1"/>
              </p:cNvCxnSpPr>
              <p:nvPr/>
            </p:nvCxnSpPr>
            <p:spPr>
              <a:xfrm>
                <a:off x="10201469" y="4293844"/>
                <a:ext cx="0" cy="13533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圆柱体 140"/>
              <p:cNvSpPr/>
              <p:nvPr/>
            </p:nvSpPr>
            <p:spPr>
              <a:xfrm>
                <a:off x="5676317" y="4683622"/>
                <a:ext cx="618565" cy="502023"/>
              </a:xfrm>
              <a:prstGeom prst="can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2" name="圆柱体 141"/>
              <p:cNvSpPr/>
              <p:nvPr/>
            </p:nvSpPr>
            <p:spPr>
              <a:xfrm>
                <a:off x="7703871" y="4688296"/>
                <a:ext cx="618565" cy="502023"/>
              </a:xfrm>
              <a:prstGeom prst="can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3" name="圆柱体 142"/>
              <p:cNvSpPr/>
              <p:nvPr/>
            </p:nvSpPr>
            <p:spPr>
              <a:xfrm>
                <a:off x="9892186" y="5647232"/>
                <a:ext cx="618565" cy="502023"/>
              </a:xfrm>
              <a:prstGeom prst="can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44" name="直线箭头连接符 143"/>
              <p:cNvCxnSpPr>
                <a:endCxn id="141" idx="1"/>
              </p:cNvCxnSpPr>
              <p:nvPr/>
            </p:nvCxnSpPr>
            <p:spPr>
              <a:xfrm>
                <a:off x="5985600" y="4289168"/>
                <a:ext cx="0" cy="3944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线箭头连接符 145"/>
              <p:cNvCxnSpPr>
                <a:endCxn id="142" idx="1"/>
              </p:cNvCxnSpPr>
              <p:nvPr/>
            </p:nvCxnSpPr>
            <p:spPr>
              <a:xfrm>
                <a:off x="8008671" y="4293844"/>
                <a:ext cx="4483" cy="39445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线箭头连接符 146"/>
              <p:cNvCxnSpPr>
                <a:stCxn id="202" idx="2"/>
                <a:endCxn id="143" idx="1"/>
              </p:cNvCxnSpPr>
              <p:nvPr/>
            </p:nvCxnSpPr>
            <p:spPr>
              <a:xfrm>
                <a:off x="10201469" y="5224941"/>
                <a:ext cx="0" cy="42229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直线箭头连接符 44"/>
              <p:cNvCxnSpPr>
                <a:stCxn id="155" idx="2"/>
                <a:endCxn id="237" idx="3"/>
              </p:cNvCxnSpPr>
              <p:nvPr/>
            </p:nvCxnSpPr>
            <p:spPr>
              <a:xfrm rot="16200000" flipH="1">
                <a:off x="8185301" y="1750921"/>
                <a:ext cx="500132" cy="645628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9" name="Google Shape;11526;p68"/>
              <p:cNvGrpSpPr/>
              <p:nvPr/>
            </p:nvGrpSpPr>
            <p:grpSpPr>
              <a:xfrm>
                <a:off x="8846042" y="451229"/>
                <a:ext cx="599235" cy="546844"/>
                <a:chOff x="1958520" y="2302574"/>
                <a:chExt cx="359213" cy="327807"/>
              </a:xfrm>
              <a:solidFill>
                <a:srgbClr val="E95429"/>
              </a:solidFill>
            </p:grpSpPr>
            <p:sp>
              <p:nvSpPr>
                <p:cNvPr id="240" name="Google Shape;11527;p68"/>
                <p:cNvSpPr/>
                <p:nvPr/>
              </p:nvSpPr>
              <p:spPr>
                <a:xfrm>
                  <a:off x="1958520" y="2302574"/>
                  <a:ext cx="359213" cy="3278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2" h="10323" extrusionOk="0">
                      <a:moveTo>
                        <a:pt x="7168" y="8132"/>
                      </a:moveTo>
                      <a:lnTo>
                        <a:pt x="7501" y="9204"/>
                      </a:lnTo>
                      <a:lnTo>
                        <a:pt x="3799" y="9204"/>
                      </a:lnTo>
                      <a:lnTo>
                        <a:pt x="4120" y="8132"/>
                      </a:lnTo>
                      <a:close/>
                      <a:moveTo>
                        <a:pt x="8466" y="9537"/>
                      </a:moveTo>
                      <a:cubicBezTo>
                        <a:pt x="8597" y="9537"/>
                        <a:pt x="8704" y="9656"/>
                        <a:pt x="8704" y="9775"/>
                      </a:cubicBezTo>
                      <a:cubicBezTo>
                        <a:pt x="8704" y="9906"/>
                        <a:pt x="8597" y="10013"/>
                        <a:pt x="8466" y="10013"/>
                      </a:cubicBezTo>
                      <a:lnTo>
                        <a:pt x="2810" y="10013"/>
                      </a:lnTo>
                      <a:cubicBezTo>
                        <a:pt x="2679" y="10013"/>
                        <a:pt x="2572" y="9906"/>
                        <a:pt x="2572" y="9775"/>
                      </a:cubicBezTo>
                      <a:cubicBezTo>
                        <a:pt x="2572" y="9644"/>
                        <a:pt x="2679" y="9537"/>
                        <a:pt x="2810" y="9537"/>
                      </a:cubicBezTo>
                      <a:close/>
                      <a:moveTo>
                        <a:pt x="1072" y="0"/>
                      </a:moveTo>
                      <a:cubicBezTo>
                        <a:pt x="477" y="0"/>
                        <a:pt x="0" y="476"/>
                        <a:pt x="0" y="1072"/>
                      </a:cubicBezTo>
                      <a:lnTo>
                        <a:pt x="0" y="7049"/>
                      </a:lnTo>
                      <a:cubicBezTo>
                        <a:pt x="0" y="7644"/>
                        <a:pt x="477" y="8120"/>
                        <a:pt x="1072" y="8120"/>
                      </a:cubicBezTo>
                      <a:lnTo>
                        <a:pt x="3763" y="8120"/>
                      </a:lnTo>
                      <a:lnTo>
                        <a:pt x="3441" y="9192"/>
                      </a:lnTo>
                      <a:lnTo>
                        <a:pt x="2822" y="9192"/>
                      </a:lnTo>
                      <a:cubicBezTo>
                        <a:pt x="2513" y="9192"/>
                        <a:pt x="2263" y="9442"/>
                        <a:pt x="2263" y="9751"/>
                      </a:cubicBezTo>
                      <a:cubicBezTo>
                        <a:pt x="2263" y="10073"/>
                        <a:pt x="2513" y="10323"/>
                        <a:pt x="2822" y="10323"/>
                      </a:cubicBezTo>
                      <a:lnTo>
                        <a:pt x="8478" y="10323"/>
                      </a:lnTo>
                      <a:cubicBezTo>
                        <a:pt x="8799" y="10323"/>
                        <a:pt x="9049" y="10073"/>
                        <a:pt x="9049" y="9751"/>
                      </a:cubicBezTo>
                      <a:cubicBezTo>
                        <a:pt x="9049" y="9442"/>
                        <a:pt x="8799" y="9192"/>
                        <a:pt x="8478" y="9192"/>
                      </a:cubicBezTo>
                      <a:lnTo>
                        <a:pt x="7870" y="9192"/>
                      </a:lnTo>
                      <a:lnTo>
                        <a:pt x="7549" y="8120"/>
                      </a:lnTo>
                      <a:lnTo>
                        <a:pt x="10240" y="8120"/>
                      </a:lnTo>
                      <a:cubicBezTo>
                        <a:pt x="10835" y="8120"/>
                        <a:pt x="11311" y="7644"/>
                        <a:pt x="11311" y="7049"/>
                      </a:cubicBezTo>
                      <a:lnTo>
                        <a:pt x="11311" y="1072"/>
                      </a:lnTo>
                      <a:cubicBezTo>
                        <a:pt x="11299" y="488"/>
                        <a:pt x="10823" y="0"/>
                        <a:pt x="10228" y="0"/>
                      </a:cubicBezTo>
                      <a:lnTo>
                        <a:pt x="2786" y="0"/>
                      </a:lnTo>
                      <a:cubicBezTo>
                        <a:pt x="2691" y="0"/>
                        <a:pt x="2620" y="72"/>
                        <a:pt x="2620" y="155"/>
                      </a:cubicBezTo>
                      <a:cubicBezTo>
                        <a:pt x="2620" y="250"/>
                        <a:pt x="2691" y="322"/>
                        <a:pt x="2786" y="322"/>
                      </a:cubicBezTo>
                      <a:lnTo>
                        <a:pt x="10228" y="322"/>
                      </a:lnTo>
                      <a:cubicBezTo>
                        <a:pt x="10621" y="322"/>
                        <a:pt x="10966" y="655"/>
                        <a:pt x="10966" y="1072"/>
                      </a:cubicBezTo>
                      <a:lnTo>
                        <a:pt x="10966" y="7049"/>
                      </a:lnTo>
                      <a:cubicBezTo>
                        <a:pt x="10966" y="7453"/>
                        <a:pt x="10645" y="7799"/>
                        <a:pt x="10228" y="7799"/>
                      </a:cubicBezTo>
                      <a:lnTo>
                        <a:pt x="1072" y="7799"/>
                      </a:lnTo>
                      <a:cubicBezTo>
                        <a:pt x="667" y="7799"/>
                        <a:pt x="322" y="7465"/>
                        <a:pt x="322" y="7049"/>
                      </a:cubicBezTo>
                      <a:lnTo>
                        <a:pt x="322" y="1072"/>
                      </a:lnTo>
                      <a:cubicBezTo>
                        <a:pt x="322" y="667"/>
                        <a:pt x="655" y="322"/>
                        <a:pt x="1072" y="322"/>
                      </a:cubicBezTo>
                      <a:lnTo>
                        <a:pt x="2108" y="322"/>
                      </a:lnTo>
                      <a:cubicBezTo>
                        <a:pt x="2203" y="322"/>
                        <a:pt x="2275" y="250"/>
                        <a:pt x="2275" y="155"/>
                      </a:cubicBezTo>
                      <a:cubicBezTo>
                        <a:pt x="2275" y="72"/>
                        <a:pt x="2203" y="0"/>
                        <a:pt x="2108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E95429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" name="Google Shape;11528;p68"/>
                <p:cNvSpPr/>
                <p:nvPr/>
              </p:nvSpPr>
              <p:spPr>
                <a:xfrm>
                  <a:off x="1986877" y="2331313"/>
                  <a:ext cx="302117" cy="184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14" h="5823" extrusionOk="0">
                      <a:moveTo>
                        <a:pt x="179" y="0"/>
                      </a:moveTo>
                      <a:cubicBezTo>
                        <a:pt x="72" y="0"/>
                        <a:pt x="0" y="71"/>
                        <a:pt x="0" y="179"/>
                      </a:cubicBezTo>
                      <a:lnTo>
                        <a:pt x="0" y="5656"/>
                      </a:lnTo>
                      <a:cubicBezTo>
                        <a:pt x="0" y="5739"/>
                        <a:pt x="72" y="5822"/>
                        <a:pt x="167" y="5822"/>
                      </a:cubicBezTo>
                      <a:lnTo>
                        <a:pt x="9347" y="5822"/>
                      </a:lnTo>
                      <a:cubicBezTo>
                        <a:pt x="9430" y="5822"/>
                        <a:pt x="9513" y="5739"/>
                        <a:pt x="9513" y="5656"/>
                      </a:cubicBezTo>
                      <a:lnTo>
                        <a:pt x="9513" y="5072"/>
                      </a:lnTo>
                      <a:cubicBezTo>
                        <a:pt x="9513" y="4989"/>
                        <a:pt x="9430" y="4905"/>
                        <a:pt x="9347" y="4905"/>
                      </a:cubicBezTo>
                      <a:cubicBezTo>
                        <a:pt x="9252" y="4905"/>
                        <a:pt x="9180" y="4989"/>
                        <a:pt x="9180" y="5072"/>
                      </a:cubicBezTo>
                      <a:lnTo>
                        <a:pt x="9180" y="5489"/>
                      </a:lnTo>
                      <a:lnTo>
                        <a:pt x="346" y="5489"/>
                      </a:lnTo>
                      <a:lnTo>
                        <a:pt x="346" y="345"/>
                      </a:lnTo>
                      <a:lnTo>
                        <a:pt x="9180" y="345"/>
                      </a:lnTo>
                      <a:lnTo>
                        <a:pt x="9180" y="4405"/>
                      </a:lnTo>
                      <a:cubicBezTo>
                        <a:pt x="9168" y="4489"/>
                        <a:pt x="9240" y="4572"/>
                        <a:pt x="9347" y="4572"/>
                      </a:cubicBezTo>
                      <a:cubicBezTo>
                        <a:pt x="9430" y="4572"/>
                        <a:pt x="9513" y="4489"/>
                        <a:pt x="9513" y="4405"/>
                      </a:cubicBezTo>
                      <a:lnTo>
                        <a:pt x="9513" y="179"/>
                      </a:lnTo>
                      <a:cubicBezTo>
                        <a:pt x="9513" y="71"/>
                        <a:pt x="9430" y="0"/>
                        <a:pt x="9335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E95429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" name="Google Shape;11529;p68"/>
                <p:cNvSpPr/>
                <p:nvPr/>
              </p:nvSpPr>
              <p:spPr>
                <a:xfrm>
                  <a:off x="2131521" y="2526701"/>
                  <a:ext cx="11908" cy="106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5" h="335" extrusionOk="0">
                      <a:moveTo>
                        <a:pt x="176" y="0"/>
                      </a:moveTo>
                      <a:cubicBezTo>
                        <a:pt x="167" y="0"/>
                        <a:pt x="158" y="1"/>
                        <a:pt x="148" y="3"/>
                      </a:cubicBezTo>
                      <a:cubicBezTo>
                        <a:pt x="77" y="26"/>
                        <a:pt x="17" y="86"/>
                        <a:pt x="17" y="157"/>
                      </a:cubicBezTo>
                      <a:cubicBezTo>
                        <a:pt x="1" y="258"/>
                        <a:pt x="95" y="334"/>
                        <a:pt x="186" y="334"/>
                      </a:cubicBezTo>
                      <a:cubicBezTo>
                        <a:pt x="225" y="334"/>
                        <a:pt x="263" y="320"/>
                        <a:pt x="291" y="288"/>
                      </a:cubicBezTo>
                      <a:cubicBezTo>
                        <a:pt x="375" y="229"/>
                        <a:pt x="375" y="145"/>
                        <a:pt x="327" y="86"/>
                      </a:cubicBezTo>
                      <a:cubicBezTo>
                        <a:pt x="296" y="34"/>
                        <a:pt x="238" y="0"/>
                        <a:pt x="176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E95429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0" name="组合 149"/>
              <p:cNvGrpSpPr/>
              <p:nvPr/>
            </p:nvGrpSpPr>
            <p:grpSpPr>
              <a:xfrm>
                <a:off x="7344000" y="2243123"/>
                <a:ext cx="1636054" cy="779925"/>
                <a:chOff x="6750426" y="1963272"/>
                <a:chExt cx="1636054" cy="779925"/>
              </a:xfrm>
            </p:grpSpPr>
            <p:sp>
              <p:nvSpPr>
                <p:cNvPr id="234" name="圆角矩形 233"/>
                <p:cNvSpPr/>
                <p:nvPr/>
              </p:nvSpPr>
              <p:spPr>
                <a:xfrm>
                  <a:off x="6750426" y="1963272"/>
                  <a:ext cx="1636054" cy="779925"/>
                </a:xfrm>
                <a:prstGeom prst="roundRect">
                  <a:avLst>
                    <a:gd name="adj" fmla="val 7143"/>
                  </a:avLst>
                </a:prstGeom>
                <a:noFill/>
                <a:ln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35" name="圆角矩形 234"/>
                <p:cNvSpPr/>
                <p:nvPr/>
              </p:nvSpPr>
              <p:spPr>
                <a:xfrm>
                  <a:off x="6817659" y="2043950"/>
                  <a:ext cx="1102659" cy="640975"/>
                </a:xfrm>
                <a:prstGeom prst="roundRect">
                  <a:avLst>
                    <a:gd name="adj" fmla="val 6877"/>
                  </a:avLst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tIns="36000" rtlCol="0" anchor="t"/>
                <a:lstStyle/>
                <a:p>
                  <a:pPr algn="ctr"/>
                  <a:r>
                    <a:rPr kumimoji="1" lang="en-US" altLang="zh-CN" sz="1050" dirty="0"/>
                    <a:t>Web</a:t>
                  </a:r>
                  <a:r>
                    <a:rPr kumimoji="1" lang="zh-CN" altLang="en-US" sz="1050" dirty="0"/>
                    <a:t> </a:t>
                  </a:r>
                  <a:r>
                    <a:rPr kumimoji="1" lang="en-US" altLang="zh-CN" sz="1050" dirty="0"/>
                    <a:t>UI</a:t>
                  </a:r>
                </a:p>
                <a:p>
                  <a:pPr algn="ctr"/>
                  <a:r>
                    <a:rPr kumimoji="1" lang="en-US" altLang="zh-CN" sz="1050" dirty="0"/>
                    <a:t>API</a:t>
                  </a:r>
                  <a:r>
                    <a:rPr kumimoji="1" lang="zh-CN" altLang="en-US" sz="1050" dirty="0"/>
                    <a:t> </a:t>
                  </a:r>
                  <a:r>
                    <a:rPr kumimoji="1" lang="en-US" altLang="zh-CN" sz="1050" dirty="0"/>
                    <a:t>Gateway</a:t>
                  </a:r>
                  <a:endParaRPr kumimoji="1" lang="zh-CN" altLang="en-US" sz="1050" dirty="0"/>
                </a:p>
              </p:txBody>
            </p:sp>
            <p:sp>
              <p:nvSpPr>
                <p:cNvPr id="236" name="圆角矩形 235"/>
                <p:cNvSpPr/>
                <p:nvPr/>
              </p:nvSpPr>
              <p:spPr>
                <a:xfrm>
                  <a:off x="6817659" y="2433913"/>
                  <a:ext cx="1102659" cy="25101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100" b="1" dirty="0"/>
                    <a:t>JavaAgent</a:t>
                  </a:r>
                  <a:endParaRPr kumimoji="1" lang="zh-CN" altLang="en-US" sz="1100" b="1" dirty="0"/>
                </a:p>
              </p:txBody>
            </p:sp>
            <p:sp>
              <p:nvSpPr>
                <p:cNvPr id="237" name="圆角矩形 236"/>
                <p:cNvSpPr/>
                <p:nvPr/>
              </p:nvSpPr>
              <p:spPr>
                <a:xfrm rot="16200000">
                  <a:off x="7844119" y="2227431"/>
                  <a:ext cx="640975" cy="27401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zh-CN" sz="1100" b="1" dirty="0"/>
                    <a:t>Side</a:t>
                  </a:r>
                  <a:r>
                    <a:rPr kumimoji="1" lang="zh-CN" altLang="en-US" sz="1100" b="1" dirty="0"/>
                    <a:t> </a:t>
                  </a:r>
                  <a:r>
                    <a:rPr kumimoji="1" lang="en-US" altLang="zh-CN" sz="1100" b="1" dirty="0"/>
                    <a:t>Car</a:t>
                  </a:r>
                  <a:endParaRPr kumimoji="1" lang="zh-CN" altLang="en-US" sz="1100" b="1" dirty="0"/>
                </a:p>
              </p:txBody>
            </p:sp>
            <p:cxnSp>
              <p:nvCxnSpPr>
                <p:cNvPr id="238" name="直线箭头连接符 237"/>
                <p:cNvCxnSpPr/>
                <p:nvPr/>
              </p:nvCxnSpPr>
              <p:spPr>
                <a:xfrm>
                  <a:off x="7920318" y="2213264"/>
                  <a:ext cx="107282" cy="0"/>
                </a:xfrm>
                <a:prstGeom prst="straightConnector1">
                  <a:avLst/>
                </a:prstGeom>
                <a:ln>
                  <a:headEnd type="none" w="sm" len="me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直线箭头连接符 238"/>
                <p:cNvCxnSpPr>
                  <a:stCxn id="237" idx="0"/>
                  <a:endCxn id="235" idx="3"/>
                </p:cNvCxnSpPr>
                <p:nvPr/>
              </p:nvCxnSpPr>
              <p:spPr>
                <a:xfrm flipH="1">
                  <a:off x="7920318" y="2364437"/>
                  <a:ext cx="107282" cy="1"/>
                </a:xfrm>
                <a:prstGeom prst="straightConnector1">
                  <a:avLst/>
                </a:prstGeom>
                <a:ln>
                  <a:headEnd type="none" w="sm" len="me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1" name="组合 150"/>
              <p:cNvGrpSpPr/>
              <p:nvPr/>
            </p:nvGrpSpPr>
            <p:grpSpPr>
              <a:xfrm>
                <a:off x="9383442" y="3513919"/>
                <a:ext cx="1636054" cy="779925"/>
                <a:chOff x="6750426" y="1963272"/>
                <a:chExt cx="1636054" cy="779925"/>
              </a:xfrm>
            </p:grpSpPr>
            <p:sp>
              <p:nvSpPr>
                <p:cNvPr id="227" name="圆角矩形 226"/>
                <p:cNvSpPr/>
                <p:nvPr/>
              </p:nvSpPr>
              <p:spPr>
                <a:xfrm>
                  <a:off x="6750426" y="1963272"/>
                  <a:ext cx="1636054" cy="779925"/>
                </a:xfrm>
                <a:prstGeom prst="roundRect">
                  <a:avLst>
                    <a:gd name="adj" fmla="val 7143"/>
                  </a:avLst>
                </a:prstGeom>
                <a:noFill/>
                <a:ln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29" name="圆角矩形 228"/>
                <p:cNvSpPr/>
                <p:nvPr/>
              </p:nvSpPr>
              <p:spPr>
                <a:xfrm>
                  <a:off x="6817659" y="2043950"/>
                  <a:ext cx="1102659" cy="640975"/>
                </a:xfrm>
                <a:prstGeom prst="roundRect">
                  <a:avLst>
                    <a:gd name="adj" fmla="val 6877"/>
                  </a:avLst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tIns="36000" rtlCol="0" anchor="t"/>
                <a:lstStyle/>
                <a:p>
                  <a:pPr algn="ctr"/>
                  <a:r>
                    <a:rPr kumimoji="1" lang="en-US" altLang="zh-CN" sz="1050" dirty="0"/>
                    <a:t>Customer</a:t>
                  </a:r>
                </a:p>
                <a:p>
                  <a:pPr algn="ctr"/>
                  <a:r>
                    <a:rPr kumimoji="1" lang="en-US" altLang="zh-CN" sz="1050" dirty="0"/>
                    <a:t>Service</a:t>
                  </a:r>
                  <a:r>
                    <a:rPr kumimoji="1" lang="zh-CN" altLang="en-US" sz="1050" dirty="0"/>
                    <a:t> </a:t>
                  </a:r>
                  <a:r>
                    <a:rPr kumimoji="1" lang="en-US" altLang="zh-CN" sz="1050" dirty="0"/>
                    <a:t>(v1)</a:t>
                  </a:r>
                  <a:endParaRPr kumimoji="1" lang="zh-CN" altLang="en-US" sz="1050" dirty="0"/>
                </a:p>
              </p:txBody>
            </p:sp>
            <p:sp>
              <p:nvSpPr>
                <p:cNvPr id="230" name="圆角矩形 229"/>
                <p:cNvSpPr/>
                <p:nvPr/>
              </p:nvSpPr>
              <p:spPr>
                <a:xfrm>
                  <a:off x="6817659" y="2433913"/>
                  <a:ext cx="1102659" cy="25101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100" b="1" dirty="0"/>
                    <a:t>JavaAgent</a:t>
                  </a:r>
                  <a:endParaRPr kumimoji="1" lang="zh-CN" altLang="en-US" sz="1100" b="1" dirty="0"/>
                </a:p>
              </p:txBody>
            </p:sp>
            <p:sp>
              <p:nvSpPr>
                <p:cNvPr id="231" name="圆角矩形 230"/>
                <p:cNvSpPr/>
                <p:nvPr/>
              </p:nvSpPr>
              <p:spPr>
                <a:xfrm rot="16200000">
                  <a:off x="7844119" y="2227431"/>
                  <a:ext cx="640975" cy="27401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zh-CN" sz="1100" b="1" dirty="0"/>
                    <a:t>Side</a:t>
                  </a:r>
                  <a:r>
                    <a:rPr kumimoji="1" lang="zh-CN" altLang="en-US" sz="1100" b="1" dirty="0"/>
                    <a:t> </a:t>
                  </a:r>
                  <a:r>
                    <a:rPr kumimoji="1" lang="en-US" altLang="zh-CN" sz="1100" b="1" dirty="0"/>
                    <a:t>Car</a:t>
                  </a:r>
                  <a:endParaRPr kumimoji="1" lang="zh-CN" altLang="en-US" sz="1100" b="1" dirty="0"/>
                </a:p>
              </p:txBody>
            </p:sp>
            <p:cxnSp>
              <p:nvCxnSpPr>
                <p:cNvPr id="232" name="直线箭头连接符 231"/>
                <p:cNvCxnSpPr/>
                <p:nvPr/>
              </p:nvCxnSpPr>
              <p:spPr>
                <a:xfrm>
                  <a:off x="7920318" y="2213264"/>
                  <a:ext cx="107282" cy="0"/>
                </a:xfrm>
                <a:prstGeom prst="straightConnector1">
                  <a:avLst/>
                </a:prstGeom>
                <a:ln>
                  <a:headEnd type="none" w="sm" len="me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直线箭头连接符 232"/>
                <p:cNvCxnSpPr>
                  <a:stCxn id="231" idx="0"/>
                  <a:endCxn id="229" idx="3"/>
                </p:cNvCxnSpPr>
                <p:nvPr/>
              </p:nvCxnSpPr>
              <p:spPr>
                <a:xfrm flipH="1">
                  <a:off x="7920318" y="2364437"/>
                  <a:ext cx="107282" cy="1"/>
                </a:xfrm>
                <a:prstGeom prst="straightConnector1">
                  <a:avLst/>
                </a:prstGeom>
                <a:ln>
                  <a:headEnd type="none" w="sm" len="me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2" name="组合 151"/>
              <p:cNvGrpSpPr/>
              <p:nvPr/>
            </p:nvGrpSpPr>
            <p:grpSpPr>
              <a:xfrm>
                <a:off x="5224491" y="3493246"/>
                <a:ext cx="1636054" cy="779925"/>
                <a:chOff x="6750426" y="1963272"/>
                <a:chExt cx="1636054" cy="779925"/>
              </a:xfrm>
            </p:grpSpPr>
            <p:sp>
              <p:nvSpPr>
                <p:cNvPr id="220" name="圆角矩形 219"/>
                <p:cNvSpPr/>
                <p:nvPr/>
              </p:nvSpPr>
              <p:spPr>
                <a:xfrm>
                  <a:off x="6750426" y="1963272"/>
                  <a:ext cx="1636054" cy="779925"/>
                </a:xfrm>
                <a:prstGeom prst="roundRect">
                  <a:avLst>
                    <a:gd name="adj" fmla="val 7143"/>
                  </a:avLst>
                </a:prstGeom>
                <a:noFill/>
                <a:ln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21" name="圆角矩形 220"/>
                <p:cNvSpPr/>
                <p:nvPr/>
              </p:nvSpPr>
              <p:spPr>
                <a:xfrm>
                  <a:off x="6817659" y="2043950"/>
                  <a:ext cx="1102659" cy="640975"/>
                </a:xfrm>
                <a:prstGeom prst="roundRect">
                  <a:avLst>
                    <a:gd name="adj" fmla="val 6877"/>
                  </a:avLst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tIns="36000" rtlCol="0" anchor="t"/>
                <a:lstStyle/>
                <a:p>
                  <a:pPr algn="ctr"/>
                  <a:r>
                    <a:rPr kumimoji="1" lang="en-US" altLang="zh-CN" sz="1050" dirty="0"/>
                    <a:t>Visits</a:t>
                  </a:r>
                </a:p>
                <a:p>
                  <a:pPr algn="ctr"/>
                  <a:r>
                    <a:rPr kumimoji="1" lang="en-US" altLang="zh-CN" sz="1050" dirty="0"/>
                    <a:t>Service</a:t>
                  </a:r>
                  <a:endParaRPr kumimoji="1" lang="zh-CN" altLang="en-US" sz="1050" dirty="0"/>
                </a:p>
              </p:txBody>
            </p:sp>
            <p:sp>
              <p:nvSpPr>
                <p:cNvPr id="222" name="圆角矩形 221"/>
                <p:cNvSpPr/>
                <p:nvPr/>
              </p:nvSpPr>
              <p:spPr>
                <a:xfrm>
                  <a:off x="6817659" y="2433913"/>
                  <a:ext cx="1102659" cy="25101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100" b="1" dirty="0"/>
                    <a:t>JavaAgent</a:t>
                  </a:r>
                  <a:endParaRPr kumimoji="1" lang="zh-CN" altLang="en-US" sz="1100" b="1" dirty="0"/>
                </a:p>
              </p:txBody>
            </p:sp>
            <p:sp>
              <p:nvSpPr>
                <p:cNvPr id="223" name="圆角矩形 222"/>
                <p:cNvSpPr/>
                <p:nvPr/>
              </p:nvSpPr>
              <p:spPr>
                <a:xfrm rot="16200000">
                  <a:off x="7844119" y="2227431"/>
                  <a:ext cx="640975" cy="27401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zh-CN" sz="1100" b="1" dirty="0"/>
                    <a:t>Side</a:t>
                  </a:r>
                  <a:r>
                    <a:rPr kumimoji="1" lang="zh-CN" altLang="en-US" sz="1100" b="1" dirty="0"/>
                    <a:t> </a:t>
                  </a:r>
                  <a:r>
                    <a:rPr kumimoji="1" lang="en-US" altLang="zh-CN" sz="1100" b="1" dirty="0"/>
                    <a:t>Car</a:t>
                  </a:r>
                  <a:endParaRPr kumimoji="1" lang="zh-CN" altLang="en-US" sz="1100" b="1" dirty="0"/>
                </a:p>
              </p:txBody>
            </p:sp>
            <p:cxnSp>
              <p:nvCxnSpPr>
                <p:cNvPr id="224" name="直线箭头连接符 223"/>
                <p:cNvCxnSpPr/>
                <p:nvPr/>
              </p:nvCxnSpPr>
              <p:spPr>
                <a:xfrm>
                  <a:off x="7920318" y="2213264"/>
                  <a:ext cx="107282" cy="0"/>
                </a:xfrm>
                <a:prstGeom prst="straightConnector1">
                  <a:avLst/>
                </a:prstGeom>
                <a:ln>
                  <a:headEnd type="none" w="sm" len="me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直线箭头连接符 225"/>
                <p:cNvCxnSpPr>
                  <a:stCxn id="223" idx="0"/>
                  <a:endCxn id="221" idx="3"/>
                </p:cNvCxnSpPr>
                <p:nvPr/>
              </p:nvCxnSpPr>
              <p:spPr>
                <a:xfrm flipH="1">
                  <a:off x="7920318" y="2364437"/>
                  <a:ext cx="107282" cy="1"/>
                </a:xfrm>
                <a:prstGeom prst="straightConnector1">
                  <a:avLst/>
                </a:prstGeom>
                <a:ln>
                  <a:headEnd type="none" w="sm" len="me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3" name="组合 152"/>
              <p:cNvGrpSpPr/>
              <p:nvPr/>
            </p:nvGrpSpPr>
            <p:grpSpPr>
              <a:xfrm>
                <a:off x="7344000" y="3513920"/>
                <a:ext cx="1636054" cy="779925"/>
                <a:chOff x="6750426" y="1963272"/>
                <a:chExt cx="1636054" cy="779925"/>
              </a:xfrm>
            </p:grpSpPr>
            <p:sp>
              <p:nvSpPr>
                <p:cNvPr id="213" name="圆角矩形 212"/>
                <p:cNvSpPr/>
                <p:nvPr/>
              </p:nvSpPr>
              <p:spPr>
                <a:xfrm>
                  <a:off x="6750426" y="1963272"/>
                  <a:ext cx="1636054" cy="779925"/>
                </a:xfrm>
                <a:prstGeom prst="roundRect">
                  <a:avLst>
                    <a:gd name="adj" fmla="val 7143"/>
                  </a:avLst>
                </a:prstGeom>
                <a:noFill/>
                <a:ln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14" name="圆角矩形 213"/>
                <p:cNvSpPr/>
                <p:nvPr/>
              </p:nvSpPr>
              <p:spPr>
                <a:xfrm>
                  <a:off x="6817659" y="2043950"/>
                  <a:ext cx="1102659" cy="640975"/>
                </a:xfrm>
                <a:prstGeom prst="roundRect">
                  <a:avLst>
                    <a:gd name="adj" fmla="val 6877"/>
                  </a:avLst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tIns="36000" rtlCol="0" anchor="t"/>
                <a:lstStyle/>
                <a:p>
                  <a:pPr algn="ctr"/>
                  <a:r>
                    <a:rPr kumimoji="1" lang="en-US" altLang="zh-CN" sz="1050" dirty="0"/>
                    <a:t>Vets</a:t>
                  </a:r>
                </a:p>
                <a:p>
                  <a:pPr algn="ctr"/>
                  <a:r>
                    <a:rPr kumimoji="1" lang="en-US" altLang="zh-CN" sz="1050" dirty="0"/>
                    <a:t>Service</a:t>
                  </a:r>
                  <a:endParaRPr kumimoji="1" lang="zh-CN" altLang="en-US" sz="1050" dirty="0"/>
                </a:p>
              </p:txBody>
            </p:sp>
            <p:sp>
              <p:nvSpPr>
                <p:cNvPr id="215" name="圆角矩形 214"/>
                <p:cNvSpPr/>
                <p:nvPr/>
              </p:nvSpPr>
              <p:spPr>
                <a:xfrm>
                  <a:off x="6817659" y="2433913"/>
                  <a:ext cx="1102659" cy="25101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100" b="1" dirty="0"/>
                    <a:t>JavaAgent</a:t>
                  </a:r>
                  <a:endParaRPr kumimoji="1" lang="zh-CN" altLang="en-US" sz="1100" b="1" dirty="0"/>
                </a:p>
              </p:txBody>
            </p:sp>
            <p:sp>
              <p:nvSpPr>
                <p:cNvPr id="216" name="圆角矩形 215"/>
                <p:cNvSpPr/>
                <p:nvPr/>
              </p:nvSpPr>
              <p:spPr>
                <a:xfrm rot="16200000">
                  <a:off x="7844119" y="2227431"/>
                  <a:ext cx="640975" cy="27401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zh-CN" sz="1100" b="1" dirty="0"/>
                    <a:t>Side</a:t>
                  </a:r>
                  <a:r>
                    <a:rPr kumimoji="1" lang="zh-CN" altLang="en-US" sz="1100" b="1" dirty="0"/>
                    <a:t> </a:t>
                  </a:r>
                  <a:r>
                    <a:rPr kumimoji="1" lang="en-US" altLang="zh-CN" sz="1100" b="1" dirty="0"/>
                    <a:t>Car</a:t>
                  </a:r>
                  <a:endParaRPr kumimoji="1" lang="zh-CN" altLang="en-US" sz="1100" b="1" dirty="0"/>
                </a:p>
              </p:txBody>
            </p:sp>
            <p:cxnSp>
              <p:nvCxnSpPr>
                <p:cNvPr id="218" name="直线箭头连接符 217"/>
                <p:cNvCxnSpPr/>
                <p:nvPr/>
              </p:nvCxnSpPr>
              <p:spPr>
                <a:xfrm>
                  <a:off x="7920318" y="2213264"/>
                  <a:ext cx="107282" cy="0"/>
                </a:xfrm>
                <a:prstGeom prst="straightConnector1">
                  <a:avLst/>
                </a:prstGeom>
                <a:ln>
                  <a:headEnd type="none" w="sm" len="me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直线箭头连接符 218"/>
                <p:cNvCxnSpPr>
                  <a:stCxn id="216" idx="0"/>
                  <a:endCxn id="214" idx="3"/>
                </p:cNvCxnSpPr>
                <p:nvPr/>
              </p:nvCxnSpPr>
              <p:spPr>
                <a:xfrm flipH="1">
                  <a:off x="7920318" y="2364437"/>
                  <a:ext cx="107282" cy="1"/>
                </a:xfrm>
                <a:prstGeom prst="straightConnector1">
                  <a:avLst/>
                </a:prstGeom>
                <a:ln>
                  <a:headEnd type="none" w="sm" len="me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4" name="Google Shape;11526;p68"/>
              <p:cNvGrpSpPr/>
              <p:nvPr/>
            </p:nvGrpSpPr>
            <p:grpSpPr>
              <a:xfrm>
                <a:off x="6794883" y="462933"/>
                <a:ext cx="599235" cy="546844"/>
                <a:chOff x="1958520" y="2302574"/>
                <a:chExt cx="359213" cy="327807"/>
              </a:xfrm>
            </p:grpSpPr>
            <p:sp>
              <p:nvSpPr>
                <p:cNvPr id="210" name="Google Shape;11527;p68"/>
                <p:cNvSpPr/>
                <p:nvPr/>
              </p:nvSpPr>
              <p:spPr>
                <a:xfrm>
                  <a:off x="1958520" y="2302574"/>
                  <a:ext cx="359213" cy="3278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2" h="10323" extrusionOk="0">
                      <a:moveTo>
                        <a:pt x="7168" y="8132"/>
                      </a:moveTo>
                      <a:lnTo>
                        <a:pt x="7501" y="9204"/>
                      </a:lnTo>
                      <a:lnTo>
                        <a:pt x="3799" y="9204"/>
                      </a:lnTo>
                      <a:lnTo>
                        <a:pt x="4120" y="8132"/>
                      </a:lnTo>
                      <a:close/>
                      <a:moveTo>
                        <a:pt x="8466" y="9537"/>
                      </a:moveTo>
                      <a:cubicBezTo>
                        <a:pt x="8597" y="9537"/>
                        <a:pt x="8704" y="9656"/>
                        <a:pt x="8704" y="9775"/>
                      </a:cubicBezTo>
                      <a:cubicBezTo>
                        <a:pt x="8704" y="9906"/>
                        <a:pt x="8597" y="10013"/>
                        <a:pt x="8466" y="10013"/>
                      </a:cubicBezTo>
                      <a:lnTo>
                        <a:pt x="2810" y="10013"/>
                      </a:lnTo>
                      <a:cubicBezTo>
                        <a:pt x="2679" y="10013"/>
                        <a:pt x="2572" y="9906"/>
                        <a:pt x="2572" y="9775"/>
                      </a:cubicBezTo>
                      <a:cubicBezTo>
                        <a:pt x="2572" y="9644"/>
                        <a:pt x="2679" y="9537"/>
                        <a:pt x="2810" y="9537"/>
                      </a:cubicBezTo>
                      <a:close/>
                      <a:moveTo>
                        <a:pt x="1072" y="0"/>
                      </a:moveTo>
                      <a:cubicBezTo>
                        <a:pt x="477" y="0"/>
                        <a:pt x="0" y="476"/>
                        <a:pt x="0" y="1072"/>
                      </a:cubicBezTo>
                      <a:lnTo>
                        <a:pt x="0" y="7049"/>
                      </a:lnTo>
                      <a:cubicBezTo>
                        <a:pt x="0" y="7644"/>
                        <a:pt x="477" y="8120"/>
                        <a:pt x="1072" y="8120"/>
                      </a:cubicBezTo>
                      <a:lnTo>
                        <a:pt x="3763" y="8120"/>
                      </a:lnTo>
                      <a:lnTo>
                        <a:pt x="3441" y="9192"/>
                      </a:lnTo>
                      <a:lnTo>
                        <a:pt x="2822" y="9192"/>
                      </a:lnTo>
                      <a:cubicBezTo>
                        <a:pt x="2513" y="9192"/>
                        <a:pt x="2263" y="9442"/>
                        <a:pt x="2263" y="9751"/>
                      </a:cubicBezTo>
                      <a:cubicBezTo>
                        <a:pt x="2263" y="10073"/>
                        <a:pt x="2513" y="10323"/>
                        <a:pt x="2822" y="10323"/>
                      </a:cubicBezTo>
                      <a:lnTo>
                        <a:pt x="8478" y="10323"/>
                      </a:lnTo>
                      <a:cubicBezTo>
                        <a:pt x="8799" y="10323"/>
                        <a:pt x="9049" y="10073"/>
                        <a:pt x="9049" y="9751"/>
                      </a:cubicBezTo>
                      <a:cubicBezTo>
                        <a:pt x="9049" y="9442"/>
                        <a:pt x="8799" y="9192"/>
                        <a:pt x="8478" y="9192"/>
                      </a:cubicBezTo>
                      <a:lnTo>
                        <a:pt x="7870" y="9192"/>
                      </a:lnTo>
                      <a:lnTo>
                        <a:pt x="7549" y="8120"/>
                      </a:lnTo>
                      <a:lnTo>
                        <a:pt x="10240" y="8120"/>
                      </a:lnTo>
                      <a:cubicBezTo>
                        <a:pt x="10835" y="8120"/>
                        <a:pt x="11311" y="7644"/>
                        <a:pt x="11311" y="7049"/>
                      </a:cubicBezTo>
                      <a:lnTo>
                        <a:pt x="11311" y="1072"/>
                      </a:lnTo>
                      <a:cubicBezTo>
                        <a:pt x="11299" y="488"/>
                        <a:pt x="10823" y="0"/>
                        <a:pt x="10228" y="0"/>
                      </a:cubicBezTo>
                      <a:lnTo>
                        <a:pt x="2786" y="0"/>
                      </a:lnTo>
                      <a:cubicBezTo>
                        <a:pt x="2691" y="0"/>
                        <a:pt x="2620" y="72"/>
                        <a:pt x="2620" y="155"/>
                      </a:cubicBezTo>
                      <a:cubicBezTo>
                        <a:pt x="2620" y="250"/>
                        <a:pt x="2691" y="322"/>
                        <a:pt x="2786" y="322"/>
                      </a:cubicBezTo>
                      <a:lnTo>
                        <a:pt x="10228" y="322"/>
                      </a:lnTo>
                      <a:cubicBezTo>
                        <a:pt x="10621" y="322"/>
                        <a:pt x="10966" y="655"/>
                        <a:pt x="10966" y="1072"/>
                      </a:cubicBezTo>
                      <a:lnTo>
                        <a:pt x="10966" y="7049"/>
                      </a:lnTo>
                      <a:cubicBezTo>
                        <a:pt x="10966" y="7453"/>
                        <a:pt x="10645" y="7799"/>
                        <a:pt x="10228" y="7799"/>
                      </a:cubicBezTo>
                      <a:lnTo>
                        <a:pt x="1072" y="7799"/>
                      </a:lnTo>
                      <a:cubicBezTo>
                        <a:pt x="667" y="7799"/>
                        <a:pt x="322" y="7465"/>
                        <a:pt x="322" y="7049"/>
                      </a:cubicBezTo>
                      <a:lnTo>
                        <a:pt x="322" y="1072"/>
                      </a:lnTo>
                      <a:cubicBezTo>
                        <a:pt x="322" y="667"/>
                        <a:pt x="655" y="322"/>
                        <a:pt x="1072" y="322"/>
                      </a:cubicBezTo>
                      <a:lnTo>
                        <a:pt x="2108" y="322"/>
                      </a:lnTo>
                      <a:cubicBezTo>
                        <a:pt x="2203" y="322"/>
                        <a:pt x="2275" y="250"/>
                        <a:pt x="2275" y="155"/>
                      </a:cubicBezTo>
                      <a:cubicBezTo>
                        <a:pt x="2275" y="72"/>
                        <a:pt x="2203" y="0"/>
                        <a:pt x="2108" y="0"/>
                      </a:cubicBezTo>
                      <a:close/>
                    </a:path>
                  </a:pathLst>
                </a:custGeom>
                <a:ln w="3175"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" name="Google Shape;11528;p68"/>
                <p:cNvSpPr/>
                <p:nvPr/>
              </p:nvSpPr>
              <p:spPr>
                <a:xfrm>
                  <a:off x="1986877" y="2331313"/>
                  <a:ext cx="302117" cy="184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14" h="5823" extrusionOk="0">
                      <a:moveTo>
                        <a:pt x="179" y="0"/>
                      </a:moveTo>
                      <a:cubicBezTo>
                        <a:pt x="72" y="0"/>
                        <a:pt x="0" y="71"/>
                        <a:pt x="0" y="179"/>
                      </a:cubicBezTo>
                      <a:lnTo>
                        <a:pt x="0" y="5656"/>
                      </a:lnTo>
                      <a:cubicBezTo>
                        <a:pt x="0" y="5739"/>
                        <a:pt x="72" y="5822"/>
                        <a:pt x="167" y="5822"/>
                      </a:cubicBezTo>
                      <a:lnTo>
                        <a:pt x="9347" y="5822"/>
                      </a:lnTo>
                      <a:cubicBezTo>
                        <a:pt x="9430" y="5822"/>
                        <a:pt x="9513" y="5739"/>
                        <a:pt x="9513" y="5656"/>
                      </a:cubicBezTo>
                      <a:lnTo>
                        <a:pt x="9513" y="5072"/>
                      </a:lnTo>
                      <a:cubicBezTo>
                        <a:pt x="9513" y="4989"/>
                        <a:pt x="9430" y="4905"/>
                        <a:pt x="9347" y="4905"/>
                      </a:cubicBezTo>
                      <a:cubicBezTo>
                        <a:pt x="9252" y="4905"/>
                        <a:pt x="9180" y="4989"/>
                        <a:pt x="9180" y="5072"/>
                      </a:cubicBezTo>
                      <a:lnTo>
                        <a:pt x="9180" y="5489"/>
                      </a:lnTo>
                      <a:lnTo>
                        <a:pt x="346" y="5489"/>
                      </a:lnTo>
                      <a:lnTo>
                        <a:pt x="346" y="345"/>
                      </a:lnTo>
                      <a:lnTo>
                        <a:pt x="9180" y="345"/>
                      </a:lnTo>
                      <a:lnTo>
                        <a:pt x="9180" y="4405"/>
                      </a:lnTo>
                      <a:cubicBezTo>
                        <a:pt x="9168" y="4489"/>
                        <a:pt x="9240" y="4572"/>
                        <a:pt x="9347" y="4572"/>
                      </a:cubicBezTo>
                      <a:cubicBezTo>
                        <a:pt x="9430" y="4572"/>
                        <a:pt x="9513" y="4489"/>
                        <a:pt x="9513" y="4405"/>
                      </a:cubicBezTo>
                      <a:lnTo>
                        <a:pt x="9513" y="179"/>
                      </a:lnTo>
                      <a:cubicBezTo>
                        <a:pt x="9513" y="71"/>
                        <a:pt x="9430" y="0"/>
                        <a:pt x="9335" y="0"/>
                      </a:cubicBezTo>
                      <a:close/>
                    </a:path>
                  </a:pathLst>
                </a:custGeom>
                <a:ln w="3175"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11529;p68"/>
                <p:cNvSpPr/>
                <p:nvPr/>
              </p:nvSpPr>
              <p:spPr>
                <a:xfrm>
                  <a:off x="2131521" y="2526701"/>
                  <a:ext cx="11908" cy="106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5" h="335" extrusionOk="0">
                      <a:moveTo>
                        <a:pt x="176" y="0"/>
                      </a:moveTo>
                      <a:cubicBezTo>
                        <a:pt x="167" y="0"/>
                        <a:pt x="158" y="1"/>
                        <a:pt x="148" y="3"/>
                      </a:cubicBezTo>
                      <a:cubicBezTo>
                        <a:pt x="77" y="26"/>
                        <a:pt x="17" y="86"/>
                        <a:pt x="17" y="157"/>
                      </a:cubicBezTo>
                      <a:cubicBezTo>
                        <a:pt x="1" y="258"/>
                        <a:pt x="95" y="334"/>
                        <a:pt x="186" y="334"/>
                      </a:cubicBezTo>
                      <a:cubicBezTo>
                        <a:pt x="225" y="334"/>
                        <a:pt x="263" y="320"/>
                        <a:pt x="291" y="288"/>
                      </a:cubicBezTo>
                      <a:cubicBezTo>
                        <a:pt x="375" y="229"/>
                        <a:pt x="375" y="145"/>
                        <a:pt x="327" y="86"/>
                      </a:cubicBezTo>
                      <a:cubicBezTo>
                        <a:pt x="296" y="34"/>
                        <a:pt x="238" y="0"/>
                        <a:pt x="176" y="0"/>
                      </a:cubicBezTo>
                      <a:close/>
                    </a:path>
                  </a:pathLst>
                </a:custGeom>
                <a:ln w="3175"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55" name="圆角矩形 154"/>
              <p:cNvSpPr/>
              <p:nvPr/>
            </p:nvSpPr>
            <p:spPr>
              <a:xfrm>
                <a:off x="7346873" y="1401058"/>
                <a:ext cx="1531360" cy="42261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/>
                  <a:t>Mesh</a:t>
                </a:r>
                <a:r>
                  <a:rPr kumimoji="1" lang="zh-CN" altLang="en-US" sz="1200" b="1" dirty="0"/>
                  <a:t> </a:t>
                </a:r>
                <a:r>
                  <a:rPr kumimoji="1" lang="en-US" altLang="zh-CN" sz="1200" b="1" dirty="0"/>
                  <a:t>Ingress</a:t>
                </a:r>
                <a:endParaRPr kumimoji="1" lang="zh-CN" altLang="en-US" sz="1200" b="1" dirty="0"/>
              </a:p>
            </p:txBody>
          </p:sp>
          <p:grpSp>
            <p:nvGrpSpPr>
              <p:cNvPr id="156" name="组合 155"/>
              <p:cNvGrpSpPr/>
              <p:nvPr/>
            </p:nvGrpSpPr>
            <p:grpSpPr>
              <a:xfrm>
                <a:off x="9383442" y="4445016"/>
                <a:ext cx="1636054" cy="779925"/>
                <a:chOff x="6750426" y="1963272"/>
                <a:chExt cx="1636054" cy="779925"/>
              </a:xfrm>
            </p:grpSpPr>
            <p:sp>
              <p:nvSpPr>
                <p:cNvPr id="202" name="圆角矩形 201"/>
                <p:cNvSpPr/>
                <p:nvPr/>
              </p:nvSpPr>
              <p:spPr>
                <a:xfrm>
                  <a:off x="6750426" y="1963272"/>
                  <a:ext cx="1636054" cy="779925"/>
                </a:xfrm>
                <a:prstGeom prst="roundRect">
                  <a:avLst>
                    <a:gd name="adj" fmla="val 7143"/>
                  </a:avLst>
                </a:prstGeom>
                <a:noFill/>
                <a:ln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04" name="圆角矩形 203"/>
                <p:cNvSpPr/>
                <p:nvPr/>
              </p:nvSpPr>
              <p:spPr>
                <a:xfrm>
                  <a:off x="6817659" y="2043950"/>
                  <a:ext cx="1102659" cy="640975"/>
                </a:xfrm>
                <a:prstGeom prst="roundRect">
                  <a:avLst>
                    <a:gd name="adj" fmla="val 6877"/>
                  </a:avLst>
                </a:prstGeom>
                <a:ln>
                  <a:solidFill>
                    <a:srgbClr val="E95429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tIns="36000" rtlCol="0" anchor="t"/>
                <a:lstStyle/>
                <a:p>
                  <a:pPr algn="ctr"/>
                  <a:r>
                    <a:rPr kumimoji="1" lang="en-US" altLang="zh-CN" sz="1050" dirty="0">
                      <a:solidFill>
                        <a:srgbClr val="E95429"/>
                      </a:solidFill>
                    </a:rPr>
                    <a:t>Customer</a:t>
                  </a:r>
                </a:p>
                <a:p>
                  <a:pPr algn="ctr"/>
                  <a:r>
                    <a:rPr kumimoji="1" lang="en-US" altLang="zh-CN" sz="1050" dirty="0">
                      <a:solidFill>
                        <a:srgbClr val="E95429"/>
                      </a:solidFill>
                    </a:rPr>
                    <a:t>Service</a:t>
                  </a:r>
                  <a:r>
                    <a:rPr kumimoji="1" lang="zh-CN" altLang="en-US" sz="1050" dirty="0">
                      <a:solidFill>
                        <a:srgbClr val="E95429"/>
                      </a:solidFill>
                    </a:rPr>
                    <a:t> </a:t>
                  </a:r>
                  <a:r>
                    <a:rPr kumimoji="1" lang="en-US" altLang="zh-CN" sz="1050" dirty="0">
                      <a:solidFill>
                        <a:srgbClr val="E95429"/>
                      </a:solidFill>
                    </a:rPr>
                    <a:t>(v2)</a:t>
                  </a:r>
                  <a:endParaRPr kumimoji="1" lang="zh-CN" altLang="en-US" sz="1050" dirty="0">
                    <a:solidFill>
                      <a:srgbClr val="E95429"/>
                    </a:solidFill>
                  </a:endParaRPr>
                </a:p>
              </p:txBody>
            </p:sp>
            <p:sp>
              <p:nvSpPr>
                <p:cNvPr id="205" name="圆角矩形 204"/>
                <p:cNvSpPr/>
                <p:nvPr/>
              </p:nvSpPr>
              <p:spPr>
                <a:xfrm>
                  <a:off x="6817659" y="2433913"/>
                  <a:ext cx="1102659" cy="25101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100" b="1" dirty="0"/>
                    <a:t>JavaAgent</a:t>
                  </a:r>
                  <a:endParaRPr kumimoji="1" lang="zh-CN" altLang="en-US" sz="1100" b="1" dirty="0"/>
                </a:p>
              </p:txBody>
            </p:sp>
            <p:sp>
              <p:nvSpPr>
                <p:cNvPr id="207" name="圆角矩形 206"/>
                <p:cNvSpPr/>
                <p:nvPr/>
              </p:nvSpPr>
              <p:spPr>
                <a:xfrm rot="16200000">
                  <a:off x="7844119" y="2227431"/>
                  <a:ext cx="640975" cy="27401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zh-CN" sz="1100" b="1" dirty="0"/>
                    <a:t>Side</a:t>
                  </a:r>
                  <a:r>
                    <a:rPr kumimoji="1" lang="zh-CN" altLang="en-US" sz="1100" b="1" dirty="0"/>
                    <a:t> </a:t>
                  </a:r>
                  <a:r>
                    <a:rPr kumimoji="1" lang="en-US" altLang="zh-CN" sz="1100" b="1" dirty="0"/>
                    <a:t>Car</a:t>
                  </a:r>
                  <a:endParaRPr kumimoji="1" lang="zh-CN" altLang="en-US" sz="1100" b="1" dirty="0"/>
                </a:p>
              </p:txBody>
            </p:sp>
            <p:cxnSp>
              <p:nvCxnSpPr>
                <p:cNvPr id="208" name="直线箭头连接符 207"/>
                <p:cNvCxnSpPr/>
                <p:nvPr/>
              </p:nvCxnSpPr>
              <p:spPr>
                <a:xfrm>
                  <a:off x="7920318" y="2213264"/>
                  <a:ext cx="107282" cy="0"/>
                </a:xfrm>
                <a:prstGeom prst="straightConnector1">
                  <a:avLst/>
                </a:prstGeom>
                <a:ln>
                  <a:headEnd type="none" w="sm" len="me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线箭头连接符 208"/>
                <p:cNvCxnSpPr>
                  <a:stCxn id="207" idx="0"/>
                  <a:endCxn id="204" idx="3"/>
                </p:cNvCxnSpPr>
                <p:nvPr/>
              </p:nvCxnSpPr>
              <p:spPr>
                <a:xfrm flipH="1">
                  <a:off x="7920318" y="2364437"/>
                  <a:ext cx="107282" cy="1"/>
                </a:xfrm>
                <a:prstGeom prst="straightConnector1">
                  <a:avLst/>
                </a:prstGeom>
                <a:ln>
                  <a:headEnd type="none" w="sm" len="me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7" name="肘形连接符 156"/>
              <p:cNvCxnSpPr>
                <a:stCxn id="237" idx="2"/>
                <a:endCxn id="231" idx="2"/>
              </p:cNvCxnSpPr>
              <p:nvPr/>
            </p:nvCxnSpPr>
            <p:spPr>
              <a:xfrm>
                <a:off x="8895187" y="2644288"/>
                <a:ext cx="2039442" cy="1270796"/>
              </a:xfrm>
              <a:prstGeom prst="bentConnector3">
                <a:avLst>
                  <a:gd name="adj1" fmla="val 120206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肘形连接符 157"/>
              <p:cNvCxnSpPr>
                <a:stCxn id="237" idx="1"/>
                <a:endCxn id="223" idx="3"/>
              </p:cNvCxnSpPr>
              <p:nvPr/>
            </p:nvCxnSpPr>
            <p:spPr>
              <a:xfrm rot="5400000">
                <a:off x="7393853" y="2209596"/>
                <a:ext cx="609148" cy="2119509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肘形连接符 112"/>
              <p:cNvCxnSpPr>
                <a:stCxn id="237" idx="1"/>
                <a:endCxn id="216" idx="3"/>
              </p:cNvCxnSpPr>
              <p:nvPr/>
            </p:nvCxnSpPr>
            <p:spPr>
              <a:xfrm>
                <a:off x="8758181" y="2964776"/>
                <a:ext cx="0" cy="6298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线箭头连接符 44"/>
              <p:cNvCxnSpPr>
                <a:endCxn id="155" idx="1"/>
              </p:cNvCxnSpPr>
              <p:nvPr/>
            </p:nvCxnSpPr>
            <p:spPr>
              <a:xfrm rot="16200000" flipH="1">
                <a:off x="6923342" y="1188833"/>
                <a:ext cx="583672" cy="263390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线箭头连接符 44"/>
              <p:cNvCxnSpPr>
                <a:endCxn id="155" idx="3"/>
              </p:cNvCxnSpPr>
              <p:nvPr/>
            </p:nvCxnSpPr>
            <p:spPr>
              <a:xfrm rot="5400000">
                <a:off x="8709224" y="1167082"/>
                <a:ext cx="614291" cy="276272"/>
              </a:xfrm>
              <a:prstGeom prst="bentConnector2">
                <a:avLst/>
              </a:prstGeom>
              <a:ln>
                <a:solidFill>
                  <a:srgbClr val="E9542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直线箭头连接符 44"/>
              <p:cNvCxnSpPr/>
              <p:nvPr/>
            </p:nvCxnSpPr>
            <p:spPr>
              <a:xfrm rot="16200000" flipH="1">
                <a:off x="8234026" y="1764988"/>
                <a:ext cx="500132" cy="632734"/>
              </a:xfrm>
              <a:prstGeom prst="bentConnector3">
                <a:avLst>
                  <a:gd name="adj1" fmla="val 38055"/>
                </a:avLst>
              </a:prstGeom>
              <a:ln>
                <a:solidFill>
                  <a:srgbClr val="E9542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直线箭头连接符 44"/>
              <p:cNvCxnSpPr/>
              <p:nvPr/>
            </p:nvCxnSpPr>
            <p:spPr>
              <a:xfrm>
                <a:off x="8882293" y="2575708"/>
                <a:ext cx="2052336" cy="2201893"/>
              </a:xfrm>
              <a:prstGeom prst="bentConnector3">
                <a:avLst>
                  <a:gd name="adj1" fmla="val 123421"/>
                </a:avLst>
              </a:prstGeom>
              <a:ln>
                <a:solidFill>
                  <a:srgbClr val="E9542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" name="文本框 163"/>
              <p:cNvSpPr txBox="1"/>
              <p:nvPr/>
            </p:nvSpPr>
            <p:spPr>
              <a:xfrm>
                <a:off x="5327568" y="3236727"/>
                <a:ext cx="126829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100" b="1" dirty="0">
                    <a:solidFill>
                      <a:schemeClr val="accent5"/>
                    </a:solidFill>
                  </a:rPr>
                  <a:t>Kubernetes</a:t>
                </a:r>
                <a:r>
                  <a:rPr kumimoji="1" lang="zh-CN" altLang="en-US" sz="1100" b="1" dirty="0">
                    <a:solidFill>
                      <a:schemeClr val="accent5"/>
                    </a:solidFill>
                  </a:rPr>
                  <a:t> </a:t>
                </a:r>
                <a:r>
                  <a:rPr kumimoji="1" lang="en-US" altLang="zh-CN" sz="1100" b="1" dirty="0">
                    <a:solidFill>
                      <a:schemeClr val="accent5"/>
                    </a:solidFill>
                  </a:rPr>
                  <a:t>Pod</a:t>
                </a:r>
                <a:endParaRPr kumimoji="1" lang="zh-CN" altLang="en-US" sz="1100" b="1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65" name="文本框 164"/>
              <p:cNvSpPr txBox="1"/>
              <p:nvPr/>
            </p:nvSpPr>
            <p:spPr>
              <a:xfrm>
                <a:off x="7485904" y="3252309"/>
                <a:ext cx="126829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100" b="1" dirty="0">
                    <a:solidFill>
                      <a:schemeClr val="accent5"/>
                    </a:solidFill>
                  </a:rPr>
                  <a:t>Kubernetes</a:t>
                </a:r>
                <a:r>
                  <a:rPr kumimoji="1" lang="zh-CN" altLang="en-US" sz="1100" b="1" dirty="0">
                    <a:solidFill>
                      <a:schemeClr val="accent5"/>
                    </a:solidFill>
                  </a:rPr>
                  <a:t> </a:t>
                </a:r>
                <a:r>
                  <a:rPr kumimoji="1" lang="en-US" altLang="zh-CN" sz="1100" b="1" dirty="0">
                    <a:solidFill>
                      <a:schemeClr val="accent5"/>
                    </a:solidFill>
                  </a:rPr>
                  <a:t>Pod</a:t>
                </a:r>
                <a:endParaRPr kumimoji="1" lang="zh-CN" altLang="en-US" sz="1100" b="1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66" name="文本框 165"/>
              <p:cNvSpPr txBox="1"/>
              <p:nvPr/>
            </p:nvSpPr>
            <p:spPr>
              <a:xfrm>
                <a:off x="9518971" y="3256656"/>
                <a:ext cx="126829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100" b="1" dirty="0">
                    <a:solidFill>
                      <a:schemeClr val="accent5"/>
                    </a:solidFill>
                  </a:rPr>
                  <a:t>Kubernetes</a:t>
                </a:r>
                <a:r>
                  <a:rPr kumimoji="1" lang="zh-CN" altLang="en-US" sz="1100" b="1" dirty="0">
                    <a:solidFill>
                      <a:schemeClr val="accent5"/>
                    </a:solidFill>
                  </a:rPr>
                  <a:t> </a:t>
                </a:r>
                <a:r>
                  <a:rPr kumimoji="1" lang="en-US" altLang="zh-CN" sz="1100" b="1" dirty="0">
                    <a:solidFill>
                      <a:schemeClr val="accent5"/>
                    </a:solidFill>
                  </a:rPr>
                  <a:t>Pod</a:t>
                </a:r>
                <a:endParaRPr kumimoji="1" lang="zh-CN" altLang="en-US" sz="1100" b="1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67" name="文本框 166"/>
              <p:cNvSpPr txBox="1"/>
              <p:nvPr/>
            </p:nvSpPr>
            <p:spPr>
              <a:xfrm>
                <a:off x="7415167" y="2012233"/>
                <a:ext cx="126829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100" b="1" dirty="0">
                    <a:solidFill>
                      <a:schemeClr val="accent5"/>
                    </a:solidFill>
                  </a:rPr>
                  <a:t>Kubernetes</a:t>
                </a:r>
                <a:r>
                  <a:rPr kumimoji="1" lang="zh-CN" altLang="en-US" sz="1100" b="1" dirty="0">
                    <a:solidFill>
                      <a:schemeClr val="accent5"/>
                    </a:solidFill>
                  </a:rPr>
                  <a:t> </a:t>
                </a:r>
                <a:r>
                  <a:rPr kumimoji="1" lang="en-US" altLang="zh-CN" sz="1100" b="1" dirty="0">
                    <a:solidFill>
                      <a:schemeClr val="accent5"/>
                    </a:solidFill>
                  </a:rPr>
                  <a:t>Pod</a:t>
                </a:r>
                <a:endParaRPr kumimoji="1" lang="zh-CN" altLang="en-US" sz="1100" b="1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68" name="圆角矩形 167"/>
              <p:cNvSpPr/>
              <p:nvPr/>
            </p:nvSpPr>
            <p:spPr>
              <a:xfrm>
                <a:off x="5286083" y="5553473"/>
                <a:ext cx="1531360" cy="62145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/>
                  <a:t>Monitor</a:t>
                </a:r>
                <a:endParaRPr kumimoji="1" lang="en-US" altLang="zh-CN" sz="1200" b="1" dirty="0"/>
              </a:p>
              <a:p>
                <a:pPr algn="ctr"/>
                <a:r>
                  <a:rPr kumimoji="1" lang="en-US" altLang="zh-CN" sz="900" b="1" dirty="0"/>
                  <a:t>(Metric</a:t>
                </a:r>
                <a:r>
                  <a:rPr kumimoji="1" lang="zh-CN" altLang="en-US" sz="900" b="1" dirty="0"/>
                  <a:t> </a:t>
                </a:r>
                <a:r>
                  <a:rPr kumimoji="1" lang="en-US" altLang="zh-CN" sz="900" b="1" dirty="0"/>
                  <a:t>/</a:t>
                </a:r>
                <a:r>
                  <a:rPr kumimoji="1" lang="zh-CN" altLang="en-US" sz="900" b="1" dirty="0"/>
                  <a:t> </a:t>
                </a:r>
                <a:r>
                  <a:rPr kumimoji="1" lang="en-US" altLang="zh-CN" sz="900" b="1" dirty="0"/>
                  <a:t>logs</a:t>
                </a:r>
                <a:r>
                  <a:rPr kumimoji="1" lang="zh-CN" altLang="en-US" sz="900" b="1" dirty="0"/>
                  <a:t> </a:t>
                </a:r>
                <a:r>
                  <a:rPr kumimoji="1" lang="en-US" altLang="zh-CN" sz="900" b="1" dirty="0"/>
                  <a:t>/</a:t>
                </a:r>
                <a:r>
                  <a:rPr kumimoji="1" lang="zh-CN" altLang="en-US" sz="900" b="1" dirty="0"/>
                  <a:t> </a:t>
                </a:r>
                <a:r>
                  <a:rPr kumimoji="1" lang="en-US" altLang="zh-CN" sz="900" b="1" dirty="0"/>
                  <a:t>Trace)</a:t>
                </a:r>
                <a:endParaRPr kumimoji="1" lang="zh-CN" altLang="en-US" sz="1200" b="1" dirty="0"/>
              </a:p>
            </p:txBody>
          </p:sp>
          <p:sp>
            <p:nvSpPr>
              <p:cNvPr id="169" name="圆角矩形 168"/>
              <p:cNvSpPr/>
              <p:nvPr/>
            </p:nvSpPr>
            <p:spPr>
              <a:xfrm>
                <a:off x="9643913" y="1297628"/>
                <a:ext cx="1736636" cy="61429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/>
                  <a:t>Controller</a:t>
                </a:r>
                <a:endParaRPr kumimoji="1" lang="en-US" altLang="zh-CN" sz="1200" b="1" dirty="0"/>
              </a:p>
              <a:p>
                <a:pPr algn="ctr"/>
                <a:r>
                  <a:rPr kumimoji="1" lang="en-US" altLang="zh-CN" sz="900" b="1" dirty="0"/>
                  <a:t>(Limiter</a:t>
                </a:r>
                <a:r>
                  <a:rPr kumimoji="1" lang="zh-CN" altLang="en-US" sz="900" b="1" dirty="0"/>
                  <a:t> </a:t>
                </a:r>
                <a:r>
                  <a:rPr kumimoji="1" lang="en-US" altLang="zh-CN" sz="900" b="1" dirty="0"/>
                  <a:t>/</a:t>
                </a:r>
                <a:r>
                  <a:rPr kumimoji="1" lang="zh-CN" altLang="en-US" sz="900" b="1" dirty="0"/>
                  <a:t> </a:t>
                </a:r>
                <a:r>
                  <a:rPr kumimoji="1" lang="en-US" altLang="zh-CN" sz="900" b="1" dirty="0"/>
                  <a:t>Circuit Breaker</a:t>
                </a:r>
                <a:r>
                  <a:rPr kumimoji="1" lang="zh-CN" altLang="en-US" sz="900" b="1" dirty="0"/>
                  <a:t> </a:t>
                </a:r>
                <a:r>
                  <a:rPr kumimoji="1" lang="en-US" altLang="zh-CN" sz="900" b="1" dirty="0"/>
                  <a:t>/</a:t>
                </a:r>
                <a:r>
                  <a:rPr kumimoji="1" lang="zh-CN" altLang="en-US" sz="900" b="1" dirty="0"/>
                  <a:t> </a:t>
                </a:r>
                <a:r>
                  <a:rPr kumimoji="1" lang="en-US" altLang="zh-CN" sz="900" b="1" dirty="0"/>
                  <a:t>Retry</a:t>
                </a:r>
                <a:r>
                  <a:rPr kumimoji="1" lang="zh-CN" altLang="en-US" sz="900" b="1" dirty="0"/>
                  <a:t> </a:t>
                </a:r>
                <a:r>
                  <a:rPr kumimoji="1" lang="en-US" altLang="zh-CN" sz="900" b="1" dirty="0"/>
                  <a:t>/</a:t>
                </a:r>
                <a:r>
                  <a:rPr kumimoji="1" lang="zh-CN" altLang="en-US" sz="900" b="1" dirty="0"/>
                  <a:t> </a:t>
                </a:r>
                <a:r>
                  <a:rPr kumimoji="1" lang="en-US" altLang="zh-CN" sz="900" b="1" dirty="0"/>
                  <a:t>Timeout</a:t>
                </a:r>
                <a:r>
                  <a:rPr kumimoji="1" lang="zh-CN" altLang="en-US" sz="900" b="1" dirty="0"/>
                  <a:t> </a:t>
                </a:r>
                <a:r>
                  <a:rPr kumimoji="1" lang="en-US" altLang="zh-CN" sz="900" b="1" dirty="0"/>
                  <a:t>/</a:t>
                </a:r>
                <a:r>
                  <a:rPr kumimoji="1" lang="zh-CN" altLang="en-US" sz="900" b="1" dirty="0"/>
                  <a:t> </a:t>
                </a:r>
                <a:r>
                  <a:rPr kumimoji="1" lang="en-US" altLang="zh-CN" sz="900" b="1" dirty="0"/>
                  <a:t>Canary)</a:t>
                </a:r>
                <a:endParaRPr kumimoji="1" lang="zh-CN" altLang="en-US" sz="1200" b="1" dirty="0"/>
              </a:p>
            </p:txBody>
          </p:sp>
          <p:cxnSp>
            <p:nvCxnSpPr>
              <p:cNvPr id="176" name="肘形连接符 175"/>
              <p:cNvCxnSpPr>
                <a:stCxn id="222" idx="1"/>
                <a:endCxn id="168" idx="1"/>
              </p:cNvCxnSpPr>
              <p:nvPr/>
            </p:nvCxnSpPr>
            <p:spPr>
              <a:xfrm rot="10800000" flipV="1">
                <a:off x="5286084" y="4089392"/>
                <a:ext cx="5641" cy="1774809"/>
              </a:xfrm>
              <a:prstGeom prst="bentConnector3">
                <a:avLst>
                  <a:gd name="adj1" fmla="val 4152473"/>
                </a:avLst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肘形连接符 177"/>
              <p:cNvCxnSpPr>
                <a:stCxn id="236" idx="1"/>
                <a:endCxn id="168" idx="1"/>
              </p:cNvCxnSpPr>
              <p:nvPr/>
            </p:nvCxnSpPr>
            <p:spPr>
              <a:xfrm rot="10800000" flipV="1">
                <a:off x="5286083" y="2839270"/>
                <a:ext cx="2125150" cy="3024932"/>
              </a:xfrm>
              <a:prstGeom prst="bentConnector3">
                <a:avLst>
                  <a:gd name="adj1" fmla="val 110757"/>
                </a:avLst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肘形连接符 179"/>
              <p:cNvCxnSpPr>
                <a:stCxn id="215" idx="1"/>
                <a:endCxn id="168" idx="3"/>
              </p:cNvCxnSpPr>
              <p:nvPr/>
            </p:nvCxnSpPr>
            <p:spPr>
              <a:xfrm rot="10800000" flipV="1">
                <a:off x="6817443" y="4110066"/>
                <a:ext cx="593790" cy="1754135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肘形连接符 180"/>
              <p:cNvCxnSpPr>
                <a:stCxn id="230" idx="1"/>
                <a:endCxn id="168" idx="2"/>
              </p:cNvCxnSpPr>
              <p:nvPr/>
            </p:nvCxnSpPr>
            <p:spPr>
              <a:xfrm rot="10800000" flipV="1">
                <a:off x="6051763" y="4110065"/>
                <a:ext cx="3398912" cy="2064865"/>
              </a:xfrm>
              <a:prstGeom prst="bentConnector4">
                <a:avLst>
                  <a:gd name="adj1" fmla="val 9987"/>
                  <a:gd name="adj2" fmla="val 111071"/>
                </a:avLst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肘形连接符 182"/>
              <p:cNvCxnSpPr>
                <a:stCxn id="205" idx="1"/>
                <a:endCxn id="168" idx="2"/>
              </p:cNvCxnSpPr>
              <p:nvPr/>
            </p:nvCxnSpPr>
            <p:spPr>
              <a:xfrm rot="10800000" flipV="1">
                <a:off x="6051763" y="5041163"/>
                <a:ext cx="3398912" cy="1133768"/>
              </a:xfrm>
              <a:prstGeom prst="bentConnector4">
                <a:avLst>
                  <a:gd name="adj1" fmla="val 9987"/>
                  <a:gd name="adj2" fmla="val 120163"/>
                </a:avLst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4" name="文本框 183"/>
              <p:cNvSpPr txBox="1"/>
              <p:nvPr/>
            </p:nvSpPr>
            <p:spPr>
              <a:xfrm>
                <a:off x="5237972" y="2602629"/>
                <a:ext cx="123623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Metrics</a:t>
                </a:r>
                <a:r>
                  <a:rPr kumimoji="1" lang="zh-CN" alt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 </a:t>
                </a:r>
                <a:r>
                  <a:rPr kumimoji="1" lang="en-US" altLang="zh-CN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/</a:t>
                </a:r>
                <a:r>
                  <a:rPr kumimoji="1" lang="zh-CN" alt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 </a:t>
                </a:r>
                <a:r>
                  <a:rPr kumimoji="1" lang="en-US" altLang="zh-CN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Log</a:t>
                </a:r>
                <a:r>
                  <a:rPr kumimoji="1" lang="zh-CN" alt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 </a:t>
                </a:r>
                <a:r>
                  <a:rPr kumimoji="1" lang="en-US" altLang="zh-CN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/</a:t>
                </a:r>
                <a:r>
                  <a:rPr kumimoji="1" lang="zh-CN" alt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 </a:t>
                </a:r>
                <a:r>
                  <a:rPr kumimoji="1" lang="en-US" altLang="zh-CN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Trace</a:t>
                </a:r>
                <a:endParaRPr kumimoji="1"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186" name="文本框 185"/>
              <p:cNvSpPr txBox="1"/>
              <p:nvPr/>
            </p:nvSpPr>
            <p:spPr>
              <a:xfrm>
                <a:off x="7485904" y="6042714"/>
                <a:ext cx="123623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Metrics</a:t>
                </a:r>
                <a:r>
                  <a:rPr kumimoji="1" lang="zh-CN" alt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 </a:t>
                </a:r>
                <a:r>
                  <a:rPr kumimoji="1" lang="en-US" altLang="zh-CN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/</a:t>
                </a:r>
                <a:r>
                  <a:rPr kumimoji="1" lang="zh-CN" alt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 </a:t>
                </a:r>
                <a:r>
                  <a:rPr kumimoji="1" lang="en-US" altLang="zh-CN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Log</a:t>
                </a:r>
                <a:r>
                  <a:rPr kumimoji="1" lang="zh-CN" alt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 </a:t>
                </a:r>
                <a:r>
                  <a:rPr kumimoji="1" lang="en-US" altLang="zh-CN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/</a:t>
                </a:r>
                <a:r>
                  <a:rPr kumimoji="1" lang="zh-CN" alt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 </a:t>
                </a:r>
                <a:r>
                  <a:rPr kumimoji="1" lang="en-US" altLang="zh-CN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Trace</a:t>
                </a:r>
                <a:endParaRPr kumimoji="1"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187" name="文本框 186"/>
              <p:cNvSpPr txBox="1"/>
              <p:nvPr/>
            </p:nvSpPr>
            <p:spPr>
              <a:xfrm rot="16200000">
                <a:off x="6282145" y="4905073"/>
                <a:ext cx="123623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Metrics</a:t>
                </a:r>
                <a:r>
                  <a:rPr kumimoji="1" lang="zh-CN" alt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 </a:t>
                </a:r>
                <a:r>
                  <a:rPr kumimoji="1" lang="en-US" altLang="zh-CN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/</a:t>
                </a:r>
                <a:r>
                  <a:rPr kumimoji="1" lang="zh-CN" alt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 </a:t>
                </a:r>
                <a:r>
                  <a:rPr kumimoji="1" lang="en-US" altLang="zh-CN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Log</a:t>
                </a:r>
                <a:r>
                  <a:rPr kumimoji="1" lang="zh-CN" alt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 </a:t>
                </a:r>
                <a:r>
                  <a:rPr kumimoji="1" lang="en-US" altLang="zh-CN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/</a:t>
                </a:r>
                <a:r>
                  <a:rPr kumimoji="1" lang="zh-CN" alt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 </a:t>
                </a:r>
                <a:r>
                  <a:rPr kumimoji="1" lang="en-US" altLang="zh-CN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Trace</a:t>
                </a:r>
                <a:endParaRPr kumimoji="1"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endParaRPr>
              </a:p>
            </p:txBody>
          </p:sp>
          <p:cxnSp>
            <p:nvCxnSpPr>
              <p:cNvPr id="188" name="肘形连接符 187"/>
              <p:cNvCxnSpPr>
                <a:stCxn id="223" idx="1"/>
                <a:endCxn id="168" idx="0"/>
              </p:cNvCxnSpPr>
              <p:nvPr/>
            </p:nvCxnSpPr>
            <p:spPr>
              <a:xfrm rot="5400000">
                <a:off x="5675931" y="4590732"/>
                <a:ext cx="1338574" cy="586909"/>
              </a:xfrm>
              <a:prstGeom prst="bentConnector3">
                <a:avLst>
                  <a:gd name="adj1" fmla="val 81408"/>
                </a:avLst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肘形连接符 189"/>
              <p:cNvCxnSpPr>
                <a:stCxn id="216" idx="1"/>
                <a:endCxn id="168" idx="3"/>
              </p:cNvCxnSpPr>
              <p:nvPr/>
            </p:nvCxnSpPr>
            <p:spPr>
              <a:xfrm rot="5400000">
                <a:off x="6973498" y="4079518"/>
                <a:ext cx="1628629" cy="1940738"/>
              </a:xfrm>
              <a:prstGeom prst="bentConnector2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肘形连接符 190"/>
              <p:cNvCxnSpPr>
                <a:stCxn id="207" idx="1"/>
                <a:endCxn id="168" idx="2"/>
              </p:cNvCxnSpPr>
              <p:nvPr/>
            </p:nvCxnSpPr>
            <p:spPr>
              <a:xfrm rot="5400000">
                <a:off x="7920562" y="3297870"/>
                <a:ext cx="1008262" cy="4745860"/>
              </a:xfrm>
              <a:prstGeom prst="bentConnector3">
                <a:avLst>
                  <a:gd name="adj1" fmla="val 122673"/>
                </a:avLst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2" name="矩形 191"/>
              <p:cNvSpPr/>
              <p:nvPr/>
            </p:nvSpPr>
            <p:spPr>
              <a:xfrm>
                <a:off x="8844886" y="2448060"/>
                <a:ext cx="45719" cy="6410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7" name="矩形 196"/>
              <p:cNvSpPr/>
              <p:nvPr/>
            </p:nvSpPr>
            <p:spPr>
              <a:xfrm>
                <a:off x="8848327" y="3691474"/>
                <a:ext cx="45719" cy="8266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8" name="圆角矩形 197"/>
              <p:cNvSpPr/>
              <p:nvPr/>
            </p:nvSpPr>
            <p:spPr>
              <a:xfrm>
                <a:off x="4962571" y="1326349"/>
                <a:ext cx="1736636" cy="61429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/>
                  <a:t>Service</a:t>
                </a:r>
                <a:r>
                  <a:rPr kumimoji="1" lang="zh-CN" altLang="en-US" sz="1400" b="1" dirty="0"/>
                  <a:t> </a:t>
                </a:r>
                <a:r>
                  <a:rPr kumimoji="1" lang="en-US" altLang="zh-CN" sz="1400" b="1" dirty="0"/>
                  <a:t>Discovery</a:t>
                </a:r>
                <a:endParaRPr kumimoji="1" lang="zh-CN" altLang="en-US" sz="1200" b="1" dirty="0"/>
              </a:p>
            </p:txBody>
          </p:sp>
          <p:sp>
            <p:nvSpPr>
              <p:cNvPr id="199" name="文本框 198"/>
              <p:cNvSpPr txBox="1"/>
              <p:nvPr/>
            </p:nvSpPr>
            <p:spPr>
              <a:xfrm>
                <a:off x="5167631" y="1945686"/>
                <a:ext cx="13516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100" dirty="0"/>
                  <a:t>Query</a:t>
                </a:r>
                <a:r>
                  <a:rPr kumimoji="1" lang="zh-CN" altLang="en-US" sz="1100" dirty="0"/>
                  <a:t> </a:t>
                </a:r>
                <a:r>
                  <a:rPr kumimoji="1" lang="en-US" altLang="zh-CN" sz="1100" dirty="0"/>
                  <a:t>by</a:t>
                </a:r>
                <a:r>
                  <a:rPr kumimoji="1" lang="zh-CN" altLang="en-US" sz="1100" dirty="0"/>
                  <a:t> </a:t>
                </a:r>
                <a:r>
                  <a:rPr kumimoji="1" lang="en-US" altLang="zh-CN" sz="1100" dirty="0"/>
                  <a:t>Side-Car</a:t>
                </a:r>
                <a:endParaRPr kumimoji="1" lang="zh-CN" altLang="en-US" sz="1100" dirty="0"/>
              </a:p>
            </p:txBody>
          </p:sp>
          <p:sp>
            <p:nvSpPr>
              <p:cNvPr id="201" name="文本框 200"/>
              <p:cNvSpPr txBox="1"/>
              <p:nvPr/>
            </p:nvSpPr>
            <p:spPr>
              <a:xfrm>
                <a:off x="9822204" y="1925030"/>
                <a:ext cx="147027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100" dirty="0"/>
                  <a:t>Control</a:t>
                </a:r>
                <a:r>
                  <a:rPr kumimoji="1" lang="zh-CN" altLang="en-US" sz="1100" dirty="0"/>
                  <a:t> </a:t>
                </a:r>
                <a:r>
                  <a:rPr kumimoji="1" lang="en-US" altLang="zh-CN" sz="1100" dirty="0"/>
                  <a:t>the</a:t>
                </a:r>
                <a:r>
                  <a:rPr kumimoji="1" lang="zh-CN" altLang="en-US" sz="1100" dirty="0"/>
                  <a:t> </a:t>
                </a:r>
                <a:r>
                  <a:rPr kumimoji="1" lang="en-US" altLang="zh-CN" sz="1100" dirty="0"/>
                  <a:t>Side-Car</a:t>
                </a:r>
                <a:endParaRPr kumimoji="1" lang="zh-CN" altLang="en-US" sz="1100" dirty="0"/>
              </a:p>
            </p:txBody>
          </p:sp>
        </p:grpSp>
        <p:sp>
          <p:nvSpPr>
            <p:cNvPr id="243" name="右箭头 242"/>
            <p:cNvSpPr/>
            <p:nvPr/>
          </p:nvSpPr>
          <p:spPr>
            <a:xfrm>
              <a:off x="4570478" y="3252309"/>
              <a:ext cx="714375" cy="439165"/>
            </a:xfrm>
            <a:prstGeom prst="rightArrow">
              <a:avLst/>
            </a:prstGeom>
            <a:solidFill>
              <a:srgbClr val="92D05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4" name="文本框 243"/>
            <p:cNvSpPr txBox="1"/>
            <p:nvPr/>
          </p:nvSpPr>
          <p:spPr>
            <a:xfrm rot="5400000">
              <a:off x="11404618" y="3388978"/>
              <a:ext cx="120417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900" dirty="0">
                  <a:solidFill>
                    <a:srgbClr val="E95429"/>
                  </a:solidFill>
                  <a:latin typeface="+mj-lt"/>
                </a:rPr>
                <a:t>Canary</a:t>
              </a:r>
              <a:r>
                <a:rPr kumimoji="1" lang="zh-CN" altLang="en-US" sz="900" dirty="0">
                  <a:solidFill>
                    <a:srgbClr val="E95429"/>
                  </a:solidFill>
                  <a:latin typeface="+mj-lt"/>
                </a:rPr>
                <a:t> </a:t>
              </a:r>
              <a:r>
                <a:rPr kumimoji="1" lang="en-US" altLang="zh-CN" sz="900" dirty="0">
                  <a:solidFill>
                    <a:srgbClr val="E95429"/>
                  </a:solidFill>
                  <a:latin typeface="+mj-lt"/>
                </a:rPr>
                <a:t>Deployment</a:t>
              </a:r>
              <a:endParaRPr kumimoji="1" lang="zh-CN" altLang="en-US" sz="900" dirty="0">
                <a:solidFill>
                  <a:srgbClr val="E95429"/>
                </a:solidFill>
                <a:latin typeface="+mj-lt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" name="组合 316">
            <a:extLst>
              <a:ext uri="{FF2B5EF4-FFF2-40B4-BE49-F238E27FC236}">
                <a16:creationId xmlns:a16="http://schemas.microsoft.com/office/drawing/2014/main" id="{298B2B64-D1E5-1446-9EE3-1B4B8635E519}"/>
              </a:ext>
            </a:extLst>
          </p:cNvPr>
          <p:cNvGrpSpPr/>
          <p:nvPr/>
        </p:nvGrpSpPr>
        <p:grpSpPr>
          <a:xfrm>
            <a:off x="0" y="0"/>
            <a:ext cx="12401898" cy="6858000"/>
            <a:chOff x="0" y="0"/>
            <a:chExt cx="12401898" cy="6858000"/>
          </a:xfrm>
        </p:grpSpPr>
        <p:sp>
          <p:nvSpPr>
            <p:cNvPr id="115" name="矩形 114"/>
            <p:cNvSpPr/>
            <p:nvPr/>
          </p:nvSpPr>
          <p:spPr>
            <a:xfrm>
              <a:off x="0" y="0"/>
              <a:ext cx="12401898" cy="6858000"/>
            </a:xfrm>
            <a:prstGeom prst="rect">
              <a:avLst/>
            </a:prstGeom>
            <a:solidFill>
              <a:srgbClr val="F3F5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cxnSp>
          <p:nvCxnSpPr>
            <p:cNvPr id="228" name="直线箭头连接符 44">
              <a:extLst>
                <a:ext uri="{FF2B5EF4-FFF2-40B4-BE49-F238E27FC236}">
                  <a16:creationId xmlns:a16="http://schemas.microsoft.com/office/drawing/2014/main" id="{7697B209-38C4-6C42-8F13-ED141F2095CC}"/>
                </a:ext>
              </a:extLst>
            </p:cNvPr>
            <p:cNvCxnSpPr>
              <a:cxnSpLocks/>
              <a:stCxn id="203" idx="2"/>
            </p:cNvCxnSpPr>
            <p:nvPr/>
          </p:nvCxnSpPr>
          <p:spPr>
            <a:xfrm flipH="1">
              <a:off x="4448458" y="2504335"/>
              <a:ext cx="2666481" cy="1803136"/>
            </a:xfrm>
            <a:prstGeom prst="bentConnector3">
              <a:avLst>
                <a:gd name="adj1" fmla="val -15454"/>
              </a:avLst>
            </a:prstGeom>
            <a:ln>
              <a:solidFill>
                <a:srgbClr val="E9542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线箭头连接符 139"/>
            <p:cNvCxnSpPr>
              <a:cxnSpLocks/>
              <a:stCxn id="231" idx="2"/>
              <a:endCxn id="143" idx="1"/>
            </p:cNvCxnSpPr>
            <p:nvPr/>
          </p:nvCxnSpPr>
          <p:spPr>
            <a:xfrm>
              <a:off x="9318267" y="3863742"/>
              <a:ext cx="617018" cy="172793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圆柱体 140"/>
            <p:cNvSpPr/>
            <p:nvPr/>
          </p:nvSpPr>
          <p:spPr>
            <a:xfrm>
              <a:off x="4393034" y="5591681"/>
              <a:ext cx="618565" cy="397879"/>
            </a:xfrm>
            <a:prstGeom prst="ca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2" name="圆柱体 141"/>
            <p:cNvSpPr/>
            <p:nvPr/>
          </p:nvSpPr>
          <p:spPr>
            <a:xfrm>
              <a:off x="6990415" y="5591681"/>
              <a:ext cx="618565" cy="397879"/>
            </a:xfrm>
            <a:prstGeom prst="ca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3" name="圆柱体 142"/>
            <p:cNvSpPr/>
            <p:nvPr/>
          </p:nvSpPr>
          <p:spPr>
            <a:xfrm>
              <a:off x="9626002" y="5591681"/>
              <a:ext cx="618565" cy="397879"/>
            </a:xfrm>
            <a:prstGeom prst="ca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44" name="直线箭头连接符 143"/>
            <p:cNvCxnSpPr>
              <a:cxnSpLocks/>
              <a:stCxn id="223" idx="2"/>
              <a:endCxn id="141" idx="1"/>
            </p:cNvCxnSpPr>
            <p:nvPr/>
          </p:nvCxnSpPr>
          <p:spPr>
            <a:xfrm>
              <a:off x="4090128" y="3863742"/>
              <a:ext cx="612189" cy="172793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线箭头连接符 145"/>
            <p:cNvCxnSpPr>
              <a:cxnSpLocks/>
              <a:stCxn id="216" idx="2"/>
              <a:endCxn id="142" idx="1"/>
            </p:cNvCxnSpPr>
            <p:nvPr/>
          </p:nvCxnSpPr>
          <p:spPr>
            <a:xfrm>
              <a:off x="6704197" y="3863742"/>
              <a:ext cx="595501" cy="172793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线箭头连接符 44"/>
            <p:cNvCxnSpPr>
              <a:cxnSpLocks/>
              <a:endCxn id="237" idx="3"/>
            </p:cNvCxnSpPr>
            <p:nvPr/>
          </p:nvCxnSpPr>
          <p:spPr>
            <a:xfrm rot="10800000" flipV="1">
              <a:off x="5218023" y="1916853"/>
              <a:ext cx="616009" cy="25899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9" name="Google Shape;11526;p68"/>
            <p:cNvGrpSpPr/>
            <p:nvPr/>
          </p:nvGrpSpPr>
          <p:grpSpPr>
            <a:xfrm>
              <a:off x="6840926" y="373453"/>
              <a:ext cx="599235" cy="546844"/>
              <a:chOff x="1958520" y="2302574"/>
              <a:chExt cx="359213" cy="327807"/>
            </a:xfrm>
            <a:solidFill>
              <a:srgbClr val="E95429"/>
            </a:solidFill>
          </p:grpSpPr>
          <p:sp>
            <p:nvSpPr>
              <p:cNvPr id="240" name="Google Shape;11527;p68"/>
              <p:cNvSpPr/>
              <p:nvPr/>
            </p:nvSpPr>
            <p:spPr>
              <a:xfrm>
                <a:off x="1958520" y="2302574"/>
                <a:ext cx="359213" cy="327807"/>
              </a:xfrm>
              <a:custGeom>
                <a:avLst/>
                <a:gdLst/>
                <a:ahLst/>
                <a:cxnLst/>
                <a:rect l="l" t="t" r="r" b="b"/>
                <a:pathLst>
                  <a:path w="11312" h="10323" extrusionOk="0">
                    <a:moveTo>
                      <a:pt x="7168" y="8132"/>
                    </a:moveTo>
                    <a:lnTo>
                      <a:pt x="7501" y="9204"/>
                    </a:lnTo>
                    <a:lnTo>
                      <a:pt x="3799" y="9204"/>
                    </a:lnTo>
                    <a:lnTo>
                      <a:pt x="4120" y="8132"/>
                    </a:lnTo>
                    <a:close/>
                    <a:moveTo>
                      <a:pt x="8466" y="9537"/>
                    </a:moveTo>
                    <a:cubicBezTo>
                      <a:pt x="8597" y="9537"/>
                      <a:pt x="8704" y="9656"/>
                      <a:pt x="8704" y="9775"/>
                    </a:cubicBezTo>
                    <a:cubicBezTo>
                      <a:pt x="8704" y="9906"/>
                      <a:pt x="8597" y="10013"/>
                      <a:pt x="8466" y="10013"/>
                    </a:cubicBezTo>
                    <a:lnTo>
                      <a:pt x="2810" y="10013"/>
                    </a:lnTo>
                    <a:cubicBezTo>
                      <a:pt x="2679" y="10013"/>
                      <a:pt x="2572" y="9906"/>
                      <a:pt x="2572" y="9775"/>
                    </a:cubicBezTo>
                    <a:cubicBezTo>
                      <a:pt x="2572" y="9644"/>
                      <a:pt x="2679" y="9537"/>
                      <a:pt x="2810" y="9537"/>
                    </a:cubicBezTo>
                    <a:close/>
                    <a:moveTo>
                      <a:pt x="1072" y="0"/>
                    </a:moveTo>
                    <a:cubicBezTo>
                      <a:pt x="477" y="0"/>
                      <a:pt x="0" y="476"/>
                      <a:pt x="0" y="1072"/>
                    </a:cubicBezTo>
                    <a:lnTo>
                      <a:pt x="0" y="7049"/>
                    </a:lnTo>
                    <a:cubicBezTo>
                      <a:pt x="0" y="7644"/>
                      <a:pt x="477" y="8120"/>
                      <a:pt x="1072" y="8120"/>
                    </a:cubicBezTo>
                    <a:lnTo>
                      <a:pt x="3763" y="8120"/>
                    </a:lnTo>
                    <a:lnTo>
                      <a:pt x="3441" y="9192"/>
                    </a:lnTo>
                    <a:lnTo>
                      <a:pt x="2822" y="9192"/>
                    </a:lnTo>
                    <a:cubicBezTo>
                      <a:pt x="2513" y="9192"/>
                      <a:pt x="2263" y="9442"/>
                      <a:pt x="2263" y="9751"/>
                    </a:cubicBezTo>
                    <a:cubicBezTo>
                      <a:pt x="2263" y="10073"/>
                      <a:pt x="2513" y="10323"/>
                      <a:pt x="2822" y="10323"/>
                    </a:cubicBezTo>
                    <a:lnTo>
                      <a:pt x="8478" y="10323"/>
                    </a:lnTo>
                    <a:cubicBezTo>
                      <a:pt x="8799" y="10323"/>
                      <a:pt x="9049" y="10073"/>
                      <a:pt x="9049" y="9751"/>
                    </a:cubicBezTo>
                    <a:cubicBezTo>
                      <a:pt x="9049" y="9442"/>
                      <a:pt x="8799" y="9192"/>
                      <a:pt x="8478" y="9192"/>
                    </a:cubicBezTo>
                    <a:lnTo>
                      <a:pt x="7870" y="9192"/>
                    </a:lnTo>
                    <a:lnTo>
                      <a:pt x="7549" y="8120"/>
                    </a:lnTo>
                    <a:lnTo>
                      <a:pt x="10240" y="8120"/>
                    </a:lnTo>
                    <a:cubicBezTo>
                      <a:pt x="10835" y="8120"/>
                      <a:pt x="11311" y="7644"/>
                      <a:pt x="11311" y="7049"/>
                    </a:cubicBezTo>
                    <a:lnTo>
                      <a:pt x="11311" y="1072"/>
                    </a:lnTo>
                    <a:cubicBezTo>
                      <a:pt x="11299" y="488"/>
                      <a:pt x="10823" y="0"/>
                      <a:pt x="10228" y="0"/>
                    </a:cubicBezTo>
                    <a:lnTo>
                      <a:pt x="2786" y="0"/>
                    </a:lnTo>
                    <a:cubicBezTo>
                      <a:pt x="2691" y="0"/>
                      <a:pt x="2620" y="72"/>
                      <a:pt x="2620" y="155"/>
                    </a:cubicBezTo>
                    <a:cubicBezTo>
                      <a:pt x="2620" y="250"/>
                      <a:pt x="2691" y="322"/>
                      <a:pt x="2786" y="322"/>
                    </a:cubicBezTo>
                    <a:lnTo>
                      <a:pt x="10228" y="322"/>
                    </a:lnTo>
                    <a:cubicBezTo>
                      <a:pt x="10621" y="322"/>
                      <a:pt x="10966" y="655"/>
                      <a:pt x="10966" y="1072"/>
                    </a:cubicBezTo>
                    <a:lnTo>
                      <a:pt x="10966" y="7049"/>
                    </a:lnTo>
                    <a:cubicBezTo>
                      <a:pt x="10966" y="7453"/>
                      <a:pt x="10645" y="7799"/>
                      <a:pt x="10228" y="7799"/>
                    </a:cubicBezTo>
                    <a:lnTo>
                      <a:pt x="1072" y="7799"/>
                    </a:lnTo>
                    <a:cubicBezTo>
                      <a:pt x="667" y="7799"/>
                      <a:pt x="322" y="7465"/>
                      <a:pt x="322" y="7049"/>
                    </a:cubicBezTo>
                    <a:lnTo>
                      <a:pt x="322" y="1072"/>
                    </a:lnTo>
                    <a:cubicBezTo>
                      <a:pt x="322" y="667"/>
                      <a:pt x="655" y="322"/>
                      <a:pt x="1072" y="322"/>
                    </a:cubicBezTo>
                    <a:lnTo>
                      <a:pt x="2108" y="322"/>
                    </a:lnTo>
                    <a:cubicBezTo>
                      <a:pt x="2203" y="322"/>
                      <a:pt x="2275" y="250"/>
                      <a:pt x="2275" y="155"/>
                    </a:cubicBezTo>
                    <a:cubicBezTo>
                      <a:pt x="2275" y="72"/>
                      <a:pt x="2203" y="0"/>
                      <a:pt x="2108" y="0"/>
                    </a:cubicBezTo>
                    <a:close/>
                  </a:path>
                </a:pathLst>
              </a:custGeom>
              <a:grpFill/>
              <a:ln w="3175">
                <a:solidFill>
                  <a:srgbClr val="E95429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11528;p68"/>
              <p:cNvSpPr/>
              <p:nvPr/>
            </p:nvSpPr>
            <p:spPr>
              <a:xfrm>
                <a:off x="1986877" y="2331313"/>
                <a:ext cx="302117" cy="184909"/>
              </a:xfrm>
              <a:custGeom>
                <a:avLst/>
                <a:gdLst/>
                <a:ahLst/>
                <a:cxnLst/>
                <a:rect l="l" t="t" r="r" b="b"/>
                <a:pathLst>
                  <a:path w="9514" h="5823" extrusionOk="0">
                    <a:moveTo>
                      <a:pt x="179" y="0"/>
                    </a:moveTo>
                    <a:cubicBezTo>
                      <a:pt x="72" y="0"/>
                      <a:pt x="0" y="71"/>
                      <a:pt x="0" y="179"/>
                    </a:cubicBezTo>
                    <a:lnTo>
                      <a:pt x="0" y="5656"/>
                    </a:lnTo>
                    <a:cubicBezTo>
                      <a:pt x="0" y="5739"/>
                      <a:pt x="72" y="5822"/>
                      <a:pt x="167" y="5822"/>
                    </a:cubicBezTo>
                    <a:lnTo>
                      <a:pt x="9347" y="5822"/>
                    </a:lnTo>
                    <a:cubicBezTo>
                      <a:pt x="9430" y="5822"/>
                      <a:pt x="9513" y="5739"/>
                      <a:pt x="9513" y="5656"/>
                    </a:cubicBezTo>
                    <a:lnTo>
                      <a:pt x="9513" y="5072"/>
                    </a:lnTo>
                    <a:cubicBezTo>
                      <a:pt x="9513" y="4989"/>
                      <a:pt x="9430" y="4905"/>
                      <a:pt x="9347" y="4905"/>
                    </a:cubicBezTo>
                    <a:cubicBezTo>
                      <a:pt x="9252" y="4905"/>
                      <a:pt x="9180" y="4989"/>
                      <a:pt x="9180" y="5072"/>
                    </a:cubicBezTo>
                    <a:lnTo>
                      <a:pt x="9180" y="5489"/>
                    </a:lnTo>
                    <a:lnTo>
                      <a:pt x="346" y="5489"/>
                    </a:lnTo>
                    <a:lnTo>
                      <a:pt x="346" y="345"/>
                    </a:lnTo>
                    <a:lnTo>
                      <a:pt x="9180" y="345"/>
                    </a:lnTo>
                    <a:lnTo>
                      <a:pt x="9180" y="4405"/>
                    </a:lnTo>
                    <a:cubicBezTo>
                      <a:pt x="9168" y="4489"/>
                      <a:pt x="9240" y="4572"/>
                      <a:pt x="9347" y="4572"/>
                    </a:cubicBezTo>
                    <a:cubicBezTo>
                      <a:pt x="9430" y="4572"/>
                      <a:pt x="9513" y="4489"/>
                      <a:pt x="9513" y="4405"/>
                    </a:cubicBezTo>
                    <a:lnTo>
                      <a:pt x="9513" y="179"/>
                    </a:lnTo>
                    <a:cubicBezTo>
                      <a:pt x="9513" y="71"/>
                      <a:pt x="9430" y="0"/>
                      <a:pt x="9335" y="0"/>
                    </a:cubicBezTo>
                    <a:close/>
                  </a:path>
                </a:pathLst>
              </a:custGeom>
              <a:grpFill/>
              <a:ln w="3175">
                <a:solidFill>
                  <a:srgbClr val="E95429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11529;p68"/>
              <p:cNvSpPr/>
              <p:nvPr/>
            </p:nvSpPr>
            <p:spPr>
              <a:xfrm>
                <a:off x="2131521" y="2526701"/>
                <a:ext cx="11908" cy="10638"/>
              </a:xfrm>
              <a:custGeom>
                <a:avLst/>
                <a:gdLst/>
                <a:ahLst/>
                <a:cxnLst/>
                <a:rect l="l" t="t" r="r" b="b"/>
                <a:pathLst>
                  <a:path w="375" h="335" extrusionOk="0">
                    <a:moveTo>
                      <a:pt x="176" y="0"/>
                    </a:moveTo>
                    <a:cubicBezTo>
                      <a:pt x="167" y="0"/>
                      <a:pt x="158" y="1"/>
                      <a:pt x="148" y="3"/>
                    </a:cubicBezTo>
                    <a:cubicBezTo>
                      <a:pt x="77" y="26"/>
                      <a:pt x="17" y="86"/>
                      <a:pt x="17" y="157"/>
                    </a:cubicBezTo>
                    <a:cubicBezTo>
                      <a:pt x="1" y="258"/>
                      <a:pt x="95" y="334"/>
                      <a:pt x="186" y="334"/>
                    </a:cubicBezTo>
                    <a:cubicBezTo>
                      <a:pt x="225" y="334"/>
                      <a:pt x="263" y="320"/>
                      <a:pt x="291" y="288"/>
                    </a:cubicBezTo>
                    <a:cubicBezTo>
                      <a:pt x="375" y="229"/>
                      <a:pt x="375" y="145"/>
                      <a:pt x="327" y="86"/>
                    </a:cubicBezTo>
                    <a:cubicBezTo>
                      <a:pt x="296" y="34"/>
                      <a:pt x="238" y="0"/>
                      <a:pt x="176" y="0"/>
                    </a:cubicBezTo>
                    <a:close/>
                  </a:path>
                </a:pathLst>
              </a:custGeom>
              <a:grpFill/>
              <a:ln w="3175">
                <a:solidFill>
                  <a:srgbClr val="E95429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" name="组合 149"/>
            <p:cNvGrpSpPr/>
            <p:nvPr/>
          </p:nvGrpSpPr>
          <p:grpSpPr>
            <a:xfrm>
              <a:off x="3803841" y="2095171"/>
              <a:ext cx="1636054" cy="779925"/>
              <a:chOff x="6750426" y="1963272"/>
              <a:chExt cx="1636054" cy="779925"/>
            </a:xfrm>
          </p:grpSpPr>
          <p:sp>
            <p:nvSpPr>
              <p:cNvPr id="234" name="圆角矩形 233"/>
              <p:cNvSpPr/>
              <p:nvPr/>
            </p:nvSpPr>
            <p:spPr>
              <a:xfrm>
                <a:off x="6750426" y="1963272"/>
                <a:ext cx="1636054" cy="779925"/>
              </a:xfrm>
              <a:prstGeom prst="roundRect">
                <a:avLst>
                  <a:gd name="adj" fmla="val 7143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35" name="圆角矩形 234"/>
              <p:cNvSpPr/>
              <p:nvPr/>
            </p:nvSpPr>
            <p:spPr>
              <a:xfrm>
                <a:off x="6817659" y="2043950"/>
                <a:ext cx="1102659" cy="640975"/>
              </a:xfrm>
              <a:prstGeom prst="roundRect">
                <a:avLst>
                  <a:gd name="adj" fmla="val 6877"/>
                </a:avLst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tIns="36000" rtlCol="0" anchor="t"/>
              <a:lstStyle/>
              <a:p>
                <a:pPr algn="ctr"/>
                <a:r>
                  <a:rPr kumimoji="1" lang="en-US" altLang="zh-CN" sz="1050" dirty="0"/>
                  <a:t>Web</a:t>
                </a:r>
                <a:r>
                  <a:rPr kumimoji="1" lang="zh-CN" altLang="en-US" sz="1050" dirty="0"/>
                  <a:t> </a:t>
                </a:r>
                <a:r>
                  <a:rPr kumimoji="1" lang="en-US" altLang="zh-CN" sz="1050" dirty="0"/>
                  <a:t>UI</a:t>
                </a:r>
              </a:p>
              <a:p>
                <a:pPr algn="ctr"/>
                <a:r>
                  <a:rPr kumimoji="1" lang="en-US" altLang="zh-CN" sz="1050" dirty="0"/>
                  <a:t>API</a:t>
                </a:r>
                <a:r>
                  <a:rPr kumimoji="1" lang="zh-CN" altLang="en-US" sz="1050" dirty="0"/>
                  <a:t> </a:t>
                </a:r>
                <a:r>
                  <a:rPr kumimoji="1" lang="en-US" altLang="zh-CN" sz="1050" dirty="0"/>
                  <a:t>Gateway</a:t>
                </a:r>
                <a:endParaRPr kumimoji="1" lang="zh-CN" altLang="en-US" sz="1050" dirty="0"/>
              </a:p>
            </p:txBody>
          </p:sp>
          <p:sp>
            <p:nvSpPr>
              <p:cNvPr id="236" name="圆角矩形 235"/>
              <p:cNvSpPr/>
              <p:nvPr/>
            </p:nvSpPr>
            <p:spPr>
              <a:xfrm>
                <a:off x="6817659" y="2433913"/>
                <a:ext cx="1102659" cy="25101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b="1" dirty="0"/>
                  <a:t>JavaAgent</a:t>
                </a:r>
                <a:endParaRPr kumimoji="1" lang="zh-CN" altLang="en-US" sz="1100" b="1" dirty="0"/>
              </a:p>
            </p:txBody>
          </p:sp>
          <p:sp>
            <p:nvSpPr>
              <p:cNvPr id="237" name="圆角矩形 236"/>
              <p:cNvSpPr/>
              <p:nvPr/>
            </p:nvSpPr>
            <p:spPr>
              <a:xfrm rot="16200000">
                <a:off x="7844119" y="2227431"/>
                <a:ext cx="640975" cy="27401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zh-CN" sz="1100" b="1" dirty="0"/>
                  <a:t>Side</a:t>
                </a:r>
                <a:r>
                  <a:rPr kumimoji="1" lang="zh-CN" altLang="en-US" sz="1100" b="1" dirty="0"/>
                  <a:t> </a:t>
                </a:r>
                <a:r>
                  <a:rPr kumimoji="1" lang="en-US" altLang="zh-CN" sz="1100" b="1" dirty="0"/>
                  <a:t>Car</a:t>
                </a:r>
                <a:endParaRPr kumimoji="1" lang="zh-CN" altLang="en-US" sz="1100" b="1" dirty="0"/>
              </a:p>
            </p:txBody>
          </p:sp>
          <p:cxnSp>
            <p:nvCxnSpPr>
              <p:cNvPr id="238" name="直线箭头连接符 237"/>
              <p:cNvCxnSpPr/>
              <p:nvPr/>
            </p:nvCxnSpPr>
            <p:spPr>
              <a:xfrm>
                <a:off x="7920318" y="2213264"/>
                <a:ext cx="107282" cy="0"/>
              </a:xfrm>
              <a:prstGeom prst="straightConnector1">
                <a:avLst/>
              </a:prstGeom>
              <a:ln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直线箭头连接符 238"/>
              <p:cNvCxnSpPr>
                <a:stCxn id="237" idx="0"/>
                <a:endCxn id="235" idx="3"/>
              </p:cNvCxnSpPr>
              <p:nvPr/>
            </p:nvCxnSpPr>
            <p:spPr>
              <a:xfrm flipH="1">
                <a:off x="7920318" y="2364437"/>
                <a:ext cx="107282" cy="1"/>
              </a:xfrm>
              <a:prstGeom prst="straightConnector1">
                <a:avLst/>
              </a:prstGeom>
              <a:ln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Google Shape;11526;p68"/>
            <p:cNvGrpSpPr/>
            <p:nvPr/>
          </p:nvGrpSpPr>
          <p:grpSpPr>
            <a:xfrm>
              <a:off x="4789767" y="385157"/>
              <a:ext cx="599235" cy="546844"/>
              <a:chOff x="1958520" y="2302574"/>
              <a:chExt cx="359213" cy="327807"/>
            </a:xfrm>
          </p:grpSpPr>
          <p:sp>
            <p:nvSpPr>
              <p:cNvPr id="210" name="Google Shape;11527;p68"/>
              <p:cNvSpPr/>
              <p:nvPr/>
            </p:nvSpPr>
            <p:spPr>
              <a:xfrm>
                <a:off x="1958520" y="2302574"/>
                <a:ext cx="359213" cy="327807"/>
              </a:xfrm>
              <a:custGeom>
                <a:avLst/>
                <a:gdLst/>
                <a:ahLst/>
                <a:cxnLst/>
                <a:rect l="l" t="t" r="r" b="b"/>
                <a:pathLst>
                  <a:path w="11312" h="10323" extrusionOk="0">
                    <a:moveTo>
                      <a:pt x="7168" y="8132"/>
                    </a:moveTo>
                    <a:lnTo>
                      <a:pt x="7501" y="9204"/>
                    </a:lnTo>
                    <a:lnTo>
                      <a:pt x="3799" y="9204"/>
                    </a:lnTo>
                    <a:lnTo>
                      <a:pt x="4120" y="8132"/>
                    </a:lnTo>
                    <a:close/>
                    <a:moveTo>
                      <a:pt x="8466" y="9537"/>
                    </a:moveTo>
                    <a:cubicBezTo>
                      <a:pt x="8597" y="9537"/>
                      <a:pt x="8704" y="9656"/>
                      <a:pt x="8704" y="9775"/>
                    </a:cubicBezTo>
                    <a:cubicBezTo>
                      <a:pt x="8704" y="9906"/>
                      <a:pt x="8597" y="10013"/>
                      <a:pt x="8466" y="10013"/>
                    </a:cubicBezTo>
                    <a:lnTo>
                      <a:pt x="2810" y="10013"/>
                    </a:lnTo>
                    <a:cubicBezTo>
                      <a:pt x="2679" y="10013"/>
                      <a:pt x="2572" y="9906"/>
                      <a:pt x="2572" y="9775"/>
                    </a:cubicBezTo>
                    <a:cubicBezTo>
                      <a:pt x="2572" y="9644"/>
                      <a:pt x="2679" y="9537"/>
                      <a:pt x="2810" y="9537"/>
                    </a:cubicBezTo>
                    <a:close/>
                    <a:moveTo>
                      <a:pt x="1072" y="0"/>
                    </a:moveTo>
                    <a:cubicBezTo>
                      <a:pt x="477" y="0"/>
                      <a:pt x="0" y="476"/>
                      <a:pt x="0" y="1072"/>
                    </a:cubicBezTo>
                    <a:lnTo>
                      <a:pt x="0" y="7049"/>
                    </a:lnTo>
                    <a:cubicBezTo>
                      <a:pt x="0" y="7644"/>
                      <a:pt x="477" y="8120"/>
                      <a:pt x="1072" y="8120"/>
                    </a:cubicBezTo>
                    <a:lnTo>
                      <a:pt x="3763" y="8120"/>
                    </a:lnTo>
                    <a:lnTo>
                      <a:pt x="3441" y="9192"/>
                    </a:lnTo>
                    <a:lnTo>
                      <a:pt x="2822" y="9192"/>
                    </a:lnTo>
                    <a:cubicBezTo>
                      <a:pt x="2513" y="9192"/>
                      <a:pt x="2263" y="9442"/>
                      <a:pt x="2263" y="9751"/>
                    </a:cubicBezTo>
                    <a:cubicBezTo>
                      <a:pt x="2263" y="10073"/>
                      <a:pt x="2513" y="10323"/>
                      <a:pt x="2822" y="10323"/>
                    </a:cubicBezTo>
                    <a:lnTo>
                      <a:pt x="8478" y="10323"/>
                    </a:lnTo>
                    <a:cubicBezTo>
                      <a:pt x="8799" y="10323"/>
                      <a:pt x="9049" y="10073"/>
                      <a:pt x="9049" y="9751"/>
                    </a:cubicBezTo>
                    <a:cubicBezTo>
                      <a:pt x="9049" y="9442"/>
                      <a:pt x="8799" y="9192"/>
                      <a:pt x="8478" y="9192"/>
                    </a:cubicBezTo>
                    <a:lnTo>
                      <a:pt x="7870" y="9192"/>
                    </a:lnTo>
                    <a:lnTo>
                      <a:pt x="7549" y="8120"/>
                    </a:lnTo>
                    <a:lnTo>
                      <a:pt x="10240" y="8120"/>
                    </a:lnTo>
                    <a:cubicBezTo>
                      <a:pt x="10835" y="8120"/>
                      <a:pt x="11311" y="7644"/>
                      <a:pt x="11311" y="7049"/>
                    </a:cubicBezTo>
                    <a:lnTo>
                      <a:pt x="11311" y="1072"/>
                    </a:lnTo>
                    <a:cubicBezTo>
                      <a:pt x="11299" y="488"/>
                      <a:pt x="10823" y="0"/>
                      <a:pt x="10228" y="0"/>
                    </a:cubicBezTo>
                    <a:lnTo>
                      <a:pt x="2786" y="0"/>
                    </a:lnTo>
                    <a:cubicBezTo>
                      <a:pt x="2691" y="0"/>
                      <a:pt x="2620" y="72"/>
                      <a:pt x="2620" y="155"/>
                    </a:cubicBezTo>
                    <a:cubicBezTo>
                      <a:pt x="2620" y="250"/>
                      <a:pt x="2691" y="322"/>
                      <a:pt x="2786" y="322"/>
                    </a:cubicBezTo>
                    <a:lnTo>
                      <a:pt x="10228" y="322"/>
                    </a:lnTo>
                    <a:cubicBezTo>
                      <a:pt x="10621" y="322"/>
                      <a:pt x="10966" y="655"/>
                      <a:pt x="10966" y="1072"/>
                    </a:cubicBezTo>
                    <a:lnTo>
                      <a:pt x="10966" y="7049"/>
                    </a:lnTo>
                    <a:cubicBezTo>
                      <a:pt x="10966" y="7453"/>
                      <a:pt x="10645" y="7799"/>
                      <a:pt x="10228" y="7799"/>
                    </a:cubicBezTo>
                    <a:lnTo>
                      <a:pt x="1072" y="7799"/>
                    </a:lnTo>
                    <a:cubicBezTo>
                      <a:pt x="667" y="7799"/>
                      <a:pt x="322" y="7465"/>
                      <a:pt x="322" y="7049"/>
                    </a:cubicBezTo>
                    <a:lnTo>
                      <a:pt x="322" y="1072"/>
                    </a:lnTo>
                    <a:cubicBezTo>
                      <a:pt x="322" y="667"/>
                      <a:pt x="655" y="322"/>
                      <a:pt x="1072" y="322"/>
                    </a:cubicBezTo>
                    <a:lnTo>
                      <a:pt x="2108" y="322"/>
                    </a:lnTo>
                    <a:cubicBezTo>
                      <a:pt x="2203" y="322"/>
                      <a:pt x="2275" y="250"/>
                      <a:pt x="2275" y="155"/>
                    </a:cubicBezTo>
                    <a:cubicBezTo>
                      <a:pt x="2275" y="72"/>
                      <a:pt x="2203" y="0"/>
                      <a:pt x="2108" y="0"/>
                    </a:cubicBezTo>
                    <a:close/>
                  </a:path>
                </a:pathLst>
              </a:custGeom>
              <a:ln w="3175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11528;p68"/>
              <p:cNvSpPr/>
              <p:nvPr/>
            </p:nvSpPr>
            <p:spPr>
              <a:xfrm>
                <a:off x="1986877" y="2331313"/>
                <a:ext cx="302117" cy="184909"/>
              </a:xfrm>
              <a:custGeom>
                <a:avLst/>
                <a:gdLst/>
                <a:ahLst/>
                <a:cxnLst/>
                <a:rect l="l" t="t" r="r" b="b"/>
                <a:pathLst>
                  <a:path w="9514" h="5823" extrusionOk="0">
                    <a:moveTo>
                      <a:pt x="179" y="0"/>
                    </a:moveTo>
                    <a:cubicBezTo>
                      <a:pt x="72" y="0"/>
                      <a:pt x="0" y="71"/>
                      <a:pt x="0" y="179"/>
                    </a:cubicBezTo>
                    <a:lnTo>
                      <a:pt x="0" y="5656"/>
                    </a:lnTo>
                    <a:cubicBezTo>
                      <a:pt x="0" y="5739"/>
                      <a:pt x="72" y="5822"/>
                      <a:pt x="167" y="5822"/>
                    </a:cubicBezTo>
                    <a:lnTo>
                      <a:pt x="9347" y="5822"/>
                    </a:lnTo>
                    <a:cubicBezTo>
                      <a:pt x="9430" y="5822"/>
                      <a:pt x="9513" y="5739"/>
                      <a:pt x="9513" y="5656"/>
                    </a:cubicBezTo>
                    <a:lnTo>
                      <a:pt x="9513" y="5072"/>
                    </a:lnTo>
                    <a:cubicBezTo>
                      <a:pt x="9513" y="4989"/>
                      <a:pt x="9430" y="4905"/>
                      <a:pt x="9347" y="4905"/>
                    </a:cubicBezTo>
                    <a:cubicBezTo>
                      <a:pt x="9252" y="4905"/>
                      <a:pt x="9180" y="4989"/>
                      <a:pt x="9180" y="5072"/>
                    </a:cubicBezTo>
                    <a:lnTo>
                      <a:pt x="9180" y="5489"/>
                    </a:lnTo>
                    <a:lnTo>
                      <a:pt x="346" y="5489"/>
                    </a:lnTo>
                    <a:lnTo>
                      <a:pt x="346" y="345"/>
                    </a:lnTo>
                    <a:lnTo>
                      <a:pt x="9180" y="345"/>
                    </a:lnTo>
                    <a:lnTo>
                      <a:pt x="9180" y="4405"/>
                    </a:lnTo>
                    <a:cubicBezTo>
                      <a:pt x="9168" y="4489"/>
                      <a:pt x="9240" y="4572"/>
                      <a:pt x="9347" y="4572"/>
                    </a:cubicBezTo>
                    <a:cubicBezTo>
                      <a:pt x="9430" y="4572"/>
                      <a:pt x="9513" y="4489"/>
                      <a:pt x="9513" y="4405"/>
                    </a:cubicBezTo>
                    <a:lnTo>
                      <a:pt x="9513" y="179"/>
                    </a:lnTo>
                    <a:cubicBezTo>
                      <a:pt x="9513" y="71"/>
                      <a:pt x="9430" y="0"/>
                      <a:pt x="9335" y="0"/>
                    </a:cubicBezTo>
                    <a:close/>
                  </a:path>
                </a:pathLst>
              </a:custGeom>
              <a:ln w="3175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11529;p68"/>
              <p:cNvSpPr/>
              <p:nvPr/>
            </p:nvSpPr>
            <p:spPr>
              <a:xfrm>
                <a:off x="2131521" y="2526701"/>
                <a:ext cx="11908" cy="10638"/>
              </a:xfrm>
              <a:custGeom>
                <a:avLst/>
                <a:gdLst/>
                <a:ahLst/>
                <a:cxnLst/>
                <a:rect l="l" t="t" r="r" b="b"/>
                <a:pathLst>
                  <a:path w="375" h="335" extrusionOk="0">
                    <a:moveTo>
                      <a:pt x="176" y="0"/>
                    </a:moveTo>
                    <a:cubicBezTo>
                      <a:pt x="167" y="0"/>
                      <a:pt x="158" y="1"/>
                      <a:pt x="148" y="3"/>
                    </a:cubicBezTo>
                    <a:cubicBezTo>
                      <a:pt x="77" y="26"/>
                      <a:pt x="17" y="86"/>
                      <a:pt x="17" y="157"/>
                    </a:cubicBezTo>
                    <a:cubicBezTo>
                      <a:pt x="1" y="258"/>
                      <a:pt x="95" y="334"/>
                      <a:pt x="186" y="334"/>
                    </a:cubicBezTo>
                    <a:cubicBezTo>
                      <a:pt x="225" y="334"/>
                      <a:pt x="263" y="320"/>
                      <a:pt x="291" y="288"/>
                    </a:cubicBezTo>
                    <a:cubicBezTo>
                      <a:pt x="375" y="229"/>
                      <a:pt x="375" y="145"/>
                      <a:pt x="327" y="86"/>
                    </a:cubicBezTo>
                    <a:cubicBezTo>
                      <a:pt x="296" y="34"/>
                      <a:pt x="238" y="0"/>
                      <a:pt x="176" y="0"/>
                    </a:cubicBezTo>
                    <a:close/>
                  </a:path>
                </a:pathLst>
              </a:custGeom>
              <a:ln w="3175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5" name="圆角矩形 154"/>
            <p:cNvSpPr/>
            <p:nvPr/>
          </p:nvSpPr>
          <p:spPr>
            <a:xfrm>
              <a:off x="5341757" y="1323282"/>
              <a:ext cx="1531360" cy="42261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/>
                <a:t>Mesh</a:t>
              </a:r>
              <a:r>
                <a:rPr kumimoji="1" lang="zh-CN" altLang="en-US" sz="1200" b="1" dirty="0"/>
                <a:t> </a:t>
              </a:r>
              <a:r>
                <a:rPr kumimoji="1" lang="en-US" altLang="zh-CN" sz="1200" b="1" dirty="0"/>
                <a:t>Ingress</a:t>
              </a:r>
              <a:endParaRPr kumimoji="1" lang="zh-CN" altLang="en-US" sz="1200" b="1" dirty="0"/>
            </a:p>
          </p:txBody>
        </p:sp>
        <p:cxnSp>
          <p:nvCxnSpPr>
            <p:cNvPr id="157" name="肘形连接符 156"/>
            <p:cNvCxnSpPr>
              <a:cxnSpLocks/>
              <a:stCxn id="237" idx="1"/>
              <a:endCxn id="231" idx="3"/>
            </p:cNvCxnSpPr>
            <p:nvPr/>
          </p:nvCxnSpPr>
          <p:spPr>
            <a:xfrm rot="16200000" flipH="1">
              <a:off x="6836426" y="1198419"/>
              <a:ext cx="726431" cy="396323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肘形连接符 157"/>
            <p:cNvCxnSpPr>
              <a:stCxn id="237" idx="1"/>
              <a:endCxn id="223" idx="3"/>
            </p:cNvCxnSpPr>
            <p:nvPr/>
          </p:nvCxnSpPr>
          <p:spPr>
            <a:xfrm rot="5400000">
              <a:off x="4222357" y="2547589"/>
              <a:ext cx="726431" cy="126490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肘形连接符 112"/>
            <p:cNvCxnSpPr>
              <a:cxnSpLocks/>
              <a:stCxn id="237" idx="1"/>
              <a:endCxn id="216" idx="3"/>
            </p:cNvCxnSpPr>
            <p:nvPr/>
          </p:nvCxnSpPr>
          <p:spPr>
            <a:xfrm rot="16200000" flipH="1">
              <a:off x="5529391" y="2505454"/>
              <a:ext cx="726431" cy="134916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线箭头连接符 44"/>
            <p:cNvCxnSpPr>
              <a:endCxn id="155" idx="1"/>
            </p:cNvCxnSpPr>
            <p:nvPr/>
          </p:nvCxnSpPr>
          <p:spPr>
            <a:xfrm rot="16200000" flipH="1">
              <a:off x="4918226" y="1111057"/>
              <a:ext cx="583672" cy="26339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线箭头连接符 44"/>
            <p:cNvCxnSpPr>
              <a:endCxn id="155" idx="3"/>
            </p:cNvCxnSpPr>
            <p:nvPr/>
          </p:nvCxnSpPr>
          <p:spPr>
            <a:xfrm rot="5400000">
              <a:off x="6704108" y="1089306"/>
              <a:ext cx="614291" cy="276272"/>
            </a:xfrm>
            <a:prstGeom prst="bentConnector2">
              <a:avLst/>
            </a:prstGeom>
            <a:ln>
              <a:solidFill>
                <a:srgbClr val="E9542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线箭头连接符 44"/>
            <p:cNvCxnSpPr>
              <a:cxnSpLocks/>
              <a:endCxn id="203" idx="3"/>
            </p:cNvCxnSpPr>
            <p:nvPr/>
          </p:nvCxnSpPr>
          <p:spPr>
            <a:xfrm>
              <a:off x="6321014" y="1915207"/>
              <a:ext cx="656919" cy="268641"/>
            </a:xfrm>
            <a:prstGeom prst="bentConnector2">
              <a:avLst/>
            </a:prstGeom>
            <a:ln>
              <a:solidFill>
                <a:srgbClr val="E9542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线箭头连接符 44"/>
            <p:cNvCxnSpPr>
              <a:cxnSpLocks/>
              <a:stCxn id="203" idx="2"/>
              <a:endCxn id="207" idx="2"/>
            </p:cNvCxnSpPr>
            <p:nvPr/>
          </p:nvCxnSpPr>
          <p:spPr>
            <a:xfrm>
              <a:off x="7114939" y="2504335"/>
              <a:ext cx="2203187" cy="2247449"/>
            </a:xfrm>
            <a:prstGeom prst="bentConnector3">
              <a:avLst>
                <a:gd name="adj1" fmla="val 118704"/>
              </a:avLst>
            </a:prstGeom>
            <a:ln>
              <a:solidFill>
                <a:srgbClr val="E9542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D46C6CC6-1C58-6A42-AD5B-7FCCA4432411}"/>
                </a:ext>
              </a:extLst>
            </p:cNvPr>
            <p:cNvGrpSpPr/>
            <p:nvPr/>
          </p:nvGrpSpPr>
          <p:grpSpPr>
            <a:xfrm>
              <a:off x="2538941" y="3225987"/>
              <a:ext cx="1636054" cy="1016515"/>
              <a:chOff x="2957849" y="3169493"/>
              <a:chExt cx="1636054" cy="1016515"/>
            </a:xfrm>
          </p:grpSpPr>
          <p:grpSp>
            <p:nvGrpSpPr>
              <p:cNvPr id="152" name="组合 151"/>
              <p:cNvGrpSpPr/>
              <p:nvPr/>
            </p:nvGrpSpPr>
            <p:grpSpPr>
              <a:xfrm>
                <a:off x="2957849" y="3406083"/>
                <a:ext cx="1636054" cy="779925"/>
                <a:chOff x="6750426" y="1963272"/>
                <a:chExt cx="1636054" cy="779925"/>
              </a:xfrm>
            </p:grpSpPr>
            <p:sp>
              <p:nvSpPr>
                <p:cNvPr id="220" name="圆角矩形 219"/>
                <p:cNvSpPr/>
                <p:nvPr/>
              </p:nvSpPr>
              <p:spPr>
                <a:xfrm>
                  <a:off x="6750426" y="1963272"/>
                  <a:ext cx="1636054" cy="779925"/>
                </a:xfrm>
                <a:prstGeom prst="roundRect">
                  <a:avLst>
                    <a:gd name="adj" fmla="val 7143"/>
                  </a:avLst>
                </a:prstGeom>
                <a:noFill/>
                <a:ln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21" name="圆角矩形 220"/>
                <p:cNvSpPr/>
                <p:nvPr/>
              </p:nvSpPr>
              <p:spPr>
                <a:xfrm>
                  <a:off x="6817659" y="2043950"/>
                  <a:ext cx="1102659" cy="640975"/>
                </a:xfrm>
                <a:prstGeom prst="roundRect">
                  <a:avLst>
                    <a:gd name="adj" fmla="val 6877"/>
                  </a:avLst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tIns="36000" rtlCol="0" anchor="t"/>
                <a:lstStyle/>
                <a:p>
                  <a:pPr algn="ctr"/>
                  <a:r>
                    <a:rPr kumimoji="1" lang="en-US" altLang="zh-CN" sz="1050" dirty="0"/>
                    <a:t>Visits</a:t>
                  </a:r>
                </a:p>
                <a:p>
                  <a:pPr algn="ctr"/>
                  <a:r>
                    <a:rPr kumimoji="1" lang="en-US" altLang="zh-CN" sz="1050" dirty="0"/>
                    <a:t>Service</a:t>
                  </a:r>
                  <a:endParaRPr kumimoji="1" lang="zh-CN" altLang="en-US" sz="1050" dirty="0"/>
                </a:p>
              </p:txBody>
            </p:sp>
            <p:sp>
              <p:nvSpPr>
                <p:cNvPr id="222" name="圆角矩形 221"/>
                <p:cNvSpPr/>
                <p:nvPr/>
              </p:nvSpPr>
              <p:spPr>
                <a:xfrm>
                  <a:off x="6817659" y="2433913"/>
                  <a:ext cx="1102659" cy="25101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100" b="1" dirty="0"/>
                    <a:t>JavaAgent</a:t>
                  </a:r>
                  <a:endParaRPr kumimoji="1" lang="zh-CN" altLang="en-US" sz="1100" b="1" dirty="0"/>
                </a:p>
              </p:txBody>
            </p:sp>
            <p:sp>
              <p:nvSpPr>
                <p:cNvPr id="223" name="圆角矩形 222"/>
                <p:cNvSpPr/>
                <p:nvPr/>
              </p:nvSpPr>
              <p:spPr>
                <a:xfrm rot="16200000">
                  <a:off x="7844119" y="2227431"/>
                  <a:ext cx="640975" cy="27401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zh-CN" sz="1100" b="1" dirty="0"/>
                    <a:t>Side</a:t>
                  </a:r>
                  <a:r>
                    <a:rPr kumimoji="1" lang="zh-CN" altLang="en-US" sz="1100" b="1" dirty="0"/>
                    <a:t> </a:t>
                  </a:r>
                  <a:r>
                    <a:rPr kumimoji="1" lang="en-US" altLang="zh-CN" sz="1100" b="1" dirty="0"/>
                    <a:t>Car</a:t>
                  </a:r>
                  <a:endParaRPr kumimoji="1" lang="zh-CN" altLang="en-US" sz="1100" b="1" dirty="0"/>
                </a:p>
              </p:txBody>
            </p:sp>
            <p:cxnSp>
              <p:nvCxnSpPr>
                <p:cNvPr id="224" name="直线箭头连接符 223"/>
                <p:cNvCxnSpPr/>
                <p:nvPr/>
              </p:nvCxnSpPr>
              <p:spPr>
                <a:xfrm>
                  <a:off x="7920318" y="2213264"/>
                  <a:ext cx="107282" cy="0"/>
                </a:xfrm>
                <a:prstGeom prst="straightConnector1">
                  <a:avLst/>
                </a:prstGeom>
                <a:ln>
                  <a:headEnd type="none" w="sm" len="me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直线箭头连接符 225"/>
                <p:cNvCxnSpPr>
                  <a:stCxn id="223" idx="0"/>
                  <a:endCxn id="221" idx="3"/>
                </p:cNvCxnSpPr>
                <p:nvPr/>
              </p:nvCxnSpPr>
              <p:spPr>
                <a:xfrm flipH="1">
                  <a:off x="7920318" y="2364437"/>
                  <a:ext cx="107282" cy="1"/>
                </a:xfrm>
                <a:prstGeom prst="straightConnector1">
                  <a:avLst/>
                </a:prstGeom>
                <a:ln>
                  <a:headEnd type="none" w="sm" len="me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4" name="文本框 163"/>
              <p:cNvSpPr txBox="1"/>
              <p:nvPr/>
            </p:nvSpPr>
            <p:spPr>
              <a:xfrm>
                <a:off x="3060926" y="3169493"/>
                <a:ext cx="126829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100" b="1" dirty="0">
                    <a:solidFill>
                      <a:schemeClr val="accent5"/>
                    </a:solidFill>
                  </a:rPr>
                  <a:t>Kubernetes</a:t>
                </a:r>
                <a:r>
                  <a:rPr kumimoji="1" lang="zh-CN" altLang="en-US" sz="1100" b="1" dirty="0">
                    <a:solidFill>
                      <a:schemeClr val="accent5"/>
                    </a:solidFill>
                  </a:rPr>
                  <a:t> </a:t>
                </a:r>
                <a:r>
                  <a:rPr kumimoji="1" lang="en-US" altLang="zh-CN" sz="1100" b="1" dirty="0">
                    <a:solidFill>
                      <a:schemeClr val="accent5"/>
                    </a:solidFill>
                  </a:rPr>
                  <a:t>Pod</a:t>
                </a:r>
                <a:endParaRPr kumimoji="1" lang="zh-CN" altLang="en-US" sz="1100" b="1" dirty="0">
                  <a:solidFill>
                    <a:schemeClr val="accent5"/>
                  </a:solidFill>
                </a:endParaRPr>
              </a:p>
            </p:txBody>
          </p:sp>
        </p:grp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A2C0BB04-08EB-5246-A50F-764A12DC5617}"/>
                </a:ext>
              </a:extLst>
            </p:cNvPr>
            <p:cNvGrpSpPr/>
            <p:nvPr/>
          </p:nvGrpSpPr>
          <p:grpSpPr>
            <a:xfrm>
              <a:off x="5153010" y="3225987"/>
              <a:ext cx="1636054" cy="1016515"/>
              <a:chOff x="5077358" y="3169493"/>
              <a:chExt cx="1636054" cy="1016515"/>
            </a:xfrm>
          </p:grpSpPr>
          <p:grpSp>
            <p:nvGrpSpPr>
              <p:cNvPr id="153" name="组合 152"/>
              <p:cNvGrpSpPr/>
              <p:nvPr/>
            </p:nvGrpSpPr>
            <p:grpSpPr>
              <a:xfrm>
                <a:off x="5077358" y="3406083"/>
                <a:ext cx="1636054" cy="779925"/>
                <a:chOff x="6750426" y="1963272"/>
                <a:chExt cx="1636054" cy="779925"/>
              </a:xfrm>
            </p:grpSpPr>
            <p:sp>
              <p:nvSpPr>
                <p:cNvPr id="213" name="圆角矩形 212"/>
                <p:cNvSpPr/>
                <p:nvPr/>
              </p:nvSpPr>
              <p:spPr>
                <a:xfrm>
                  <a:off x="6750426" y="1963272"/>
                  <a:ext cx="1636054" cy="779925"/>
                </a:xfrm>
                <a:prstGeom prst="roundRect">
                  <a:avLst>
                    <a:gd name="adj" fmla="val 7143"/>
                  </a:avLst>
                </a:prstGeom>
                <a:noFill/>
                <a:ln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14" name="圆角矩形 213"/>
                <p:cNvSpPr/>
                <p:nvPr/>
              </p:nvSpPr>
              <p:spPr>
                <a:xfrm>
                  <a:off x="6817659" y="2043950"/>
                  <a:ext cx="1102659" cy="640975"/>
                </a:xfrm>
                <a:prstGeom prst="roundRect">
                  <a:avLst>
                    <a:gd name="adj" fmla="val 6877"/>
                  </a:avLst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tIns="36000" rtlCol="0" anchor="t"/>
                <a:lstStyle/>
                <a:p>
                  <a:pPr algn="ctr"/>
                  <a:r>
                    <a:rPr kumimoji="1" lang="en-US" altLang="zh-CN" sz="1050" dirty="0"/>
                    <a:t>Vets</a:t>
                  </a:r>
                </a:p>
                <a:p>
                  <a:pPr algn="ctr"/>
                  <a:r>
                    <a:rPr kumimoji="1" lang="en-US" altLang="zh-CN" sz="1050" dirty="0"/>
                    <a:t>Service</a:t>
                  </a:r>
                  <a:endParaRPr kumimoji="1" lang="zh-CN" altLang="en-US" sz="1050" dirty="0"/>
                </a:p>
              </p:txBody>
            </p:sp>
            <p:sp>
              <p:nvSpPr>
                <p:cNvPr id="215" name="圆角矩形 214"/>
                <p:cNvSpPr/>
                <p:nvPr/>
              </p:nvSpPr>
              <p:spPr>
                <a:xfrm>
                  <a:off x="6817659" y="2433913"/>
                  <a:ext cx="1102659" cy="25101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100" b="1" dirty="0"/>
                    <a:t>JavaAgent</a:t>
                  </a:r>
                  <a:endParaRPr kumimoji="1" lang="zh-CN" altLang="en-US" sz="1100" b="1" dirty="0"/>
                </a:p>
              </p:txBody>
            </p:sp>
            <p:sp>
              <p:nvSpPr>
                <p:cNvPr id="216" name="圆角矩形 215"/>
                <p:cNvSpPr/>
                <p:nvPr/>
              </p:nvSpPr>
              <p:spPr>
                <a:xfrm rot="16200000">
                  <a:off x="7844119" y="2227431"/>
                  <a:ext cx="640975" cy="27401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zh-CN" sz="1100" b="1" dirty="0"/>
                    <a:t>Side</a:t>
                  </a:r>
                  <a:r>
                    <a:rPr kumimoji="1" lang="zh-CN" altLang="en-US" sz="1100" b="1" dirty="0"/>
                    <a:t> </a:t>
                  </a:r>
                  <a:r>
                    <a:rPr kumimoji="1" lang="en-US" altLang="zh-CN" sz="1100" b="1" dirty="0"/>
                    <a:t>Car</a:t>
                  </a:r>
                  <a:endParaRPr kumimoji="1" lang="zh-CN" altLang="en-US" sz="1100" b="1" dirty="0"/>
                </a:p>
              </p:txBody>
            </p:sp>
            <p:cxnSp>
              <p:nvCxnSpPr>
                <p:cNvPr id="218" name="直线箭头连接符 217"/>
                <p:cNvCxnSpPr/>
                <p:nvPr/>
              </p:nvCxnSpPr>
              <p:spPr>
                <a:xfrm>
                  <a:off x="7920318" y="2213264"/>
                  <a:ext cx="107282" cy="0"/>
                </a:xfrm>
                <a:prstGeom prst="straightConnector1">
                  <a:avLst/>
                </a:prstGeom>
                <a:ln>
                  <a:headEnd type="none" w="sm" len="me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直线箭头连接符 218"/>
                <p:cNvCxnSpPr>
                  <a:stCxn id="216" idx="0"/>
                  <a:endCxn id="214" idx="3"/>
                </p:cNvCxnSpPr>
                <p:nvPr/>
              </p:nvCxnSpPr>
              <p:spPr>
                <a:xfrm flipH="1">
                  <a:off x="7920318" y="2364437"/>
                  <a:ext cx="107282" cy="1"/>
                </a:xfrm>
                <a:prstGeom prst="straightConnector1">
                  <a:avLst/>
                </a:prstGeom>
                <a:ln>
                  <a:headEnd type="none" w="sm" len="me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5" name="文本框 164"/>
              <p:cNvSpPr txBox="1"/>
              <p:nvPr/>
            </p:nvSpPr>
            <p:spPr>
              <a:xfrm>
                <a:off x="5219262" y="3169493"/>
                <a:ext cx="126829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100" b="1" dirty="0">
                    <a:solidFill>
                      <a:schemeClr val="accent5"/>
                    </a:solidFill>
                  </a:rPr>
                  <a:t>Kubernetes</a:t>
                </a:r>
                <a:r>
                  <a:rPr kumimoji="1" lang="zh-CN" altLang="en-US" sz="1100" b="1" dirty="0">
                    <a:solidFill>
                      <a:schemeClr val="accent5"/>
                    </a:solidFill>
                  </a:rPr>
                  <a:t> </a:t>
                </a:r>
                <a:r>
                  <a:rPr kumimoji="1" lang="en-US" altLang="zh-CN" sz="1100" b="1" dirty="0">
                    <a:solidFill>
                      <a:schemeClr val="accent5"/>
                    </a:solidFill>
                  </a:rPr>
                  <a:t>Pod</a:t>
                </a:r>
                <a:endParaRPr kumimoji="1" lang="zh-CN" altLang="en-US" sz="1100" b="1" dirty="0">
                  <a:solidFill>
                    <a:schemeClr val="accent5"/>
                  </a:solidFill>
                </a:endParaRPr>
              </a:p>
            </p:txBody>
          </p:sp>
        </p:grp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6AFB61B1-DDA9-214D-82B4-28100AC8E4FA}"/>
                </a:ext>
              </a:extLst>
            </p:cNvPr>
            <p:cNvGrpSpPr/>
            <p:nvPr/>
          </p:nvGrpSpPr>
          <p:grpSpPr>
            <a:xfrm>
              <a:off x="7767080" y="3225987"/>
              <a:ext cx="1636054" cy="1016515"/>
              <a:chOff x="7116800" y="3169493"/>
              <a:chExt cx="1636054" cy="1016515"/>
            </a:xfrm>
          </p:grpSpPr>
          <p:grpSp>
            <p:nvGrpSpPr>
              <p:cNvPr id="151" name="组合 150"/>
              <p:cNvGrpSpPr/>
              <p:nvPr/>
            </p:nvGrpSpPr>
            <p:grpSpPr>
              <a:xfrm>
                <a:off x="7116800" y="3406083"/>
                <a:ext cx="1636054" cy="779925"/>
                <a:chOff x="6750426" y="1963272"/>
                <a:chExt cx="1636054" cy="779925"/>
              </a:xfrm>
            </p:grpSpPr>
            <p:sp>
              <p:nvSpPr>
                <p:cNvPr id="227" name="圆角矩形 226"/>
                <p:cNvSpPr/>
                <p:nvPr/>
              </p:nvSpPr>
              <p:spPr>
                <a:xfrm>
                  <a:off x="6750426" y="1963272"/>
                  <a:ext cx="1636054" cy="779925"/>
                </a:xfrm>
                <a:prstGeom prst="roundRect">
                  <a:avLst>
                    <a:gd name="adj" fmla="val 7143"/>
                  </a:avLst>
                </a:prstGeom>
                <a:noFill/>
                <a:ln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29" name="圆角矩形 228"/>
                <p:cNvSpPr/>
                <p:nvPr/>
              </p:nvSpPr>
              <p:spPr>
                <a:xfrm>
                  <a:off x="6817659" y="2043950"/>
                  <a:ext cx="1102659" cy="640975"/>
                </a:xfrm>
                <a:prstGeom prst="roundRect">
                  <a:avLst>
                    <a:gd name="adj" fmla="val 6877"/>
                  </a:avLst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tIns="36000" rtlCol="0" anchor="t"/>
                <a:lstStyle/>
                <a:p>
                  <a:pPr algn="ctr"/>
                  <a:r>
                    <a:rPr kumimoji="1" lang="en-US" altLang="zh-CN" sz="1050" dirty="0"/>
                    <a:t>Customer</a:t>
                  </a:r>
                </a:p>
                <a:p>
                  <a:pPr algn="ctr"/>
                  <a:r>
                    <a:rPr kumimoji="1" lang="en-US" altLang="zh-CN" sz="1050" dirty="0"/>
                    <a:t>Service</a:t>
                  </a:r>
                  <a:r>
                    <a:rPr kumimoji="1" lang="zh-CN" altLang="en-US" sz="1050" dirty="0"/>
                    <a:t> </a:t>
                  </a:r>
                </a:p>
              </p:txBody>
            </p:sp>
            <p:sp>
              <p:nvSpPr>
                <p:cNvPr id="230" name="圆角矩形 229"/>
                <p:cNvSpPr/>
                <p:nvPr/>
              </p:nvSpPr>
              <p:spPr>
                <a:xfrm>
                  <a:off x="6817659" y="2433913"/>
                  <a:ext cx="1102659" cy="25101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100" b="1" dirty="0"/>
                    <a:t>JavaAgent</a:t>
                  </a:r>
                  <a:endParaRPr kumimoji="1" lang="zh-CN" altLang="en-US" sz="1100" b="1" dirty="0"/>
                </a:p>
              </p:txBody>
            </p:sp>
            <p:sp>
              <p:nvSpPr>
                <p:cNvPr id="231" name="圆角矩形 230"/>
                <p:cNvSpPr/>
                <p:nvPr/>
              </p:nvSpPr>
              <p:spPr>
                <a:xfrm rot="16200000">
                  <a:off x="7844119" y="2227431"/>
                  <a:ext cx="640975" cy="27401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zh-CN" sz="1100" b="1" dirty="0"/>
                    <a:t>Side</a:t>
                  </a:r>
                  <a:r>
                    <a:rPr kumimoji="1" lang="zh-CN" altLang="en-US" sz="1100" b="1" dirty="0"/>
                    <a:t> </a:t>
                  </a:r>
                  <a:r>
                    <a:rPr kumimoji="1" lang="en-US" altLang="zh-CN" sz="1100" b="1" dirty="0"/>
                    <a:t>Car</a:t>
                  </a:r>
                  <a:endParaRPr kumimoji="1" lang="zh-CN" altLang="en-US" sz="1100" b="1" dirty="0"/>
                </a:p>
              </p:txBody>
            </p:sp>
            <p:cxnSp>
              <p:nvCxnSpPr>
                <p:cNvPr id="232" name="直线箭头连接符 231"/>
                <p:cNvCxnSpPr/>
                <p:nvPr/>
              </p:nvCxnSpPr>
              <p:spPr>
                <a:xfrm>
                  <a:off x="7920318" y="2213264"/>
                  <a:ext cx="107282" cy="0"/>
                </a:xfrm>
                <a:prstGeom prst="straightConnector1">
                  <a:avLst/>
                </a:prstGeom>
                <a:ln>
                  <a:headEnd type="none" w="sm" len="me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直线箭头连接符 232"/>
                <p:cNvCxnSpPr>
                  <a:stCxn id="231" idx="0"/>
                  <a:endCxn id="229" idx="3"/>
                </p:cNvCxnSpPr>
                <p:nvPr/>
              </p:nvCxnSpPr>
              <p:spPr>
                <a:xfrm flipH="1">
                  <a:off x="7920318" y="2364437"/>
                  <a:ext cx="107282" cy="1"/>
                </a:xfrm>
                <a:prstGeom prst="straightConnector1">
                  <a:avLst/>
                </a:prstGeom>
                <a:ln>
                  <a:headEnd type="none" w="sm" len="me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6" name="文本框 165"/>
              <p:cNvSpPr txBox="1"/>
              <p:nvPr/>
            </p:nvSpPr>
            <p:spPr>
              <a:xfrm>
                <a:off x="7252329" y="3169493"/>
                <a:ext cx="126829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100" b="1" dirty="0">
                    <a:solidFill>
                      <a:schemeClr val="accent5"/>
                    </a:solidFill>
                  </a:rPr>
                  <a:t>Kubernetes</a:t>
                </a:r>
                <a:r>
                  <a:rPr kumimoji="1" lang="zh-CN" altLang="en-US" sz="1100" b="1" dirty="0">
                    <a:solidFill>
                      <a:schemeClr val="accent5"/>
                    </a:solidFill>
                  </a:rPr>
                  <a:t> </a:t>
                </a:r>
                <a:r>
                  <a:rPr kumimoji="1" lang="en-US" altLang="zh-CN" sz="1100" b="1" dirty="0">
                    <a:solidFill>
                      <a:schemeClr val="accent5"/>
                    </a:solidFill>
                  </a:rPr>
                  <a:t>Pod</a:t>
                </a:r>
                <a:endParaRPr kumimoji="1" lang="zh-CN" altLang="en-US" sz="1100" b="1" dirty="0">
                  <a:solidFill>
                    <a:schemeClr val="accent5"/>
                  </a:solidFill>
                </a:endParaRPr>
              </a:p>
            </p:txBody>
          </p:sp>
        </p:grpSp>
        <p:sp>
          <p:nvSpPr>
            <p:cNvPr id="167" name="文本框 166"/>
            <p:cNvSpPr txBox="1"/>
            <p:nvPr/>
          </p:nvSpPr>
          <p:spPr>
            <a:xfrm>
              <a:off x="3905528" y="1868358"/>
              <a:ext cx="12682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b="1" dirty="0">
                  <a:solidFill>
                    <a:schemeClr val="accent5"/>
                  </a:solidFill>
                </a:rPr>
                <a:t>Kubernetes</a:t>
              </a:r>
              <a:r>
                <a:rPr kumimoji="1" lang="zh-CN" altLang="en-US" sz="1100" b="1" dirty="0">
                  <a:solidFill>
                    <a:schemeClr val="accent5"/>
                  </a:solidFill>
                </a:rPr>
                <a:t> </a:t>
              </a:r>
              <a:r>
                <a:rPr kumimoji="1" lang="en-US" altLang="zh-CN" sz="1100" b="1" dirty="0">
                  <a:solidFill>
                    <a:schemeClr val="accent5"/>
                  </a:solidFill>
                </a:rPr>
                <a:t>Pod</a:t>
              </a:r>
              <a:endParaRPr kumimoji="1" lang="zh-CN" altLang="en-US" sz="1100" b="1" dirty="0">
                <a:solidFill>
                  <a:schemeClr val="accent5"/>
                </a:solidFill>
              </a:endParaRPr>
            </a:p>
          </p:txBody>
        </p:sp>
        <p:sp>
          <p:nvSpPr>
            <p:cNvPr id="192" name="矩形 191"/>
            <p:cNvSpPr/>
            <p:nvPr/>
          </p:nvSpPr>
          <p:spPr>
            <a:xfrm>
              <a:off x="6359705" y="2380082"/>
              <a:ext cx="45719" cy="641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124" name="组合 123">
              <a:extLst>
                <a:ext uri="{FF2B5EF4-FFF2-40B4-BE49-F238E27FC236}">
                  <a16:creationId xmlns:a16="http://schemas.microsoft.com/office/drawing/2014/main" id="{BCE5986C-4805-3B41-BF27-4D249F5B1E7F}"/>
                </a:ext>
              </a:extLst>
            </p:cNvPr>
            <p:cNvGrpSpPr/>
            <p:nvPr/>
          </p:nvGrpSpPr>
          <p:grpSpPr>
            <a:xfrm>
              <a:off x="5153215" y="4350619"/>
              <a:ext cx="1636054" cy="779925"/>
              <a:chOff x="6750426" y="1963272"/>
              <a:chExt cx="1636054" cy="779925"/>
            </a:xfrm>
          </p:grpSpPr>
          <p:sp>
            <p:nvSpPr>
              <p:cNvPr id="129" name="圆角矩形 128">
                <a:extLst>
                  <a:ext uri="{FF2B5EF4-FFF2-40B4-BE49-F238E27FC236}">
                    <a16:creationId xmlns:a16="http://schemas.microsoft.com/office/drawing/2014/main" id="{B3BD6AFD-9FCA-A74E-B29A-7945ACDE3E07}"/>
                  </a:ext>
                </a:extLst>
              </p:cNvPr>
              <p:cNvSpPr/>
              <p:nvPr/>
            </p:nvSpPr>
            <p:spPr>
              <a:xfrm>
                <a:off x="6750426" y="1963272"/>
                <a:ext cx="1636054" cy="779925"/>
              </a:xfrm>
              <a:prstGeom prst="roundRect">
                <a:avLst>
                  <a:gd name="adj" fmla="val 7143"/>
                </a:avLst>
              </a:prstGeom>
              <a:noFill/>
              <a:ln>
                <a:solidFill>
                  <a:srgbClr val="E95429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5" name="圆角矩形 134">
                <a:extLst>
                  <a:ext uri="{FF2B5EF4-FFF2-40B4-BE49-F238E27FC236}">
                    <a16:creationId xmlns:a16="http://schemas.microsoft.com/office/drawing/2014/main" id="{9C030353-168C-6B46-A26C-8787E6AC34CA}"/>
                  </a:ext>
                </a:extLst>
              </p:cNvPr>
              <p:cNvSpPr/>
              <p:nvPr/>
            </p:nvSpPr>
            <p:spPr>
              <a:xfrm>
                <a:off x="6817659" y="2043950"/>
                <a:ext cx="1102659" cy="640975"/>
              </a:xfrm>
              <a:prstGeom prst="roundRect">
                <a:avLst>
                  <a:gd name="adj" fmla="val 6877"/>
                </a:avLst>
              </a:prstGeom>
              <a:ln>
                <a:solidFill>
                  <a:srgbClr val="E95429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tIns="36000" rtlCol="0" anchor="t"/>
              <a:lstStyle/>
              <a:p>
                <a:pPr algn="ctr"/>
                <a:r>
                  <a:rPr kumimoji="1" lang="en-US" altLang="zh-CN" sz="1050" dirty="0">
                    <a:solidFill>
                      <a:srgbClr val="E95429"/>
                    </a:solidFill>
                  </a:rPr>
                  <a:t>Vets</a:t>
                </a:r>
              </a:p>
              <a:p>
                <a:pPr algn="ctr"/>
                <a:r>
                  <a:rPr kumimoji="1" lang="en-US" altLang="zh-CN" sz="1050" dirty="0">
                    <a:solidFill>
                      <a:srgbClr val="E95429"/>
                    </a:solidFill>
                  </a:rPr>
                  <a:t>Service</a:t>
                </a:r>
                <a:endParaRPr kumimoji="1" lang="zh-CN" altLang="en-US" sz="1050" dirty="0">
                  <a:solidFill>
                    <a:srgbClr val="E95429"/>
                  </a:solidFill>
                </a:endParaRPr>
              </a:p>
            </p:txBody>
          </p:sp>
          <p:sp>
            <p:nvSpPr>
              <p:cNvPr id="145" name="圆角矩形 144">
                <a:extLst>
                  <a:ext uri="{FF2B5EF4-FFF2-40B4-BE49-F238E27FC236}">
                    <a16:creationId xmlns:a16="http://schemas.microsoft.com/office/drawing/2014/main" id="{EB33CAFC-E25D-D742-B3A3-C1E9C84E32A8}"/>
                  </a:ext>
                </a:extLst>
              </p:cNvPr>
              <p:cNvSpPr/>
              <p:nvPr/>
            </p:nvSpPr>
            <p:spPr>
              <a:xfrm>
                <a:off x="6817659" y="2433913"/>
                <a:ext cx="1102659" cy="251012"/>
              </a:xfrm>
              <a:prstGeom prst="roundRect">
                <a:avLst/>
              </a:prstGeom>
              <a:solidFill>
                <a:srgbClr val="E95429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b="1" dirty="0"/>
                  <a:t>JavaAgent</a:t>
                </a:r>
                <a:endParaRPr kumimoji="1" lang="zh-CN" altLang="en-US" sz="1100" b="1" dirty="0"/>
              </a:p>
            </p:txBody>
          </p:sp>
          <p:sp>
            <p:nvSpPr>
              <p:cNvPr id="170" name="圆角矩形 169">
                <a:extLst>
                  <a:ext uri="{FF2B5EF4-FFF2-40B4-BE49-F238E27FC236}">
                    <a16:creationId xmlns:a16="http://schemas.microsoft.com/office/drawing/2014/main" id="{E1D41FCB-CD5C-8844-BC09-F5E256BB0A4D}"/>
                  </a:ext>
                </a:extLst>
              </p:cNvPr>
              <p:cNvSpPr/>
              <p:nvPr/>
            </p:nvSpPr>
            <p:spPr>
              <a:xfrm rot="16200000">
                <a:off x="7844119" y="2227431"/>
                <a:ext cx="640975" cy="274013"/>
              </a:xfrm>
              <a:prstGeom prst="roundRect">
                <a:avLst/>
              </a:prstGeom>
              <a:solidFill>
                <a:srgbClr val="E95429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zh-CN" sz="1100" b="1" dirty="0"/>
                  <a:t>Side</a:t>
                </a:r>
                <a:r>
                  <a:rPr kumimoji="1" lang="zh-CN" altLang="en-US" sz="1100" b="1" dirty="0"/>
                  <a:t> </a:t>
                </a:r>
                <a:r>
                  <a:rPr kumimoji="1" lang="en-US" altLang="zh-CN" sz="1100" b="1" dirty="0"/>
                  <a:t>Car</a:t>
                </a:r>
                <a:endParaRPr kumimoji="1" lang="zh-CN" altLang="en-US" sz="1100" b="1" dirty="0"/>
              </a:p>
            </p:txBody>
          </p:sp>
          <p:cxnSp>
            <p:nvCxnSpPr>
              <p:cNvPr id="171" name="直线箭头连接符 170">
                <a:extLst>
                  <a:ext uri="{FF2B5EF4-FFF2-40B4-BE49-F238E27FC236}">
                    <a16:creationId xmlns:a16="http://schemas.microsoft.com/office/drawing/2014/main" id="{E5DDA7E8-6504-164D-A78F-73AD2C1D1B00}"/>
                  </a:ext>
                </a:extLst>
              </p:cNvPr>
              <p:cNvCxnSpPr/>
              <p:nvPr/>
            </p:nvCxnSpPr>
            <p:spPr>
              <a:xfrm>
                <a:off x="7920318" y="2213264"/>
                <a:ext cx="107282" cy="0"/>
              </a:xfrm>
              <a:prstGeom prst="straightConnector1">
                <a:avLst/>
              </a:prstGeom>
              <a:ln>
                <a:solidFill>
                  <a:srgbClr val="E95429"/>
                </a:solidFill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线箭头连接符 171">
                <a:extLst>
                  <a:ext uri="{FF2B5EF4-FFF2-40B4-BE49-F238E27FC236}">
                    <a16:creationId xmlns:a16="http://schemas.microsoft.com/office/drawing/2014/main" id="{BDBAF45A-F8A4-7249-8053-CFEC0CDA14F4}"/>
                  </a:ext>
                </a:extLst>
              </p:cNvPr>
              <p:cNvCxnSpPr>
                <a:stCxn id="170" idx="0"/>
                <a:endCxn id="135" idx="3"/>
              </p:cNvCxnSpPr>
              <p:nvPr/>
            </p:nvCxnSpPr>
            <p:spPr>
              <a:xfrm flipH="1">
                <a:off x="7920318" y="2364437"/>
                <a:ext cx="107282" cy="1"/>
              </a:xfrm>
              <a:prstGeom prst="straightConnector1">
                <a:avLst/>
              </a:prstGeom>
              <a:ln>
                <a:solidFill>
                  <a:srgbClr val="E95429"/>
                </a:solidFill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3" name="组合 172">
              <a:extLst>
                <a:ext uri="{FF2B5EF4-FFF2-40B4-BE49-F238E27FC236}">
                  <a16:creationId xmlns:a16="http://schemas.microsoft.com/office/drawing/2014/main" id="{2FE085A9-0850-6242-BAF5-B3E07FC0F3A7}"/>
                </a:ext>
              </a:extLst>
            </p:cNvPr>
            <p:cNvGrpSpPr/>
            <p:nvPr/>
          </p:nvGrpSpPr>
          <p:grpSpPr>
            <a:xfrm>
              <a:off x="2539491" y="4350619"/>
              <a:ext cx="1636054" cy="779925"/>
              <a:chOff x="6750426" y="1963272"/>
              <a:chExt cx="1636054" cy="779925"/>
            </a:xfrm>
          </p:grpSpPr>
          <p:sp>
            <p:nvSpPr>
              <p:cNvPr id="174" name="圆角矩形 173">
                <a:extLst>
                  <a:ext uri="{FF2B5EF4-FFF2-40B4-BE49-F238E27FC236}">
                    <a16:creationId xmlns:a16="http://schemas.microsoft.com/office/drawing/2014/main" id="{751159A9-885E-8C43-96CB-04AFCF4BBB3D}"/>
                  </a:ext>
                </a:extLst>
              </p:cNvPr>
              <p:cNvSpPr/>
              <p:nvPr/>
            </p:nvSpPr>
            <p:spPr>
              <a:xfrm>
                <a:off x="6750426" y="1963272"/>
                <a:ext cx="1636054" cy="779925"/>
              </a:xfrm>
              <a:prstGeom prst="roundRect">
                <a:avLst>
                  <a:gd name="adj" fmla="val 7143"/>
                </a:avLst>
              </a:prstGeom>
              <a:noFill/>
              <a:ln>
                <a:solidFill>
                  <a:srgbClr val="E95429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5" name="圆角矩形 174">
                <a:extLst>
                  <a:ext uri="{FF2B5EF4-FFF2-40B4-BE49-F238E27FC236}">
                    <a16:creationId xmlns:a16="http://schemas.microsoft.com/office/drawing/2014/main" id="{66387EFB-FEDF-794C-9BBD-702F2DCB1230}"/>
                  </a:ext>
                </a:extLst>
              </p:cNvPr>
              <p:cNvSpPr/>
              <p:nvPr/>
            </p:nvSpPr>
            <p:spPr>
              <a:xfrm>
                <a:off x="6817659" y="2043950"/>
                <a:ext cx="1102659" cy="640975"/>
              </a:xfrm>
              <a:prstGeom prst="roundRect">
                <a:avLst>
                  <a:gd name="adj" fmla="val 6877"/>
                </a:avLst>
              </a:prstGeom>
              <a:ln>
                <a:solidFill>
                  <a:srgbClr val="E95429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tIns="36000" rtlCol="0" anchor="t"/>
              <a:lstStyle/>
              <a:p>
                <a:pPr algn="ctr"/>
                <a:r>
                  <a:rPr kumimoji="1" lang="en-US" altLang="zh-CN" sz="1050" dirty="0">
                    <a:solidFill>
                      <a:srgbClr val="E95429"/>
                    </a:solidFill>
                  </a:rPr>
                  <a:t>Visits</a:t>
                </a:r>
              </a:p>
              <a:p>
                <a:pPr algn="ctr"/>
                <a:r>
                  <a:rPr kumimoji="1" lang="en-US" altLang="zh-CN" sz="1050" dirty="0">
                    <a:solidFill>
                      <a:srgbClr val="E95429"/>
                    </a:solidFill>
                  </a:rPr>
                  <a:t>Service</a:t>
                </a:r>
                <a:endParaRPr kumimoji="1" lang="zh-CN" altLang="en-US" sz="1050" dirty="0">
                  <a:solidFill>
                    <a:srgbClr val="E95429"/>
                  </a:solidFill>
                </a:endParaRPr>
              </a:p>
            </p:txBody>
          </p:sp>
          <p:sp>
            <p:nvSpPr>
              <p:cNvPr id="177" name="圆角矩形 176">
                <a:extLst>
                  <a:ext uri="{FF2B5EF4-FFF2-40B4-BE49-F238E27FC236}">
                    <a16:creationId xmlns:a16="http://schemas.microsoft.com/office/drawing/2014/main" id="{12AE01E5-8435-E848-B707-60EB1355C6DB}"/>
                  </a:ext>
                </a:extLst>
              </p:cNvPr>
              <p:cNvSpPr/>
              <p:nvPr/>
            </p:nvSpPr>
            <p:spPr>
              <a:xfrm>
                <a:off x="6817659" y="2433913"/>
                <a:ext cx="1102659" cy="251012"/>
              </a:xfrm>
              <a:prstGeom prst="roundRect">
                <a:avLst/>
              </a:prstGeom>
              <a:solidFill>
                <a:srgbClr val="E95429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b="1" dirty="0"/>
                  <a:t>JavaAgent</a:t>
                </a:r>
                <a:endParaRPr kumimoji="1" lang="zh-CN" altLang="en-US" sz="1100" b="1" dirty="0"/>
              </a:p>
            </p:txBody>
          </p:sp>
          <p:sp>
            <p:nvSpPr>
              <p:cNvPr id="179" name="圆角矩形 178">
                <a:extLst>
                  <a:ext uri="{FF2B5EF4-FFF2-40B4-BE49-F238E27FC236}">
                    <a16:creationId xmlns:a16="http://schemas.microsoft.com/office/drawing/2014/main" id="{BBE7AD78-87E2-294E-B3B6-79C9ADF5DC59}"/>
                  </a:ext>
                </a:extLst>
              </p:cNvPr>
              <p:cNvSpPr/>
              <p:nvPr/>
            </p:nvSpPr>
            <p:spPr>
              <a:xfrm rot="16200000">
                <a:off x="7844119" y="2227431"/>
                <a:ext cx="640975" cy="274013"/>
              </a:xfrm>
              <a:prstGeom prst="roundRect">
                <a:avLst/>
              </a:prstGeom>
              <a:solidFill>
                <a:srgbClr val="E95429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zh-CN" sz="1100" b="1" dirty="0"/>
                  <a:t>Side</a:t>
                </a:r>
                <a:r>
                  <a:rPr kumimoji="1" lang="zh-CN" altLang="en-US" sz="1100" b="1" dirty="0"/>
                  <a:t> </a:t>
                </a:r>
                <a:r>
                  <a:rPr kumimoji="1" lang="en-US" altLang="zh-CN" sz="1100" b="1" dirty="0"/>
                  <a:t>Car</a:t>
                </a:r>
                <a:endParaRPr kumimoji="1" lang="zh-CN" altLang="en-US" sz="1100" b="1" dirty="0"/>
              </a:p>
            </p:txBody>
          </p:sp>
          <p:cxnSp>
            <p:nvCxnSpPr>
              <p:cNvPr id="182" name="直线箭头连接符 181">
                <a:extLst>
                  <a:ext uri="{FF2B5EF4-FFF2-40B4-BE49-F238E27FC236}">
                    <a16:creationId xmlns:a16="http://schemas.microsoft.com/office/drawing/2014/main" id="{D7365160-7F4C-1047-9F4D-D1FE65A942A1}"/>
                  </a:ext>
                </a:extLst>
              </p:cNvPr>
              <p:cNvCxnSpPr/>
              <p:nvPr/>
            </p:nvCxnSpPr>
            <p:spPr>
              <a:xfrm>
                <a:off x="7920318" y="2213264"/>
                <a:ext cx="107282" cy="0"/>
              </a:xfrm>
              <a:prstGeom prst="straightConnector1">
                <a:avLst/>
              </a:prstGeom>
              <a:ln>
                <a:solidFill>
                  <a:srgbClr val="E95429"/>
                </a:solidFill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线箭头连接符 184">
                <a:extLst>
                  <a:ext uri="{FF2B5EF4-FFF2-40B4-BE49-F238E27FC236}">
                    <a16:creationId xmlns:a16="http://schemas.microsoft.com/office/drawing/2014/main" id="{F6CCED2A-8B8E-9643-8BAD-F7AF9C1A4E7F}"/>
                  </a:ext>
                </a:extLst>
              </p:cNvPr>
              <p:cNvCxnSpPr>
                <a:stCxn id="179" idx="0"/>
                <a:endCxn id="175" idx="3"/>
              </p:cNvCxnSpPr>
              <p:nvPr/>
            </p:nvCxnSpPr>
            <p:spPr>
              <a:xfrm flipH="1">
                <a:off x="7920318" y="2364437"/>
                <a:ext cx="107282" cy="1"/>
              </a:xfrm>
              <a:prstGeom prst="straightConnector1">
                <a:avLst/>
              </a:prstGeom>
              <a:ln>
                <a:solidFill>
                  <a:srgbClr val="E95429"/>
                </a:solidFill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9" name="文本框 188">
              <a:extLst>
                <a:ext uri="{FF2B5EF4-FFF2-40B4-BE49-F238E27FC236}">
                  <a16:creationId xmlns:a16="http://schemas.microsoft.com/office/drawing/2014/main" id="{C4FB723E-9397-6140-9A1A-0197FCE5D947}"/>
                </a:ext>
              </a:extLst>
            </p:cNvPr>
            <p:cNvSpPr txBox="1"/>
            <p:nvPr/>
          </p:nvSpPr>
          <p:spPr>
            <a:xfrm>
              <a:off x="7434999" y="412881"/>
              <a:ext cx="108555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100" b="1" dirty="0">
                  <a:solidFill>
                    <a:srgbClr val="E95429"/>
                  </a:solidFill>
                  <a:latin typeface="+mj-lt"/>
                </a:rPr>
                <a:t>Performance</a:t>
              </a:r>
              <a:r>
                <a:rPr kumimoji="1" lang="zh-CN" altLang="en-US" sz="1100" b="1" dirty="0">
                  <a:solidFill>
                    <a:srgbClr val="E95429"/>
                  </a:solidFill>
                  <a:latin typeface="+mj-lt"/>
                </a:rPr>
                <a:t> </a:t>
              </a:r>
              <a:endParaRPr kumimoji="1" lang="en-US" altLang="zh-CN" sz="1100" b="1" dirty="0">
                <a:solidFill>
                  <a:srgbClr val="E95429"/>
                </a:solidFill>
                <a:latin typeface="+mj-lt"/>
              </a:endParaRPr>
            </a:p>
            <a:p>
              <a:pPr algn="ctr"/>
              <a:r>
                <a:rPr kumimoji="1" lang="en-US" altLang="zh-CN" sz="1100" b="1" dirty="0">
                  <a:solidFill>
                    <a:srgbClr val="E95429"/>
                  </a:solidFill>
                  <a:latin typeface="+mj-lt"/>
                </a:rPr>
                <a:t>Testing</a:t>
              </a:r>
              <a:endParaRPr kumimoji="1" lang="zh-CN" altLang="en-US" sz="1100" b="1" dirty="0">
                <a:solidFill>
                  <a:srgbClr val="E95429"/>
                </a:solidFill>
                <a:latin typeface="+mj-lt"/>
              </a:endParaRPr>
            </a:p>
          </p:txBody>
        </p:sp>
        <p:sp>
          <p:nvSpPr>
            <p:cNvPr id="193" name="文本框 192">
              <a:extLst>
                <a:ext uri="{FF2B5EF4-FFF2-40B4-BE49-F238E27FC236}">
                  <a16:creationId xmlns:a16="http://schemas.microsoft.com/office/drawing/2014/main" id="{72781A8C-3AF8-B84E-9EF3-B8F7C1775DD8}"/>
                </a:ext>
              </a:extLst>
            </p:cNvPr>
            <p:cNvSpPr txBox="1"/>
            <p:nvPr/>
          </p:nvSpPr>
          <p:spPr>
            <a:xfrm>
              <a:off x="3561694" y="501114"/>
              <a:ext cx="118013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100" b="1" dirty="0">
                  <a:solidFill>
                    <a:srgbClr val="003278"/>
                  </a:solidFill>
                  <a:latin typeface="+mj-lt"/>
                </a:rPr>
                <a:t>Real</a:t>
              </a:r>
              <a:r>
                <a:rPr kumimoji="1" lang="zh-CN" altLang="en-US" sz="1100" b="1" dirty="0">
                  <a:solidFill>
                    <a:srgbClr val="003278"/>
                  </a:solidFill>
                  <a:latin typeface="+mj-lt"/>
                </a:rPr>
                <a:t> </a:t>
              </a:r>
              <a:r>
                <a:rPr kumimoji="1" lang="en-US" altLang="zh-CN" sz="1100" b="1" dirty="0">
                  <a:solidFill>
                    <a:srgbClr val="003278"/>
                  </a:solidFill>
                  <a:latin typeface="+mj-lt"/>
                </a:rPr>
                <a:t>Customer</a:t>
              </a:r>
            </a:p>
            <a:p>
              <a:pPr algn="ctr"/>
              <a:r>
                <a:rPr kumimoji="1" lang="en-US" altLang="zh-CN" sz="1100" b="1" dirty="0">
                  <a:solidFill>
                    <a:srgbClr val="003278"/>
                  </a:solidFill>
                  <a:latin typeface="+mj-lt"/>
                </a:rPr>
                <a:t>Request</a:t>
              </a:r>
              <a:endParaRPr kumimoji="1" lang="zh-CN" altLang="en-US" sz="1100" b="1" dirty="0">
                <a:solidFill>
                  <a:srgbClr val="003278"/>
                </a:solidFill>
                <a:latin typeface="+mj-lt"/>
              </a:endParaRPr>
            </a:p>
          </p:txBody>
        </p:sp>
        <p:grpSp>
          <p:nvGrpSpPr>
            <p:cNvPr id="194" name="组合 193">
              <a:extLst>
                <a:ext uri="{FF2B5EF4-FFF2-40B4-BE49-F238E27FC236}">
                  <a16:creationId xmlns:a16="http://schemas.microsoft.com/office/drawing/2014/main" id="{6F6BBFD4-0D8A-7845-A3CA-4DD1C55F1C78}"/>
                </a:ext>
              </a:extLst>
            </p:cNvPr>
            <p:cNvGrpSpPr/>
            <p:nvPr/>
          </p:nvGrpSpPr>
          <p:grpSpPr>
            <a:xfrm>
              <a:off x="5563752" y="2103170"/>
              <a:ext cx="1636054" cy="779925"/>
              <a:chOff x="6750426" y="1963272"/>
              <a:chExt cx="1636054" cy="779925"/>
            </a:xfrm>
          </p:grpSpPr>
          <p:sp>
            <p:nvSpPr>
              <p:cNvPr id="195" name="圆角矩形 194">
                <a:extLst>
                  <a:ext uri="{FF2B5EF4-FFF2-40B4-BE49-F238E27FC236}">
                    <a16:creationId xmlns:a16="http://schemas.microsoft.com/office/drawing/2014/main" id="{63CF747E-9287-2F4F-9825-08FC74E2C7A4}"/>
                  </a:ext>
                </a:extLst>
              </p:cNvPr>
              <p:cNvSpPr/>
              <p:nvPr/>
            </p:nvSpPr>
            <p:spPr>
              <a:xfrm>
                <a:off x="6750426" y="1963272"/>
                <a:ext cx="1636054" cy="779925"/>
              </a:xfrm>
              <a:prstGeom prst="roundRect">
                <a:avLst>
                  <a:gd name="adj" fmla="val 7143"/>
                </a:avLst>
              </a:prstGeom>
              <a:noFill/>
              <a:ln>
                <a:solidFill>
                  <a:srgbClr val="E95429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6" name="圆角矩形 195">
                <a:extLst>
                  <a:ext uri="{FF2B5EF4-FFF2-40B4-BE49-F238E27FC236}">
                    <a16:creationId xmlns:a16="http://schemas.microsoft.com/office/drawing/2014/main" id="{15219BE3-990A-3B40-B9AA-F5BB0928BBA3}"/>
                  </a:ext>
                </a:extLst>
              </p:cNvPr>
              <p:cNvSpPr/>
              <p:nvPr/>
            </p:nvSpPr>
            <p:spPr>
              <a:xfrm>
                <a:off x="6817659" y="2043950"/>
                <a:ext cx="1102659" cy="640975"/>
              </a:xfrm>
              <a:prstGeom prst="roundRect">
                <a:avLst>
                  <a:gd name="adj" fmla="val 6877"/>
                </a:avLst>
              </a:prstGeom>
              <a:ln>
                <a:solidFill>
                  <a:srgbClr val="E95429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tIns="36000" rtlCol="0" anchor="t"/>
              <a:lstStyle/>
              <a:p>
                <a:pPr algn="ctr"/>
                <a:r>
                  <a:rPr kumimoji="1" lang="en-US" altLang="zh-CN" sz="1050" dirty="0">
                    <a:solidFill>
                      <a:srgbClr val="E95429"/>
                    </a:solidFill>
                  </a:rPr>
                  <a:t>Web</a:t>
                </a:r>
                <a:r>
                  <a:rPr kumimoji="1" lang="zh-CN" altLang="en-US" sz="1050" dirty="0">
                    <a:solidFill>
                      <a:srgbClr val="E95429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rgbClr val="E95429"/>
                    </a:solidFill>
                  </a:rPr>
                  <a:t>UI</a:t>
                </a:r>
              </a:p>
              <a:p>
                <a:pPr algn="ctr"/>
                <a:r>
                  <a:rPr kumimoji="1" lang="en-US" altLang="zh-CN" sz="1050" dirty="0">
                    <a:solidFill>
                      <a:srgbClr val="E95429"/>
                    </a:solidFill>
                  </a:rPr>
                  <a:t>API</a:t>
                </a:r>
                <a:r>
                  <a:rPr kumimoji="1" lang="zh-CN" altLang="en-US" sz="1050" dirty="0">
                    <a:solidFill>
                      <a:srgbClr val="E95429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rgbClr val="E95429"/>
                    </a:solidFill>
                  </a:rPr>
                  <a:t>Gateway</a:t>
                </a:r>
                <a:endParaRPr kumimoji="1" lang="zh-CN" altLang="en-US" sz="1050" dirty="0">
                  <a:solidFill>
                    <a:srgbClr val="E95429"/>
                  </a:solidFill>
                </a:endParaRPr>
              </a:p>
            </p:txBody>
          </p:sp>
          <p:sp>
            <p:nvSpPr>
              <p:cNvPr id="200" name="圆角矩形 199">
                <a:extLst>
                  <a:ext uri="{FF2B5EF4-FFF2-40B4-BE49-F238E27FC236}">
                    <a16:creationId xmlns:a16="http://schemas.microsoft.com/office/drawing/2014/main" id="{A39AC797-4DE7-254E-BF4D-BFD4C2713470}"/>
                  </a:ext>
                </a:extLst>
              </p:cNvPr>
              <p:cNvSpPr/>
              <p:nvPr/>
            </p:nvSpPr>
            <p:spPr>
              <a:xfrm>
                <a:off x="6817659" y="2433913"/>
                <a:ext cx="1102659" cy="251012"/>
              </a:xfrm>
              <a:prstGeom prst="roundRect">
                <a:avLst/>
              </a:prstGeom>
              <a:solidFill>
                <a:srgbClr val="E95429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b="1" dirty="0"/>
                  <a:t>JavaAgent</a:t>
                </a:r>
                <a:endParaRPr kumimoji="1" lang="zh-CN" altLang="en-US" sz="1100" b="1" dirty="0"/>
              </a:p>
            </p:txBody>
          </p:sp>
          <p:sp>
            <p:nvSpPr>
              <p:cNvPr id="203" name="圆角矩形 202">
                <a:extLst>
                  <a:ext uri="{FF2B5EF4-FFF2-40B4-BE49-F238E27FC236}">
                    <a16:creationId xmlns:a16="http://schemas.microsoft.com/office/drawing/2014/main" id="{E1724905-3C17-5544-B99D-4704EB2B5EDD}"/>
                  </a:ext>
                </a:extLst>
              </p:cNvPr>
              <p:cNvSpPr/>
              <p:nvPr/>
            </p:nvSpPr>
            <p:spPr>
              <a:xfrm rot="16200000">
                <a:off x="7844119" y="2227431"/>
                <a:ext cx="640975" cy="274013"/>
              </a:xfrm>
              <a:prstGeom prst="roundRect">
                <a:avLst/>
              </a:prstGeom>
              <a:solidFill>
                <a:srgbClr val="E95429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zh-CN" sz="1100" b="1" dirty="0"/>
                  <a:t>Side</a:t>
                </a:r>
                <a:r>
                  <a:rPr kumimoji="1" lang="zh-CN" altLang="en-US" sz="1100" b="1" dirty="0"/>
                  <a:t> </a:t>
                </a:r>
                <a:r>
                  <a:rPr kumimoji="1" lang="en-US" altLang="zh-CN" sz="1100" b="1" dirty="0"/>
                  <a:t>Car</a:t>
                </a:r>
                <a:endParaRPr kumimoji="1" lang="zh-CN" altLang="en-US" sz="1100" b="1" dirty="0"/>
              </a:p>
            </p:txBody>
          </p:sp>
          <p:cxnSp>
            <p:nvCxnSpPr>
              <p:cNvPr id="206" name="直线箭头连接符 205">
                <a:extLst>
                  <a:ext uri="{FF2B5EF4-FFF2-40B4-BE49-F238E27FC236}">
                    <a16:creationId xmlns:a16="http://schemas.microsoft.com/office/drawing/2014/main" id="{E6EB0802-3E9B-7C4D-8043-145E72CED074}"/>
                  </a:ext>
                </a:extLst>
              </p:cNvPr>
              <p:cNvCxnSpPr/>
              <p:nvPr/>
            </p:nvCxnSpPr>
            <p:spPr>
              <a:xfrm>
                <a:off x="7920318" y="2213264"/>
                <a:ext cx="107282" cy="0"/>
              </a:xfrm>
              <a:prstGeom prst="straightConnector1">
                <a:avLst/>
              </a:prstGeom>
              <a:ln>
                <a:solidFill>
                  <a:srgbClr val="E95429"/>
                </a:solidFill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直线箭头连接符 216">
                <a:extLst>
                  <a:ext uri="{FF2B5EF4-FFF2-40B4-BE49-F238E27FC236}">
                    <a16:creationId xmlns:a16="http://schemas.microsoft.com/office/drawing/2014/main" id="{685B1BFD-8B04-6640-9C54-E1EF8C5E0731}"/>
                  </a:ext>
                </a:extLst>
              </p:cNvPr>
              <p:cNvCxnSpPr>
                <a:stCxn id="203" idx="0"/>
                <a:endCxn id="196" idx="3"/>
              </p:cNvCxnSpPr>
              <p:nvPr/>
            </p:nvCxnSpPr>
            <p:spPr>
              <a:xfrm flipH="1">
                <a:off x="7920318" y="2364437"/>
                <a:ext cx="107282" cy="1"/>
              </a:xfrm>
              <a:prstGeom prst="straightConnector1">
                <a:avLst/>
              </a:prstGeom>
              <a:ln>
                <a:solidFill>
                  <a:srgbClr val="E95429"/>
                </a:solidFill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5" name="直线箭头连接符 44">
              <a:extLst>
                <a:ext uri="{FF2B5EF4-FFF2-40B4-BE49-F238E27FC236}">
                  <a16:creationId xmlns:a16="http://schemas.microsoft.com/office/drawing/2014/main" id="{D3A9ED74-6156-3D45-A0A4-59D04E4FA098}"/>
                </a:ext>
              </a:extLst>
            </p:cNvPr>
            <p:cNvCxnSpPr>
              <a:cxnSpLocks/>
              <a:stCxn id="203" idx="2"/>
              <a:endCxn id="170" idx="2"/>
            </p:cNvCxnSpPr>
            <p:nvPr/>
          </p:nvCxnSpPr>
          <p:spPr>
            <a:xfrm flipH="1">
              <a:off x="6704402" y="2504335"/>
              <a:ext cx="410537" cy="2247449"/>
            </a:xfrm>
            <a:prstGeom prst="bentConnector3">
              <a:avLst>
                <a:gd name="adj1" fmla="val -100376"/>
              </a:avLst>
            </a:prstGeom>
            <a:ln>
              <a:solidFill>
                <a:srgbClr val="E9542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圆柱体 258">
              <a:extLst>
                <a:ext uri="{FF2B5EF4-FFF2-40B4-BE49-F238E27FC236}">
                  <a16:creationId xmlns:a16="http://schemas.microsoft.com/office/drawing/2014/main" id="{94681D5D-5578-9440-9FCC-9EE0C83DF4FE}"/>
                </a:ext>
              </a:extLst>
            </p:cNvPr>
            <p:cNvSpPr/>
            <p:nvPr/>
          </p:nvSpPr>
          <p:spPr>
            <a:xfrm>
              <a:off x="3644922" y="5591681"/>
              <a:ext cx="618565" cy="397879"/>
            </a:xfrm>
            <a:prstGeom prst="can">
              <a:avLst/>
            </a:prstGeom>
            <a:solidFill>
              <a:srgbClr val="E95429"/>
            </a:solidFill>
            <a:ln>
              <a:solidFill>
                <a:srgbClr val="C0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0" name="圆柱体 259">
              <a:extLst>
                <a:ext uri="{FF2B5EF4-FFF2-40B4-BE49-F238E27FC236}">
                  <a16:creationId xmlns:a16="http://schemas.microsoft.com/office/drawing/2014/main" id="{FCD48798-CCB8-4149-A4F3-BA6CF476E266}"/>
                </a:ext>
              </a:extLst>
            </p:cNvPr>
            <p:cNvSpPr/>
            <p:nvPr/>
          </p:nvSpPr>
          <p:spPr>
            <a:xfrm>
              <a:off x="6257907" y="5591681"/>
              <a:ext cx="618565" cy="397879"/>
            </a:xfrm>
            <a:prstGeom prst="can">
              <a:avLst/>
            </a:prstGeom>
            <a:solidFill>
              <a:srgbClr val="E95429"/>
            </a:solidFill>
            <a:ln>
              <a:solidFill>
                <a:srgbClr val="C0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1" name="圆柱体 260">
              <a:extLst>
                <a:ext uri="{FF2B5EF4-FFF2-40B4-BE49-F238E27FC236}">
                  <a16:creationId xmlns:a16="http://schemas.microsoft.com/office/drawing/2014/main" id="{AEFCB27D-5092-BE4B-894B-84FFB11C9B77}"/>
                </a:ext>
              </a:extLst>
            </p:cNvPr>
            <p:cNvSpPr/>
            <p:nvPr/>
          </p:nvSpPr>
          <p:spPr>
            <a:xfrm>
              <a:off x="8871835" y="5591681"/>
              <a:ext cx="618565" cy="397879"/>
            </a:xfrm>
            <a:prstGeom prst="can">
              <a:avLst/>
            </a:prstGeom>
            <a:solidFill>
              <a:srgbClr val="E95429"/>
            </a:solidFill>
            <a:ln>
              <a:solidFill>
                <a:srgbClr val="C0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156" name="组合 155"/>
            <p:cNvGrpSpPr/>
            <p:nvPr/>
          </p:nvGrpSpPr>
          <p:grpSpPr>
            <a:xfrm>
              <a:off x="7766939" y="4350619"/>
              <a:ext cx="1636054" cy="779925"/>
              <a:chOff x="6750426" y="1963272"/>
              <a:chExt cx="1636054" cy="779925"/>
            </a:xfrm>
          </p:grpSpPr>
          <p:sp>
            <p:nvSpPr>
              <p:cNvPr id="202" name="圆角矩形 201"/>
              <p:cNvSpPr/>
              <p:nvPr/>
            </p:nvSpPr>
            <p:spPr>
              <a:xfrm>
                <a:off x="6750426" y="1963272"/>
                <a:ext cx="1636054" cy="779925"/>
              </a:xfrm>
              <a:prstGeom prst="roundRect">
                <a:avLst>
                  <a:gd name="adj" fmla="val 7143"/>
                </a:avLst>
              </a:prstGeom>
              <a:noFill/>
              <a:ln>
                <a:solidFill>
                  <a:srgbClr val="E95429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04" name="圆角矩形 203"/>
              <p:cNvSpPr/>
              <p:nvPr/>
            </p:nvSpPr>
            <p:spPr>
              <a:xfrm>
                <a:off x="6817659" y="2043950"/>
                <a:ext cx="1102659" cy="640975"/>
              </a:xfrm>
              <a:prstGeom prst="roundRect">
                <a:avLst>
                  <a:gd name="adj" fmla="val 6877"/>
                </a:avLst>
              </a:prstGeom>
              <a:ln>
                <a:solidFill>
                  <a:srgbClr val="E95429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tIns="36000" rtlCol="0" anchor="t"/>
              <a:lstStyle/>
              <a:p>
                <a:pPr algn="ctr"/>
                <a:r>
                  <a:rPr kumimoji="1" lang="en-US" altLang="zh-CN" sz="1050" dirty="0">
                    <a:solidFill>
                      <a:srgbClr val="E95429"/>
                    </a:solidFill>
                  </a:rPr>
                  <a:t>Customer</a:t>
                </a:r>
              </a:p>
              <a:p>
                <a:pPr algn="ctr"/>
                <a:r>
                  <a:rPr kumimoji="1" lang="en-US" altLang="zh-CN" sz="1050" dirty="0">
                    <a:solidFill>
                      <a:srgbClr val="E95429"/>
                    </a:solidFill>
                  </a:rPr>
                  <a:t>Service</a:t>
                </a:r>
                <a:r>
                  <a:rPr kumimoji="1" lang="zh-CN" altLang="en-US" sz="1050" dirty="0">
                    <a:solidFill>
                      <a:srgbClr val="E95429"/>
                    </a:solidFill>
                  </a:rPr>
                  <a:t> </a:t>
                </a:r>
              </a:p>
            </p:txBody>
          </p:sp>
          <p:sp>
            <p:nvSpPr>
              <p:cNvPr id="205" name="圆角矩形 204"/>
              <p:cNvSpPr/>
              <p:nvPr/>
            </p:nvSpPr>
            <p:spPr>
              <a:xfrm>
                <a:off x="6817659" y="2433913"/>
                <a:ext cx="1102659" cy="251012"/>
              </a:xfrm>
              <a:prstGeom prst="roundRect">
                <a:avLst/>
              </a:prstGeom>
              <a:solidFill>
                <a:srgbClr val="E95429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b="1" dirty="0"/>
                  <a:t>JavaAgent</a:t>
                </a:r>
                <a:endParaRPr kumimoji="1" lang="zh-CN" altLang="en-US" sz="1100" b="1" dirty="0"/>
              </a:p>
            </p:txBody>
          </p:sp>
          <p:sp>
            <p:nvSpPr>
              <p:cNvPr id="207" name="圆角矩形 206"/>
              <p:cNvSpPr/>
              <p:nvPr/>
            </p:nvSpPr>
            <p:spPr>
              <a:xfrm rot="16200000">
                <a:off x="7844119" y="2227431"/>
                <a:ext cx="640975" cy="274013"/>
              </a:xfrm>
              <a:prstGeom prst="roundRect">
                <a:avLst/>
              </a:prstGeom>
              <a:solidFill>
                <a:srgbClr val="E95429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zh-CN" sz="1100" b="1" dirty="0"/>
                  <a:t>Side</a:t>
                </a:r>
                <a:r>
                  <a:rPr kumimoji="1" lang="zh-CN" altLang="en-US" sz="1100" b="1" dirty="0"/>
                  <a:t> </a:t>
                </a:r>
                <a:r>
                  <a:rPr kumimoji="1" lang="en-US" altLang="zh-CN" sz="1100" b="1" dirty="0"/>
                  <a:t>Car</a:t>
                </a:r>
                <a:endParaRPr kumimoji="1" lang="zh-CN" altLang="en-US" sz="1100" b="1" dirty="0"/>
              </a:p>
            </p:txBody>
          </p:sp>
          <p:cxnSp>
            <p:nvCxnSpPr>
              <p:cNvPr id="208" name="直线箭头连接符 207"/>
              <p:cNvCxnSpPr/>
              <p:nvPr/>
            </p:nvCxnSpPr>
            <p:spPr>
              <a:xfrm>
                <a:off x="7920318" y="2213264"/>
                <a:ext cx="107282" cy="0"/>
              </a:xfrm>
              <a:prstGeom prst="straightConnector1">
                <a:avLst/>
              </a:prstGeom>
              <a:ln>
                <a:solidFill>
                  <a:srgbClr val="E95429"/>
                </a:solidFill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直线箭头连接符 208"/>
              <p:cNvCxnSpPr>
                <a:stCxn id="207" idx="0"/>
                <a:endCxn id="204" idx="3"/>
              </p:cNvCxnSpPr>
              <p:nvPr/>
            </p:nvCxnSpPr>
            <p:spPr>
              <a:xfrm flipH="1">
                <a:off x="7920318" y="2364437"/>
                <a:ext cx="107282" cy="1"/>
              </a:xfrm>
              <a:prstGeom prst="straightConnector1">
                <a:avLst/>
              </a:prstGeom>
              <a:ln>
                <a:solidFill>
                  <a:srgbClr val="E95429"/>
                </a:solidFill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2" name="直线箭头连接符 143">
              <a:extLst>
                <a:ext uri="{FF2B5EF4-FFF2-40B4-BE49-F238E27FC236}">
                  <a16:creationId xmlns:a16="http://schemas.microsoft.com/office/drawing/2014/main" id="{836BD818-4F9F-4042-9C57-1D05C66EB150}"/>
                </a:ext>
              </a:extLst>
            </p:cNvPr>
            <p:cNvCxnSpPr>
              <a:cxnSpLocks/>
              <a:stCxn id="179" idx="1"/>
              <a:endCxn id="259" idx="1"/>
            </p:cNvCxnSpPr>
            <p:nvPr/>
          </p:nvCxnSpPr>
          <p:spPr>
            <a:xfrm rot="16200000" flipH="1">
              <a:off x="3694234" y="5331709"/>
              <a:ext cx="519409" cy="533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E9542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直线箭头连接符 143">
              <a:extLst>
                <a:ext uri="{FF2B5EF4-FFF2-40B4-BE49-F238E27FC236}">
                  <a16:creationId xmlns:a16="http://schemas.microsoft.com/office/drawing/2014/main" id="{A6A77B67-0254-1447-A84F-86E0181D727B}"/>
                </a:ext>
              </a:extLst>
            </p:cNvPr>
            <p:cNvCxnSpPr>
              <a:cxnSpLocks/>
              <a:stCxn id="170" idx="1"/>
              <a:endCxn id="260" idx="1"/>
            </p:cNvCxnSpPr>
            <p:nvPr/>
          </p:nvCxnSpPr>
          <p:spPr>
            <a:xfrm rot="5400000">
              <a:off x="6307589" y="5331873"/>
              <a:ext cx="519409" cy="206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E9542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线箭头连接符 143">
              <a:extLst>
                <a:ext uri="{FF2B5EF4-FFF2-40B4-BE49-F238E27FC236}">
                  <a16:creationId xmlns:a16="http://schemas.microsoft.com/office/drawing/2014/main" id="{CFF0ACEB-6290-784E-8ACA-9CC94C219142}"/>
                </a:ext>
              </a:extLst>
            </p:cNvPr>
            <p:cNvCxnSpPr>
              <a:cxnSpLocks/>
              <a:stCxn id="207" idx="1"/>
              <a:endCxn id="261" idx="1"/>
            </p:cNvCxnSpPr>
            <p:nvPr/>
          </p:nvCxnSpPr>
          <p:spPr>
            <a:xfrm rot="5400000">
              <a:off x="8921415" y="5331975"/>
              <a:ext cx="519409" cy="2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E9542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线箭头连接符 44">
              <a:extLst>
                <a:ext uri="{FF2B5EF4-FFF2-40B4-BE49-F238E27FC236}">
                  <a16:creationId xmlns:a16="http://schemas.microsoft.com/office/drawing/2014/main" id="{0998C9C7-D9F0-9447-9EE4-F5F5D0EE45CE}"/>
                </a:ext>
              </a:extLst>
            </p:cNvPr>
            <p:cNvCxnSpPr>
              <a:cxnSpLocks/>
              <a:endCxn id="179" idx="2"/>
            </p:cNvCxnSpPr>
            <p:nvPr/>
          </p:nvCxnSpPr>
          <p:spPr>
            <a:xfrm rot="5400000">
              <a:off x="4047413" y="4350738"/>
              <a:ext cx="444311" cy="357780"/>
            </a:xfrm>
            <a:prstGeom prst="bentConnector2">
              <a:avLst/>
            </a:prstGeom>
            <a:ln>
              <a:solidFill>
                <a:srgbClr val="E9542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线连接符 291">
              <a:extLst>
                <a:ext uri="{FF2B5EF4-FFF2-40B4-BE49-F238E27FC236}">
                  <a16:creationId xmlns:a16="http://schemas.microsoft.com/office/drawing/2014/main" id="{130BC18B-27B4-E94B-965A-54862E5A847D}"/>
                </a:ext>
              </a:extLst>
            </p:cNvPr>
            <p:cNvCxnSpPr>
              <a:cxnSpLocks/>
            </p:cNvCxnSpPr>
            <p:nvPr/>
          </p:nvCxnSpPr>
          <p:spPr>
            <a:xfrm>
              <a:off x="6321014" y="1753762"/>
              <a:ext cx="0" cy="161445"/>
            </a:xfrm>
            <a:prstGeom prst="line">
              <a:avLst/>
            </a:prstGeom>
            <a:ln>
              <a:solidFill>
                <a:srgbClr val="E9542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3" name="组合 302">
              <a:extLst>
                <a:ext uri="{FF2B5EF4-FFF2-40B4-BE49-F238E27FC236}">
                  <a16:creationId xmlns:a16="http://schemas.microsoft.com/office/drawing/2014/main" id="{DBCC6619-DBE9-554C-BD17-8884262840CF}"/>
                </a:ext>
              </a:extLst>
            </p:cNvPr>
            <p:cNvGrpSpPr/>
            <p:nvPr/>
          </p:nvGrpSpPr>
          <p:grpSpPr>
            <a:xfrm>
              <a:off x="8056885" y="1187762"/>
              <a:ext cx="2617721" cy="734737"/>
              <a:chOff x="9090375" y="790464"/>
              <a:chExt cx="2617721" cy="734737"/>
            </a:xfrm>
          </p:grpSpPr>
          <p:sp>
            <p:nvSpPr>
              <p:cNvPr id="302" name="圆角矩形 301">
                <a:extLst>
                  <a:ext uri="{FF2B5EF4-FFF2-40B4-BE49-F238E27FC236}">
                    <a16:creationId xmlns:a16="http://schemas.microsoft.com/office/drawing/2014/main" id="{4A70BB99-8A2A-D241-B2A6-C28B48C7BCE6}"/>
                  </a:ext>
                </a:extLst>
              </p:cNvPr>
              <p:cNvSpPr/>
              <p:nvPr/>
            </p:nvSpPr>
            <p:spPr>
              <a:xfrm>
                <a:off x="9090375" y="790464"/>
                <a:ext cx="2617721" cy="734737"/>
              </a:xfrm>
              <a:prstGeom prst="roundRect">
                <a:avLst>
                  <a:gd name="adj" fmla="val 7094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44" name="文本框 243"/>
              <p:cNvSpPr txBox="1"/>
              <p:nvPr/>
            </p:nvSpPr>
            <p:spPr>
              <a:xfrm>
                <a:off x="9825849" y="1170088"/>
                <a:ext cx="188224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000" b="1" dirty="0">
                    <a:solidFill>
                      <a:srgbClr val="E95429"/>
                    </a:solidFill>
                    <a:latin typeface="+mj-lt"/>
                  </a:rPr>
                  <a:t>Performance</a:t>
                </a:r>
                <a:r>
                  <a:rPr kumimoji="1" lang="zh-CN" altLang="en-US" sz="1000" b="1" dirty="0">
                    <a:solidFill>
                      <a:srgbClr val="E95429"/>
                    </a:solidFill>
                    <a:latin typeface="+mj-lt"/>
                  </a:rPr>
                  <a:t> </a:t>
                </a:r>
                <a:r>
                  <a:rPr kumimoji="1" lang="en-US" altLang="zh-CN" sz="1000" b="1" dirty="0">
                    <a:solidFill>
                      <a:srgbClr val="E95429"/>
                    </a:solidFill>
                    <a:latin typeface="+mj-lt"/>
                  </a:rPr>
                  <a:t>Testing</a:t>
                </a:r>
                <a:r>
                  <a:rPr kumimoji="1" lang="zh-CN" altLang="en-US" sz="1000" b="1" dirty="0">
                    <a:solidFill>
                      <a:srgbClr val="E95429"/>
                    </a:solidFill>
                    <a:latin typeface="+mj-lt"/>
                  </a:rPr>
                  <a:t> </a:t>
                </a:r>
                <a:r>
                  <a:rPr kumimoji="1" lang="en-US" altLang="zh-CN" sz="1000" b="1" dirty="0">
                    <a:solidFill>
                      <a:srgbClr val="E95429"/>
                    </a:solidFill>
                    <a:latin typeface="+mj-lt"/>
                  </a:rPr>
                  <a:t>Traffic</a:t>
                </a:r>
                <a:endParaRPr kumimoji="1" lang="zh-CN" altLang="en-US" sz="1000" b="1" dirty="0">
                  <a:solidFill>
                    <a:srgbClr val="E95429"/>
                  </a:solidFill>
                  <a:latin typeface="+mj-lt"/>
                </a:endParaRPr>
              </a:p>
            </p:txBody>
          </p:sp>
          <p:sp>
            <p:nvSpPr>
              <p:cNvPr id="297" name="文本框 296">
                <a:extLst>
                  <a:ext uri="{FF2B5EF4-FFF2-40B4-BE49-F238E27FC236}">
                    <a16:creationId xmlns:a16="http://schemas.microsoft.com/office/drawing/2014/main" id="{DF288DCF-AEE6-4140-B95C-1A58D2B1670D}"/>
                  </a:ext>
                </a:extLst>
              </p:cNvPr>
              <p:cNvSpPr txBox="1"/>
              <p:nvPr/>
            </p:nvSpPr>
            <p:spPr>
              <a:xfrm>
                <a:off x="9828440" y="935765"/>
                <a:ext cx="151355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kumimoji="1" sz="900">
                    <a:solidFill>
                      <a:srgbClr val="E95429"/>
                    </a:solidFill>
                    <a:latin typeface="+mj-lt"/>
                  </a:defRPr>
                </a:lvl1pPr>
              </a:lstStyle>
              <a:p>
                <a:r>
                  <a:rPr lang="en-US" altLang="zh-CN" sz="1000" b="1" dirty="0">
                    <a:solidFill>
                      <a:srgbClr val="003278"/>
                    </a:solidFill>
                  </a:rPr>
                  <a:t>Real</a:t>
                </a:r>
                <a:r>
                  <a:rPr lang="zh-CN" altLang="en-US" sz="1000" b="1" dirty="0">
                    <a:solidFill>
                      <a:srgbClr val="003278"/>
                    </a:solidFill>
                  </a:rPr>
                  <a:t> </a:t>
                </a:r>
                <a:r>
                  <a:rPr lang="en-US" altLang="zh-CN" sz="1000" b="1" dirty="0">
                    <a:solidFill>
                      <a:srgbClr val="003278"/>
                    </a:solidFill>
                  </a:rPr>
                  <a:t>Customer</a:t>
                </a:r>
                <a:r>
                  <a:rPr lang="zh-CN" altLang="en-US" sz="1000" b="1" dirty="0">
                    <a:solidFill>
                      <a:srgbClr val="003278"/>
                    </a:solidFill>
                  </a:rPr>
                  <a:t> </a:t>
                </a:r>
                <a:r>
                  <a:rPr lang="en-US" altLang="zh-CN" sz="1000" b="1" dirty="0">
                    <a:solidFill>
                      <a:srgbClr val="003278"/>
                    </a:solidFill>
                  </a:rPr>
                  <a:t>Traffic</a:t>
                </a:r>
                <a:endParaRPr lang="zh-CN" altLang="en-US" sz="1000" b="1" dirty="0">
                  <a:solidFill>
                    <a:srgbClr val="003278"/>
                  </a:solidFill>
                </a:endParaRPr>
              </a:p>
            </p:txBody>
          </p:sp>
          <p:cxnSp>
            <p:nvCxnSpPr>
              <p:cNvPr id="299" name="直线箭头连接符 298">
                <a:extLst>
                  <a:ext uri="{FF2B5EF4-FFF2-40B4-BE49-F238E27FC236}">
                    <a16:creationId xmlns:a16="http://schemas.microsoft.com/office/drawing/2014/main" id="{2BF2AED0-40CE-DD4E-BC5E-0C214C2888B4}"/>
                  </a:ext>
                </a:extLst>
              </p:cNvPr>
              <p:cNvCxnSpPr>
                <a:cxnSpLocks/>
                <a:endCxn id="297" idx="1"/>
              </p:cNvCxnSpPr>
              <p:nvPr/>
            </p:nvCxnSpPr>
            <p:spPr>
              <a:xfrm>
                <a:off x="9262652" y="1051181"/>
                <a:ext cx="540000" cy="76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直线箭头连接符 299">
                <a:extLst>
                  <a:ext uri="{FF2B5EF4-FFF2-40B4-BE49-F238E27FC236}">
                    <a16:creationId xmlns:a16="http://schemas.microsoft.com/office/drawing/2014/main" id="{0F44AC55-B003-7A40-AD9F-2384288218A3}"/>
                  </a:ext>
                </a:extLst>
              </p:cNvPr>
              <p:cNvCxnSpPr>
                <a:cxnSpLocks/>
                <a:endCxn id="244" idx="1"/>
              </p:cNvCxnSpPr>
              <p:nvPr/>
            </p:nvCxnSpPr>
            <p:spPr>
              <a:xfrm>
                <a:off x="9280143" y="1288380"/>
                <a:ext cx="540000" cy="3600"/>
              </a:xfrm>
              <a:prstGeom prst="straightConnector1">
                <a:avLst/>
              </a:prstGeom>
              <a:ln>
                <a:solidFill>
                  <a:srgbClr val="E9542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4" name="文本框 303">
              <a:extLst>
                <a:ext uri="{FF2B5EF4-FFF2-40B4-BE49-F238E27FC236}">
                  <a16:creationId xmlns:a16="http://schemas.microsoft.com/office/drawing/2014/main" id="{7AA1CC62-E95A-A74C-962E-44AB623DD712}"/>
                </a:ext>
              </a:extLst>
            </p:cNvPr>
            <p:cNvSpPr txBox="1"/>
            <p:nvPr/>
          </p:nvSpPr>
          <p:spPr>
            <a:xfrm>
              <a:off x="3507608" y="5990477"/>
              <a:ext cx="83388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b="1" dirty="0">
                  <a:solidFill>
                    <a:srgbClr val="E95429"/>
                  </a:solidFill>
                </a:rPr>
                <a:t>Mirror</a:t>
              </a:r>
              <a:r>
                <a:rPr kumimoji="1" lang="zh-CN" altLang="en-US" sz="1100" b="1" dirty="0">
                  <a:solidFill>
                    <a:srgbClr val="E95429"/>
                  </a:solidFill>
                </a:rPr>
                <a:t> </a:t>
              </a:r>
              <a:r>
                <a:rPr kumimoji="1" lang="en-US" altLang="zh-CN" sz="1100" b="1" dirty="0">
                  <a:solidFill>
                    <a:srgbClr val="E95429"/>
                  </a:solidFill>
                </a:rPr>
                <a:t>DB</a:t>
              </a:r>
              <a:endParaRPr kumimoji="1" lang="zh-CN" altLang="en-US" sz="1100" b="1" dirty="0">
                <a:solidFill>
                  <a:srgbClr val="E95429"/>
                </a:solidFill>
              </a:endParaRPr>
            </a:p>
          </p:txBody>
        </p:sp>
        <p:sp>
          <p:nvSpPr>
            <p:cNvPr id="305" name="文本框 304">
              <a:extLst>
                <a:ext uri="{FF2B5EF4-FFF2-40B4-BE49-F238E27FC236}">
                  <a16:creationId xmlns:a16="http://schemas.microsoft.com/office/drawing/2014/main" id="{52EF05B4-A58D-F842-AE00-EF9F9843EE3D}"/>
                </a:ext>
              </a:extLst>
            </p:cNvPr>
            <p:cNvSpPr txBox="1"/>
            <p:nvPr/>
          </p:nvSpPr>
          <p:spPr>
            <a:xfrm>
              <a:off x="4302207" y="5997569"/>
              <a:ext cx="7505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b="1" dirty="0">
                  <a:solidFill>
                    <a:srgbClr val="003278"/>
                  </a:solidFill>
                </a:rPr>
                <a:t>Prod</a:t>
              </a:r>
              <a:r>
                <a:rPr kumimoji="1" lang="zh-CN" altLang="en-US" sz="1100" b="1" dirty="0">
                  <a:solidFill>
                    <a:srgbClr val="003278"/>
                  </a:solidFill>
                </a:rPr>
                <a:t> </a:t>
              </a:r>
              <a:r>
                <a:rPr kumimoji="1" lang="en-US" altLang="zh-CN" sz="1100" b="1" dirty="0">
                  <a:solidFill>
                    <a:srgbClr val="003278"/>
                  </a:solidFill>
                </a:rPr>
                <a:t>DB</a:t>
              </a:r>
              <a:endParaRPr kumimoji="1" lang="zh-CN" altLang="en-US" sz="1100" b="1" dirty="0">
                <a:solidFill>
                  <a:srgbClr val="003278"/>
                </a:solidFill>
              </a:endParaRPr>
            </a:p>
          </p:txBody>
        </p:sp>
        <p:sp>
          <p:nvSpPr>
            <p:cNvPr id="306" name="文本框 305">
              <a:extLst>
                <a:ext uri="{FF2B5EF4-FFF2-40B4-BE49-F238E27FC236}">
                  <a16:creationId xmlns:a16="http://schemas.microsoft.com/office/drawing/2014/main" id="{3590C7A7-59F5-244C-9F36-815473D267E1}"/>
                </a:ext>
              </a:extLst>
            </p:cNvPr>
            <p:cNvSpPr txBox="1"/>
            <p:nvPr/>
          </p:nvSpPr>
          <p:spPr>
            <a:xfrm>
              <a:off x="6120593" y="6005375"/>
              <a:ext cx="83388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b="1" dirty="0">
                  <a:solidFill>
                    <a:srgbClr val="E95429"/>
                  </a:solidFill>
                </a:rPr>
                <a:t>Mirror</a:t>
              </a:r>
              <a:r>
                <a:rPr kumimoji="1" lang="zh-CN" altLang="en-US" sz="1100" b="1" dirty="0">
                  <a:solidFill>
                    <a:srgbClr val="E95429"/>
                  </a:solidFill>
                </a:rPr>
                <a:t> </a:t>
              </a:r>
              <a:r>
                <a:rPr kumimoji="1" lang="en-US" altLang="zh-CN" sz="1100" b="1" dirty="0">
                  <a:solidFill>
                    <a:srgbClr val="E95429"/>
                  </a:solidFill>
                </a:rPr>
                <a:t>DB</a:t>
              </a:r>
              <a:endParaRPr kumimoji="1" lang="zh-CN" altLang="en-US" sz="1100" b="1" dirty="0">
                <a:solidFill>
                  <a:srgbClr val="E95429"/>
                </a:solidFill>
              </a:endParaRPr>
            </a:p>
          </p:txBody>
        </p:sp>
        <p:sp>
          <p:nvSpPr>
            <p:cNvPr id="307" name="文本框 306">
              <a:extLst>
                <a:ext uri="{FF2B5EF4-FFF2-40B4-BE49-F238E27FC236}">
                  <a16:creationId xmlns:a16="http://schemas.microsoft.com/office/drawing/2014/main" id="{BFB9BFFA-262D-A648-B1B9-C31E05DFED6B}"/>
                </a:ext>
              </a:extLst>
            </p:cNvPr>
            <p:cNvSpPr txBox="1"/>
            <p:nvPr/>
          </p:nvSpPr>
          <p:spPr>
            <a:xfrm>
              <a:off x="6899588" y="6014557"/>
              <a:ext cx="7505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b="1" dirty="0">
                  <a:solidFill>
                    <a:srgbClr val="003278"/>
                  </a:solidFill>
                </a:rPr>
                <a:t>Prod</a:t>
              </a:r>
              <a:r>
                <a:rPr kumimoji="1" lang="zh-CN" altLang="en-US" sz="1100" b="1" dirty="0">
                  <a:solidFill>
                    <a:srgbClr val="003278"/>
                  </a:solidFill>
                </a:rPr>
                <a:t> </a:t>
              </a:r>
              <a:r>
                <a:rPr kumimoji="1" lang="en-US" altLang="zh-CN" sz="1100" b="1" dirty="0">
                  <a:solidFill>
                    <a:srgbClr val="003278"/>
                  </a:solidFill>
                </a:rPr>
                <a:t>DB</a:t>
              </a:r>
              <a:endParaRPr kumimoji="1" lang="zh-CN" altLang="en-US" sz="1100" b="1" dirty="0">
                <a:solidFill>
                  <a:srgbClr val="003278"/>
                </a:solidFill>
              </a:endParaRPr>
            </a:p>
          </p:txBody>
        </p:sp>
        <p:sp>
          <p:nvSpPr>
            <p:cNvPr id="308" name="文本框 307">
              <a:extLst>
                <a:ext uri="{FF2B5EF4-FFF2-40B4-BE49-F238E27FC236}">
                  <a16:creationId xmlns:a16="http://schemas.microsoft.com/office/drawing/2014/main" id="{DAA01442-543F-E04F-8C0F-7ACAB6A2316B}"/>
                </a:ext>
              </a:extLst>
            </p:cNvPr>
            <p:cNvSpPr txBox="1"/>
            <p:nvPr/>
          </p:nvSpPr>
          <p:spPr>
            <a:xfrm>
              <a:off x="8734521" y="6024867"/>
              <a:ext cx="83388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b="1" dirty="0">
                  <a:solidFill>
                    <a:srgbClr val="E95429"/>
                  </a:solidFill>
                </a:rPr>
                <a:t>Mirror</a:t>
              </a:r>
              <a:r>
                <a:rPr kumimoji="1" lang="zh-CN" altLang="en-US" sz="1100" b="1" dirty="0">
                  <a:solidFill>
                    <a:srgbClr val="E95429"/>
                  </a:solidFill>
                </a:rPr>
                <a:t> </a:t>
              </a:r>
              <a:r>
                <a:rPr kumimoji="1" lang="en-US" altLang="zh-CN" sz="1100" b="1" dirty="0">
                  <a:solidFill>
                    <a:srgbClr val="E95429"/>
                  </a:solidFill>
                </a:rPr>
                <a:t>DB</a:t>
              </a:r>
              <a:endParaRPr kumimoji="1" lang="zh-CN" altLang="en-US" sz="1100" b="1" dirty="0">
                <a:solidFill>
                  <a:srgbClr val="E95429"/>
                </a:solidFill>
              </a:endParaRPr>
            </a:p>
          </p:txBody>
        </p:sp>
        <p:sp>
          <p:nvSpPr>
            <p:cNvPr id="309" name="文本框 308">
              <a:extLst>
                <a:ext uri="{FF2B5EF4-FFF2-40B4-BE49-F238E27FC236}">
                  <a16:creationId xmlns:a16="http://schemas.microsoft.com/office/drawing/2014/main" id="{7ED9E7EE-C466-524A-979D-A1FD3A183E18}"/>
                </a:ext>
              </a:extLst>
            </p:cNvPr>
            <p:cNvSpPr txBox="1"/>
            <p:nvPr/>
          </p:nvSpPr>
          <p:spPr>
            <a:xfrm>
              <a:off x="9535175" y="6024867"/>
              <a:ext cx="7505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b="1" dirty="0">
                  <a:solidFill>
                    <a:srgbClr val="003278"/>
                  </a:solidFill>
                </a:rPr>
                <a:t>Prod</a:t>
              </a:r>
              <a:r>
                <a:rPr kumimoji="1" lang="zh-CN" altLang="en-US" sz="1100" b="1" dirty="0">
                  <a:solidFill>
                    <a:srgbClr val="003278"/>
                  </a:solidFill>
                </a:rPr>
                <a:t> </a:t>
              </a:r>
              <a:r>
                <a:rPr kumimoji="1" lang="en-US" altLang="zh-CN" sz="1100" b="1" dirty="0">
                  <a:solidFill>
                    <a:srgbClr val="003278"/>
                  </a:solidFill>
                </a:rPr>
                <a:t>DB</a:t>
              </a:r>
              <a:endParaRPr kumimoji="1" lang="zh-CN" altLang="en-US" sz="1100" b="1" dirty="0">
                <a:solidFill>
                  <a:srgbClr val="003278"/>
                </a:solidFill>
              </a:endParaRPr>
            </a:p>
          </p:txBody>
        </p:sp>
        <p:cxnSp>
          <p:nvCxnSpPr>
            <p:cNvPr id="313" name="直线连接符 312">
              <a:extLst>
                <a:ext uri="{FF2B5EF4-FFF2-40B4-BE49-F238E27FC236}">
                  <a16:creationId xmlns:a16="http://schemas.microsoft.com/office/drawing/2014/main" id="{9CEB51DF-10E5-DD40-A065-78277A436D56}"/>
                </a:ext>
              </a:extLst>
            </p:cNvPr>
            <p:cNvCxnSpPr>
              <a:cxnSpLocks/>
            </p:cNvCxnSpPr>
            <p:nvPr/>
          </p:nvCxnSpPr>
          <p:spPr>
            <a:xfrm>
              <a:off x="5833010" y="1753762"/>
              <a:ext cx="0" cy="161445"/>
            </a:xfrm>
            <a:prstGeom prst="line">
              <a:avLst/>
            </a:prstGeom>
            <a:ln>
              <a:solidFill>
                <a:srgbClr val="0032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5" name="文本框 314">
              <a:extLst>
                <a:ext uri="{FF2B5EF4-FFF2-40B4-BE49-F238E27FC236}">
                  <a16:creationId xmlns:a16="http://schemas.microsoft.com/office/drawing/2014/main" id="{F1EC6AD6-D4FA-C44B-8EAE-7F668692491D}"/>
                </a:ext>
              </a:extLst>
            </p:cNvPr>
            <p:cNvSpPr txBox="1"/>
            <p:nvPr/>
          </p:nvSpPr>
          <p:spPr>
            <a:xfrm>
              <a:off x="1359904" y="4658939"/>
              <a:ext cx="101502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b="1" dirty="0">
                  <a:solidFill>
                    <a:srgbClr val="E95429"/>
                  </a:solidFill>
                </a:rPr>
                <a:t>Test</a:t>
              </a:r>
              <a:r>
                <a:rPr kumimoji="1" lang="zh-CN" altLang="en-US" sz="1100" b="1" dirty="0">
                  <a:solidFill>
                    <a:srgbClr val="E95429"/>
                  </a:solidFill>
                </a:rPr>
                <a:t> </a:t>
              </a:r>
              <a:r>
                <a:rPr kumimoji="1" lang="en-US" altLang="zh-CN" sz="1100" b="1" dirty="0">
                  <a:solidFill>
                    <a:srgbClr val="E95429"/>
                  </a:solidFill>
                </a:rPr>
                <a:t>Service</a:t>
              </a:r>
              <a:endParaRPr kumimoji="1" lang="zh-CN" altLang="en-US" sz="1100" b="1" dirty="0">
                <a:solidFill>
                  <a:srgbClr val="E95429"/>
                </a:solidFill>
              </a:endParaRPr>
            </a:p>
          </p:txBody>
        </p:sp>
        <p:sp>
          <p:nvSpPr>
            <p:cNvPr id="316" name="文本框 315">
              <a:extLst>
                <a:ext uri="{FF2B5EF4-FFF2-40B4-BE49-F238E27FC236}">
                  <a16:creationId xmlns:a16="http://schemas.microsoft.com/office/drawing/2014/main" id="{F9BB77C9-F54B-3C4B-9ECA-CE8F97E2ABF5}"/>
                </a:ext>
              </a:extLst>
            </p:cNvPr>
            <p:cNvSpPr txBox="1"/>
            <p:nvPr/>
          </p:nvSpPr>
          <p:spPr>
            <a:xfrm>
              <a:off x="1313224" y="3732937"/>
              <a:ext cx="10470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b="1" dirty="0">
                  <a:solidFill>
                    <a:srgbClr val="003278"/>
                  </a:solidFill>
                </a:rPr>
                <a:t>Prod</a:t>
              </a:r>
              <a:r>
                <a:rPr kumimoji="1" lang="zh-CN" altLang="en-US" sz="1100" b="1" dirty="0">
                  <a:solidFill>
                    <a:srgbClr val="003278"/>
                  </a:solidFill>
                </a:rPr>
                <a:t> </a:t>
              </a:r>
              <a:r>
                <a:rPr kumimoji="1" lang="en-US" altLang="zh-CN" sz="1100" b="1" dirty="0">
                  <a:solidFill>
                    <a:srgbClr val="003278"/>
                  </a:solidFill>
                </a:rPr>
                <a:t>Service</a:t>
              </a:r>
              <a:endParaRPr kumimoji="1" lang="zh-CN" altLang="en-US" sz="1100" b="1" dirty="0">
                <a:solidFill>
                  <a:srgbClr val="00327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6009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>
            <a:extLst>
              <a:ext uri="{FF2B5EF4-FFF2-40B4-BE49-F238E27FC236}">
                <a16:creationId xmlns:a16="http://schemas.microsoft.com/office/drawing/2014/main" id="{37152450-FEA4-4E45-B6A1-057543264D06}"/>
              </a:ext>
            </a:extLst>
          </p:cNvPr>
          <p:cNvSpPr/>
          <p:nvPr/>
        </p:nvSpPr>
        <p:spPr>
          <a:xfrm>
            <a:off x="609528" y="2002027"/>
            <a:ext cx="619676" cy="3173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C3C95F03-1979-7542-83E4-B71DB30DE2B4}"/>
              </a:ext>
            </a:extLst>
          </p:cNvPr>
          <p:cNvSpPr/>
          <p:nvPr/>
        </p:nvSpPr>
        <p:spPr>
          <a:xfrm>
            <a:off x="1327446" y="2002026"/>
            <a:ext cx="619676" cy="31739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A</a:t>
            </a:r>
            <a:r>
              <a:rPr kumimoji="1" lang="zh-CN" altLang="en-US" dirty="0">
                <a:solidFill>
                  <a:srgbClr val="00B050"/>
                </a:solidFill>
              </a:rPr>
              <a:t>‘</a:t>
            </a: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2BE76467-7EFA-A244-B624-E3A0E1895314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1637284" y="1412579"/>
            <a:ext cx="0" cy="589447"/>
          </a:xfrm>
          <a:prstGeom prst="straightConnector1">
            <a:avLst/>
          </a:prstGeom>
          <a:ln w="19050">
            <a:solidFill>
              <a:srgbClr val="00B05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DB45D671-76E8-A641-BFE3-7DB0E80B6628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919366" y="1412579"/>
            <a:ext cx="0" cy="589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E9CCF670-865A-1349-91A8-E5F3E512E19C}"/>
              </a:ext>
            </a:extLst>
          </p:cNvPr>
          <p:cNvSpPr/>
          <p:nvPr/>
        </p:nvSpPr>
        <p:spPr>
          <a:xfrm>
            <a:off x="2205320" y="2002027"/>
            <a:ext cx="619676" cy="3173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0D33AAFD-214A-CE47-B0CC-A68F341131CC}"/>
              </a:ext>
            </a:extLst>
          </p:cNvPr>
          <p:cNvSpPr/>
          <p:nvPr/>
        </p:nvSpPr>
        <p:spPr>
          <a:xfrm>
            <a:off x="2923238" y="2002026"/>
            <a:ext cx="619676" cy="31739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E9542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E95429"/>
                </a:solidFill>
              </a:rPr>
              <a:t>B</a:t>
            </a:r>
            <a:r>
              <a:rPr kumimoji="1" lang="zh-CN" altLang="en-US" dirty="0">
                <a:solidFill>
                  <a:srgbClr val="E95429"/>
                </a:solidFill>
              </a:rPr>
              <a:t>‘</a:t>
            </a:r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DAE64835-31EA-1F4C-A387-19A3655A4F75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3233076" y="1412579"/>
            <a:ext cx="0" cy="589447"/>
          </a:xfrm>
          <a:prstGeom prst="straightConnector1">
            <a:avLst/>
          </a:prstGeom>
          <a:ln w="19050">
            <a:solidFill>
              <a:srgbClr val="E95429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0519129F-19B4-EE4B-8BCB-D4736CA09D4B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515158" y="1412579"/>
            <a:ext cx="0" cy="589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77A378E4-F540-644B-882D-9376100E6F88}"/>
              </a:ext>
            </a:extLst>
          </p:cNvPr>
          <p:cNvSpPr/>
          <p:nvPr/>
        </p:nvSpPr>
        <p:spPr>
          <a:xfrm>
            <a:off x="1309883" y="3245157"/>
            <a:ext cx="619676" cy="3173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Z</a:t>
            </a:r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B83A93EF-D610-2241-948B-49FC1E8C2F1D}"/>
              </a:ext>
            </a:extLst>
          </p:cNvPr>
          <p:cNvCxnSpPr>
            <a:cxnSpLocks/>
            <a:stCxn id="5" idx="2"/>
            <a:endCxn id="22" idx="0"/>
          </p:cNvCxnSpPr>
          <p:nvPr/>
        </p:nvCxnSpPr>
        <p:spPr>
          <a:xfrm>
            <a:off x="1637284" y="2319421"/>
            <a:ext cx="700355" cy="925735"/>
          </a:xfrm>
          <a:prstGeom prst="straightConnector1">
            <a:avLst/>
          </a:prstGeom>
          <a:ln w="19050">
            <a:solidFill>
              <a:srgbClr val="00B05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29B49EC9-F99E-B542-B131-EB7BFD6B4017}"/>
              </a:ext>
            </a:extLst>
          </p:cNvPr>
          <p:cNvCxnSpPr>
            <a:cxnSpLocks/>
            <a:stCxn id="2" idx="2"/>
            <a:endCxn id="21" idx="0"/>
          </p:cNvCxnSpPr>
          <p:nvPr/>
        </p:nvCxnSpPr>
        <p:spPr>
          <a:xfrm>
            <a:off x="919366" y="2319422"/>
            <a:ext cx="700355" cy="925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348E2F2E-43E5-3A4B-BFA4-B26A5AA667BF}"/>
              </a:ext>
            </a:extLst>
          </p:cNvPr>
          <p:cNvSpPr txBox="1"/>
          <p:nvPr/>
        </p:nvSpPr>
        <p:spPr>
          <a:xfrm>
            <a:off x="1281257" y="1135579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rgbClr val="00B050"/>
                </a:solidFill>
              </a:rPr>
              <a:t>Android</a:t>
            </a:r>
            <a:endParaRPr kumimoji="1" lang="zh-CN" altLang="en-US" sz="1200" dirty="0">
              <a:solidFill>
                <a:srgbClr val="00B050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AD0BB35-A9B5-7C4A-B7CB-9FD79F03AD25}"/>
              </a:ext>
            </a:extLst>
          </p:cNvPr>
          <p:cNvSpPr txBox="1"/>
          <p:nvPr/>
        </p:nvSpPr>
        <p:spPr>
          <a:xfrm>
            <a:off x="2877049" y="1110434"/>
            <a:ext cx="660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rgbClr val="E95429"/>
                </a:solidFill>
              </a:rPr>
              <a:t>iPhone</a:t>
            </a:r>
            <a:endParaRPr kumimoji="1" lang="zh-CN" altLang="en-US" sz="1200" dirty="0">
              <a:solidFill>
                <a:srgbClr val="E95429"/>
              </a:solidFill>
            </a:endParaRPr>
          </a:p>
        </p:txBody>
      </p: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51A0A646-8A94-5A4E-BE68-7C562C1828A0}"/>
              </a:ext>
            </a:extLst>
          </p:cNvPr>
          <p:cNvCxnSpPr>
            <a:cxnSpLocks/>
            <a:stCxn id="18" idx="2"/>
            <a:endCxn id="22" idx="0"/>
          </p:cNvCxnSpPr>
          <p:nvPr/>
        </p:nvCxnSpPr>
        <p:spPr>
          <a:xfrm flipH="1">
            <a:off x="2337639" y="2319421"/>
            <a:ext cx="895437" cy="925735"/>
          </a:xfrm>
          <a:prstGeom prst="straightConnector1">
            <a:avLst/>
          </a:prstGeom>
          <a:ln w="19050">
            <a:solidFill>
              <a:srgbClr val="E95429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D8E606AE-BD89-774E-BD73-6C022B0FF006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 flipH="1">
            <a:off x="1619721" y="2319422"/>
            <a:ext cx="895437" cy="925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圆角矩形 39">
            <a:extLst>
              <a:ext uri="{FF2B5EF4-FFF2-40B4-BE49-F238E27FC236}">
                <a16:creationId xmlns:a16="http://schemas.microsoft.com/office/drawing/2014/main" id="{AA02DEA5-1476-C447-BF1E-95C37D90D56D}"/>
              </a:ext>
            </a:extLst>
          </p:cNvPr>
          <p:cNvSpPr/>
          <p:nvPr/>
        </p:nvSpPr>
        <p:spPr>
          <a:xfrm>
            <a:off x="4297358" y="2027172"/>
            <a:ext cx="619676" cy="3173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41" name="圆角矩形 40">
            <a:extLst>
              <a:ext uri="{FF2B5EF4-FFF2-40B4-BE49-F238E27FC236}">
                <a16:creationId xmlns:a16="http://schemas.microsoft.com/office/drawing/2014/main" id="{039DEAFB-C5AD-EA4A-BC6F-FDDD140A7EAC}"/>
              </a:ext>
            </a:extLst>
          </p:cNvPr>
          <p:cNvSpPr/>
          <p:nvPr/>
        </p:nvSpPr>
        <p:spPr>
          <a:xfrm>
            <a:off x="5015276" y="2027171"/>
            <a:ext cx="619676" cy="31739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A</a:t>
            </a:r>
            <a:r>
              <a:rPr kumimoji="1" lang="zh-CN" altLang="en-US" dirty="0">
                <a:solidFill>
                  <a:srgbClr val="00B050"/>
                </a:solidFill>
              </a:rPr>
              <a:t>‘</a:t>
            </a:r>
          </a:p>
        </p:txBody>
      </p: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76560CFA-2A41-9B46-815E-D41C69B32798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5325114" y="1437724"/>
            <a:ext cx="0" cy="589447"/>
          </a:xfrm>
          <a:prstGeom prst="straightConnector1">
            <a:avLst/>
          </a:prstGeom>
          <a:ln w="19050">
            <a:solidFill>
              <a:srgbClr val="00B05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906B8031-C3FD-EC4B-94CE-4BC06FB0CCAA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4607196" y="1437724"/>
            <a:ext cx="0" cy="589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圆角矩形 43">
            <a:extLst>
              <a:ext uri="{FF2B5EF4-FFF2-40B4-BE49-F238E27FC236}">
                <a16:creationId xmlns:a16="http://schemas.microsoft.com/office/drawing/2014/main" id="{A3115A26-4B03-5B41-AF59-4D3FE7BE98F0}"/>
              </a:ext>
            </a:extLst>
          </p:cNvPr>
          <p:cNvSpPr/>
          <p:nvPr/>
        </p:nvSpPr>
        <p:spPr>
          <a:xfrm>
            <a:off x="6024340" y="2002027"/>
            <a:ext cx="619676" cy="3173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45" name="圆角矩形 44">
            <a:extLst>
              <a:ext uri="{FF2B5EF4-FFF2-40B4-BE49-F238E27FC236}">
                <a16:creationId xmlns:a16="http://schemas.microsoft.com/office/drawing/2014/main" id="{BFA753F8-2793-0C4D-B712-52DE6F8FDCD3}"/>
              </a:ext>
            </a:extLst>
          </p:cNvPr>
          <p:cNvSpPr/>
          <p:nvPr/>
        </p:nvSpPr>
        <p:spPr>
          <a:xfrm>
            <a:off x="6742258" y="2002026"/>
            <a:ext cx="619676" cy="31739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E95429"/>
                </a:solidFill>
              </a:rPr>
              <a:t>B</a:t>
            </a:r>
            <a:r>
              <a:rPr kumimoji="1" lang="zh-CN" altLang="en-US" dirty="0">
                <a:solidFill>
                  <a:srgbClr val="E95429"/>
                </a:solidFill>
              </a:rPr>
              <a:t>‘</a:t>
            </a:r>
          </a:p>
        </p:txBody>
      </p: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7BDF857F-7A16-E84C-ABB7-B3F1BCC2D753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7052096" y="1412579"/>
            <a:ext cx="0" cy="589447"/>
          </a:xfrm>
          <a:prstGeom prst="straightConnector1">
            <a:avLst/>
          </a:prstGeom>
          <a:ln w="19050">
            <a:solidFill>
              <a:srgbClr val="E95429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888E7042-D9D2-F34C-99D5-2F93959DCDD7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6334178" y="1412579"/>
            <a:ext cx="0" cy="589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>
            <a:extLst>
              <a:ext uri="{FF2B5EF4-FFF2-40B4-BE49-F238E27FC236}">
                <a16:creationId xmlns:a16="http://schemas.microsoft.com/office/drawing/2014/main" id="{7210C293-9C30-2243-B065-4173382BE21F}"/>
              </a:ext>
            </a:extLst>
          </p:cNvPr>
          <p:cNvSpPr/>
          <p:nvPr/>
        </p:nvSpPr>
        <p:spPr>
          <a:xfrm>
            <a:off x="5170194" y="3271161"/>
            <a:ext cx="619676" cy="3173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Z</a:t>
            </a:r>
          </a:p>
        </p:txBody>
      </p:sp>
      <p:sp>
        <p:nvSpPr>
          <p:cNvPr id="49" name="圆角矩形 48">
            <a:extLst>
              <a:ext uri="{FF2B5EF4-FFF2-40B4-BE49-F238E27FC236}">
                <a16:creationId xmlns:a16="http://schemas.microsoft.com/office/drawing/2014/main" id="{CB95B973-C6F0-A047-AE4D-29D825C7EE1E}"/>
              </a:ext>
            </a:extLst>
          </p:cNvPr>
          <p:cNvSpPr/>
          <p:nvPr/>
        </p:nvSpPr>
        <p:spPr>
          <a:xfrm>
            <a:off x="5888112" y="3271160"/>
            <a:ext cx="619676" cy="31739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E9542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E95429"/>
                </a:solidFill>
              </a:rPr>
              <a:t>Z</a:t>
            </a:r>
            <a:r>
              <a:rPr kumimoji="1" lang="zh-CN" altLang="en-US" dirty="0">
                <a:solidFill>
                  <a:srgbClr val="E95429"/>
                </a:solidFill>
              </a:rPr>
              <a:t>‘</a:t>
            </a:r>
          </a:p>
        </p:txBody>
      </p: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5038389B-A33F-1B43-9F21-FD6BF1430EB6}"/>
              </a:ext>
            </a:extLst>
          </p:cNvPr>
          <p:cNvCxnSpPr>
            <a:cxnSpLocks/>
            <a:stCxn id="41" idx="2"/>
            <a:endCxn id="48" idx="0"/>
          </p:cNvCxnSpPr>
          <p:nvPr/>
        </p:nvCxnSpPr>
        <p:spPr>
          <a:xfrm>
            <a:off x="5325114" y="2344566"/>
            <a:ext cx="154918" cy="926595"/>
          </a:xfrm>
          <a:prstGeom prst="straightConnector1">
            <a:avLst/>
          </a:prstGeom>
          <a:ln w="19050">
            <a:solidFill>
              <a:srgbClr val="00B05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9B730FCC-BE36-3543-AFAC-4C93AE54F33B}"/>
              </a:ext>
            </a:extLst>
          </p:cNvPr>
          <p:cNvCxnSpPr>
            <a:cxnSpLocks/>
            <a:stCxn id="40" idx="2"/>
            <a:endCxn id="48" idx="0"/>
          </p:cNvCxnSpPr>
          <p:nvPr/>
        </p:nvCxnSpPr>
        <p:spPr>
          <a:xfrm>
            <a:off x="4607196" y="2344567"/>
            <a:ext cx="872836" cy="926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F8588247-14FE-D94C-9B6D-3AA5DB8DFBF9}"/>
              </a:ext>
            </a:extLst>
          </p:cNvPr>
          <p:cNvSpPr txBox="1"/>
          <p:nvPr/>
        </p:nvSpPr>
        <p:spPr>
          <a:xfrm>
            <a:off x="4969087" y="1160724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rgbClr val="00B050"/>
                </a:solidFill>
              </a:rPr>
              <a:t>Android</a:t>
            </a:r>
            <a:endParaRPr kumimoji="1" lang="zh-CN" altLang="en-US" sz="1200" dirty="0">
              <a:solidFill>
                <a:srgbClr val="00B050"/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11565807-9382-424B-AA28-FB9E8AA43857}"/>
              </a:ext>
            </a:extLst>
          </p:cNvPr>
          <p:cNvSpPr txBox="1"/>
          <p:nvPr/>
        </p:nvSpPr>
        <p:spPr>
          <a:xfrm>
            <a:off x="6696069" y="1110434"/>
            <a:ext cx="660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rgbClr val="E95429"/>
                </a:solidFill>
              </a:rPr>
              <a:t>iPhone</a:t>
            </a:r>
            <a:endParaRPr kumimoji="1" lang="zh-CN" altLang="en-US" sz="1200" dirty="0">
              <a:solidFill>
                <a:srgbClr val="E95429"/>
              </a:solidFill>
            </a:endParaRPr>
          </a:p>
        </p:txBody>
      </p: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9F037E15-02C1-A34B-8342-763F1FCBC112}"/>
              </a:ext>
            </a:extLst>
          </p:cNvPr>
          <p:cNvCxnSpPr>
            <a:cxnSpLocks/>
            <a:stCxn id="45" idx="2"/>
            <a:endCxn id="49" idx="0"/>
          </p:cNvCxnSpPr>
          <p:nvPr/>
        </p:nvCxnSpPr>
        <p:spPr>
          <a:xfrm flipH="1">
            <a:off x="6197950" y="2319421"/>
            <a:ext cx="854146" cy="951739"/>
          </a:xfrm>
          <a:prstGeom prst="straightConnector1">
            <a:avLst/>
          </a:prstGeom>
          <a:ln w="19050">
            <a:solidFill>
              <a:srgbClr val="E95429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CF7CB435-49C4-474C-BB21-AB62094CC0C6}"/>
              </a:ext>
            </a:extLst>
          </p:cNvPr>
          <p:cNvCxnSpPr>
            <a:cxnSpLocks/>
            <a:stCxn id="44" idx="2"/>
            <a:endCxn id="48" idx="0"/>
          </p:cNvCxnSpPr>
          <p:nvPr/>
        </p:nvCxnSpPr>
        <p:spPr>
          <a:xfrm flipH="1">
            <a:off x="5480032" y="2319422"/>
            <a:ext cx="854146" cy="951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>
            <a:extLst>
              <a:ext uri="{FF2B5EF4-FFF2-40B4-BE49-F238E27FC236}">
                <a16:creationId xmlns:a16="http://schemas.microsoft.com/office/drawing/2014/main" id="{99680CC9-F23D-5C49-AFAA-FD4203FC5DB5}"/>
              </a:ext>
            </a:extLst>
          </p:cNvPr>
          <p:cNvSpPr/>
          <p:nvPr/>
        </p:nvSpPr>
        <p:spPr>
          <a:xfrm>
            <a:off x="8259750" y="2021502"/>
            <a:ext cx="619676" cy="3173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58" name="圆角矩形 57">
            <a:extLst>
              <a:ext uri="{FF2B5EF4-FFF2-40B4-BE49-F238E27FC236}">
                <a16:creationId xmlns:a16="http://schemas.microsoft.com/office/drawing/2014/main" id="{C43852FA-705D-154E-9DC1-29E027736838}"/>
              </a:ext>
            </a:extLst>
          </p:cNvPr>
          <p:cNvSpPr/>
          <p:nvPr/>
        </p:nvSpPr>
        <p:spPr>
          <a:xfrm>
            <a:off x="8977668" y="2021501"/>
            <a:ext cx="619676" cy="31739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A</a:t>
            </a:r>
            <a:r>
              <a:rPr kumimoji="1" lang="zh-CN" altLang="en-US" dirty="0">
                <a:solidFill>
                  <a:srgbClr val="00B050"/>
                </a:solidFill>
              </a:rPr>
              <a:t>‘</a:t>
            </a:r>
          </a:p>
        </p:txBody>
      </p: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A19A4447-FA84-864D-BB02-3937DD325F71}"/>
              </a:ext>
            </a:extLst>
          </p:cNvPr>
          <p:cNvCxnSpPr>
            <a:cxnSpLocks/>
            <a:endCxn id="58" idx="0"/>
          </p:cNvCxnSpPr>
          <p:nvPr/>
        </p:nvCxnSpPr>
        <p:spPr>
          <a:xfrm>
            <a:off x="9287506" y="1432054"/>
            <a:ext cx="0" cy="589447"/>
          </a:xfrm>
          <a:prstGeom prst="straightConnector1">
            <a:avLst/>
          </a:prstGeom>
          <a:ln w="19050">
            <a:solidFill>
              <a:srgbClr val="00B05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41B117FE-E00A-6146-A05E-D22395AD03D0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8569588" y="1432054"/>
            <a:ext cx="0" cy="589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圆角矩形 60">
            <a:extLst>
              <a:ext uri="{FF2B5EF4-FFF2-40B4-BE49-F238E27FC236}">
                <a16:creationId xmlns:a16="http://schemas.microsoft.com/office/drawing/2014/main" id="{0F8E2F55-711E-D642-9FCD-7AC5F896242E}"/>
              </a:ext>
            </a:extLst>
          </p:cNvPr>
          <p:cNvSpPr/>
          <p:nvPr/>
        </p:nvSpPr>
        <p:spPr>
          <a:xfrm>
            <a:off x="9999560" y="2021502"/>
            <a:ext cx="619676" cy="3173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62" name="圆角矩形 61">
            <a:extLst>
              <a:ext uri="{FF2B5EF4-FFF2-40B4-BE49-F238E27FC236}">
                <a16:creationId xmlns:a16="http://schemas.microsoft.com/office/drawing/2014/main" id="{DBEB0C93-9E58-DC49-9955-5D6CDAA0A10D}"/>
              </a:ext>
            </a:extLst>
          </p:cNvPr>
          <p:cNvSpPr/>
          <p:nvPr/>
        </p:nvSpPr>
        <p:spPr>
          <a:xfrm>
            <a:off x="10717478" y="2021501"/>
            <a:ext cx="619676" cy="31739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E95429"/>
                </a:solidFill>
              </a:rPr>
              <a:t>B</a:t>
            </a:r>
            <a:r>
              <a:rPr kumimoji="1" lang="zh-CN" altLang="en-US" dirty="0">
                <a:solidFill>
                  <a:srgbClr val="E95429"/>
                </a:solidFill>
              </a:rPr>
              <a:t>‘</a:t>
            </a:r>
          </a:p>
        </p:txBody>
      </p: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AA980589-3ED8-A148-AC82-5E93FA77FFB9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11027316" y="1432054"/>
            <a:ext cx="0" cy="589447"/>
          </a:xfrm>
          <a:prstGeom prst="straightConnector1">
            <a:avLst/>
          </a:prstGeom>
          <a:ln w="19050">
            <a:solidFill>
              <a:srgbClr val="E95429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6EF7377E-15F7-E545-B9B2-BD0ADA73EF9B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10309398" y="1432054"/>
            <a:ext cx="0" cy="589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圆角矩形 64">
            <a:extLst>
              <a:ext uri="{FF2B5EF4-FFF2-40B4-BE49-F238E27FC236}">
                <a16:creationId xmlns:a16="http://schemas.microsoft.com/office/drawing/2014/main" id="{B7441779-D4CC-5743-8D40-277C0BD7DF38}"/>
              </a:ext>
            </a:extLst>
          </p:cNvPr>
          <p:cNvSpPr/>
          <p:nvPr/>
        </p:nvSpPr>
        <p:spPr>
          <a:xfrm>
            <a:off x="9020430" y="3270303"/>
            <a:ext cx="619676" cy="3173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Z</a:t>
            </a:r>
          </a:p>
        </p:txBody>
      </p:sp>
      <p:sp>
        <p:nvSpPr>
          <p:cNvPr id="66" name="圆角矩形 65">
            <a:extLst>
              <a:ext uri="{FF2B5EF4-FFF2-40B4-BE49-F238E27FC236}">
                <a16:creationId xmlns:a16="http://schemas.microsoft.com/office/drawing/2014/main" id="{D0E9E1F6-ABC6-6745-A366-2C5DD74BD3A4}"/>
              </a:ext>
            </a:extLst>
          </p:cNvPr>
          <p:cNvSpPr/>
          <p:nvPr/>
        </p:nvSpPr>
        <p:spPr>
          <a:xfrm>
            <a:off x="9738348" y="3270302"/>
            <a:ext cx="619676" cy="31739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Z</a:t>
            </a:r>
            <a:r>
              <a:rPr kumimoji="1" lang="zh-CN" altLang="en-US" dirty="0">
                <a:solidFill>
                  <a:srgbClr val="00B050"/>
                </a:solidFill>
              </a:rPr>
              <a:t>‘</a:t>
            </a:r>
          </a:p>
        </p:txBody>
      </p:sp>
      <p:cxnSp>
        <p:nvCxnSpPr>
          <p:cNvPr id="67" name="直线箭头连接符 66">
            <a:extLst>
              <a:ext uri="{FF2B5EF4-FFF2-40B4-BE49-F238E27FC236}">
                <a16:creationId xmlns:a16="http://schemas.microsoft.com/office/drawing/2014/main" id="{C5312886-0EFE-B848-BC5A-C74AEB6129D0}"/>
              </a:ext>
            </a:extLst>
          </p:cNvPr>
          <p:cNvCxnSpPr>
            <a:cxnSpLocks/>
            <a:stCxn id="58" idx="2"/>
            <a:endCxn id="66" idx="0"/>
          </p:cNvCxnSpPr>
          <p:nvPr/>
        </p:nvCxnSpPr>
        <p:spPr>
          <a:xfrm>
            <a:off x="9287506" y="2338896"/>
            <a:ext cx="760680" cy="931406"/>
          </a:xfrm>
          <a:prstGeom prst="straightConnector1">
            <a:avLst/>
          </a:prstGeom>
          <a:ln w="19050">
            <a:solidFill>
              <a:srgbClr val="00B05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线箭头连接符 67">
            <a:extLst>
              <a:ext uri="{FF2B5EF4-FFF2-40B4-BE49-F238E27FC236}">
                <a16:creationId xmlns:a16="http://schemas.microsoft.com/office/drawing/2014/main" id="{CABBE1B4-6CD9-C245-861A-ABDF668D48A0}"/>
              </a:ext>
            </a:extLst>
          </p:cNvPr>
          <p:cNvCxnSpPr>
            <a:cxnSpLocks/>
            <a:stCxn id="57" idx="2"/>
            <a:endCxn id="65" idx="0"/>
          </p:cNvCxnSpPr>
          <p:nvPr/>
        </p:nvCxnSpPr>
        <p:spPr>
          <a:xfrm>
            <a:off x="8569588" y="2338897"/>
            <a:ext cx="760680" cy="931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9D63338E-7174-F44E-8BED-417FA012E31C}"/>
              </a:ext>
            </a:extLst>
          </p:cNvPr>
          <p:cNvSpPr txBox="1"/>
          <p:nvPr/>
        </p:nvSpPr>
        <p:spPr>
          <a:xfrm>
            <a:off x="8931479" y="1155054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rgbClr val="00B050"/>
                </a:solidFill>
              </a:rPr>
              <a:t>Android</a:t>
            </a:r>
            <a:endParaRPr kumimoji="1" lang="zh-CN" altLang="en-US" sz="1200" dirty="0">
              <a:solidFill>
                <a:srgbClr val="00B050"/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60CD46F9-F505-3D49-B9E4-8B6F62D496B9}"/>
              </a:ext>
            </a:extLst>
          </p:cNvPr>
          <p:cNvSpPr txBox="1"/>
          <p:nvPr/>
        </p:nvSpPr>
        <p:spPr>
          <a:xfrm>
            <a:off x="10671289" y="1129909"/>
            <a:ext cx="660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rgbClr val="E95429"/>
                </a:solidFill>
              </a:rPr>
              <a:t>iPhone</a:t>
            </a:r>
            <a:endParaRPr kumimoji="1" lang="zh-CN" altLang="en-US" sz="1200" dirty="0">
              <a:solidFill>
                <a:srgbClr val="E95429"/>
              </a:solidFill>
            </a:endParaRPr>
          </a:p>
        </p:txBody>
      </p:sp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F4064746-A0B2-9E43-BD26-5EE796E0DF05}"/>
              </a:ext>
            </a:extLst>
          </p:cNvPr>
          <p:cNvCxnSpPr>
            <a:cxnSpLocks/>
            <a:stCxn id="62" idx="2"/>
            <a:endCxn id="73" idx="0"/>
          </p:cNvCxnSpPr>
          <p:nvPr/>
        </p:nvCxnSpPr>
        <p:spPr>
          <a:xfrm flipH="1">
            <a:off x="10766104" y="2338896"/>
            <a:ext cx="261212" cy="931406"/>
          </a:xfrm>
          <a:prstGeom prst="straightConnector1">
            <a:avLst/>
          </a:prstGeom>
          <a:ln w="19050">
            <a:solidFill>
              <a:srgbClr val="E95429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箭头连接符 71">
            <a:extLst>
              <a:ext uri="{FF2B5EF4-FFF2-40B4-BE49-F238E27FC236}">
                <a16:creationId xmlns:a16="http://schemas.microsoft.com/office/drawing/2014/main" id="{2420B47B-3C43-F641-AF6E-D87D26EC008B}"/>
              </a:ext>
            </a:extLst>
          </p:cNvPr>
          <p:cNvCxnSpPr>
            <a:cxnSpLocks/>
            <a:stCxn id="61" idx="2"/>
            <a:endCxn id="65" idx="0"/>
          </p:cNvCxnSpPr>
          <p:nvPr/>
        </p:nvCxnSpPr>
        <p:spPr>
          <a:xfrm flipH="1">
            <a:off x="9330268" y="2338897"/>
            <a:ext cx="979130" cy="931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圆角矩形 72">
            <a:extLst>
              <a:ext uri="{FF2B5EF4-FFF2-40B4-BE49-F238E27FC236}">
                <a16:creationId xmlns:a16="http://schemas.microsoft.com/office/drawing/2014/main" id="{F89CF641-06AE-9E4C-B1B6-73F023F60DF0}"/>
              </a:ext>
            </a:extLst>
          </p:cNvPr>
          <p:cNvSpPr/>
          <p:nvPr/>
        </p:nvSpPr>
        <p:spPr>
          <a:xfrm>
            <a:off x="10456266" y="3270302"/>
            <a:ext cx="619676" cy="31739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E9542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E95429"/>
                </a:solidFill>
              </a:rPr>
              <a:t>Z</a:t>
            </a:r>
            <a:r>
              <a:rPr kumimoji="1" lang="zh-CN" altLang="en-US" dirty="0">
                <a:solidFill>
                  <a:srgbClr val="E95429"/>
                </a:solidFill>
              </a:rPr>
              <a:t>‘‘</a:t>
            </a:r>
          </a:p>
        </p:txBody>
      </p: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CEE05655-FECF-3347-AA7D-D69E8F233A3D}"/>
              </a:ext>
            </a:extLst>
          </p:cNvPr>
          <p:cNvGrpSpPr/>
          <p:nvPr/>
        </p:nvGrpSpPr>
        <p:grpSpPr>
          <a:xfrm>
            <a:off x="2026531" y="3244416"/>
            <a:ext cx="622216" cy="318135"/>
            <a:chOff x="1947122" y="4060390"/>
            <a:chExt cx="622216" cy="318135"/>
          </a:xfrm>
        </p:grpSpPr>
        <p:sp>
          <p:nvSpPr>
            <p:cNvPr id="94" name="任意形状 93">
              <a:extLst>
                <a:ext uri="{FF2B5EF4-FFF2-40B4-BE49-F238E27FC236}">
                  <a16:creationId xmlns:a16="http://schemas.microsoft.com/office/drawing/2014/main" id="{D5A99B74-9C40-6240-B139-586D9C0E1ECE}"/>
                </a:ext>
              </a:extLst>
            </p:cNvPr>
            <p:cNvSpPr/>
            <p:nvPr/>
          </p:nvSpPr>
          <p:spPr>
            <a:xfrm>
              <a:off x="1947122" y="4060390"/>
              <a:ext cx="309838" cy="318135"/>
            </a:xfrm>
            <a:custGeom>
              <a:avLst/>
              <a:gdLst>
                <a:gd name="connsiteX0" fmla="*/ 52900 w 309838"/>
                <a:gd name="connsiteY0" fmla="*/ 0 h 317395"/>
                <a:gd name="connsiteX1" fmla="*/ 309838 w 309838"/>
                <a:gd name="connsiteY1" fmla="*/ 0 h 317395"/>
                <a:gd name="connsiteX2" fmla="*/ 309838 w 309838"/>
                <a:gd name="connsiteY2" fmla="*/ 317395 h 317395"/>
                <a:gd name="connsiteX3" fmla="*/ 52900 w 309838"/>
                <a:gd name="connsiteY3" fmla="*/ 317395 h 317395"/>
                <a:gd name="connsiteX4" fmla="*/ 0 w 309838"/>
                <a:gd name="connsiteY4" fmla="*/ 264495 h 317395"/>
                <a:gd name="connsiteX5" fmla="*/ 0 w 309838"/>
                <a:gd name="connsiteY5" fmla="*/ 52900 h 317395"/>
                <a:gd name="connsiteX6" fmla="*/ 52900 w 309838"/>
                <a:gd name="connsiteY6" fmla="*/ 0 h 317395"/>
                <a:gd name="connsiteX0" fmla="*/ 309838 w 401278"/>
                <a:gd name="connsiteY0" fmla="*/ 317395 h 408835"/>
                <a:gd name="connsiteX1" fmla="*/ 52900 w 401278"/>
                <a:gd name="connsiteY1" fmla="*/ 317395 h 408835"/>
                <a:gd name="connsiteX2" fmla="*/ 0 w 401278"/>
                <a:gd name="connsiteY2" fmla="*/ 264495 h 408835"/>
                <a:gd name="connsiteX3" fmla="*/ 0 w 401278"/>
                <a:gd name="connsiteY3" fmla="*/ 52900 h 408835"/>
                <a:gd name="connsiteX4" fmla="*/ 52900 w 401278"/>
                <a:gd name="connsiteY4" fmla="*/ 0 h 408835"/>
                <a:gd name="connsiteX5" fmla="*/ 309838 w 401278"/>
                <a:gd name="connsiteY5" fmla="*/ 0 h 408835"/>
                <a:gd name="connsiteX6" fmla="*/ 401278 w 401278"/>
                <a:gd name="connsiteY6" fmla="*/ 408835 h 408835"/>
                <a:gd name="connsiteX0" fmla="*/ 309838 w 401278"/>
                <a:gd name="connsiteY0" fmla="*/ 317395 h 408835"/>
                <a:gd name="connsiteX1" fmla="*/ 52900 w 401278"/>
                <a:gd name="connsiteY1" fmla="*/ 317395 h 408835"/>
                <a:gd name="connsiteX2" fmla="*/ 0 w 401278"/>
                <a:gd name="connsiteY2" fmla="*/ 264495 h 408835"/>
                <a:gd name="connsiteX3" fmla="*/ 0 w 401278"/>
                <a:gd name="connsiteY3" fmla="*/ 52900 h 408835"/>
                <a:gd name="connsiteX4" fmla="*/ 52900 w 401278"/>
                <a:gd name="connsiteY4" fmla="*/ 0 h 408835"/>
                <a:gd name="connsiteX5" fmla="*/ 309838 w 401278"/>
                <a:gd name="connsiteY5" fmla="*/ 0 h 408835"/>
                <a:gd name="connsiteX6" fmla="*/ 401278 w 401278"/>
                <a:gd name="connsiteY6" fmla="*/ 408835 h 408835"/>
                <a:gd name="connsiteX0" fmla="*/ 309838 w 309838"/>
                <a:gd name="connsiteY0" fmla="*/ 317395 h 317395"/>
                <a:gd name="connsiteX1" fmla="*/ 52900 w 309838"/>
                <a:gd name="connsiteY1" fmla="*/ 317395 h 317395"/>
                <a:gd name="connsiteX2" fmla="*/ 0 w 309838"/>
                <a:gd name="connsiteY2" fmla="*/ 264495 h 317395"/>
                <a:gd name="connsiteX3" fmla="*/ 0 w 309838"/>
                <a:gd name="connsiteY3" fmla="*/ 52900 h 317395"/>
                <a:gd name="connsiteX4" fmla="*/ 52900 w 309838"/>
                <a:gd name="connsiteY4" fmla="*/ 0 h 317395"/>
                <a:gd name="connsiteX5" fmla="*/ 309838 w 309838"/>
                <a:gd name="connsiteY5" fmla="*/ 0 h 317395"/>
                <a:gd name="connsiteX6" fmla="*/ 309203 w 309838"/>
                <a:gd name="connsiteY6" fmla="*/ 2435 h 317395"/>
                <a:gd name="connsiteX0" fmla="*/ 309838 w 321903"/>
                <a:gd name="connsiteY0" fmla="*/ 317395 h 317395"/>
                <a:gd name="connsiteX1" fmla="*/ 52900 w 321903"/>
                <a:gd name="connsiteY1" fmla="*/ 317395 h 317395"/>
                <a:gd name="connsiteX2" fmla="*/ 0 w 321903"/>
                <a:gd name="connsiteY2" fmla="*/ 264495 h 317395"/>
                <a:gd name="connsiteX3" fmla="*/ 0 w 321903"/>
                <a:gd name="connsiteY3" fmla="*/ 52900 h 317395"/>
                <a:gd name="connsiteX4" fmla="*/ 52900 w 321903"/>
                <a:gd name="connsiteY4" fmla="*/ 0 h 317395"/>
                <a:gd name="connsiteX5" fmla="*/ 309838 w 321903"/>
                <a:gd name="connsiteY5" fmla="*/ 0 h 317395"/>
                <a:gd name="connsiteX6" fmla="*/ 321903 w 321903"/>
                <a:gd name="connsiteY6" fmla="*/ 129435 h 317395"/>
                <a:gd name="connsiteX0" fmla="*/ 309838 w 321903"/>
                <a:gd name="connsiteY0" fmla="*/ 317395 h 317395"/>
                <a:gd name="connsiteX1" fmla="*/ 52900 w 321903"/>
                <a:gd name="connsiteY1" fmla="*/ 317395 h 317395"/>
                <a:gd name="connsiteX2" fmla="*/ 0 w 321903"/>
                <a:gd name="connsiteY2" fmla="*/ 264495 h 317395"/>
                <a:gd name="connsiteX3" fmla="*/ 0 w 321903"/>
                <a:gd name="connsiteY3" fmla="*/ 52900 h 317395"/>
                <a:gd name="connsiteX4" fmla="*/ 52900 w 321903"/>
                <a:gd name="connsiteY4" fmla="*/ 0 h 317395"/>
                <a:gd name="connsiteX5" fmla="*/ 309838 w 321903"/>
                <a:gd name="connsiteY5" fmla="*/ 0 h 317395"/>
                <a:gd name="connsiteX6" fmla="*/ 321903 w 321903"/>
                <a:gd name="connsiteY6" fmla="*/ 129435 h 317395"/>
                <a:gd name="connsiteX0" fmla="*/ 309838 w 309838"/>
                <a:gd name="connsiteY0" fmla="*/ 318135 h 318135"/>
                <a:gd name="connsiteX1" fmla="*/ 52900 w 309838"/>
                <a:gd name="connsiteY1" fmla="*/ 318135 h 318135"/>
                <a:gd name="connsiteX2" fmla="*/ 0 w 309838"/>
                <a:gd name="connsiteY2" fmla="*/ 265235 h 318135"/>
                <a:gd name="connsiteX3" fmla="*/ 0 w 309838"/>
                <a:gd name="connsiteY3" fmla="*/ 53640 h 318135"/>
                <a:gd name="connsiteX4" fmla="*/ 52900 w 309838"/>
                <a:gd name="connsiteY4" fmla="*/ 740 h 318135"/>
                <a:gd name="connsiteX5" fmla="*/ 309838 w 309838"/>
                <a:gd name="connsiteY5" fmla="*/ 740 h 318135"/>
                <a:gd name="connsiteX6" fmla="*/ 302853 w 309838"/>
                <a:gd name="connsiteY6" fmla="*/ 0 h 318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838" h="318135">
                  <a:moveTo>
                    <a:pt x="309838" y="318135"/>
                  </a:moveTo>
                  <a:lnTo>
                    <a:pt x="52900" y="318135"/>
                  </a:lnTo>
                  <a:cubicBezTo>
                    <a:pt x="23684" y="318135"/>
                    <a:pt x="0" y="294451"/>
                    <a:pt x="0" y="265235"/>
                  </a:cubicBezTo>
                  <a:lnTo>
                    <a:pt x="0" y="53640"/>
                  </a:lnTo>
                  <a:cubicBezTo>
                    <a:pt x="0" y="24424"/>
                    <a:pt x="23684" y="740"/>
                    <a:pt x="52900" y="740"/>
                  </a:cubicBezTo>
                  <a:lnTo>
                    <a:pt x="309838" y="740"/>
                  </a:lnTo>
                  <a:lnTo>
                    <a:pt x="302853" y="0"/>
                  </a:lnTo>
                </a:path>
              </a:pathLst>
            </a:custGeom>
            <a:solidFill>
              <a:schemeClr val="bg1"/>
            </a:solidFill>
            <a:ln w="19050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 dirty="0">
                <a:solidFill>
                  <a:srgbClr val="003278"/>
                </a:solidFill>
              </a:endParaRPr>
            </a:p>
          </p:txBody>
        </p:sp>
        <p:sp>
          <p:nvSpPr>
            <p:cNvPr id="95" name="任意形状 94">
              <a:extLst>
                <a:ext uri="{FF2B5EF4-FFF2-40B4-BE49-F238E27FC236}">
                  <a16:creationId xmlns:a16="http://schemas.microsoft.com/office/drawing/2014/main" id="{55E3BB3F-566D-C949-B6B8-91838D003614}"/>
                </a:ext>
              </a:extLst>
            </p:cNvPr>
            <p:cNvSpPr/>
            <p:nvPr/>
          </p:nvSpPr>
          <p:spPr>
            <a:xfrm rot="10800000">
              <a:off x="2256960" y="4060759"/>
              <a:ext cx="312378" cy="317395"/>
            </a:xfrm>
            <a:custGeom>
              <a:avLst/>
              <a:gdLst>
                <a:gd name="connsiteX0" fmla="*/ 52900 w 309838"/>
                <a:gd name="connsiteY0" fmla="*/ 0 h 317395"/>
                <a:gd name="connsiteX1" fmla="*/ 309838 w 309838"/>
                <a:gd name="connsiteY1" fmla="*/ 0 h 317395"/>
                <a:gd name="connsiteX2" fmla="*/ 309838 w 309838"/>
                <a:gd name="connsiteY2" fmla="*/ 317395 h 317395"/>
                <a:gd name="connsiteX3" fmla="*/ 52900 w 309838"/>
                <a:gd name="connsiteY3" fmla="*/ 317395 h 317395"/>
                <a:gd name="connsiteX4" fmla="*/ 0 w 309838"/>
                <a:gd name="connsiteY4" fmla="*/ 264495 h 317395"/>
                <a:gd name="connsiteX5" fmla="*/ 0 w 309838"/>
                <a:gd name="connsiteY5" fmla="*/ 52900 h 317395"/>
                <a:gd name="connsiteX6" fmla="*/ 52900 w 309838"/>
                <a:gd name="connsiteY6" fmla="*/ 0 h 317395"/>
                <a:gd name="connsiteX0" fmla="*/ 309838 w 401278"/>
                <a:gd name="connsiteY0" fmla="*/ 317395 h 408835"/>
                <a:gd name="connsiteX1" fmla="*/ 52900 w 401278"/>
                <a:gd name="connsiteY1" fmla="*/ 317395 h 408835"/>
                <a:gd name="connsiteX2" fmla="*/ 0 w 401278"/>
                <a:gd name="connsiteY2" fmla="*/ 264495 h 408835"/>
                <a:gd name="connsiteX3" fmla="*/ 0 w 401278"/>
                <a:gd name="connsiteY3" fmla="*/ 52900 h 408835"/>
                <a:gd name="connsiteX4" fmla="*/ 52900 w 401278"/>
                <a:gd name="connsiteY4" fmla="*/ 0 h 408835"/>
                <a:gd name="connsiteX5" fmla="*/ 309838 w 401278"/>
                <a:gd name="connsiteY5" fmla="*/ 0 h 408835"/>
                <a:gd name="connsiteX6" fmla="*/ 401278 w 401278"/>
                <a:gd name="connsiteY6" fmla="*/ 408835 h 408835"/>
                <a:gd name="connsiteX0" fmla="*/ 309838 w 309838"/>
                <a:gd name="connsiteY0" fmla="*/ 321310 h 321310"/>
                <a:gd name="connsiteX1" fmla="*/ 52900 w 309838"/>
                <a:gd name="connsiteY1" fmla="*/ 321310 h 321310"/>
                <a:gd name="connsiteX2" fmla="*/ 0 w 309838"/>
                <a:gd name="connsiteY2" fmla="*/ 268410 h 321310"/>
                <a:gd name="connsiteX3" fmla="*/ 0 w 309838"/>
                <a:gd name="connsiteY3" fmla="*/ 56815 h 321310"/>
                <a:gd name="connsiteX4" fmla="*/ 52900 w 309838"/>
                <a:gd name="connsiteY4" fmla="*/ 3915 h 321310"/>
                <a:gd name="connsiteX5" fmla="*/ 309838 w 309838"/>
                <a:gd name="connsiteY5" fmla="*/ 3915 h 321310"/>
                <a:gd name="connsiteX6" fmla="*/ 306028 w 309838"/>
                <a:gd name="connsiteY6" fmla="*/ 0 h 321310"/>
                <a:gd name="connsiteX0" fmla="*/ 309838 w 388578"/>
                <a:gd name="connsiteY0" fmla="*/ 317395 h 481860"/>
                <a:gd name="connsiteX1" fmla="*/ 52900 w 388578"/>
                <a:gd name="connsiteY1" fmla="*/ 317395 h 481860"/>
                <a:gd name="connsiteX2" fmla="*/ 0 w 388578"/>
                <a:gd name="connsiteY2" fmla="*/ 264495 h 481860"/>
                <a:gd name="connsiteX3" fmla="*/ 0 w 388578"/>
                <a:gd name="connsiteY3" fmla="*/ 52900 h 481860"/>
                <a:gd name="connsiteX4" fmla="*/ 52900 w 388578"/>
                <a:gd name="connsiteY4" fmla="*/ 0 h 481860"/>
                <a:gd name="connsiteX5" fmla="*/ 309838 w 388578"/>
                <a:gd name="connsiteY5" fmla="*/ 0 h 481860"/>
                <a:gd name="connsiteX6" fmla="*/ 388578 w 388578"/>
                <a:gd name="connsiteY6" fmla="*/ 481860 h 481860"/>
                <a:gd name="connsiteX0" fmla="*/ 309838 w 388578"/>
                <a:gd name="connsiteY0" fmla="*/ 317395 h 481860"/>
                <a:gd name="connsiteX1" fmla="*/ 52900 w 388578"/>
                <a:gd name="connsiteY1" fmla="*/ 317395 h 481860"/>
                <a:gd name="connsiteX2" fmla="*/ 0 w 388578"/>
                <a:gd name="connsiteY2" fmla="*/ 264495 h 481860"/>
                <a:gd name="connsiteX3" fmla="*/ 0 w 388578"/>
                <a:gd name="connsiteY3" fmla="*/ 52900 h 481860"/>
                <a:gd name="connsiteX4" fmla="*/ 52900 w 388578"/>
                <a:gd name="connsiteY4" fmla="*/ 0 h 481860"/>
                <a:gd name="connsiteX5" fmla="*/ 309838 w 388578"/>
                <a:gd name="connsiteY5" fmla="*/ 0 h 481860"/>
                <a:gd name="connsiteX6" fmla="*/ 388578 w 388578"/>
                <a:gd name="connsiteY6" fmla="*/ 481860 h 481860"/>
                <a:gd name="connsiteX0" fmla="*/ 309838 w 312378"/>
                <a:gd name="connsiteY0" fmla="*/ 317395 h 317395"/>
                <a:gd name="connsiteX1" fmla="*/ 52900 w 312378"/>
                <a:gd name="connsiteY1" fmla="*/ 317395 h 317395"/>
                <a:gd name="connsiteX2" fmla="*/ 0 w 312378"/>
                <a:gd name="connsiteY2" fmla="*/ 264495 h 317395"/>
                <a:gd name="connsiteX3" fmla="*/ 0 w 312378"/>
                <a:gd name="connsiteY3" fmla="*/ 52900 h 317395"/>
                <a:gd name="connsiteX4" fmla="*/ 52900 w 312378"/>
                <a:gd name="connsiteY4" fmla="*/ 0 h 317395"/>
                <a:gd name="connsiteX5" fmla="*/ 309838 w 312378"/>
                <a:gd name="connsiteY5" fmla="*/ 0 h 317395"/>
                <a:gd name="connsiteX6" fmla="*/ 312378 w 312378"/>
                <a:gd name="connsiteY6" fmla="*/ 2435 h 317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2378" h="317395">
                  <a:moveTo>
                    <a:pt x="309838" y="317395"/>
                  </a:moveTo>
                  <a:lnTo>
                    <a:pt x="52900" y="317395"/>
                  </a:lnTo>
                  <a:cubicBezTo>
                    <a:pt x="23684" y="317395"/>
                    <a:pt x="0" y="293711"/>
                    <a:pt x="0" y="264495"/>
                  </a:cubicBezTo>
                  <a:lnTo>
                    <a:pt x="0" y="52900"/>
                  </a:lnTo>
                  <a:cubicBezTo>
                    <a:pt x="0" y="23684"/>
                    <a:pt x="23684" y="0"/>
                    <a:pt x="52900" y="0"/>
                  </a:cubicBezTo>
                  <a:lnTo>
                    <a:pt x="309838" y="0"/>
                  </a:lnTo>
                  <a:lnTo>
                    <a:pt x="312378" y="2435"/>
                  </a:lnTo>
                </a:path>
              </a:pathLst>
            </a:custGeom>
            <a:solidFill>
              <a:schemeClr val="bg1"/>
            </a:solidFill>
            <a:ln w="19050">
              <a:solidFill>
                <a:srgbClr val="E95429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 dirty="0">
                <a:solidFill>
                  <a:srgbClr val="003278"/>
                </a:solidFill>
              </a:endParaRPr>
            </a:p>
          </p:txBody>
        </p:sp>
      </p:grp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54D9BA51-9C1B-2F49-9FF6-870986D0E2C0}"/>
              </a:ext>
            </a:extLst>
          </p:cNvPr>
          <p:cNvSpPr/>
          <p:nvPr/>
        </p:nvSpPr>
        <p:spPr>
          <a:xfrm>
            <a:off x="2027801" y="3245156"/>
            <a:ext cx="619676" cy="317395"/>
          </a:xfrm>
          <a:prstGeom prst="roundRect">
            <a:avLst/>
          </a:prstGeom>
          <a:noFill/>
          <a:ln w="190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accent4"/>
                </a:solidFill>
              </a:rPr>
              <a:t>Z</a:t>
            </a:r>
            <a:r>
              <a:rPr kumimoji="1" lang="zh-CN" altLang="en-US" dirty="0">
                <a:solidFill>
                  <a:schemeClr val="accent4"/>
                </a:solidFill>
              </a:rPr>
              <a:t>‘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3B566CD9-A41F-1847-981F-2A2A4D396106}"/>
              </a:ext>
            </a:extLst>
          </p:cNvPr>
          <p:cNvSpPr txBox="1"/>
          <p:nvPr/>
        </p:nvSpPr>
        <p:spPr>
          <a:xfrm>
            <a:off x="681789" y="4005170"/>
            <a:ext cx="31861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Two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canary</a:t>
            </a:r>
            <a:r>
              <a:rPr kumimoji="1" lang="zh-CN" altLang="en-US" dirty="0"/>
              <a:t> </a:t>
            </a:r>
            <a:r>
              <a:rPr kumimoji="1" lang="en-US" altLang="zh-CN" dirty="0"/>
              <a:t>deployment</a:t>
            </a:r>
          </a:p>
          <a:p>
            <a:pPr marL="285750" indent="-285750">
              <a:buFontTx/>
              <a:buChar char="-"/>
            </a:pPr>
            <a:r>
              <a:rPr kumimoji="1" lang="en-US" altLang="zh-CN" dirty="0"/>
              <a:t>A</a:t>
            </a:r>
            <a:r>
              <a:rPr kumimoji="1" lang="zh-CN" altLang="en-US" dirty="0"/>
              <a:t>‘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 </a:t>
            </a:r>
            <a:r>
              <a:rPr kumimoji="1" lang="en-US" altLang="zh-CN" dirty="0"/>
              <a:t>Z</a:t>
            </a:r>
            <a:r>
              <a:rPr kumimoji="1" lang="zh-CN" altLang="en-US" dirty="0"/>
              <a:t>’ </a:t>
            </a:r>
            <a:endParaRPr kumimoji="1" lang="en-US" altLang="zh-CN" dirty="0"/>
          </a:p>
          <a:p>
            <a:pPr marL="285750" indent="-285750">
              <a:buFontTx/>
              <a:buChar char="-"/>
            </a:pPr>
            <a:r>
              <a:rPr kumimoji="1" lang="en-US" altLang="zh-CN" dirty="0"/>
              <a:t>B</a:t>
            </a:r>
            <a:r>
              <a:rPr kumimoji="1" lang="zh-CN" altLang="en-US" dirty="0"/>
              <a:t>‘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 </a:t>
            </a:r>
            <a:r>
              <a:rPr kumimoji="1" lang="en-US" altLang="zh-CN" dirty="0"/>
              <a:t>Z</a:t>
            </a:r>
            <a:r>
              <a:rPr kumimoji="1" lang="zh-CN" altLang="en-US" dirty="0"/>
              <a:t>’</a:t>
            </a:r>
            <a:endParaRPr kumimoji="1" lang="en-US" altLang="zh-CN" dirty="0"/>
          </a:p>
          <a:p>
            <a:pPr marL="285750" indent="-285750">
              <a:buFontTx/>
              <a:buChar char="-"/>
            </a:pPr>
            <a:endParaRPr kumimoji="1" lang="en-US" altLang="zh-CN" dirty="0"/>
          </a:p>
          <a:p>
            <a:r>
              <a:rPr kumimoji="1" lang="en-US" altLang="zh-CN" dirty="0"/>
              <a:t>Z</a:t>
            </a:r>
            <a:r>
              <a:rPr kumimoji="1" lang="zh-CN" altLang="en-US" dirty="0"/>
              <a:t>‘ </a:t>
            </a:r>
            <a:r>
              <a:rPr kumimoji="1" lang="en-US" altLang="zh-CN" dirty="0"/>
              <a:t>got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traffic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’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B</a:t>
            </a:r>
            <a:r>
              <a:rPr kumimoji="1" lang="zh-CN" altLang="en-US" dirty="0"/>
              <a:t>‘</a:t>
            </a: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26E5A8CE-5A6E-A74B-8ED5-36C8B4A99D3A}"/>
              </a:ext>
            </a:extLst>
          </p:cNvPr>
          <p:cNvSpPr txBox="1"/>
          <p:nvPr/>
        </p:nvSpPr>
        <p:spPr>
          <a:xfrm>
            <a:off x="4502903" y="4005170"/>
            <a:ext cx="26715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Two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canary</a:t>
            </a:r>
            <a:r>
              <a:rPr kumimoji="1" lang="zh-CN" altLang="en-US" dirty="0"/>
              <a:t> </a:t>
            </a:r>
            <a:r>
              <a:rPr kumimoji="1" lang="en-US" altLang="zh-CN" dirty="0"/>
              <a:t>deployment</a:t>
            </a:r>
          </a:p>
          <a:p>
            <a:pPr marL="285750" indent="-285750">
              <a:buFontTx/>
              <a:buChar char="-"/>
            </a:pPr>
            <a:r>
              <a:rPr kumimoji="1" lang="en-US" altLang="zh-CN" dirty="0"/>
              <a:t>A</a:t>
            </a:r>
            <a:r>
              <a:rPr kumimoji="1" lang="zh-CN" altLang="en-US" dirty="0"/>
              <a:t>‘ </a:t>
            </a:r>
            <a:endParaRPr kumimoji="1" lang="en-US" altLang="zh-CN" dirty="0"/>
          </a:p>
          <a:p>
            <a:pPr marL="285750" indent="-285750">
              <a:buFontTx/>
              <a:buChar char="-"/>
            </a:pPr>
            <a:r>
              <a:rPr kumimoji="1" lang="en-US" altLang="zh-CN" dirty="0"/>
              <a:t>B</a:t>
            </a:r>
            <a:r>
              <a:rPr kumimoji="1" lang="zh-CN" altLang="en-US" dirty="0"/>
              <a:t>‘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 </a:t>
            </a:r>
            <a:r>
              <a:rPr kumimoji="1" lang="en-US" altLang="zh-CN" dirty="0"/>
              <a:t>Z</a:t>
            </a:r>
            <a:r>
              <a:rPr kumimoji="1" lang="zh-CN" altLang="en-US" dirty="0"/>
              <a:t>’</a:t>
            </a:r>
            <a:endParaRPr kumimoji="1" lang="en-US" altLang="zh-CN" dirty="0"/>
          </a:p>
          <a:p>
            <a:pPr marL="285750" indent="-285750">
              <a:buFontTx/>
              <a:buChar char="-"/>
            </a:pPr>
            <a:endParaRPr kumimoji="1" lang="en-US" altLang="zh-CN" dirty="0"/>
          </a:p>
          <a:p>
            <a:r>
              <a:rPr kumimoji="1" lang="en-US" altLang="zh-CN" dirty="0"/>
              <a:t>Z</a:t>
            </a:r>
            <a:r>
              <a:rPr kumimoji="1" lang="zh-CN" altLang="en-US" dirty="0"/>
              <a:t>‘ </a:t>
            </a:r>
            <a:r>
              <a:rPr kumimoji="1" lang="en-US" altLang="zh-CN" dirty="0"/>
              <a:t>only</a:t>
            </a:r>
            <a:r>
              <a:rPr kumimoji="1" lang="zh-CN" altLang="en-US" dirty="0"/>
              <a:t> </a:t>
            </a:r>
            <a:r>
              <a:rPr kumimoji="1" lang="en-US" altLang="zh-CN" dirty="0"/>
              <a:t>get</a:t>
            </a:r>
            <a:r>
              <a:rPr kumimoji="1" lang="zh-CN" altLang="en-US" dirty="0"/>
              <a:t> </a:t>
            </a:r>
            <a:r>
              <a:rPr kumimoji="1" lang="en-US" altLang="zh-CN" dirty="0"/>
              <a:t>traffic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B</a:t>
            </a:r>
            <a:r>
              <a:rPr kumimoji="1" lang="zh-CN" altLang="en-US" dirty="0"/>
              <a:t>‘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14F72A36-5286-784C-A5F6-6B3B755BB742}"/>
              </a:ext>
            </a:extLst>
          </p:cNvPr>
          <p:cNvSpPr txBox="1"/>
          <p:nvPr/>
        </p:nvSpPr>
        <p:spPr>
          <a:xfrm>
            <a:off x="8611215" y="4005170"/>
            <a:ext cx="271170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Two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canary</a:t>
            </a:r>
            <a:r>
              <a:rPr kumimoji="1" lang="zh-CN" altLang="en-US" dirty="0"/>
              <a:t> </a:t>
            </a:r>
            <a:r>
              <a:rPr kumimoji="1" lang="en-US" altLang="zh-CN" dirty="0"/>
              <a:t>deployment</a:t>
            </a:r>
          </a:p>
          <a:p>
            <a:pPr marL="285750" indent="-285750">
              <a:buFontTx/>
              <a:buChar char="-"/>
            </a:pPr>
            <a:r>
              <a:rPr kumimoji="1" lang="en-US" altLang="zh-CN" dirty="0"/>
              <a:t>A</a:t>
            </a:r>
            <a:r>
              <a:rPr kumimoji="1" lang="zh-CN" altLang="en-US" dirty="0"/>
              <a:t>‘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Z</a:t>
            </a:r>
            <a:r>
              <a:rPr kumimoji="1" lang="zh-CN" altLang="en-US" dirty="0"/>
              <a:t>’</a:t>
            </a:r>
            <a:endParaRPr kumimoji="1" lang="en-US" altLang="zh-CN" dirty="0"/>
          </a:p>
          <a:p>
            <a:pPr marL="285750" indent="-285750">
              <a:buFontTx/>
              <a:buChar char="-"/>
            </a:pPr>
            <a:r>
              <a:rPr kumimoji="1" lang="en-US" altLang="zh-CN" dirty="0"/>
              <a:t>B</a:t>
            </a:r>
            <a:r>
              <a:rPr kumimoji="1" lang="zh-CN" altLang="en-US" dirty="0"/>
              <a:t>‘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 </a:t>
            </a:r>
            <a:r>
              <a:rPr kumimoji="1" lang="en-US" altLang="zh-CN" dirty="0"/>
              <a:t>Z</a:t>
            </a:r>
            <a:r>
              <a:rPr kumimoji="1" lang="zh-CN" altLang="en-US" dirty="0"/>
              <a:t>’‘</a:t>
            </a:r>
            <a:endParaRPr kumimoji="1" lang="en-US" altLang="zh-CN" dirty="0"/>
          </a:p>
          <a:p>
            <a:pPr marL="285750" indent="-285750">
              <a:buFontTx/>
              <a:buChar char="-"/>
            </a:pPr>
            <a:endParaRPr kumimoji="1" lang="en-US" altLang="zh-CN" dirty="0"/>
          </a:p>
          <a:p>
            <a:r>
              <a:rPr kumimoji="1" lang="en-US" altLang="zh-CN" dirty="0"/>
              <a:t>Z</a:t>
            </a:r>
            <a:r>
              <a:rPr kumimoji="1" lang="zh-CN" altLang="en-US" dirty="0"/>
              <a:t>‘ </a:t>
            </a:r>
            <a:r>
              <a:rPr kumimoji="1" lang="en-US" altLang="zh-CN" dirty="0"/>
              <a:t>only</a:t>
            </a:r>
            <a:r>
              <a:rPr kumimoji="1" lang="zh-CN" altLang="en-US" dirty="0"/>
              <a:t> </a:t>
            </a:r>
            <a:r>
              <a:rPr kumimoji="1" lang="en-US" altLang="zh-CN" dirty="0"/>
              <a:t>get</a:t>
            </a:r>
            <a:r>
              <a:rPr kumimoji="1" lang="zh-CN" altLang="en-US" dirty="0"/>
              <a:t> </a:t>
            </a:r>
            <a:r>
              <a:rPr kumimoji="1" lang="en-US" altLang="zh-CN" dirty="0"/>
              <a:t>traffic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‘</a:t>
            </a:r>
            <a:endParaRPr kumimoji="1" lang="en-US" altLang="zh-CN" dirty="0"/>
          </a:p>
          <a:p>
            <a:r>
              <a:rPr kumimoji="1" lang="en-US" altLang="zh-CN" dirty="0"/>
              <a:t>Z</a:t>
            </a:r>
            <a:r>
              <a:rPr kumimoji="1" lang="zh-CN" altLang="en-US" dirty="0"/>
              <a:t>‘’ </a:t>
            </a:r>
            <a:r>
              <a:rPr kumimoji="1" lang="en-US" altLang="zh-CN" dirty="0"/>
              <a:t>only</a:t>
            </a:r>
            <a:r>
              <a:rPr kumimoji="1" lang="zh-CN" altLang="en-US" dirty="0"/>
              <a:t> </a:t>
            </a:r>
            <a:r>
              <a:rPr kumimoji="1" lang="en-US" altLang="zh-CN" dirty="0"/>
              <a:t>get</a:t>
            </a:r>
            <a:r>
              <a:rPr kumimoji="1" lang="zh-CN" altLang="en-US" dirty="0"/>
              <a:t> </a:t>
            </a:r>
            <a:r>
              <a:rPr kumimoji="1" lang="en-US" altLang="zh-CN" dirty="0"/>
              <a:t>traffic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B</a:t>
            </a:r>
            <a:r>
              <a:rPr kumimoji="1" lang="zh-CN" altLang="en-US" dirty="0"/>
              <a:t>‘</a:t>
            </a:r>
          </a:p>
        </p:txBody>
      </p:sp>
      <p:pic>
        <p:nvPicPr>
          <p:cNvPr id="100" name="图片 99">
            <a:extLst>
              <a:ext uri="{FF2B5EF4-FFF2-40B4-BE49-F238E27FC236}">
                <a16:creationId xmlns:a16="http://schemas.microsoft.com/office/drawing/2014/main" id="{5B392227-6E4C-7141-9842-05D7DE5B0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867" y="5681758"/>
            <a:ext cx="692004" cy="619705"/>
          </a:xfrm>
          <a:prstGeom prst="rect">
            <a:avLst/>
          </a:prstGeom>
        </p:spPr>
      </p:pic>
      <p:pic>
        <p:nvPicPr>
          <p:cNvPr id="101" name="图片 100">
            <a:extLst>
              <a:ext uri="{FF2B5EF4-FFF2-40B4-BE49-F238E27FC236}">
                <a16:creationId xmlns:a16="http://schemas.microsoft.com/office/drawing/2014/main" id="{C5D7B9EB-5C9F-8C43-BFB9-FA16B41CBA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8429" y="5681758"/>
            <a:ext cx="692003" cy="692003"/>
          </a:xfrm>
          <a:prstGeom prst="rect">
            <a:avLst/>
          </a:prstGeom>
        </p:spPr>
      </p:pic>
      <p:pic>
        <p:nvPicPr>
          <p:cNvPr id="102" name="图片 101">
            <a:extLst>
              <a:ext uri="{FF2B5EF4-FFF2-40B4-BE49-F238E27FC236}">
                <a16:creationId xmlns:a16="http://schemas.microsoft.com/office/drawing/2014/main" id="{51AA5ED6-AE72-1B4A-995A-E82ACAD168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0106" y="5681758"/>
            <a:ext cx="692003" cy="692003"/>
          </a:xfrm>
          <a:prstGeom prst="rect">
            <a:avLst/>
          </a:prstGeom>
        </p:spPr>
      </p:pic>
      <p:cxnSp>
        <p:nvCxnSpPr>
          <p:cNvPr id="104" name="直线连接符 103">
            <a:extLst>
              <a:ext uri="{FF2B5EF4-FFF2-40B4-BE49-F238E27FC236}">
                <a16:creationId xmlns:a16="http://schemas.microsoft.com/office/drawing/2014/main" id="{D14D4E0F-B6BE-CC4B-AD4D-8BEF0C79A597}"/>
              </a:ext>
            </a:extLst>
          </p:cNvPr>
          <p:cNvCxnSpPr>
            <a:cxnSpLocks/>
          </p:cNvCxnSpPr>
          <p:nvPr/>
        </p:nvCxnSpPr>
        <p:spPr>
          <a:xfrm>
            <a:off x="4028404" y="882316"/>
            <a:ext cx="0" cy="550696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线连接符 104">
            <a:extLst>
              <a:ext uri="{FF2B5EF4-FFF2-40B4-BE49-F238E27FC236}">
                <a16:creationId xmlns:a16="http://schemas.microsoft.com/office/drawing/2014/main" id="{3E7757FD-07AB-E74A-9BC0-9836D66EE0C9}"/>
              </a:ext>
            </a:extLst>
          </p:cNvPr>
          <p:cNvCxnSpPr>
            <a:cxnSpLocks/>
          </p:cNvCxnSpPr>
          <p:nvPr/>
        </p:nvCxnSpPr>
        <p:spPr>
          <a:xfrm>
            <a:off x="7910594" y="882316"/>
            <a:ext cx="0" cy="556970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260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圆角矩形 219"/>
          <p:cNvSpPr/>
          <p:nvPr/>
        </p:nvSpPr>
        <p:spPr>
          <a:xfrm>
            <a:off x="6799580" y="3290570"/>
            <a:ext cx="1824355" cy="779780"/>
          </a:xfrm>
          <a:prstGeom prst="roundRect">
            <a:avLst>
              <a:gd name="adj" fmla="val 7143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1" name="圆角矩形 220"/>
          <p:cNvSpPr/>
          <p:nvPr/>
        </p:nvSpPr>
        <p:spPr>
          <a:xfrm>
            <a:off x="7461885" y="3366135"/>
            <a:ext cx="1102360" cy="640715"/>
          </a:xfrm>
          <a:prstGeom prst="roundRect">
            <a:avLst>
              <a:gd name="adj" fmla="val 687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36000" rtlCol="0" anchor="t"/>
          <a:lstStyle/>
          <a:p>
            <a:pPr algn="ctr"/>
            <a:r>
              <a:rPr kumimoji="1" lang="en-US" altLang="zh-CN" sz="1050" dirty="0"/>
              <a:t>Visits</a:t>
            </a:r>
          </a:p>
          <a:p>
            <a:pPr algn="ctr"/>
            <a:r>
              <a:rPr kumimoji="1" lang="en-US" altLang="zh-CN" sz="1050" dirty="0"/>
              <a:t>Service</a:t>
            </a:r>
            <a:endParaRPr kumimoji="1" lang="zh-CN" altLang="en-US" sz="1050" dirty="0"/>
          </a:p>
        </p:txBody>
      </p:sp>
      <p:sp>
        <p:nvSpPr>
          <p:cNvPr id="222" name="圆角矩形 221"/>
          <p:cNvSpPr/>
          <p:nvPr/>
        </p:nvSpPr>
        <p:spPr>
          <a:xfrm>
            <a:off x="7461885" y="3756025"/>
            <a:ext cx="1102360" cy="250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/>
              <a:t>JavaAgent</a:t>
            </a:r>
            <a:endParaRPr kumimoji="1" lang="zh-CN" altLang="en-US" sz="1100" b="1" dirty="0"/>
          </a:p>
        </p:txBody>
      </p:sp>
      <p:sp>
        <p:nvSpPr>
          <p:cNvPr id="223" name="圆角矩形 222"/>
          <p:cNvSpPr/>
          <p:nvPr/>
        </p:nvSpPr>
        <p:spPr>
          <a:xfrm rot="16200000">
            <a:off x="6680835" y="3550285"/>
            <a:ext cx="640715" cy="2736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sz="1100" b="1" dirty="0"/>
              <a:t>Side</a:t>
            </a:r>
            <a:r>
              <a:rPr kumimoji="1" lang="zh-CN" altLang="en-US" sz="1100" b="1" dirty="0"/>
              <a:t> </a:t>
            </a:r>
            <a:r>
              <a:rPr kumimoji="1" lang="en-US" altLang="zh-CN" sz="1100" b="1" dirty="0"/>
              <a:t>Car</a:t>
            </a:r>
            <a:endParaRPr kumimoji="1" lang="zh-CN" altLang="en-US" sz="1100" b="1" dirty="0"/>
          </a:p>
        </p:txBody>
      </p:sp>
      <p:cxnSp>
        <p:nvCxnSpPr>
          <p:cNvPr id="226" name="直线箭头连接符 225"/>
          <p:cNvCxnSpPr>
            <a:stCxn id="223" idx="0"/>
          </p:cNvCxnSpPr>
          <p:nvPr/>
        </p:nvCxnSpPr>
        <p:spPr>
          <a:xfrm>
            <a:off x="6864350" y="3686810"/>
            <a:ext cx="586105" cy="635"/>
          </a:xfrm>
          <a:prstGeom prst="straightConnector1">
            <a:avLst/>
          </a:prstGeom>
          <a:ln>
            <a:headEnd type="non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文本框 163"/>
          <p:cNvSpPr txBox="1"/>
          <p:nvPr/>
        </p:nvSpPr>
        <p:spPr>
          <a:xfrm>
            <a:off x="7077710" y="3028950"/>
            <a:ext cx="1268095" cy="26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b="1" dirty="0">
                <a:solidFill>
                  <a:schemeClr val="accent5"/>
                </a:solidFill>
              </a:rPr>
              <a:t>Kubernetes</a:t>
            </a:r>
            <a:r>
              <a:rPr kumimoji="1" lang="zh-CN" altLang="en-US" sz="1100" b="1" dirty="0">
                <a:solidFill>
                  <a:schemeClr val="accent5"/>
                </a:solidFill>
              </a:rPr>
              <a:t> </a:t>
            </a:r>
            <a:r>
              <a:rPr kumimoji="1" lang="en-US" altLang="zh-CN" sz="1100" b="1" dirty="0">
                <a:solidFill>
                  <a:schemeClr val="accent5"/>
                </a:solidFill>
              </a:rPr>
              <a:t>Pod</a:t>
            </a:r>
            <a:endParaRPr kumimoji="1" lang="zh-CN" altLang="en-US" sz="1100" b="1" dirty="0">
              <a:solidFill>
                <a:schemeClr val="accent5"/>
              </a:solidFill>
            </a:endParaRPr>
          </a:p>
        </p:txBody>
      </p:sp>
      <p:cxnSp>
        <p:nvCxnSpPr>
          <p:cNvPr id="2" name="直线箭头连接符 225"/>
          <p:cNvCxnSpPr>
            <a:stCxn id="44" idx="3"/>
          </p:cNvCxnSpPr>
          <p:nvPr/>
        </p:nvCxnSpPr>
        <p:spPr>
          <a:xfrm>
            <a:off x="5718810" y="2892425"/>
            <a:ext cx="1073785" cy="609600"/>
          </a:xfrm>
          <a:prstGeom prst="bentConnector3">
            <a:avLst>
              <a:gd name="adj1" fmla="val 50030"/>
            </a:avLst>
          </a:prstGeom>
          <a:ln>
            <a:headEnd type="non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圆角矩形 173"/>
          <p:cNvSpPr/>
          <p:nvPr/>
        </p:nvSpPr>
        <p:spPr>
          <a:xfrm>
            <a:off x="3895090" y="2493645"/>
            <a:ext cx="1823720" cy="7969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" altLang="en-US" b="1" dirty="0"/>
              <a:t>Ingress</a:t>
            </a:r>
            <a:endParaRPr kumimoji="1" lang="zh-CN" altLang="en-US" sz="1200" b="1" dirty="0"/>
          </a:p>
        </p:txBody>
      </p:sp>
      <p:sp>
        <p:nvSpPr>
          <p:cNvPr id="3" name="圆角矩形 2"/>
          <p:cNvSpPr/>
          <p:nvPr/>
        </p:nvSpPr>
        <p:spPr>
          <a:xfrm>
            <a:off x="3895090" y="4006850"/>
            <a:ext cx="1824355" cy="779780"/>
          </a:xfrm>
          <a:prstGeom prst="roundRect">
            <a:avLst>
              <a:gd name="adj" fmla="val 7143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163"/>
          <p:cNvSpPr txBox="1"/>
          <p:nvPr/>
        </p:nvSpPr>
        <p:spPr>
          <a:xfrm>
            <a:off x="4172585" y="3686810"/>
            <a:ext cx="1268095" cy="26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b="1" dirty="0">
                <a:solidFill>
                  <a:schemeClr val="accent5"/>
                </a:solidFill>
              </a:rPr>
              <a:t>Kubernetes</a:t>
            </a:r>
            <a:r>
              <a:rPr kumimoji="1" lang="zh-CN" altLang="en-US" sz="1100" b="1" dirty="0">
                <a:solidFill>
                  <a:schemeClr val="accent5"/>
                </a:solidFill>
              </a:rPr>
              <a:t> </a:t>
            </a:r>
            <a:r>
              <a:rPr kumimoji="1" lang="en-US" altLang="zh-CN" sz="1100" b="1" dirty="0">
                <a:solidFill>
                  <a:schemeClr val="accent5"/>
                </a:solidFill>
              </a:rPr>
              <a:t>Pod</a:t>
            </a:r>
            <a:endParaRPr kumimoji="1" lang="zh-CN" altLang="en-US" sz="1100" b="1" dirty="0">
              <a:solidFill>
                <a:schemeClr val="accent5"/>
              </a:solidFill>
            </a:endParaRPr>
          </a:p>
        </p:txBody>
      </p:sp>
      <p:cxnSp>
        <p:nvCxnSpPr>
          <p:cNvPr id="5" name="直线箭头连接符 225"/>
          <p:cNvCxnSpPr>
            <a:stCxn id="3" idx="3"/>
          </p:cNvCxnSpPr>
          <p:nvPr/>
        </p:nvCxnSpPr>
        <p:spPr>
          <a:xfrm flipV="1">
            <a:off x="5719445" y="3841750"/>
            <a:ext cx="1066165" cy="554990"/>
          </a:xfrm>
          <a:prstGeom prst="bentConnector3">
            <a:avLst>
              <a:gd name="adj1" fmla="val 50030"/>
            </a:avLst>
          </a:prstGeom>
          <a:ln>
            <a:headEnd type="non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圆角矩形 219"/>
          <p:cNvSpPr/>
          <p:nvPr/>
        </p:nvSpPr>
        <p:spPr>
          <a:xfrm>
            <a:off x="3787775" y="3197860"/>
            <a:ext cx="1824355" cy="779780"/>
          </a:xfrm>
          <a:prstGeom prst="roundRect">
            <a:avLst>
              <a:gd name="adj" fmla="val 7143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1" name="圆角矩形 220"/>
          <p:cNvSpPr/>
          <p:nvPr/>
        </p:nvSpPr>
        <p:spPr>
          <a:xfrm>
            <a:off x="3852545" y="3267710"/>
            <a:ext cx="1102360" cy="640715"/>
          </a:xfrm>
          <a:prstGeom prst="roundRect">
            <a:avLst>
              <a:gd name="adj" fmla="val 687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36000" rtlCol="0" anchor="t"/>
          <a:lstStyle/>
          <a:p>
            <a:pPr algn="ctr"/>
            <a:r>
              <a:rPr kumimoji="1" lang="en-US" altLang="zh-CN" sz="1050" dirty="0"/>
              <a:t>Visits</a:t>
            </a:r>
          </a:p>
          <a:p>
            <a:pPr algn="ctr"/>
            <a:r>
              <a:rPr kumimoji="1" lang="en-US" altLang="zh-CN" sz="1050" dirty="0"/>
              <a:t>Service</a:t>
            </a:r>
            <a:endParaRPr kumimoji="1" lang="zh-CN" altLang="en-US" sz="1050" dirty="0"/>
          </a:p>
        </p:txBody>
      </p:sp>
      <p:sp>
        <p:nvSpPr>
          <p:cNvPr id="222" name="圆角矩形 221"/>
          <p:cNvSpPr/>
          <p:nvPr/>
        </p:nvSpPr>
        <p:spPr>
          <a:xfrm>
            <a:off x="3852545" y="3657600"/>
            <a:ext cx="1102360" cy="250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/>
              <a:t>JavaAgent</a:t>
            </a:r>
            <a:endParaRPr kumimoji="1" lang="zh-CN" altLang="en-US" sz="1100" b="1" dirty="0"/>
          </a:p>
        </p:txBody>
      </p:sp>
      <p:sp>
        <p:nvSpPr>
          <p:cNvPr id="223" name="圆角矩形 222"/>
          <p:cNvSpPr/>
          <p:nvPr/>
        </p:nvSpPr>
        <p:spPr>
          <a:xfrm rot="16200000">
            <a:off x="5083810" y="3451225"/>
            <a:ext cx="640715" cy="2736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sz="1100" b="1" dirty="0"/>
              <a:t>Side</a:t>
            </a:r>
            <a:r>
              <a:rPr kumimoji="1" lang="zh-CN" altLang="en-US" sz="1100" b="1" dirty="0"/>
              <a:t> </a:t>
            </a:r>
            <a:r>
              <a:rPr kumimoji="1" lang="en-US" altLang="zh-CN" sz="1100" b="1" dirty="0"/>
              <a:t>Car</a:t>
            </a:r>
            <a:endParaRPr kumimoji="1" lang="zh-CN" altLang="en-US" sz="1100" b="1" dirty="0"/>
          </a:p>
        </p:txBody>
      </p:sp>
      <p:cxnSp>
        <p:nvCxnSpPr>
          <p:cNvPr id="226" name="直线箭头连接符 225"/>
          <p:cNvCxnSpPr/>
          <p:nvPr/>
        </p:nvCxnSpPr>
        <p:spPr>
          <a:xfrm>
            <a:off x="4954905" y="3587115"/>
            <a:ext cx="320040" cy="635"/>
          </a:xfrm>
          <a:prstGeom prst="straightConnector1">
            <a:avLst/>
          </a:prstGeom>
          <a:ln>
            <a:headEnd type="non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文本框 163"/>
          <p:cNvSpPr txBox="1"/>
          <p:nvPr/>
        </p:nvSpPr>
        <p:spPr>
          <a:xfrm>
            <a:off x="4065905" y="2846070"/>
            <a:ext cx="1268095" cy="26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b="1" dirty="0">
                <a:solidFill>
                  <a:schemeClr val="accent5"/>
                </a:solidFill>
              </a:rPr>
              <a:t>Kubernetes</a:t>
            </a:r>
            <a:r>
              <a:rPr kumimoji="1" lang="zh-CN" altLang="en-US" sz="1100" b="1" dirty="0">
                <a:solidFill>
                  <a:schemeClr val="accent5"/>
                </a:solidFill>
              </a:rPr>
              <a:t> </a:t>
            </a:r>
            <a:r>
              <a:rPr kumimoji="1" lang="en-US" altLang="zh-CN" sz="1100" b="1" dirty="0">
                <a:solidFill>
                  <a:schemeClr val="accent5"/>
                </a:solidFill>
              </a:rPr>
              <a:t>Pod</a:t>
            </a:r>
            <a:endParaRPr kumimoji="1" lang="zh-CN" altLang="en-US" sz="1100" b="1" dirty="0">
              <a:solidFill>
                <a:schemeClr val="accent5"/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6101080" y="3198495"/>
            <a:ext cx="1824355" cy="779780"/>
          </a:xfrm>
          <a:prstGeom prst="roundRect">
            <a:avLst>
              <a:gd name="adj" fmla="val 7143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163"/>
          <p:cNvSpPr txBox="1"/>
          <p:nvPr/>
        </p:nvSpPr>
        <p:spPr>
          <a:xfrm>
            <a:off x="6379210" y="2846070"/>
            <a:ext cx="1268095" cy="26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b="1" dirty="0">
                <a:solidFill>
                  <a:schemeClr val="accent5"/>
                </a:solidFill>
              </a:rPr>
              <a:t>Kubernetes</a:t>
            </a:r>
            <a:r>
              <a:rPr kumimoji="1" lang="zh-CN" altLang="en-US" sz="1100" b="1" dirty="0">
                <a:solidFill>
                  <a:schemeClr val="accent5"/>
                </a:solidFill>
              </a:rPr>
              <a:t> </a:t>
            </a:r>
            <a:r>
              <a:rPr kumimoji="1" lang="en-US" altLang="zh-CN" sz="1100" b="1" dirty="0">
                <a:solidFill>
                  <a:schemeClr val="accent5"/>
                </a:solidFill>
              </a:rPr>
              <a:t>Pod</a:t>
            </a:r>
            <a:endParaRPr kumimoji="1" lang="zh-CN" altLang="en-US" sz="1100" b="1" dirty="0">
              <a:solidFill>
                <a:schemeClr val="accent5"/>
              </a:solidFill>
            </a:endParaRPr>
          </a:p>
        </p:txBody>
      </p:sp>
      <p:cxnSp>
        <p:nvCxnSpPr>
          <p:cNvPr id="6" name="直线箭头连接符 225"/>
          <p:cNvCxnSpPr/>
          <p:nvPr/>
        </p:nvCxnSpPr>
        <p:spPr>
          <a:xfrm>
            <a:off x="5541010" y="3588385"/>
            <a:ext cx="566928" cy="635"/>
          </a:xfrm>
          <a:prstGeom prst="straightConnector1">
            <a:avLst/>
          </a:prstGeom>
          <a:ln>
            <a:headEnd type="non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/>
          <p:nvPr/>
        </p:nvSpPr>
        <p:spPr>
          <a:xfrm>
            <a:off x="1739152" y="4636503"/>
            <a:ext cx="9152965" cy="17547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600" dirty="0"/>
              <a:t>通过在老服务机器上安装一个</a:t>
            </a:r>
            <a:r>
              <a:rPr kumimoji="1" lang="en-US" altLang="zh-CN" sz="1600" dirty="0"/>
              <a:t>Side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Car</a:t>
            </a:r>
            <a:r>
              <a:rPr kumimoji="1" lang="zh-CN" altLang="en-US" sz="1600" dirty="0"/>
              <a:t>边车服务。把</a:t>
            </a:r>
            <a:r>
              <a:rPr kumimoji="1" lang="en-US" altLang="zh-CN" sz="1600" dirty="0"/>
              <a:t>【</a:t>
            </a:r>
            <a:r>
              <a:rPr kumimoji="1" lang="zh-CN" altLang="en-US" sz="1600" dirty="0"/>
              <a:t>服务</a:t>
            </a:r>
            <a:r>
              <a:rPr kumimoji="1" lang="en-US" altLang="zh-CN" sz="1600" dirty="0"/>
              <a:t>A】</a:t>
            </a:r>
            <a:r>
              <a:rPr kumimoji="1" lang="zh-CN" altLang="en-US" sz="1600" dirty="0"/>
              <a:t>对外的流量全部劫持到</a:t>
            </a:r>
            <a:r>
              <a:rPr kumimoji="1" lang="en-US" altLang="zh-CN" sz="1600" dirty="0"/>
              <a:t>Side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Car</a:t>
            </a:r>
            <a:r>
              <a:rPr kumimoji="1" lang="zh-CN" altLang="en-US" sz="1600" dirty="0"/>
              <a:t>上。</a:t>
            </a:r>
            <a:endParaRPr kumimoji="1" lang="en-US" altLang="zh-CN" sz="1600" dirty="0"/>
          </a:p>
          <a:p>
            <a:r>
              <a:rPr kumimoji="1" lang="zh-CN" altLang="en-US" sz="1600" dirty="0"/>
              <a:t>并通过</a:t>
            </a:r>
            <a:r>
              <a:rPr kumimoji="1" lang="en-US" altLang="zh-CN" sz="1600" dirty="0"/>
              <a:t>Java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Agent</a:t>
            </a:r>
            <a:r>
              <a:rPr kumimoji="1" lang="zh-CN" altLang="en-US" sz="1600" dirty="0"/>
              <a:t>的字节码注入技术，采集</a:t>
            </a:r>
            <a:r>
              <a:rPr kumimoji="1" lang="en-US" altLang="zh-CN" sz="1600" dirty="0"/>
              <a:t>【</a:t>
            </a:r>
            <a:r>
              <a:rPr kumimoji="1" lang="zh-CN" altLang="en-US" sz="1600" dirty="0"/>
              <a:t>服务</a:t>
            </a:r>
            <a:r>
              <a:rPr kumimoji="1" lang="en-US" altLang="zh-CN" sz="1600" dirty="0"/>
              <a:t>A】</a:t>
            </a:r>
            <a:r>
              <a:rPr kumimoji="1" lang="zh-CN" altLang="en-US" sz="1600" dirty="0"/>
              <a:t>的调用链和指标数据。</a:t>
            </a:r>
            <a:endParaRPr kumimoji="1" lang="en-US" altLang="zh-CN" sz="1600" dirty="0"/>
          </a:p>
          <a:p>
            <a:r>
              <a:rPr kumimoji="1" lang="zh-CN" altLang="en-US" sz="1600" dirty="0"/>
              <a:t>这样就可以把一个老旧的服务改造成新的服务，并接纳入新型的服务框架中。</a:t>
            </a:r>
            <a:endParaRPr kumimoji="1" lang="en-US" altLang="zh-CN" sz="1600" dirty="0"/>
          </a:p>
          <a:p>
            <a:r>
              <a:rPr kumimoji="1" lang="zh-CN" altLang="en-US" sz="1600" dirty="0"/>
              <a:t>这个方法对老架构和新架构都完全透明。</a:t>
            </a:r>
            <a:endParaRPr kumimoji="1" lang="en-US" altLang="zh-CN" sz="1600" dirty="0"/>
          </a:p>
          <a:p>
            <a:endParaRPr kumimoji="1" lang="en-US" altLang="zh-CN" sz="1600" dirty="0"/>
          </a:p>
          <a:p>
            <a:endParaRPr kumimoji="1" lang="en-US" altLang="zh-CN" sz="1600" dirty="0"/>
          </a:p>
          <a:p>
            <a:endParaRPr kumimoji="1" lang="en-US" altLang="zh-CN" sz="1600" dirty="0"/>
          </a:p>
        </p:txBody>
      </p:sp>
      <p:grpSp>
        <p:nvGrpSpPr>
          <p:cNvPr id="3" name="组合 2"/>
          <p:cNvGrpSpPr/>
          <p:nvPr/>
        </p:nvGrpSpPr>
        <p:grpSpPr>
          <a:xfrm>
            <a:off x="2900259" y="2922327"/>
            <a:ext cx="2268754" cy="735291"/>
            <a:chOff x="5191811" y="3378497"/>
            <a:chExt cx="2142243" cy="735291"/>
          </a:xfrm>
        </p:grpSpPr>
        <p:sp>
          <p:nvSpPr>
            <p:cNvPr id="4" name="圆角矩形 3"/>
            <p:cNvSpPr/>
            <p:nvPr/>
          </p:nvSpPr>
          <p:spPr>
            <a:xfrm>
              <a:off x="5191811" y="3378497"/>
              <a:ext cx="2142243" cy="73529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r>
                <a:rPr kumimoji="1" lang="zh-CN" altLang="en-US" sz="1400" b="1" dirty="0">
                  <a:solidFill>
                    <a:schemeClr val="accent6"/>
                  </a:solidFill>
                  <a:latin typeface="+mj-ea"/>
                  <a:ea typeface="+mj-ea"/>
                </a:rPr>
                <a:t>服务</a:t>
              </a:r>
              <a:r>
                <a:rPr kumimoji="1" lang="en-US" altLang="zh-CN" sz="1400" b="1" dirty="0">
                  <a:solidFill>
                    <a:schemeClr val="accent6"/>
                  </a:solidFill>
                  <a:latin typeface="+mj-ea"/>
                  <a:ea typeface="+mj-ea"/>
                </a:rPr>
                <a:t>B</a:t>
              </a:r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5885740" y="3498968"/>
              <a:ext cx="1325766" cy="49434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kumimoji="1" lang="en-US" altLang="zh-CN" sz="1000" dirty="0">
                  <a:solidFill>
                    <a:schemeClr val="bg1"/>
                  </a:solidFill>
                  <a:latin typeface="+mj-ea"/>
                  <a:ea typeface="+mj-ea"/>
                </a:rPr>
                <a:t>Service</a:t>
              </a:r>
              <a:r>
                <a:rPr kumimoji="1" lang="zh-CN" altLang="en-US" sz="1000" dirty="0">
                  <a:solidFill>
                    <a:schemeClr val="bg1"/>
                  </a:solidFill>
                  <a:latin typeface="+mj-ea"/>
                  <a:ea typeface="+mj-ea"/>
                </a:rPr>
                <a:t> </a:t>
              </a:r>
              <a:r>
                <a:rPr kumimoji="1" lang="en-US" altLang="zh-CN" sz="1000" dirty="0">
                  <a:solidFill>
                    <a:schemeClr val="bg1"/>
                  </a:solidFill>
                  <a:latin typeface="+mj-ea"/>
                  <a:ea typeface="+mj-ea"/>
                </a:rPr>
                <a:t>Framework</a:t>
              </a:r>
            </a:p>
            <a:p>
              <a:pPr algn="ctr"/>
              <a:r>
                <a:rPr kumimoji="1" lang="en-US" altLang="zh-CN" sz="1000" dirty="0">
                  <a:solidFill>
                    <a:schemeClr val="bg1"/>
                  </a:solidFill>
                  <a:latin typeface="+mj-ea"/>
                  <a:ea typeface="+mj-ea"/>
                </a:rPr>
                <a:t>(SDK</a:t>
              </a:r>
              <a:r>
                <a:rPr kumimoji="1" lang="zh-CN" altLang="en-US" sz="1000" dirty="0">
                  <a:solidFill>
                    <a:schemeClr val="bg1"/>
                  </a:solidFill>
                  <a:latin typeface="+mj-ea"/>
                  <a:ea typeface="+mj-ea"/>
                </a:rPr>
                <a:t>内嵌</a:t>
              </a:r>
              <a:r>
                <a:rPr kumimoji="1" lang="en-US" altLang="zh-CN" sz="1000" dirty="0">
                  <a:solidFill>
                    <a:schemeClr val="bg1"/>
                  </a:solidFill>
                  <a:latin typeface="+mj-ea"/>
                  <a:ea typeface="+mj-ea"/>
                </a:rPr>
                <a:t>)</a:t>
              </a:r>
              <a:endParaRPr kumimoji="1" lang="zh-CN" altLang="en-US" sz="1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830818" y="1565106"/>
            <a:ext cx="2407637" cy="830153"/>
            <a:chOff x="1109595" y="1574071"/>
            <a:chExt cx="2407637" cy="830153"/>
          </a:xfrm>
        </p:grpSpPr>
        <p:sp>
          <p:nvSpPr>
            <p:cNvPr id="7" name="圆角矩形 6"/>
            <p:cNvSpPr/>
            <p:nvPr/>
          </p:nvSpPr>
          <p:spPr>
            <a:xfrm>
              <a:off x="1109595" y="1574071"/>
              <a:ext cx="2407637" cy="830153"/>
            </a:xfrm>
            <a:prstGeom prst="round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1179036" y="1621501"/>
              <a:ext cx="2268753" cy="735291"/>
              <a:chOff x="5225555" y="3258024"/>
              <a:chExt cx="2268753" cy="735291"/>
            </a:xfrm>
          </p:grpSpPr>
          <p:sp>
            <p:nvSpPr>
              <p:cNvPr id="9" name="圆角矩形 8"/>
              <p:cNvSpPr/>
              <p:nvPr/>
            </p:nvSpPr>
            <p:spPr>
              <a:xfrm>
                <a:off x="5225555" y="3258024"/>
                <a:ext cx="800344" cy="735291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ctr"/>
                <a:r>
                  <a:rPr kumimoji="1" lang="zh-CN" altLang="en-US" sz="1400" b="1" dirty="0">
                    <a:solidFill>
                      <a:schemeClr val="accent6"/>
                    </a:solidFill>
                    <a:latin typeface="+mj-ea"/>
                    <a:ea typeface="+mj-ea"/>
                  </a:rPr>
                  <a:t>服务</a:t>
                </a:r>
                <a:r>
                  <a:rPr kumimoji="1" lang="en-US" altLang="zh-CN" sz="1400" b="1" dirty="0">
                    <a:solidFill>
                      <a:schemeClr val="accent6"/>
                    </a:solidFill>
                    <a:latin typeface="+mj-ea"/>
                    <a:ea typeface="+mj-ea"/>
                  </a:rPr>
                  <a:t>A</a:t>
                </a:r>
              </a:p>
            </p:txBody>
          </p:sp>
          <p:sp>
            <p:nvSpPr>
              <p:cNvPr id="10" name="圆角矩形 9"/>
              <p:cNvSpPr/>
              <p:nvPr/>
            </p:nvSpPr>
            <p:spPr>
              <a:xfrm>
                <a:off x="6212263" y="3258024"/>
                <a:ext cx="1282045" cy="735291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kumimoji="1" lang="en-US" altLang="zh-CN" sz="1600" dirty="0">
                    <a:solidFill>
                      <a:schemeClr val="bg1"/>
                    </a:solidFill>
                    <a:latin typeface="+mj-ea"/>
                    <a:ea typeface="+mj-ea"/>
                  </a:rPr>
                  <a:t>Side</a:t>
                </a:r>
                <a:r>
                  <a:rPr kumimoji="1" lang="zh-CN" altLang="en-US" sz="1600" dirty="0">
                    <a:solidFill>
                      <a:schemeClr val="bg1"/>
                    </a:solidFill>
                    <a:latin typeface="+mj-ea"/>
                    <a:ea typeface="+mj-ea"/>
                  </a:rPr>
                  <a:t> </a:t>
                </a:r>
                <a:r>
                  <a:rPr kumimoji="1" lang="en-US" altLang="zh-CN" sz="1600" dirty="0">
                    <a:solidFill>
                      <a:schemeClr val="bg1"/>
                    </a:solidFill>
                    <a:latin typeface="+mj-ea"/>
                    <a:ea typeface="+mj-ea"/>
                  </a:rPr>
                  <a:t>Car</a:t>
                </a:r>
              </a:p>
              <a:p>
                <a:pPr algn="ctr"/>
                <a:r>
                  <a:rPr kumimoji="1" lang="en-US" altLang="zh-CN" sz="1200" dirty="0">
                    <a:solidFill>
                      <a:schemeClr val="bg1"/>
                    </a:solidFill>
                    <a:latin typeface="+mj-ea"/>
                    <a:ea typeface="+mj-ea"/>
                  </a:rPr>
                  <a:t>(</a:t>
                </a:r>
                <a:r>
                  <a:rPr kumimoji="1" lang="zh-CN" altLang="en-US" sz="1200" dirty="0">
                    <a:solidFill>
                      <a:schemeClr val="bg1"/>
                    </a:solidFill>
                    <a:latin typeface="+mj-ea"/>
                    <a:ea typeface="+mj-ea"/>
                  </a:rPr>
                  <a:t>本机部署</a:t>
                </a:r>
                <a:r>
                  <a:rPr kumimoji="1" lang="en-US" altLang="zh-CN" sz="1200" dirty="0">
                    <a:solidFill>
                      <a:schemeClr val="bg1"/>
                    </a:solidFill>
                    <a:latin typeface="+mj-ea"/>
                    <a:ea typeface="+mj-ea"/>
                  </a:rPr>
                  <a:t>)</a:t>
                </a:r>
                <a:endParaRPr kumimoji="1" lang="zh-CN" altLang="en-US" sz="1200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cxnSp>
            <p:nvCxnSpPr>
              <p:cNvPr id="11" name="直线箭头连接符 10"/>
              <p:cNvCxnSpPr>
                <a:stCxn id="9" idx="3"/>
                <a:endCxn id="10" idx="1"/>
              </p:cNvCxnSpPr>
              <p:nvPr/>
            </p:nvCxnSpPr>
            <p:spPr>
              <a:xfrm>
                <a:off x="6025899" y="3625670"/>
                <a:ext cx="186364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圆角矩形 11"/>
          <p:cNvSpPr/>
          <p:nvPr/>
        </p:nvSpPr>
        <p:spPr>
          <a:xfrm>
            <a:off x="9192289" y="1525237"/>
            <a:ext cx="935754" cy="58917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zh-CN" altLang="en-US" sz="14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微服务</a:t>
            </a:r>
            <a:r>
              <a:rPr kumimoji="1" lang="en-US" altLang="zh-CN" sz="14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kumimoji="1" lang="zh-CN" altLang="en-US" sz="14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9192289" y="2296839"/>
            <a:ext cx="935754" cy="58917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zh-CN" altLang="en-US" sz="14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微服务</a:t>
            </a:r>
            <a:r>
              <a:rPr kumimoji="1" lang="en-US" altLang="zh-CN" sz="14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kumimoji="1" lang="zh-CN" altLang="en-US" sz="14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9192289" y="3068440"/>
            <a:ext cx="935754" cy="58917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zh-CN" altLang="en-US" sz="14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微服务</a:t>
            </a:r>
            <a:r>
              <a:rPr kumimoji="1" lang="en-US" altLang="zh-CN" sz="14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kumimoji="1" lang="zh-CN" altLang="en-US" sz="14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6191298" y="1035748"/>
            <a:ext cx="1344860" cy="47134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服务发现</a:t>
            </a:r>
          </a:p>
        </p:txBody>
      </p:sp>
      <p:cxnSp>
        <p:nvCxnSpPr>
          <p:cNvPr id="16" name="肘形连接符 15"/>
          <p:cNvCxnSpPr>
            <a:stCxn id="12" idx="1"/>
            <a:endCxn id="15" idx="3"/>
          </p:cNvCxnSpPr>
          <p:nvPr/>
        </p:nvCxnSpPr>
        <p:spPr>
          <a:xfrm rot="10800000">
            <a:off x="7536159" y="1271418"/>
            <a:ext cx="1656131" cy="548408"/>
          </a:xfrm>
          <a:prstGeom prst="bentConnector3">
            <a:avLst>
              <a:gd name="adj1" fmla="val 50000"/>
            </a:avLst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13" idx="1"/>
            <a:endCxn id="15" idx="3"/>
          </p:cNvCxnSpPr>
          <p:nvPr/>
        </p:nvCxnSpPr>
        <p:spPr>
          <a:xfrm rot="10800000">
            <a:off x="7536159" y="1271418"/>
            <a:ext cx="1656131" cy="1320010"/>
          </a:xfrm>
          <a:prstGeom prst="bentConnector3">
            <a:avLst>
              <a:gd name="adj1" fmla="val 50000"/>
            </a:avLst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14" idx="1"/>
            <a:endCxn id="15" idx="3"/>
          </p:cNvCxnSpPr>
          <p:nvPr/>
        </p:nvCxnSpPr>
        <p:spPr>
          <a:xfrm rot="10800000">
            <a:off x="7536159" y="1271419"/>
            <a:ext cx="1656131" cy="2091611"/>
          </a:xfrm>
          <a:prstGeom prst="bentConnector3">
            <a:avLst>
              <a:gd name="adj1" fmla="val 50000"/>
            </a:avLst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10" idx="3"/>
            <a:endCxn id="15" idx="1"/>
          </p:cNvCxnSpPr>
          <p:nvPr/>
        </p:nvCxnSpPr>
        <p:spPr>
          <a:xfrm flipV="1">
            <a:off x="5169012" y="1271418"/>
            <a:ext cx="1022286" cy="708764"/>
          </a:xfrm>
          <a:prstGeom prst="bentConnector3">
            <a:avLst>
              <a:gd name="adj1" fmla="val 50000"/>
            </a:avLst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4" idx="3"/>
            <a:endCxn id="15" idx="1"/>
          </p:cNvCxnSpPr>
          <p:nvPr/>
        </p:nvCxnSpPr>
        <p:spPr>
          <a:xfrm flipV="1">
            <a:off x="5169013" y="1271418"/>
            <a:ext cx="1022285" cy="2018555"/>
          </a:xfrm>
          <a:prstGeom prst="bentConnector3">
            <a:avLst>
              <a:gd name="adj1" fmla="val 50000"/>
            </a:avLst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7745357" y="1040915"/>
            <a:ext cx="615553" cy="427809"/>
          </a:xfrm>
          <a:prstGeom prst="rect">
            <a:avLst/>
          </a:prstGeom>
          <a:noFill/>
        </p:spPr>
        <p:txBody>
          <a:bodyPr wrap="none" lIns="0" tIns="36576" rIns="0" bIns="0" rtlCol="0">
            <a:spAutoFit/>
          </a:bodyPr>
          <a:lstStyle/>
          <a:p>
            <a:pPr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</a:pPr>
            <a:r>
              <a:rPr kumimoji="1" lang="zh-CN" altLang="en-US" sz="1200" dirty="0">
                <a:latin typeface="+mj-ea"/>
                <a:ea typeface="+mj-ea"/>
              </a:rPr>
              <a:t>服务注册</a:t>
            </a:r>
            <a:endParaRPr kumimoji="1" lang="en-US" altLang="zh-CN" sz="1200" dirty="0">
              <a:latin typeface="+mj-ea"/>
              <a:ea typeface="+mj-ea"/>
            </a:endParaRPr>
          </a:p>
          <a:p>
            <a:pPr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</a:pPr>
            <a:r>
              <a:rPr kumimoji="1" lang="zh-CN" altLang="en-US" sz="1200" dirty="0">
                <a:latin typeface="+mj-ea"/>
                <a:ea typeface="+mj-ea"/>
              </a:rPr>
              <a:t>服务寻址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5392008" y="1063010"/>
            <a:ext cx="615553" cy="427809"/>
          </a:xfrm>
          <a:prstGeom prst="rect">
            <a:avLst/>
          </a:prstGeom>
          <a:noFill/>
        </p:spPr>
        <p:txBody>
          <a:bodyPr wrap="none" lIns="0" tIns="36576" rIns="0" bIns="0" rtlCol="0">
            <a:spAutoFit/>
          </a:bodyPr>
          <a:lstStyle/>
          <a:p>
            <a:pPr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</a:pPr>
            <a:r>
              <a:rPr kumimoji="1" lang="zh-CN" altLang="en-US" sz="1200" dirty="0">
                <a:latin typeface="+mj-ea"/>
                <a:ea typeface="+mj-ea"/>
              </a:rPr>
              <a:t>服务注册</a:t>
            </a:r>
            <a:endParaRPr kumimoji="1" lang="en-US" altLang="zh-CN" sz="1200" dirty="0">
              <a:latin typeface="+mj-ea"/>
              <a:ea typeface="+mj-ea"/>
            </a:endParaRPr>
          </a:p>
          <a:p>
            <a:pPr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</a:pPr>
            <a:r>
              <a:rPr kumimoji="1" lang="zh-CN" altLang="en-US" sz="1200" dirty="0">
                <a:latin typeface="+mj-ea"/>
                <a:ea typeface="+mj-ea"/>
              </a:rPr>
              <a:t>服务寻址</a:t>
            </a:r>
          </a:p>
        </p:txBody>
      </p:sp>
      <p:cxnSp>
        <p:nvCxnSpPr>
          <p:cNvPr id="23" name="直线箭头连接符 22"/>
          <p:cNvCxnSpPr>
            <a:endCxn id="14" idx="1"/>
          </p:cNvCxnSpPr>
          <p:nvPr/>
        </p:nvCxnSpPr>
        <p:spPr>
          <a:xfrm>
            <a:off x="5197303" y="2105637"/>
            <a:ext cx="3994986" cy="125739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>
            <a:stCxn id="13" idx="1"/>
          </p:cNvCxnSpPr>
          <p:nvPr/>
        </p:nvCxnSpPr>
        <p:spPr>
          <a:xfrm flipH="1">
            <a:off x="5039228" y="2591428"/>
            <a:ext cx="4153061" cy="83871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 rot="20999357">
            <a:off x="6822214" y="2988518"/>
            <a:ext cx="615553" cy="193899"/>
          </a:xfrm>
          <a:prstGeom prst="rect">
            <a:avLst/>
          </a:prstGeom>
          <a:noFill/>
        </p:spPr>
        <p:txBody>
          <a:bodyPr wrap="none" lIns="0" tIns="36576" rIns="0" bIns="0" rtlCol="0">
            <a:spAutoFit/>
          </a:bodyPr>
          <a:lstStyle/>
          <a:p>
            <a:pPr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</a:pPr>
            <a:r>
              <a:rPr kumimoji="1" lang="zh-CN" altLang="en-US" sz="1200" dirty="0">
                <a:latin typeface="+mj-ea"/>
                <a:ea typeface="+mj-ea"/>
              </a:rPr>
              <a:t>服务调用</a:t>
            </a:r>
            <a:endParaRPr kumimoji="1" lang="en-US" altLang="zh-CN" sz="1200" dirty="0">
              <a:latin typeface="+mj-ea"/>
              <a:ea typeface="+mj-ea"/>
            </a:endParaRPr>
          </a:p>
        </p:txBody>
      </p:sp>
      <p:sp>
        <p:nvSpPr>
          <p:cNvPr id="26" name="文本框 25"/>
          <p:cNvSpPr txBox="1"/>
          <p:nvPr/>
        </p:nvSpPr>
        <p:spPr>
          <a:xfrm rot="1257880">
            <a:off x="6820069" y="2412465"/>
            <a:ext cx="615553" cy="193899"/>
          </a:xfrm>
          <a:prstGeom prst="rect">
            <a:avLst/>
          </a:prstGeom>
          <a:noFill/>
        </p:spPr>
        <p:txBody>
          <a:bodyPr wrap="none" lIns="0" tIns="36576" rIns="0" bIns="0" rtlCol="0">
            <a:spAutoFit/>
          </a:bodyPr>
          <a:lstStyle/>
          <a:p>
            <a:pPr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</a:pPr>
            <a:r>
              <a:rPr kumimoji="1" lang="zh-CN" altLang="en-US" sz="1200" dirty="0">
                <a:latin typeface="+mj-ea"/>
                <a:ea typeface="+mj-ea"/>
              </a:rPr>
              <a:t>服务调用</a:t>
            </a:r>
            <a:endParaRPr kumimoji="1" lang="en-US" altLang="zh-CN" sz="1200" dirty="0">
              <a:latin typeface="+mj-ea"/>
              <a:ea typeface="+mj-ea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6220975" y="1609151"/>
            <a:ext cx="1344860" cy="47134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服务治理</a:t>
            </a:r>
          </a:p>
        </p:txBody>
      </p:sp>
      <p:sp>
        <p:nvSpPr>
          <p:cNvPr id="28" name="圆角矩形 27"/>
          <p:cNvSpPr/>
          <p:nvPr/>
        </p:nvSpPr>
        <p:spPr>
          <a:xfrm>
            <a:off x="6220975" y="3623695"/>
            <a:ext cx="1583696" cy="555046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服务监控</a:t>
            </a:r>
          </a:p>
        </p:txBody>
      </p:sp>
      <p:cxnSp>
        <p:nvCxnSpPr>
          <p:cNvPr id="29" name="肘形连接符 28"/>
          <p:cNvCxnSpPr>
            <a:stCxn id="10" idx="2"/>
            <a:endCxn id="28" idx="1"/>
          </p:cNvCxnSpPr>
          <p:nvPr/>
        </p:nvCxnSpPr>
        <p:spPr>
          <a:xfrm rot="16200000" flipH="1">
            <a:off x="4597787" y="2278029"/>
            <a:ext cx="1553391" cy="1692985"/>
          </a:xfrm>
          <a:prstGeom prst="bentConnector2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5" idx="2"/>
            <a:endCxn id="28" idx="1"/>
          </p:cNvCxnSpPr>
          <p:nvPr/>
        </p:nvCxnSpPr>
        <p:spPr>
          <a:xfrm rot="16200000" flipH="1">
            <a:off x="5097050" y="2777293"/>
            <a:ext cx="364072" cy="1883777"/>
          </a:xfrm>
          <a:prstGeom prst="bentConnector2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12" idx="3"/>
            <a:endCxn id="28" idx="3"/>
          </p:cNvCxnSpPr>
          <p:nvPr/>
        </p:nvCxnSpPr>
        <p:spPr>
          <a:xfrm flipH="1">
            <a:off x="7804671" y="1819826"/>
            <a:ext cx="2323372" cy="2081392"/>
          </a:xfrm>
          <a:prstGeom prst="bentConnector3">
            <a:avLst>
              <a:gd name="adj1" fmla="val -9839"/>
            </a:avLst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13" idx="3"/>
            <a:endCxn id="28" idx="3"/>
          </p:cNvCxnSpPr>
          <p:nvPr/>
        </p:nvCxnSpPr>
        <p:spPr>
          <a:xfrm flipH="1">
            <a:off x="7804671" y="2591428"/>
            <a:ext cx="2323372" cy="1309790"/>
          </a:xfrm>
          <a:prstGeom prst="bentConnector3">
            <a:avLst>
              <a:gd name="adj1" fmla="val -9839"/>
            </a:avLst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14" idx="3"/>
            <a:endCxn id="28" idx="3"/>
          </p:cNvCxnSpPr>
          <p:nvPr/>
        </p:nvCxnSpPr>
        <p:spPr>
          <a:xfrm flipH="1">
            <a:off x="7804671" y="3363029"/>
            <a:ext cx="2323372" cy="538189"/>
          </a:xfrm>
          <a:prstGeom prst="bentConnector3">
            <a:avLst>
              <a:gd name="adj1" fmla="val -9839"/>
            </a:avLst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 33"/>
          <p:cNvSpPr/>
          <p:nvPr/>
        </p:nvSpPr>
        <p:spPr>
          <a:xfrm>
            <a:off x="2900258" y="2032227"/>
            <a:ext cx="800345" cy="315595"/>
          </a:xfrm>
          <a:prstGeom prst="roundRect">
            <a:avLst>
              <a:gd name="adj" fmla="val 2565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en-US" altLang="zh-CN" sz="800" dirty="0">
                <a:solidFill>
                  <a:schemeClr val="bg1"/>
                </a:solidFill>
                <a:latin typeface="+mj-ea"/>
                <a:ea typeface="+mj-ea"/>
              </a:rPr>
              <a:t>JavaAgent</a:t>
            </a:r>
          </a:p>
          <a:p>
            <a:pPr algn="ctr"/>
            <a:r>
              <a:rPr kumimoji="1" lang="en-US" altLang="zh-CN" sz="800" dirty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kumimoji="1" lang="zh-CN" altLang="en-US" sz="800" dirty="0">
                <a:solidFill>
                  <a:schemeClr val="bg1"/>
                </a:solidFill>
                <a:latin typeface="+mj-ea"/>
                <a:ea typeface="+mj-ea"/>
              </a:rPr>
              <a:t>本机部署</a:t>
            </a:r>
            <a:r>
              <a:rPr kumimoji="1" lang="en-US" altLang="zh-CN" sz="800" dirty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endParaRPr kumimoji="1" lang="zh-CN" altLang="en-US" sz="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35" name="肘形连接符 34"/>
          <p:cNvCxnSpPr>
            <a:stCxn id="34" idx="2"/>
            <a:endCxn id="28" idx="1"/>
          </p:cNvCxnSpPr>
          <p:nvPr/>
        </p:nvCxnSpPr>
        <p:spPr>
          <a:xfrm rot="16200000" flipH="1">
            <a:off x="3984005" y="1664248"/>
            <a:ext cx="1553396" cy="2920544"/>
          </a:xfrm>
          <a:prstGeom prst="bentConnector2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3115153" y="12087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Kubernetes</a:t>
            </a:r>
            <a:r>
              <a:rPr kumimoji="1" lang="zh-CN" altLang="en-US" dirty="0"/>
              <a:t> </a:t>
            </a:r>
            <a:r>
              <a:rPr kumimoji="1" lang="en-US" altLang="zh-CN" dirty="0"/>
              <a:t>Pod</a:t>
            </a:r>
            <a:endParaRPr kumimoji="1" lang="zh-CN" altLang="en-US" dirty="0"/>
          </a:p>
        </p:txBody>
      </p:sp>
      <p:cxnSp>
        <p:nvCxnSpPr>
          <p:cNvPr id="42" name="直线箭头连接符 41"/>
          <p:cNvCxnSpPr>
            <a:stCxn id="27" idx="1"/>
          </p:cNvCxnSpPr>
          <p:nvPr/>
        </p:nvCxnSpPr>
        <p:spPr>
          <a:xfrm rot="10800000" flipV="1">
            <a:off x="5175639" y="1844820"/>
            <a:ext cx="1045336" cy="51953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/>
          <p:cNvCxnSpPr>
            <a:stCxn id="27" idx="1"/>
            <a:endCxn id="5" idx="3"/>
          </p:cNvCxnSpPr>
          <p:nvPr/>
        </p:nvCxnSpPr>
        <p:spPr>
          <a:xfrm rot="10800000" flipV="1">
            <a:off x="5039229" y="1844820"/>
            <a:ext cx="1181747" cy="1445151"/>
          </a:xfrm>
          <a:prstGeom prst="curvedConnector3">
            <a:avLst/>
          </a:prstGeom>
          <a:ln w="28575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1"/>
          <p:cNvCxnSpPr>
            <a:stCxn id="27" idx="3"/>
          </p:cNvCxnSpPr>
          <p:nvPr/>
        </p:nvCxnSpPr>
        <p:spPr>
          <a:xfrm flipV="1">
            <a:off x="7565835" y="1785523"/>
            <a:ext cx="1626454" cy="59298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41"/>
          <p:cNvCxnSpPr>
            <a:stCxn id="27" idx="3"/>
          </p:cNvCxnSpPr>
          <p:nvPr/>
        </p:nvCxnSpPr>
        <p:spPr>
          <a:xfrm>
            <a:off x="7565835" y="1844821"/>
            <a:ext cx="1662758" cy="667390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41"/>
          <p:cNvCxnSpPr>
            <a:stCxn id="27" idx="3"/>
          </p:cNvCxnSpPr>
          <p:nvPr/>
        </p:nvCxnSpPr>
        <p:spPr>
          <a:xfrm>
            <a:off x="7565835" y="1844821"/>
            <a:ext cx="1669386" cy="1421926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1590541" y="3149524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SDK</a:t>
            </a:r>
            <a:r>
              <a:rPr kumimoji="1" lang="zh-CN" altLang="en-US" dirty="0"/>
              <a:t>方式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1488398" y="1825912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Mesh</a:t>
            </a:r>
            <a:r>
              <a:rPr kumimoji="1" lang="zh-CN" altLang="en-US" dirty="0"/>
              <a:t>方式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4833357" y="3944412"/>
            <a:ext cx="1202252" cy="193899"/>
          </a:xfrm>
          <a:prstGeom prst="rect">
            <a:avLst/>
          </a:prstGeom>
          <a:noFill/>
        </p:spPr>
        <p:txBody>
          <a:bodyPr wrap="none" lIns="0" tIns="36576" rIns="0" bIns="0" rtlCol="0">
            <a:spAutoFit/>
          </a:bodyPr>
          <a:lstStyle/>
          <a:p>
            <a:pPr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</a:pPr>
            <a:r>
              <a:rPr kumimoji="1" lang="zh-CN" altLang="en-US" sz="1200" dirty="0">
                <a:latin typeface="+mj-ea"/>
                <a:ea typeface="+mj-ea"/>
              </a:rPr>
              <a:t>调用链</a:t>
            </a:r>
            <a:r>
              <a:rPr kumimoji="1" lang="en-US" altLang="zh-CN" sz="1200" dirty="0">
                <a:latin typeface="+mj-ea"/>
                <a:ea typeface="+mj-ea"/>
              </a:rPr>
              <a:t>/</a:t>
            </a:r>
            <a:r>
              <a:rPr kumimoji="1" lang="zh-CN" altLang="en-US" sz="1200" dirty="0">
                <a:latin typeface="+mj-ea"/>
                <a:ea typeface="+mj-ea"/>
              </a:rPr>
              <a:t>指标</a:t>
            </a:r>
            <a:r>
              <a:rPr kumimoji="1" lang="en-US" altLang="zh-CN" sz="1200" dirty="0">
                <a:latin typeface="+mj-ea"/>
                <a:ea typeface="+mj-ea"/>
              </a:rPr>
              <a:t>/</a:t>
            </a:r>
            <a:r>
              <a:rPr kumimoji="1" lang="zh-CN" altLang="en-US" sz="1200" dirty="0">
                <a:latin typeface="+mj-ea"/>
                <a:ea typeface="+mj-ea"/>
              </a:rPr>
              <a:t>日志</a:t>
            </a:r>
            <a:endParaRPr kumimoji="1" lang="en-US" altLang="zh-CN" sz="1200" dirty="0">
              <a:latin typeface="+mj-ea"/>
              <a:ea typeface="+mj-ea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7897354" y="3942854"/>
            <a:ext cx="1202252" cy="193899"/>
          </a:xfrm>
          <a:prstGeom prst="rect">
            <a:avLst/>
          </a:prstGeom>
          <a:noFill/>
        </p:spPr>
        <p:txBody>
          <a:bodyPr wrap="none" lIns="0" tIns="36576" rIns="0" bIns="0" rtlCol="0">
            <a:spAutoFit/>
          </a:bodyPr>
          <a:lstStyle/>
          <a:p>
            <a:pPr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</a:pPr>
            <a:r>
              <a:rPr kumimoji="1" lang="zh-CN" altLang="en-US" sz="1200" dirty="0">
                <a:latin typeface="+mj-ea"/>
                <a:ea typeface="+mj-ea"/>
              </a:rPr>
              <a:t>调用链</a:t>
            </a:r>
            <a:r>
              <a:rPr kumimoji="1" lang="en-US" altLang="zh-CN" sz="1200" dirty="0">
                <a:latin typeface="+mj-ea"/>
                <a:ea typeface="+mj-ea"/>
              </a:rPr>
              <a:t>/</a:t>
            </a:r>
            <a:r>
              <a:rPr kumimoji="1" lang="zh-CN" altLang="en-US" sz="1200" dirty="0">
                <a:latin typeface="+mj-ea"/>
                <a:ea typeface="+mj-ea"/>
              </a:rPr>
              <a:t>指标</a:t>
            </a:r>
            <a:r>
              <a:rPr kumimoji="1" lang="en-US" altLang="zh-CN" sz="1200" dirty="0">
                <a:latin typeface="+mj-ea"/>
                <a:ea typeface="+mj-ea"/>
              </a:rPr>
              <a:t>/</a:t>
            </a:r>
            <a:r>
              <a:rPr kumimoji="1" lang="zh-CN" altLang="en-US" sz="1200" dirty="0">
                <a:latin typeface="+mj-ea"/>
                <a:ea typeface="+mj-ea"/>
              </a:rPr>
              <a:t>日志</a:t>
            </a:r>
            <a:endParaRPr kumimoji="1" lang="en-US" altLang="zh-CN" sz="1200" dirty="0">
              <a:latin typeface="+mj-ea"/>
              <a:ea typeface="+mj-ea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66226" y="202786"/>
            <a:ext cx="4002362" cy="811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rgbClr val="0439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Ease</a:t>
            </a:r>
            <a:r>
              <a:rPr lang="zh-CN" altLang="en-US" sz="2400" b="1" dirty="0">
                <a:solidFill>
                  <a:srgbClr val="0439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0439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sz="2400" b="1" dirty="0">
                <a:solidFill>
                  <a:srgbClr val="0439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工作原理</a:t>
            </a:r>
            <a:endParaRPr lang="en-US" altLang="zh-CN" sz="2400" b="1" dirty="0">
              <a:solidFill>
                <a:srgbClr val="04396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rPr>
              <a:t>The</a:t>
            </a:r>
            <a:r>
              <a:rPr lang="zh-CN" alt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rPr>
              <a:t> </a:t>
            </a:r>
            <a:r>
              <a:rPr lang="en-US" altLang="zh-CN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rPr>
              <a:t>mechanism</a:t>
            </a:r>
            <a:r>
              <a:rPr lang="zh-CN" alt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rPr>
              <a:t> </a:t>
            </a:r>
            <a:r>
              <a:rPr lang="en-US" altLang="zh-CN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rPr>
              <a:t>of</a:t>
            </a:r>
            <a:r>
              <a:rPr lang="zh-CN" alt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rPr>
              <a:t> </a:t>
            </a:r>
            <a:r>
              <a:rPr lang="en-US" altLang="zh-CN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rPr>
              <a:t>Ease</a:t>
            </a:r>
            <a:r>
              <a:rPr lang="zh-CN" alt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rPr>
              <a:t> </a:t>
            </a:r>
            <a:r>
              <a:rPr lang="en-US" altLang="zh-CN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rPr>
              <a:t>Service</a:t>
            </a:r>
          </a:p>
        </p:txBody>
      </p:sp>
      <p:sp>
        <p:nvSpPr>
          <p:cNvPr id="47" name="等腰三角形 5"/>
          <p:cNvSpPr/>
          <p:nvPr/>
        </p:nvSpPr>
        <p:spPr>
          <a:xfrm rot="5400000">
            <a:off x="3535010" y="409083"/>
            <a:ext cx="215900" cy="115287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矩形 253"/>
          <p:cNvSpPr/>
          <p:nvPr/>
        </p:nvSpPr>
        <p:spPr>
          <a:xfrm flipH="1">
            <a:off x="7865" y="2718184"/>
            <a:ext cx="9500839" cy="4136869"/>
          </a:xfrm>
          <a:prstGeom prst="rect">
            <a:avLst/>
          </a:prstGeom>
          <a:solidFill>
            <a:srgbClr val="FFC00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253"/>
          <p:cNvSpPr/>
          <p:nvPr/>
        </p:nvSpPr>
        <p:spPr>
          <a:xfrm flipH="1">
            <a:off x="-2" y="2"/>
            <a:ext cx="9500839" cy="2710865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圆角矩形 173"/>
          <p:cNvSpPr/>
          <p:nvPr/>
        </p:nvSpPr>
        <p:spPr>
          <a:xfrm>
            <a:off x="2117074" y="5327165"/>
            <a:ext cx="6383536" cy="7433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/>
              <a:t>Mesh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Deployment Operator</a:t>
            </a:r>
          </a:p>
          <a:p>
            <a:pPr algn="ctr"/>
            <a:r>
              <a:rPr kumimoji="1" lang="en-US" altLang="zh-CN" sz="1200" b="1" dirty="0"/>
              <a:t>(Kubernetes CRD)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-13170" y="2716713"/>
            <a:ext cx="9500839" cy="1471"/>
          </a:xfrm>
          <a:prstGeom prst="line">
            <a:avLst/>
          </a:prstGeom>
          <a:ln w="158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250"/>
          <p:cNvSpPr txBox="1"/>
          <p:nvPr/>
        </p:nvSpPr>
        <p:spPr>
          <a:xfrm>
            <a:off x="151387" y="416084"/>
            <a:ext cx="2087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/>
              <a:t>Control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Plane</a:t>
            </a:r>
            <a:endParaRPr kumimoji="1" lang="zh-CN" altLang="en-US" sz="2000" dirty="0"/>
          </a:p>
        </p:txBody>
      </p:sp>
      <p:sp>
        <p:nvSpPr>
          <p:cNvPr id="19" name="文本框 250"/>
          <p:cNvSpPr txBox="1"/>
          <p:nvPr/>
        </p:nvSpPr>
        <p:spPr>
          <a:xfrm>
            <a:off x="280286" y="3002089"/>
            <a:ext cx="1520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/>
              <a:t>Data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Plane</a:t>
            </a:r>
            <a:endParaRPr kumimoji="1" lang="zh-CN" altLang="en-US" sz="2000" dirty="0"/>
          </a:p>
        </p:txBody>
      </p:sp>
      <p:cxnSp>
        <p:nvCxnSpPr>
          <p:cNvPr id="23" name="肘形连接符 195"/>
          <p:cNvCxnSpPr>
            <a:endCxn id="6" idx="1"/>
          </p:cNvCxnSpPr>
          <p:nvPr/>
        </p:nvCxnSpPr>
        <p:spPr>
          <a:xfrm flipV="1">
            <a:off x="3876254" y="4726173"/>
            <a:ext cx="0" cy="600994"/>
          </a:xfrm>
          <a:prstGeom prst="straightConnector1">
            <a:avLst/>
          </a:prstGeom>
          <a:ln w="1905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194"/>
          <p:cNvSpPr txBox="1"/>
          <p:nvPr/>
        </p:nvSpPr>
        <p:spPr>
          <a:xfrm>
            <a:off x="2974401" y="4982641"/>
            <a:ext cx="7409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>
                <a:solidFill>
                  <a:schemeClr val="accent4"/>
                </a:solidFill>
                <a:latin typeface="+mj-lt"/>
              </a:rPr>
              <a:t>Provision</a:t>
            </a:r>
            <a:endParaRPr kumimoji="1" lang="zh-CN" altLang="en-US" sz="1050" dirty="0">
              <a:solidFill>
                <a:schemeClr val="accent4"/>
              </a:solidFill>
              <a:latin typeface="+mj-lt"/>
            </a:endParaRPr>
          </a:p>
        </p:txBody>
      </p:sp>
      <p:grpSp>
        <p:nvGrpSpPr>
          <p:cNvPr id="85" name="组合 84"/>
          <p:cNvGrpSpPr/>
          <p:nvPr/>
        </p:nvGrpSpPr>
        <p:grpSpPr>
          <a:xfrm>
            <a:off x="2111403" y="3293399"/>
            <a:ext cx="2045167" cy="1511106"/>
            <a:chOff x="3031127" y="3503020"/>
            <a:chExt cx="2045167" cy="1511106"/>
          </a:xfrm>
        </p:grpSpPr>
        <p:sp>
          <p:nvSpPr>
            <p:cNvPr id="3" name="圆角矩形 81"/>
            <p:cNvSpPr/>
            <p:nvPr/>
          </p:nvSpPr>
          <p:spPr>
            <a:xfrm>
              <a:off x="3031127" y="3803230"/>
              <a:ext cx="2045167" cy="1210896"/>
            </a:xfrm>
            <a:prstGeom prst="roundRect">
              <a:avLst>
                <a:gd name="adj" fmla="val 7143"/>
              </a:avLst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圆角矩形 82"/>
            <p:cNvSpPr/>
            <p:nvPr/>
          </p:nvSpPr>
          <p:spPr>
            <a:xfrm>
              <a:off x="3136834" y="3912685"/>
              <a:ext cx="1299698" cy="1023108"/>
            </a:xfrm>
            <a:prstGeom prst="roundRect">
              <a:avLst>
                <a:gd name="adj" fmla="val 687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tIns="144000" rtlCol="0" anchor="t"/>
            <a:lstStyle/>
            <a:p>
              <a:pPr algn="ctr"/>
              <a:r>
                <a:rPr kumimoji="1" lang="en-US" altLang="zh-CN" b="1" dirty="0">
                  <a:solidFill>
                    <a:schemeClr val="accent4"/>
                  </a:solidFill>
                </a:rPr>
                <a:t>Service A</a:t>
              </a:r>
              <a:endParaRPr kumimoji="1" lang="zh-CN" altLang="en-US" b="1" dirty="0">
                <a:solidFill>
                  <a:schemeClr val="accent4"/>
                </a:solidFill>
              </a:endParaRPr>
            </a:p>
          </p:txBody>
        </p:sp>
        <p:sp>
          <p:nvSpPr>
            <p:cNvPr id="5" name="圆角矩形 83"/>
            <p:cNvSpPr/>
            <p:nvPr/>
          </p:nvSpPr>
          <p:spPr>
            <a:xfrm>
              <a:off x="3141009" y="4513679"/>
              <a:ext cx="1291481" cy="422127"/>
            </a:xfrm>
            <a:prstGeom prst="roundRect">
              <a:avLst>
                <a:gd name="adj" fmla="val 1305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/>
                <a:t>JavaAgent</a:t>
              </a:r>
              <a:endParaRPr kumimoji="1" lang="zh-CN" altLang="en-US" sz="1600" b="1" dirty="0"/>
            </a:p>
          </p:txBody>
        </p:sp>
        <p:sp>
          <p:nvSpPr>
            <p:cNvPr id="6" name="圆角矩形 84"/>
            <p:cNvSpPr/>
            <p:nvPr/>
          </p:nvSpPr>
          <p:spPr>
            <a:xfrm rot="16200000">
              <a:off x="4284424" y="4242304"/>
              <a:ext cx="1023108" cy="3638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zh-CN" sz="1600" b="1" dirty="0"/>
                <a:t>Side</a:t>
              </a:r>
              <a:r>
                <a:rPr kumimoji="1" lang="zh-CN" altLang="en-US" sz="1600" b="1" dirty="0"/>
                <a:t> </a:t>
              </a:r>
              <a:r>
                <a:rPr kumimoji="1" lang="en-US" altLang="zh-CN" sz="1600" b="1" dirty="0"/>
                <a:t>Car</a:t>
              </a:r>
              <a:endParaRPr kumimoji="1" lang="zh-CN" altLang="en-US" sz="1600" b="1" dirty="0"/>
            </a:p>
          </p:txBody>
        </p:sp>
        <p:cxnSp>
          <p:nvCxnSpPr>
            <p:cNvPr id="21" name="直线箭头连接符 85"/>
            <p:cNvCxnSpPr/>
            <p:nvPr/>
          </p:nvCxnSpPr>
          <p:spPr>
            <a:xfrm>
              <a:off x="4432490" y="4095302"/>
              <a:ext cx="176779" cy="0"/>
            </a:xfrm>
            <a:prstGeom prst="straightConnector1">
              <a:avLst/>
            </a:prstGeom>
            <a:ln w="9525">
              <a:headEnd type="non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箭头连接符 86"/>
            <p:cNvCxnSpPr/>
            <p:nvPr/>
          </p:nvCxnSpPr>
          <p:spPr>
            <a:xfrm flipH="1">
              <a:off x="4432491" y="4245893"/>
              <a:ext cx="176778" cy="0"/>
            </a:xfrm>
            <a:prstGeom prst="straightConnector1">
              <a:avLst/>
            </a:prstGeom>
            <a:ln w="9525">
              <a:headEnd type="non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169"/>
            <p:cNvSpPr txBox="1"/>
            <p:nvPr/>
          </p:nvSpPr>
          <p:spPr>
            <a:xfrm>
              <a:off x="3304214" y="3503020"/>
              <a:ext cx="15568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chemeClr val="accent5"/>
                  </a:solidFill>
                </a:rPr>
                <a:t>Kubernetes</a:t>
              </a:r>
              <a:r>
                <a:rPr kumimoji="1" lang="zh-CN" altLang="en-US" sz="1400" b="1" dirty="0">
                  <a:solidFill>
                    <a:schemeClr val="accent5"/>
                  </a:solidFill>
                </a:rPr>
                <a:t> </a:t>
              </a:r>
              <a:r>
                <a:rPr kumimoji="1" lang="en-US" altLang="zh-CN" sz="1400" b="1" dirty="0">
                  <a:solidFill>
                    <a:schemeClr val="accent5"/>
                  </a:solidFill>
                </a:rPr>
                <a:t>Pod</a:t>
              </a:r>
              <a:endParaRPr kumimoji="1" lang="zh-CN" altLang="en-US" sz="1400" b="1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44" name="圆角矩形 173"/>
          <p:cNvSpPr/>
          <p:nvPr/>
        </p:nvSpPr>
        <p:spPr>
          <a:xfrm>
            <a:off x="10045746" y="3601175"/>
            <a:ext cx="1742735" cy="84203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/>
              <a:t>Monitor</a:t>
            </a:r>
          </a:p>
          <a:p>
            <a:pPr algn="ctr"/>
            <a:r>
              <a:rPr kumimoji="1" lang="en-US" altLang="zh-CN" sz="1100" b="1" dirty="0"/>
              <a:t>(Metric</a:t>
            </a:r>
            <a:r>
              <a:rPr kumimoji="1" lang="zh-CN" altLang="en-US" sz="1100" b="1" dirty="0"/>
              <a:t> </a:t>
            </a:r>
            <a:r>
              <a:rPr kumimoji="1" lang="en-US" altLang="zh-CN" sz="1100" b="1" dirty="0"/>
              <a:t>/</a:t>
            </a:r>
            <a:r>
              <a:rPr kumimoji="1" lang="zh-CN" altLang="en-US" sz="1100" b="1" dirty="0"/>
              <a:t> </a:t>
            </a:r>
            <a:r>
              <a:rPr kumimoji="1" lang="en-US" altLang="zh-CN" sz="1100" b="1" dirty="0"/>
              <a:t>logs</a:t>
            </a:r>
            <a:r>
              <a:rPr kumimoji="1" lang="zh-CN" altLang="en-US" sz="1100" b="1" dirty="0"/>
              <a:t> </a:t>
            </a:r>
            <a:r>
              <a:rPr kumimoji="1" lang="en-US" altLang="zh-CN" sz="1100" b="1" dirty="0"/>
              <a:t>/</a:t>
            </a:r>
            <a:r>
              <a:rPr kumimoji="1" lang="zh-CN" altLang="en-US" sz="1100" b="1" dirty="0"/>
              <a:t> </a:t>
            </a:r>
            <a:r>
              <a:rPr kumimoji="1" lang="en-US" altLang="zh-CN" sz="1100" b="1" dirty="0"/>
              <a:t>Trace)</a:t>
            </a:r>
            <a:endParaRPr kumimoji="1" lang="zh-CN" altLang="en-US" sz="1200" b="1" dirty="0"/>
          </a:p>
        </p:txBody>
      </p:sp>
      <p:cxnSp>
        <p:nvCxnSpPr>
          <p:cNvPr id="54" name="肘形连接符 195"/>
          <p:cNvCxnSpPr>
            <a:endCxn id="44" idx="0"/>
          </p:cNvCxnSpPr>
          <p:nvPr/>
        </p:nvCxnSpPr>
        <p:spPr>
          <a:xfrm>
            <a:off x="6064381" y="3093153"/>
            <a:ext cx="4852733" cy="508022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4066407" y="4408991"/>
            <a:ext cx="2479792" cy="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57" idx="3"/>
            <a:endCxn id="44" idx="1"/>
          </p:cNvCxnSpPr>
          <p:nvPr/>
        </p:nvCxnSpPr>
        <p:spPr>
          <a:xfrm flipV="1">
            <a:off x="8379759" y="4022195"/>
            <a:ext cx="1665987" cy="492927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组合 83"/>
          <p:cNvGrpSpPr/>
          <p:nvPr/>
        </p:nvGrpSpPr>
        <p:grpSpPr>
          <a:xfrm>
            <a:off x="6455443" y="3293399"/>
            <a:ext cx="2045167" cy="1511106"/>
            <a:chOff x="6273035" y="3503020"/>
            <a:chExt cx="2045167" cy="1511106"/>
          </a:xfrm>
        </p:grpSpPr>
        <p:sp>
          <p:nvSpPr>
            <p:cNvPr id="36" name="文本框 169"/>
            <p:cNvSpPr txBox="1"/>
            <p:nvPr/>
          </p:nvSpPr>
          <p:spPr>
            <a:xfrm>
              <a:off x="6557101" y="3503020"/>
              <a:ext cx="15568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chemeClr val="accent5"/>
                  </a:solidFill>
                </a:rPr>
                <a:t>Kubernetes</a:t>
              </a:r>
              <a:r>
                <a:rPr kumimoji="1" lang="zh-CN" altLang="en-US" sz="1400" b="1" dirty="0">
                  <a:solidFill>
                    <a:schemeClr val="accent5"/>
                  </a:solidFill>
                </a:rPr>
                <a:t> </a:t>
              </a:r>
              <a:r>
                <a:rPr kumimoji="1" lang="en-US" altLang="zh-CN" sz="1400" b="1" dirty="0">
                  <a:solidFill>
                    <a:schemeClr val="accent5"/>
                  </a:solidFill>
                </a:rPr>
                <a:t>Pod</a:t>
              </a:r>
              <a:endParaRPr kumimoji="1" lang="zh-CN" altLang="en-US" sz="1400" b="1" dirty="0">
                <a:solidFill>
                  <a:schemeClr val="accent5"/>
                </a:solidFill>
              </a:endParaRPr>
            </a:p>
          </p:txBody>
        </p:sp>
        <p:sp>
          <p:nvSpPr>
            <p:cNvPr id="55" name="圆角矩形 81"/>
            <p:cNvSpPr/>
            <p:nvPr/>
          </p:nvSpPr>
          <p:spPr>
            <a:xfrm>
              <a:off x="6273035" y="3803230"/>
              <a:ext cx="2045167" cy="1210896"/>
            </a:xfrm>
            <a:prstGeom prst="roundRect">
              <a:avLst>
                <a:gd name="adj" fmla="val 7143"/>
              </a:avLst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6" name="圆角矩形 82"/>
            <p:cNvSpPr/>
            <p:nvPr/>
          </p:nvSpPr>
          <p:spPr>
            <a:xfrm>
              <a:off x="6897653" y="3912685"/>
              <a:ext cx="1299698" cy="1023108"/>
            </a:xfrm>
            <a:prstGeom prst="roundRect">
              <a:avLst>
                <a:gd name="adj" fmla="val 687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tIns="144000" rtlCol="0" anchor="t"/>
            <a:lstStyle/>
            <a:p>
              <a:pPr algn="ctr"/>
              <a:r>
                <a:rPr kumimoji="1" lang="en-US" altLang="zh-CN" b="1" dirty="0">
                  <a:solidFill>
                    <a:schemeClr val="accent4"/>
                  </a:solidFill>
                </a:rPr>
                <a:t>Service B</a:t>
              </a:r>
              <a:endParaRPr kumimoji="1" lang="zh-CN" altLang="en-US" b="1" dirty="0">
                <a:solidFill>
                  <a:schemeClr val="accent4"/>
                </a:solidFill>
              </a:endParaRPr>
            </a:p>
          </p:txBody>
        </p:sp>
        <p:sp>
          <p:nvSpPr>
            <p:cNvPr id="57" name="圆角矩形 83"/>
            <p:cNvSpPr/>
            <p:nvPr/>
          </p:nvSpPr>
          <p:spPr>
            <a:xfrm>
              <a:off x="6905870" y="4513679"/>
              <a:ext cx="1291481" cy="422127"/>
            </a:xfrm>
            <a:prstGeom prst="roundRect">
              <a:avLst>
                <a:gd name="adj" fmla="val 130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/>
                <a:t>JavaAgent</a:t>
              </a:r>
              <a:endParaRPr kumimoji="1" lang="zh-CN" altLang="en-US" sz="1600" b="1" dirty="0"/>
            </a:p>
          </p:txBody>
        </p:sp>
        <p:sp>
          <p:nvSpPr>
            <p:cNvPr id="58" name="圆角矩形 84"/>
            <p:cNvSpPr/>
            <p:nvPr/>
          </p:nvSpPr>
          <p:spPr>
            <a:xfrm rot="5400000">
              <a:off x="6034173" y="4242303"/>
              <a:ext cx="1023108" cy="3638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zh-CN" sz="1600" b="1" dirty="0"/>
                <a:t>Side</a:t>
              </a:r>
              <a:r>
                <a:rPr kumimoji="1" lang="zh-CN" altLang="en-US" sz="1600" b="1" dirty="0"/>
                <a:t> </a:t>
              </a:r>
              <a:r>
                <a:rPr kumimoji="1" lang="en-US" altLang="zh-CN" sz="1600" b="1" dirty="0"/>
                <a:t>Car</a:t>
              </a:r>
              <a:endParaRPr kumimoji="1" lang="zh-CN" altLang="en-US" sz="1600" b="1" dirty="0"/>
            </a:p>
          </p:txBody>
        </p:sp>
        <p:cxnSp>
          <p:nvCxnSpPr>
            <p:cNvPr id="59" name="直线箭头连接符 85"/>
            <p:cNvCxnSpPr/>
            <p:nvPr/>
          </p:nvCxnSpPr>
          <p:spPr>
            <a:xfrm>
              <a:off x="6727662" y="4102019"/>
              <a:ext cx="176779" cy="0"/>
            </a:xfrm>
            <a:prstGeom prst="straightConnector1">
              <a:avLst/>
            </a:prstGeom>
            <a:ln w="9525">
              <a:headEnd type="non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线箭头连接符 86"/>
            <p:cNvCxnSpPr/>
            <p:nvPr/>
          </p:nvCxnSpPr>
          <p:spPr>
            <a:xfrm flipH="1">
              <a:off x="6727663" y="4252610"/>
              <a:ext cx="176778" cy="0"/>
            </a:xfrm>
            <a:prstGeom prst="straightConnector1">
              <a:avLst/>
            </a:prstGeom>
            <a:ln w="9525">
              <a:headEnd type="non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肘形连接符 195"/>
          <p:cNvCxnSpPr/>
          <p:nvPr/>
        </p:nvCxnSpPr>
        <p:spPr>
          <a:xfrm flipV="1">
            <a:off x="2862337" y="4726173"/>
            <a:ext cx="0" cy="600993"/>
          </a:xfrm>
          <a:prstGeom prst="straightConnector1">
            <a:avLst/>
          </a:prstGeom>
          <a:ln w="1905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连接符 195"/>
          <p:cNvCxnSpPr/>
          <p:nvPr/>
        </p:nvCxnSpPr>
        <p:spPr>
          <a:xfrm flipV="1">
            <a:off x="7689772" y="4712284"/>
            <a:ext cx="0" cy="600993"/>
          </a:xfrm>
          <a:prstGeom prst="straightConnector1">
            <a:avLst/>
          </a:prstGeom>
          <a:ln w="1905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肘形连接符 195"/>
          <p:cNvCxnSpPr/>
          <p:nvPr/>
        </p:nvCxnSpPr>
        <p:spPr>
          <a:xfrm flipV="1">
            <a:off x="6681621" y="4712283"/>
            <a:ext cx="0" cy="600993"/>
          </a:xfrm>
          <a:prstGeom prst="straightConnector1">
            <a:avLst/>
          </a:prstGeom>
          <a:ln w="1905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194"/>
          <p:cNvSpPr txBox="1"/>
          <p:nvPr/>
        </p:nvSpPr>
        <p:spPr>
          <a:xfrm>
            <a:off x="6867481" y="4968752"/>
            <a:ext cx="7409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>
                <a:solidFill>
                  <a:schemeClr val="accent4"/>
                </a:solidFill>
                <a:latin typeface="+mj-lt"/>
              </a:rPr>
              <a:t>Provision</a:t>
            </a:r>
            <a:endParaRPr kumimoji="1" lang="zh-CN" altLang="en-US" sz="1050" dirty="0">
              <a:solidFill>
                <a:schemeClr val="accent4"/>
              </a:solidFill>
              <a:latin typeface="+mj-lt"/>
            </a:endParaRPr>
          </a:p>
        </p:txBody>
      </p:sp>
      <p:cxnSp>
        <p:nvCxnSpPr>
          <p:cNvPr id="76" name="Straight Arrow Connector 85"/>
          <p:cNvCxnSpPr/>
          <p:nvPr/>
        </p:nvCxnSpPr>
        <p:spPr>
          <a:xfrm flipH="1" flipV="1">
            <a:off x="4038307" y="4013476"/>
            <a:ext cx="2507892" cy="381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组合 81"/>
          <p:cNvGrpSpPr/>
          <p:nvPr/>
        </p:nvGrpSpPr>
        <p:grpSpPr>
          <a:xfrm>
            <a:off x="2111403" y="1166354"/>
            <a:ext cx="6389208" cy="1180850"/>
            <a:chOff x="3319886" y="1010653"/>
            <a:chExt cx="6389208" cy="1180850"/>
          </a:xfrm>
        </p:grpSpPr>
        <p:sp>
          <p:nvSpPr>
            <p:cNvPr id="49" name="Rounded Rectangle 48"/>
            <p:cNvSpPr/>
            <p:nvPr/>
          </p:nvSpPr>
          <p:spPr>
            <a:xfrm>
              <a:off x="3319886" y="1010653"/>
              <a:ext cx="6389208" cy="1180850"/>
            </a:xfrm>
            <a:prstGeom prst="roundRect">
              <a:avLst>
                <a:gd name="adj" fmla="val 660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+mj-lt"/>
                </a:rPr>
                <a:t>Easegress</a:t>
              </a:r>
              <a:r>
                <a:rPr lang="zh-CN" altLang="en-US" sz="2000" b="1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altLang="zh-CN" sz="2000" b="1" dirty="0">
                  <a:solidFill>
                    <a:schemeClr val="bg1"/>
                  </a:solidFill>
                  <a:latin typeface="+mj-lt"/>
                </a:rPr>
                <a:t>-</a:t>
              </a:r>
              <a:r>
                <a:rPr lang="zh-CN" altLang="en-US" sz="2000" b="1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altLang="zh-CN" sz="2000" b="1" dirty="0">
                  <a:solidFill>
                    <a:schemeClr val="bg1"/>
                  </a:solidFill>
                  <a:latin typeface="+mj-lt"/>
                </a:rPr>
                <a:t>Master</a:t>
              </a:r>
            </a:p>
          </p:txBody>
        </p:sp>
        <p:sp>
          <p:nvSpPr>
            <p:cNvPr id="67" name="圆角矩形 82"/>
            <p:cNvSpPr/>
            <p:nvPr/>
          </p:nvSpPr>
          <p:spPr>
            <a:xfrm>
              <a:off x="3447549" y="1591334"/>
              <a:ext cx="1628745" cy="396896"/>
            </a:xfrm>
            <a:prstGeom prst="roundRect">
              <a:avLst>
                <a:gd name="adj" fmla="val 6877"/>
              </a:avLst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tIns="36000" rtlCol="0" anchor="t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</a:rPr>
                <a:t>Service</a:t>
              </a:r>
              <a:r>
                <a:rPr kumimoji="1" lang="zh-CN" altLang="en-US" sz="1200" b="1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200" b="1" dirty="0">
                  <a:solidFill>
                    <a:schemeClr val="bg1"/>
                  </a:solidFill>
                </a:rPr>
                <a:t>Discovery</a:t>
              </a:r>
            </a:p>
            <a:p>
              <a:pPr algn="ctr"/>
              <a:r>
                <a:rPr kumimoji="1" lang="en-US" altLang="zh-CN" sz="1050" dirty="0"/>
                <a:t>(etcd/raft)</a:t>
              </a:r>
              <a:endParaRPr kumimoji="1" lang="zh-CN" altLang="en-US" sz="1050" dirty="0"/>
            </a:p>
          </p:txBody>
        </p:sp>
        <p:sp>
          <p:nvSpPr>
            <p:cNvPr id="98" name="圆角矩形 82"/>
            <p:cNvSpPr/>
            <p:nvPr/>
          </p:nvSpPr>
          <p:spPr>
            <a:xfrm>
              <a:off x="6857247" y="1591334"/>
              <a:ext cx="2687351" cy="410453"/>
            </a:xfrm>
            <a:prstGeom prst="roundRect">
              <a:avLst>
                <a:gd name="adj" fmla="val 6877"/>
              </a:avLst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tIns="36000" rtlCol="0" anchor="t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</a:rPr>
                <a:t>Resilience</a:t>
              </a:r>
              <a:r>
                <a:rPr kumimoji="1" lang="zh-CN" altLang="en-US" sz="1200" b="1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200" b="1" dirty="0">
                  <a:solidFill>
                    <a:schemeClr val="bg1"/>
                  </a:solidFill>
                </a:rPr>
                <a:t>Control</a:t>
              </a:r>
            </a:p>
            <a:p>
              <a:pPr algn="ctr"/>
              <a:r>
                <a:rPr kumimoji="1" lang="en-US" altLang="zh-CN" sz="900" dirty="0">
                  <a:solidFill>
                    <a:schemeClr val="bg1"/>
                  </a:solidFill>
                </a:rPr>
                <a:t>Limiter</a:t>
              </a:r>
              <a:r>
                <a:rPr kumimoji="1" lang="zh-CN" altLang="en-US" sz="9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900" dirty="0">
                  <a:solidFill>
                    <a:schemeClr val="bg1"/>
                  </a:solidFill>
                </a:rPr>
                <a:t>/</a:t>
              </a:r>
              <a:r>
                <a:rPr kumimoji="1" lang="zh-CN" altLang="en-US" sz="9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900" dirty="0">
                  <a:solidFill>
                    <a:schemeClr val="bg1"/>
                  </a:solidFill>
                </a:rPr>
                <a:t>Circuit Breaker</a:t>
              </a:r>
              <a:r>
                <a:rPr kumimoji="1" lang="zh-CN" altLang="en-US" sz="9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900" dirty="0">
                  <a:solidFill>
                    <a:schemeClr val="bg1"/>
                  </a:solidFill>
                </a:rPr>
                <a:t>/</a:t>
              </a:r>
              <a:r>
                <a:rPr kumimoji="1" lang="zh-CN" altLang="en-US" sz="9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900" dirty="0">
                  <a:solidFill>
                    <a:schemeClr val="bg1"/>
                  </a:solidFill>
                </a:rPr>
                <a:t>Retry</a:t>
              </a:r>
              <a:r>
                <a:rPr kumimoji="1" lang="zh-CN" altLang="en-US" sz="9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900" dirty="0">
                  <a:solidFill>
                    <a:schemeClr val="bg1"/>
                  </a:solidFill>
                </a:rPr>
                <a:t>/</a:t>
              </a:r>
              <a:r>
                <a:rPr kumimoji="1" lang="zh-CN" altLang="en-US" sz="9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900" dirty="0">
                  <a:solidFill>
                    <a:schemeClr val="bg1"/>
                  </a:solidFill>
                </a:rPr>
                <a:t>Timeout</a:t>
              </a:r>
              <a:endParaRPr kumimoji="1" lang="zh-CN" alt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87" name="圆角矩形 82"/>
            <p:cNvSpPr/>
            <p:nvPr/>
          </p:nvSpPr>
          <p:spPr>
            <a:xfrm>
              <a:off x="5154774" y="1591334"/>
              <a:ext cx="1623992" cy="410453"/>
            </a:xfrm>
            <a:prstGeom prst="roundRect">
              <a:avLst>
                <a:gd name="adj" fmla="val 6877"/>
              </a:avLst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tIns="36000" rtlCol="0" anchor="t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</a:rPr>
                <a:t>Traffic</a:t>
              </a:r>
              <a:r>
                <a:rPr kumimoji="1" lang="zh-CN" altLang="en-US" sz="1200" b="1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200" b="1" dirty="0">
                  <a:solidFill>
                    <a:schemeClr val="bg1"/>
                  </a:solidFill>
                </a:rPr>
                <a:t>Control</a:t>
              </a:r>
            </a:p>
            <a:p>
              <a:pPr algn="ctr"/>
              <a:r>
                <a:rPr kumimoji="1" lang="en-US" altLang="zh-CN" sz="900" dirty="0">
                  <a:solidFill>
                    <a:schemeClr val="bg1"/>
                  </a:solidFill>
                </a:rPr>
                <a:t>Load</a:t>
              </a:r>
              <a:r>
                <a:rPr kumimoji="1" lang="zh-CN" altLang="en-US" sz="9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900" dirty="0">
                  <a:solidFill>
                    <a:schemeClr val="bg1"/>
                  </a:solidFill>
                </a:rPr>
                <a:t>Balance</a:t>
              </a:r>
              <a:r>
                <a:rPr kumimoji="1" lang="zh-CN" altLang="en-US" sz="9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900" dirty="0">
                  <a:solidFill>
                    <a:schemeClr val="bg1"/>
                  </a:solidFill>
                </a:rPr>
                <a:t>/</a:t>
              </a:r>
              <a:r>
                <a:rPr kumimoji="1" lang="zh-CN" altLang="en-US" sz="9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900" dirty="0">
                  <a:solidFill>
                    <a:schemeClr val="bg1"/>
                  </a:solidFill>
                </a:rPr>
                <a:t>Canary</a:t>
              </a:r>
              <a:r>
                <a:rPr kumimoji="1" lang="zh-CN" altLang="en-US" sz="900" dirty="0">
                  <a:solidFill>
                    <a:schemeClr val="bg1"/>
                  </a:solidFill>
                </a:rPr>
                <a:t> </a:t>
              </a:r>
              <a:endParaRPr kumimoji="1" lang="zh-CN" altLang="en-US" sz="105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4" name="Straight Arrow Connector 85"/>
          <p:cNvCxnSpPr>
            <a:stCxn id="91" idx="1"/>
            <a:endCxn id="6" idx="3"/>
          </p:cNvCxnSpPr>
          <p:nvPr/>
        </p:nvCxnSpPr>
        <p:spPr>
          <a:xfrm rot="10800000" flipV="1">
            <a:off x="3876255" y="3238785"/>
            <a:ext cx="648827" cy="464280"/>
          </a:xfrm>
          <a:prstGeom prst="bentConnector2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85"/>
          <p:cNvCxnSpPr>
            <a:stCxn id="91" idx="3"/>
            <a:endCxn id="58" idx="1"/>
          </p:cNvCxnSpPr>
          <p:nvPr/>
        </p:nvCxnSpPr>
        <p:spPr>
          <a:xfrm>
            <a:off x="6274355" y="3238785"/>
            <a:ext cx="453780" cy="464279"/>
          </a:xfrm>
          <a:prstGeom prst="bentConnector2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肘形连接符 195"/>
          <p:cNvCxnSpPr>
            <a:stCxn id="98" idx="2"/>
          </p:cNvCxnSpPr>
          <p:nvPr/>
        </p:nvCxnSpPr>
        <p:spPr>
          <a:xfrm flipH="1">
            <a:off x="6867481" y="2157488"/>
            <a:ext cx="124959" cy="1545174"/>
          </a:xfrm>
          <a:prstGeom prst="straightConnector1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1" name="肘形连接符 195"/>
          <p:cNvCxnSpPr>
            <a:endCxn id="91" idx="0"/>
          </p:cNvCxnSpPr>
          <p:nvPr/>
        </p:nvCxnSpPr>
        <p:spPr>
          <a:xfrm>
            <a:off x="4758287" y="2167808"/>
            <a:ext cx="641431" cy="756258"/>
          </a:xfrm>
          <a:prstGeom prst="straightConnector1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2" name="肘形连接符 195"/>
          <p:cNvCxnSpPr>
            <a:endCxn id="67" idx="2"/>
          </p:cNvCxnSpPr>
          <p:nvPr/>
        </p:nvCxnSpPr>
        <p:spPr>
          <a:xfrm flipH="1" flipV="1">
            <a:off x="3053439" y="2143931"/>
            <a:ext cx="675592" cy="1558731"/>
          </a:xfrm>
          <a:prstGeom prst="straightConnector1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6" name="肘形连接符 195"/>
          <p:cNvCxnSpPr/>
          <p:nvPr/>
        </p:nvCxnSpPr>
        <p:spPr>
          <a:xfrm flipH="1" flipV="1">
            <a:off x="3391235" y="2167809"/>
            <a:ext cx="3110010" cy="1625462"/>
          </a:xfrm>
          <a:prstGeom prst="straightConnector1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1" name="圆角矩形 173"/>
          <p:cNvSpPr/>
          <p:nvPr/>
        </p:nvSpPr>
        <p:spPr>
          <a:xfrm>
            <a:off x="4525081" y="2924066"/>
            <a:ext cx="1749274" cy="6294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/>
              <a:t>Mesh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Ingress</a:t>
            </a:r>
          </a:p>
          <a:p>
            <a:pPr algn="ctr"/>
            <a:r>
              <a:rPr kumimoji="1" lang="en-US" altLang="zh-CN" sz="1200" b="1" dirty="0"/>
              <a:t>(Easegress)</a:t>
            </a:r>
          </a:p>
        </p:txBody>
      </p:sp>
      <p:cxnSp>
        <p:nvCxnSpPr>
          <p:cNvPr id="126" name="肘形连接符 195"/>
          <p:cNvCxnSpPr>
            <a:stCxn id="58" idx="3"/>
            <a:endCxn id="44" idx="2"/>
          </p:cNvCxnSpPr>
          <p:nvPr/>
        </p:nvCxnSpPr>
        <p:spPr>
          <a:xfrm rot="5400000" flipH="1" flipV="1">
            <a:off x="8681145" y="2490203"/>
            <a:ext cx="282958" cy="4188979"/>
          </a:xfrm>
          <a:prstGeom prst="bentConnector3">
            <a:avLst>
              <a:gd name="adj1" fmla="val -67490"/>
            </a:avLst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文本框 192"/>
          <p:cNvSpPr txBox="1"/>
          <p:nvPr/>
        </p:nvSpPr>
        <p:spPr>
          <a:xfrm>
            <a:off x="8982683" y="4481452"/>
            <a:ext cx="12362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Metrics</a:t>
            </a:r>
            <a:r>
              <a:rPr kumimoji="1"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/</a:t>
            </a:r>
            <a:r>
              <a:rPr kumimoji="1"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Log</a:t>
            </a:r>
            <a:r>
              <a:rPr kumimoji="1"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/</a:t>
            </a:r>
            <a:r>
              <a:rPr kumimoji="1"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Trace</a:t>
            </a:r>
            <a:endParaRPr kumimoji="1"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33" name="文本框 192"/>
          <p:cNvSpPr txBox="1"/>
          <p:nvPr/>
        </p:nvSpPr>
        <p:spPr>
          <a:xfrm>
            <a:off x="8999217" y="3085050"/>
            <a:ext cx="12362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Metrics</a:t>
            </a:r>
            <a:r>
              <a:rPr kumimoji="1"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/</a:t>
            </a:r>
            <a:r>
              <a:rPr kumimoji="1"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Log</a:t>
            </a:r>
            <a:r>
              <a:rPr kumimoji="1"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/</a:t>
            </a:r>
            <a:r>
              <a:rPr kumimoji="1"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Trace</a:t>
            </a:r>
            <a:endParaRPr kumimoji="1"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34" name="圆角矩形 173"/>
          <p:cNvSpPr/>
          <p:nvPr/>
        </p:nvSpPr>
        <p:spPr>
          <a:xfrm>
            <a:off x="10045746" y="1315449"/>
            <a:ext cx="1742735" cy="84203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/>
              <a:t>Service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Governance</a:t>
            </a:r>
          </a:p>
        </p:txBody>
      </p:sp>
      <p:cxnSp>
        <p:nvCxnSpPr>
          <p:cNvPr id="135" name="肘形连接符 195"/>
          <p:cNvCxnSpPr>
            <a:stCxn id="134" idx="1"/>
            <a:endCxn id="49" idx="3"/>
          </p:cNvCxnSpPr>
          <p:nvPr/>
        </p:nvCxnSpPr>
        <p:spPr>
          <a:xfrm flipH="1">
            <a:off x="8500611" y="1736469"/>
            <a:ext cx="1545135" cy="20310"/>
          </a:xfrm>
          <a:prstGeom prst="straightConnector1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1" name="圆角矩形 173"/>
          <p:cNvSpPr/>
          <p:nvPr/>
        </p:nvSpPr>
        <p:spPr>
          <a:xfrm>
            <a:off x="10074926" y="5327165"/>
            <a:ext cx="1742735" cy="74332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/>
              <a:t>Operation</a:t>
            </a:r>
          </a:p>
        </p:txBody>
      </p:sp>
      <p:cxnSp>
        <p:nvCxnSpPr>
          <p:cNvPr id="150" name="肘形连接符 195"/>
          <p:cNvCxnSpPr>
            <a:stCxn id="141" idx="1"/>
            <a:endCxn id="11" idx="3"/>
          </p:cNvCxnSpPr>
          <p:nvPr/>
        </p:nvCxnSpPr>
        <p:spPr>
          <a:xfrm flipH="1" flipV="1">
            <a:off x="8500610" y="5698822"/>
            <a:ext cx="1574316" cy="4"/>
          </a:xfrm>
          <a:prstGeom prst="straightConnector1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3" name="Straight Connector 15"/>
          <p:cNvCxnSpPr/>
          <p:nvPr/>
        </p:nvCxnSpPr>
        <p:spPr>
          <a:xfrm>
            <a:off x="9481085" y="0"/>
            <a:ext cx="32922" cy="6858000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本框 57"/>
          <p:cNvSpPr txBox="1"/>
          <p:nvPr/>
        </p:nvSpPr>
        <p:spPr>
          <a:xfrm>
            <a:off x="4546070" y="5020509"/>
            <a:ext cx="15119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Initialize</a:t>
            </a:r>
            <a:r>
              <a:rPr kumimoji="1"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    </a:t>
            </a:r>
            <a:r>
              <a:rPr kumimoji="1"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Controllers</a:t>
            </a:r>
            <a:endParaRPr kumimoji="1"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3" name="圆角矩形 173"/>
          <p:cNvSpPr/>
          <p:nvPr/>
        </p:nvSpPr>
        <p:spPr>
          <a:xfrm>
            <a:off x="6437550" y="2931435"/>
            <a:ext cx="4901997" cy="1987908"/>
          </a:xfrm>
          <a:prstGeom prst="roundRect">
            <a:avLst>
              <a:gd name="adj" fmla="val 1631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</a:rPr>
              <a:t>Pipelines</a:t>
            </a:r>
            <a:r>
              <a:rPr kumimoji="1" lang="zh-CN" altLang="en-US" b="1" dirty="0">
                <a:solidFill>
                  <a:schemeClr val="tx1"/>
                </a:solidFill>
              </a:rPr>
              <a:t> </a:t>
            </a:r>
            <a:r>
              <a:rPr kumimoji="1" lang="en-US" altLang="zh-CN" b="1" dirty="0">
                <a:solidFill>
                  <a:schemeClr val="tx1"/>
                </a:solidFill>
              </a:rPr>
              <a:t>Orchestration</a:t>
            </a:r>
            <a:r>
              <a:rPr kumimoji="1" lang="zh-CN" altLang="en-US" b="1" dirty="0">
                <a:solidFill>
                  <a:schemeClr val="tx1"/>
                </a:solidFill>
              </a:rPr>
              <a:t> 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(Filters</a:t>
            </a:r>
            <a:r>
              <a:rPr kumimoji="1" lang="zh-CN" altLang="en-US" sz="1200" dirty="0">
                <a:solidFill>
                  <a:schemeClr val="tx1"/>
                </a:solidFill>
              </a:rPr>
              <a:t> </a:t>
            </a:r>
            <a:r>
              <a:rPr kumimoji="1" lang="en-US" altLang="zh-CN" sz="1200" dirty="0">
                <a:solidFill>
                  <a:schemeClr val="tx1"/>
                </a:solidFill>
              </a:rPr>
              <a:t>Chain)</a:t>
            </a:r>
            <a:endParaRPr kumimoji="1"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03250" y="247026"/>
            <a:ext cx="5580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Easegress</a:t>
            </a:r>
            <a:r>
              <a:rPr kumimoji="1"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kumimoji="1"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Internal</a:t>
            </a:r>
            <a:r>
              <a:rPr kumimoji="1"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kumimoji="1"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Architecture</a:t>
            </a:r>
            <a:r>
              <a:rPr kumimoji="1"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 </a:t>
            </a:r>
            <a:r>
              <a:rPr kumimoji="1"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v1.0</a:t>
            </a:r>
            <a:endParaRPr kumimoji="1"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4" name="圆角矩形 173"/>
          <p:cNvSpPr/>
          <p:nvPr/>
        </p:nvSpPr>
        <p:spPr>
          <a:xfrm>
            <a:off x="6437550" y="1448719"/>
            <a:ext cx="4901997" cy="986389"/>
          </a:xfrm>
          <a:prstGeom prst="roundRect">
            <a:avLst>
              <a:gd name="adj" fmla="val 39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algn="ctr"/>
            <a:r>
              <a:rPr kumimoji="1" lang="en-US" altLang="zh-CN" b="1">
                <a:solidFill>
                  <a:schemeClr val="bg1"/>
                </a:solidFill>
              </a:rPr>
              <a:t>Traffic</a:t>
            </a:r>
            <a:r>
              <a:rPr kumimoji="1" lang="zh-CN" altLang="en-US" b="1">
                <a:solidFill>
                  <a:schemeClr val="bg1"/>
                </a:solidFill>
              </a:rPr>
              <a:t> </a:t>
            </a:r>
            <a:r>
              <a:rPr kumimoji="1" lang="en-US" altLang="zh-CN" b="1">
                <a:solidFill>
                  <a:schemeClr val="bg1"/>
                </a:solidFill>
              </a:rPr>
              <a:t>Gate</a:t>
            </a:r>
            <a:endParaRPr kumimoji="1" lang="en-US" altLang="zh-CN" b="1" dirty="0">
              <a:solidFill>
                <a:schemeClr val="bg1"/>
              </a:solidFill>
            </a:endParaRPr>
          </a:p>
        </p:txBody>
      </p:sp>
      <p:sp>
        <p:nvSpPr>
          <p:cNvPr id="5" name="圆角矩形 173"/>
          <p:cNvSpPr/>
          <p:nvPr/>
        </p:nvSpPr>
        <p:spPr>
          <a:xfrm>
            <a:off x="6736398" y="3553560"/>
            <a:ext cx="1239456" cy="359410"/>
          </a:xfrm>
          <a:prstGeom prst="roundRect">
            <a:avLst/>
          </a:prstGeom>
          <a:solidFill>
            <a:srgbClr val="003278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>
                <a:solidFill>
                  <a:schemeClr val="bg1"/>
                </a:solidFill>
                <a:latin typeface="+mj-lt"/>
              </a:rPr>
              <a:t>Validator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872894" y="5476269"/>
            <a:ext cx="7425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Pull</a:t>
            </a:r>
            <a:r>
              <a:rPr kumimoji="1"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kumimoji="1"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Config</a:t>
            </a:r>
            <a:endParaRPr kumimoji="1"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835607" y="4218843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Push</a:t>
            </a:r>
            <a:r>
              <a:rPr kumimoji="1"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kumimoji="1"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Status</a:t>
            </a:r>
            <a:endParaRPr kumimoji="1"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4" name="圆角矩形 173"/>
          <p:cNvSpPr/>
          <p:nvPr/>
        </p:nvSpPr>
        <p:spPr>
          <a:xfrm>
            <a:off x="6736398" y="3991964"/>
            <a:ext cx="1239456" cy="359410"/>
          </a:xfrm>
          <a:prstGeom prst="roundRect">
            <a:avLst/>
          </a:prstGeom>
          <a:solidFill>
            <a:srgbClr val="003278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>
                <a:solidFill>
                  <a:schemeClr val="bg1"/>
                </a:solidFill>
                <a:latin typeface="+mj-lt"/>
              </a:rPr>
              <a:t>TimeLimiter</a:t>
            </a:r>
          </a:p>
        </p:txBody>
      </p:sp>
      <p:sp>
        <p:nvSpPr>
          <p:cNvPr id="15" name="圆角矩形 173"/>
          <p:cNvSpPr/>
          <p:nvPr/>
        </p:nvSpPr>
        <p:spPr>
          <a:xfrm>
            <a:off x="6736398" y="4463547"/>
            <a:ext cx="1239456" cy="359410"/>
          </a:xfrm>
          <a:prstGeom prst="roundRect">
            <a:avLst/>
          </a:prstGeom>
          <a:solidFill>
            <a:srgbClr val="003278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b="1" dirty="0">
                <a:solidFill>
                  <a:schemeClr val="bg1"/>
                </a:solidFill>
                <a:latin typeface="+mj-lt"/>
              </a:rPr>
              <a:t>OAuth2</a:t>
            </a:r>
            <a:r>
              <a:rPr kumimoji="1" lang="zh-CN" altLang="en-US" sz="900" b="1" dirty="0">
                <a:solidFill>
                  <a:schemeClr val="bg1"/>
                </a:solidFill>
                <a:latin typeface="+mj-lt"/>
              </a:rPr>
              <a:t> </a:t>
            </a:r>
            <a:r>
              <a:rPr kumimoji="1" lang="en-US" altLang="zh-CN" sz="900" b="1" dirty="0">
                <a:solidFill>
                  <a:schemeClr val="bg1"/>
                </a:solidFill>
                <a:latin typeface="+mj-lt"/>
              </a:rPr>
              <a:t>/</a:t>
            </a:r>
            <a:r>
              <a:rPr kumimoji="1" lang="zh-CN" altLang="en-US" sz="900" b="1" dirty="0">
                <a:solidFill>
                  <a:schemeClr val="bg1"/>
                </a:solidFill>
                <a:latin typeface="+mj-lt"/>
              </a:rPr>
              <a:t> </a:t>
            </a:r>
            <a:r>
              <a:rPr kumimoji="1" lang="en-US" altLang="zh-CN" sz="900" b="1" dirty="0">
                <a:solidFill>
                  <a:schemeClr val="bg1"/>
                </a:solidFill>
                <a:latin typeface="+mj-lt"/>
              </a:rPr>
              <a:t>HMAC</a:t>
            </a:r>
          </a:p>
        </p:txBody>
      </p:sp>
      <p:sp>
        <p:nvSpPr>
          <p:cNvPr id="16" name="圆角矩形 173"/>
          <p:cNvSpPr/>
          <p:nvPr/>
        </p:nvSpPr>
        <p:spPr>
          <a:xfrm>
            <a:off x="8274701" y="3553560"/>
            <a:ext cx="1239456" cy="359410"/>
          </a:xfrm>
          <a:prstGeom prst="roundRect">
            <a:avLst/>
          </a:prstGeom>
          <a:solidFill>
            <a:srgbClr val="003278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>
                <a:solidFill>
                  <a:schemeClr val="bg1"/>
                </a:solidFill>
                <a:latin typeface="+mj-lt"/>
              </a:rPr>
              <a:t>RateLimiter</a:t>
            </a:r>
          </a:p>
        </p:txBody>
      </p:sp>
      <p:sp>
        <p:nvSpPr>
          <p:cNvPr id="17" name="圆角矩形 173"/>
          <p:cNvSpPr/>
          <p:nvPr/>
        </p:nvSpPr>
        <p:spPr>
          <a:xfrm>
            <a:off x="8274701" y="3991964"/>
            <a:ext cx="1239456" cy="359410"/>
          </a:xfrm>
          <a:prstGeom prst="roundRect">
            <a:avLst/>
          </a:prstGeom>
          <a:solidFill>
            <a:srgbClr val="003278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>
                <a:solidFill>
                  <a:schemeClr val="bg1"/>
                </a:solidFill>
                <a:latin typeface="+mj-lt"/>
              </a:rPr>
              <a:t>CircuitBreaker</a:t>
            </a:r>
          </a:p>
        </p:txBody>
      </p:sp>
      <p:sp>
        <p:nvSpPr>
          <p:cNvPr id="18" name="圆角矩形 173"/>
          <p:cNvSpPr/>
          <p:nvPr/>
        </p:nvSpPr>
        <p:spPr>
          <a:xfrm>
            <a:off x="8274701" y="4447043"/>
            <a:ext cx="1239456" cy="359410"/>
          </a:xfrm>
          <a:prstGeom prst="roundRect">
            <a:avLst/>
          </a:prstGeom>
          <a:solidFill>
            <a:srgbClr val="003278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>
                <a:solidFill>
                  <a:schemeClr val="bg1"/>
                </a:solidFill>
                <a:latin typeface="+mj-lt"/>
              </a:rPr>
              <a:t>CORSAdaptor</a:t>
            </a:r>
          </a:p>
        </p:txBody>
      </p:sp>
      <p:sp>
        <p:nvSpPr>
          <p:cNvPr id="19" name="圆角矩形 173"/>
          <p:cNvSpPr/>
          <p:nvPr/>
        </p:nvSpPr>
        <p:spPr>
          <a:xfrm>
            <a:off x="9813004" y="3553560"/>
            <a:ext cx="1239456" cy="359410"/>
          </a:xfrm>
          <a:prstGeom prst="roundRect">
            <a:avLst/>
          </a:prstGeom>
          <a:solidFill>
            <a:srgbClr val="003278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>
                <a:solidFill>
                  <a:schemeClr val="bg1"/>
                </a:solidFill>
                <a:latin typeface="+mj-lt"/>
              </a:rPr>
              <a:t>Retryer</a:t>
            </a:r>
          </a:p>
        </p:txBody>
      </p:sp>
      <p:sp>
        <p:nvSpPr>
          <p:cNvPr id="20" name="圆角矩形 173"/>
          <p:cNvSpPr/>
          <p:nvPr/>
        </p:nvSpPr>
        <p:spPr>
          <a:xfrm>
            <a:off x="9813004" y="3991964"/>
            <a:ext cx="1239456" cy="359410"/>
          </a:xfrm>
          <a:prstGeom prst="roundRect">
            <a:avLst/>
          </a:prstGeom>
          <a:solidFill>
            <a:srgbClr val="003278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>
                <a:solidFill>
                  <a:schemeClr val="bg1"/>
                </a:solidFill>
                <a:latin typeface="+mj-lt"/>
              </a:rPr>
              <a:t>Proxy</a:t>
            </a:r>
          </a:p>
        </p:txBody>
      </p:sp>
      <p:sp>
        <p:nvSpPr>
          <p:cNvPr id="21" name="圆角矩形 173"/>
          <p:cNvSpPr/>
          <p:nvPr/>
        </p:nvSpPr>
        <p:spPr>
          <a:xfrm>
            <a:off x="9813004" y="4451357"/>
            <a:ext cx="1239456" cy="359410"/>
          </a:xfrm>
          <a:prstGeom prst="roundRect">
            <a:avLst/>
          </a:prstGeom>
          <a:solidFill>
            <a:srgbClr val="003278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>
                <a:solidFill>
                  <a:schemeClr val="bg1"/>
                </a:solidFill>
                <a:latin typeface="+mj-lt"/>
              </a:rPr>
              <a:t>APIAggregator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2794290" y="1461316"/>
            <a:ext cx="1128445" cy="4589833"/>
          </a:xfrm>
          <a:prstGeom prst="roundRect">
            <a:avLst>
              <a:gd name="adj" fmla="val 54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Cluster</a:t>
            </a:r>
          </a:p>
          <a:p>
            <a:pPr algn="ctr"/>
            <a:r>
              <a:rPr kumimoji="1" lang="en-US" altLang="zh-CN" sz="1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(Raft)</a:t>
            </a:r>
            <a:endParaRPr kumimoji="1" lang="zh-CN" altLang="en-US" sz="2000" dirty="0"/>
          </a:p>
        </p:txBody>
      </p:sp>
      <p:sp>
        <p:nvSpPr>
          <p:cNvPr id="26" name="圆角矩形 25"/>
          <p:cNvSpPr/>
          <p:nvPr/>
        </p:nvSpPr>
        <p:spPr>
          <a:xfrm>
            <a:off x="4569731" y="5312368"/>
            <a:ext cx="6769816" cy="738783"/>
          </a:xfrm>
          <a:prstGeom prst="roundRect">
            <a:avLst>
              <a:gd name="adj" fmla="val 77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/>
              <a:t>Supervisor</a:t>
            </a:r>
            <a:endParaRPr kumimoji="1" lang="zh-CN" altLang="en-US" b="1" dirty="0"/>
          </a:p>
        </p:txBody>
      </p:sp>
      <p:grpSp>
        <p:nvGrpSpPr>
          <p:cNvPr id="38" name="组合 37"/>
          <p:cNvGrpSpPr/>
          <p:nvPr/>
        </p:nvGrpSpPr>
        <p:grpSpPr>
          <a:xfrm>
            <a:off x="4567231" y="1461316"/>
            <a:ext cx="1232910" cy="2375650"/>
            <a:chOff x="3878317" y="1615637"/>
            <a:chExt cx="1232910" cy="2375650"/>
          </a:xfrm>
        </p:grpSpPr>
        <p:sp>
          <p:nvSpPr>
            <p:cNvPr id="22" name="圆角矩形 173"/>
            <p:cNvSpPr/>
            <p:nvPr/>
          </p:nvSpPr>
          <p:spPr>
            <a:xfrm>
              <a:off x="3878317" y="1615637"/>
              <a:ext cx="1232910" cy="2375650"/>
            </a:xfrm>
            <a:prstGeom prst="roundRect">
              <a:avLst>
                <a:gd name="adj" fmla="val 355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600" b="1" dirty="0"/>
                <a:t>Controller</a:t>
              </a:r>
            </a:p>
            <a:p>
              <a:pPr algn="ctr"/>
              <a:r>
                <a:rPr kumimoji="1" lang="en-US" altLang="zh-CN" sz="1200" dirty="0"/>
                <a:t>(Business)</a:t>
              </a:r>
            </a:p>
          </p:txBody>
        </p:sp>
        <p:sp>
          <p:nvSpPr>
            <p:cNvPr id="28" name="圆角矩形 173"/>
            <p:cNvSpPr/>
            <p:nvPr/>
          </p:nvSpPr>
          <p:spPr>
            <a:xfrm>
              <a:off x="4047230" y="3535772"/>
              <a:ext cx="899281" cy="381737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chemeClr val="bg1"/>
                  </a:solidFill>
                  <a:latin typeface="+mj-lt"/>
                </a:rPr>
                <a:t>FaaS</a:t>
              </a:r>
            </a:p>
            <a:p>
              <a:pPr algn="ctr"/>
              <a:r>
                <a:rPr kumimoji="1" lang="en-US" altLang="zh-CN" sz="1000" b="1" dirty="0">
                  <a:solidFill>
                    <a:schemeClr val="bg1"/>
                  </a:solidFill>
                  <a:latin typeface="+mj-lt"/>
                </a:rPr>
                <a:t>Controller</a:t>
              </a:r>
            </a:p>
          </p:txBody>
        </p:sp>
        <p:sp>
          <p:nvSpPr>
            <p:cNvPr id="29" name="圆角矩形 173"/>
            <p:cNvSpPr/>
            <p:nvPr/>
          </p:nvSpPr>
          <p:spPr>
            <a:xfrm>
              <a:off x="4047230" y="3082323"/>
              <a:ext cx="899282" cy="381737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chemeClr val="bg1"/>
                  </a:solidFill>
                  <a:latin typeface="+mj-lt"/>
                </a:rPr>
                <a:t>Mesh</a:t>
              </a:r>
            </a:p>
            <a:p>
              <a:pPr algn="ctr"/>
              <a:r>
                <a:rPr kumimoji="1" lang="en-US" altLang="zh-CN" sz="1000" b="1" dirty="0">
                  <a:solidFill>
                    <a:schemeClr val="bg1"/>
                  </a:solidFill>
                  <a:latin typeface="+mj-lt"/>
                </a:rPr>
                <a:t>Controller</a:t>
              </a:r>
            </a:p>
          </p:txBody>
        </p:sp>
        <p:sp>
          <p:nvSpPr>
            <p:cNvPr id="30" name="圆角矩形 173"/>
            <p:cNvSpPr/>
            <p:nvPr/>
          </p:nvSpPr>
          <p:spPr>
            <a:xfrm>
              <a:off x="4047230" y="2175425"/>
              <a:ext cx="925254" cy="381737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chemeClr val="bg1"/>
                  </a:solidFill>
                  <a:latin typeface="+mj-lt"/>
                </a:rPr>
                <a:t>Service</a:t>
              </a:r>
              <a:r>
                <a:rPr kumimoji="1" lang="zh-CN" altLang="en-US" sz="1000" b="1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kumimoji="1" lang="en-US" altLang="zh-CN" sz="1000" b="1" dirty="0">
                  <a:solidFill>
                    <a:schemeClr val="bg1"/>
                  </a:solidFill>
                  <a:latin typeface="+mj-lt"/>
                </a:rPr>
                <a:t>Discovery</a:t>
              </a:r>
            </a:p>
          </p:txBody>
        </p:sp>
        <p:sp>
          <p:nvSpPr>
            <p:cNvPr id="31" name="圆角矩形 173"/>
            <p:cNvSpPr/>
            <p:nvPr/>
          </p:nvSpPr>
          <p:spPr>
            <a:xfrm>
              <a:off x="4047230" y="2628874"/>
              <a:ext cx="914401" cy="381737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chemeClr val="bg1"/>
                  </a:solidFill>
                  <a:latin typeface="+mj-lt"/>
                </a:rPr>
                <a:t>Monitor</a:t>
              </a:r>
            </a:p>
            <a:p>
              <a:pPr algn="ctr"/>
              <a:r>
                <a:rPr kumimoji="1" lang="en-US" altLang="zh-CN" sz="1000" b="1" dirty="0">
                  <a:solidFill>
                    <a:schemeClr val="bg1"/>
                  </a:solidFill>
                  <a:latin typeface="+mj-lt"/>
                </a:rPr>
                <a:t>Controller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568481" y="3901286"/>
            <a:ext cx="1232910" cy="1043601"/>
            <a:chOff x="3872382" y="3864727"/>
            <a:chExt cx="1232910" cy="1043601"/>
          </a:xfrm>
        </p:grpSpPr>
        <p:sp>
          <p:nvSpPr>
            <p:cNvPr id="36" name="圆角矩形 173"/>
            <p:cNvSpPr/>
            <p:nvPr/>
          </p:nvSpPr>
          <p:spPr>
            <a:xfrm>
              <a:off x="3872382" y="3864727"/>
              <a:ext cx="1232910" cy="1043601"/>
            </a:xfrm>
            <a:prstGeom prst="roundRect">
              <a:avLst>
                <a:gd name="adj" fmla="val 363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600" b="1" dirty="0"/>
                <a:t>Controller</a:t>
              </a:r>
            </a:p>
            <a:p>
              <a:pPr algn="ctr"/>
              <a:r>
                <a:rPr kumimoji="1" lang="en-US" altLang="zh-CN" sz="1200" dirty="0"/>
                <a:t>(System)</a:t>
              </a:r>
            </a:p>
          </p:txBody>
        </p:sp>
        <p:sp>
          <p:nvSpPr>
            <p:cNvPr id="32" name="圆角矩形 173"/>
            <p:cNvSpPr/>
            <p:nvPr/>
          </p:nvSpPr>
          <p:spPr>
            <a:xfrm>
              <a:off x="4005237" y="4424878"/>
              <a:ext cx="982319" cy="34594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chemeClr val="bg1"/>
                  </a:solidFill>
                  <a:latin typeface="+mj-lt"/>
                </a:rPr>
                <a:t>Status</a:t>
              </a:r>
              <a:r>
                <a:rPr kumimoji="1" lang="zh-CN" altLang="en-US" sz="1000" b="1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kumimoji="1" lang="en-US" altLang="zh-CN" sz="1000" b="1" dirty="0">
                  <a:solidFill>
                    <a:schemeClr val="bg1"/>
                  </a:solidFill>
                  <a:latin typeface="+mj-lt"/>
                </a:rPr>
                <a:t>Sync</a:t>
              </a:r>
            </a:p>
          </p:txBody>
        </p:sp>
      </p:grpSp>
      <p:sp>
        <p:nvSpPr>
          <p:cNvPr id="33" name="圆角矩形 173"/>
          <p:cNvSpPr/>
          <p:nvPr/>
        </p:nvSpPr>
        <p:spPr>
          <a:xfrm>
            <a:off x="6736398" y="2000619"/>
            <a:ext cx="1239456" cy="29640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chemeClr val="bg1"/>
                </a:solidFill>
                <a:latin typeface="+mj-lt"/>
              </a:rPr>
              <a:t>HTTP</a:t>
            </a:r>
            <a:r>
              <a:rPr kumimoji="1" lang="zh-CN" altLang="en-US" sz="1200" b="1" dirty="0">
                <a:solidFill>
                  <a:schemeClr val="bg1"/>
                </a:solidFill>
                <a:latin typeface="+mj-lt"/>
              </a:rPr>
              <a:t> </a:t>
            </a:r>
            <a:r>
              <a:rPr kumimoji="1" lang="en-US" altLang="zh-CN" sz="1200" b="1" dirty="0">
                <a:solidFill>
                  <a:schemeClr val="bg1"/>
                </a:solidFill>
                <a:latin typeface="+mj-lt"/>
              </a:rPr>
              <a:t>1/2/3</a:t>
            </a:r>
          </a:p>
        </p:txBody>
      </p:sp>
      <p:sp>
        <p:nvSpPr>
          <p:cNvPr id="34" name="圆角矩形 173"/>
          <p:cNvSpPr/>
          <p:nvPr/>
        </p:nvSpPr>
        <p:spPr>
          <a:xfrm>
            <a:off x="8274701" y="2000619"/>
            <a:ext cx="1239456" cy="29640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chemeClr val="bg1"/>
                </a:solidFill>
                <a:latin typeface="+mj-lt"/>
              </a:rPr>
              <a:t>MQTT</a:t>
            </a:r>
          </a:p>
        </p:txBody>
      </p:sp>
      <p:sp>
        <p:nvSpPr>
          <p:cNvPr id="35" name="圆角矩形 173"/>
          <p:cNvSpPr/>
          <p:nvPr/>
        </p:nvSpPr>
        <p:spPr>
          <a:xfrm>
            <a:off x="9813004" y="2000619"/>
            <a:ext cx="1239456" cy="29640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chemeClr val="bg1"/>
                </a:solidFill>
                <a:latin typeface="+mj-lt"/>
              </a:rPr>
              <a:t>WebSocket</a:t>
            </a:r>
          </a:p>
        </p:txBody>
      </p:sp>
      <p:grpSp>
        <p:nvGrpSpPr>
          <p:cNvPr id="64" name="组合 63"/>
          <p:cNvGrpSpPr/>
          <p:nvPr/>
        </p:nvGrpSpPr>
        <p:grpSpPr>
          <a:xfrm>
            <a:off x="1152848" y="2506164"/>
            <a:ext cx="1587583" cy="628946"/>
            <a:chOff x="1245312" y="2448774"/>
            <a:chExt cx="1587583" cy="628946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35556" y1="52000" x2="35556" y2="52000"/>
                          <a14:foregroundMark x1="60444" y1="66667" x2="60444" y2="6666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245312" y="2448774"/>
              <a:ext cx="628946" cy="628946"/>
            </a:xfrm>
            <a:prstGeom prst="rect">
              <a:avLst/>
            </a:prstGeom>
          </p:spPr>
        </p:pic>
        <p:cxnSp>
          <p:nvCxnSpPr>
            <p:cNvPr id="51" name="直线箭头连接符 50"/>
            <p:cNvCxnSpPr/>
            <p:nvPr/>
          </p:nvCxnSpPr>
          <p:spPr>
            <a:xfrm>
              <a:off x="2070410" y="2786162"/>
              <a:ext cx="720000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本框 51"/>
            <p:cNvSpPr txBox="1"/>
            <p:nvPr/>
          </p:nvSpPr>
          <p:spPr>
            <a:xfrm>
              <a:off x="2024660" y="2491664"/>
              <a:ext cx="80823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Command</a:t>
              </a:r>
              <a:endParaRPr kumimoji="1"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1173182" y="4146964"/>
            <a:ext cx="1630812" cy="628946"/>
            <a:chOff x="1222582" y="4171743"/>
            <a:chExt cx="1630812" cy="628946"/>
          </a:xfrm>
        </p:grpSpPr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22582" y="4171743"/>
              <a:ext cx="628946" cy="628946"/>
            </a:xfrm>
            <a:prstGeom prst="rect">
              <a:avLst/>
            </a:prstGeom>
          </p:spPr>
        </p:pic>
        <p:cxnSp>
          <p:nvCxnSpPr>
            <p:cNvPr id="50" name="直线箭头连接符 49"/>
            <p:cNvCxnSpPr/>
            <p:nvPr/>
          </p:nvCxnSpPr>
          <p:spPr>
            <a:xfrm>
              <a:off x="2051398" y="4478469"/>
              <a:ext cx="720000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1995467" y="4528813"/>
              <a:ext cx="85792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Restful</a:t>
              </a:r>
              <a:r>
                <a:rPr kumimoji="1"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API</a:t>
              </a:r>
              <a:endParaRPr kumimoji="1"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54" name="文本框 53"/>
          <p:cNvSpPr txBox="1"/>
          <p:nvPr/>
        </p:nvSpPr>
        <p:spPr>
          <a:xfrm>
            <a:off x="695859" y="3290497"/>
            <a:ext cx="1447832" cy="738664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Administration</a:t>
            </a:r>
          </a:p>
          <a:p>
            <a:pPr algn="ctr"/>
            <a:r>
              <a:rPr kumimoji="1"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Monitoring</a:t>
            </a:r>
          </a:p>
          <a:p>
            <a:pPr algn="ctr"/>
            <a:r>
              <a:rPr kumimoji="1"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Operation</a:t>
            </a:r>
            <a:endParaRPr kumimoji="1" lang="zh-CN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55" name="右箭头 54"/>
          <p:cNvSpPr/>
          <p:nvPr/>
        </p:nvSpPr>
        <p:spPr>
          <a:xfrm rot="16200000">
            <a:off x="5098960" y="5024368"/>
            <a:ext cx="252000" cy="1800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1" name="组合 80"/>
          <p:cNvGrpSpPr/>
          <p:nvPr/>
        </p:nvGrpSpPr>
        <p:grpSpPr>
          <a:xfrm>
            <a:off x="7556639" y="5010896"/>
            <a:ext cx="2725011" cy="263529"/>
            <a:chOff x="7792586" y="5029868"/>
            <a:chExt cx="2725011" cy="263529"/>
          </a:xfrm>
        </p:grpSpPr>
        <p:sp>
          <p:nvSpPr>
            <p:cNvPr id="56" name="右箭头 55"/>
            <p:cNvSpPr/>
            <p:nvPr/>
          </p:nvSpPr>
          <p:spPr>
            <a:xfrm rot="16200000">
              <a:off x="7756586" y="5068976"/>
              <a:ext cx="252000" cy="180000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7" name="右箭头 56"/>
            <p:cNvSpPr/>
            <p:nvPr/>
          </p:nvSpPr>
          <p:spPr>
            <a:xfrm rot="16200000">
              <a:off x="10301597" y="5065868"/>
              <a:ext cx="252000" cy="180000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8375071" y="5039481"/>
              <a:ext cx="15600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Pipelines</a:t>
              </a:r>
              <a:r>
                <a:rPr kumimoji="1"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Management</a:t>
              </a:r>
              <a:endParaRPr kumimoji="1"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cxnSp>
        <p:nvCxnSpPr>
          <p:cNvPr id="60" name="直线箭头连接符 59"/>
          <p:cNvCxnSpPr/>
          <p:nvPr/>
        </p:nvCxnSpPr>
        <p:spPr>
          <a:xfrm>
            <a:off x="3937372" y="4500297"/>
            <a:ext cx="576000" cy="0"/>
          </a:xfrm>
          <a:prstGeom prst="straightConnector1">
            <a:avLst/>
          </a:prstGeom>
          <a:ln w="28575">
            <a:solidFill>
              <a:schemeClr val="accent3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60"/>
          <p:cNvCxnSpPr/>
          <p:nvPr/>
        </p:nvCxnSpPr>
        <p:spPr>
          <a:xfrm>
            <a:off x="3937372" y="5754657"/>
            <a:ext cx="576000" cy="0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组合 81"/>
          <p:cNvGrpSpPr/>
          <p:nvPr/>
        </p:nvGrpSpPr>
        <p:grpSpPr>
          <a:xfrm>
            <a:off x="7539297" y="2544830"/>
            <a:ext cx="2778103" cy="288000"/>
            <a:chOff x="7739494" y="2574277"/>
            <a:chExt cx="2778103" cy="288000"/>
          </a:xfrm>
        </p:grpSpPr>
        <p:cxnSp>
          <p:nvCxnSpPr>
            <p:cNvPr id="66" name="直线箭头连接符 65"/>
            <p:cNvCxnSpPr/>
            <p:nvPr/>
          </p:nvCxnSpPr>
          <p:spPr>
            <a:xfrm flipV="1">
              <a:off x="7779138" y="2574277"/>
              <a:ext cx="0" cy="288000"/>
            </a:xfrm>
            <a:prstGeom prst="straightConnector1">
              <a:avLst/>
            </a:prstGeom>
            <a:ln w="28575">
              <a:solidFill>
                <a:schemeClr val="accent3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箭头连接符 71"/>
            <p:cNvCxnSpPr/>
            <p:nvPr/>
          </p:nvCxnSpPr>
          <p:spPr>
            <a:xfrm flipV="1">
              <a:off x="8669674" y="2574277"/>
              <a:ext cx="0" cy="288000"/>
            </a:xfrm>
            <a:prstGeom prst="straightConnector1">
              <a:avLst/>
            </a:prstGeom>
            <a:ln w="28575">
              <a:solidFill>
                <a:schemeClr val="accent3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线箭头连接符 75"/>
            <p:cNvCxnSpPr/>
            <p:nvPr/>
          </p:nvCxnSpPr>
          <p:spPr>
            <a:xfrm flipV="1">
              <a:off x="9560210" y="2574277"/>
              <a:ext cx="0" cy="288000"/>
            </a:xfrm>
            <a:prstGeom prst="straightConnector1">
              <a:avLst/>
            </a:prstGeom>
            <a:ln w="28575">
              <a:solidFill>
                <a:schemeClr val="accent3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线箭头连接符 77"/>
            <p:cNvCxnSpPr/>
            <p:nvPr/>
          </p:nvCxnSpPr>
          <p:spPr>
            <a:xfrm flipV="1">
              <a:off x="10450745" y="2574277"/>
              <a:ext cx="0" cy="288000"/>
            </a:xfrm>
            <a:prstGeom prst="straightConnector1">
              <a:avLst/>
            </a:prstGeom>
            <a:ln w="28575">
              <a:solidFill>
                <a:schemeClr val="accent3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文本框 78"/>
            <p:cNvSpPr txBox="1"/>
            <p:nvPr/>
          </p:nvSpPr>
          <p:spPr>
            <a:xfrm>
              <a:off x="7739494" y="2583229"/>
              <a:ext cx="9909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Traffic</a:t>
              </a:r>
              <a:r>
                <a:rPr kumimoji="1"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Route</a:t>
              </a:r>
              <a:endParaRPr kumimoji="1" lang="zh-CN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9526620" y="2583229"/>
              <a:ext cx="9909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Traffic</a:t>
              </a:r>
              <a:r>
                <a:rPr kumimoji="1"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Route</a:t>
              </a:r>
              <a:endParaRPr kumimoji="1" lang="zh-CN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5715530" y="1586051"/>
            <a:ext cx="806631" cy="739273"/>
            <a:chOff x="6020330" y="1617582"/>
            <a:chExt cx="806631" cy="739273"/>
          </a:xfrm>
        </p:grpSpPr>
        <p:sp>
          <p:nvSpPr>
            <p:cNvPr id="85" name="文本框 84"/>
            <p:cNvSpPr txBox="1"/>
            <p:nvPr/>
          </p:nvSpPr>
          <p:spPr>
            <a:xfrm>
              <a:off x="6052632" y="1617582"/>
              <a:ext cx="74251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Pull</a:t>
              </a:r>
              <a:r>
                <a:rPr kumimoji="1"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Config</a:t>
              </a:r>
              <a:endParaRPr kumimoji="1"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cxnSp>
          <p:nvCxnSpPr>
            <p:cNvPr id="86" name="直线箭头连接符 85"/>
            <p:cNvCxnSpPr/>
            <p:nvPr/>
          </p:nvCxnSpPr>
          <p:spPr>
            <a:xfrm>
              <a:off x="6139412" y="1895970"/>
              <a:ext cx="576000" cy="0"/>
            </a:xfrm>
            <a:prstGeom prst="straightConnector1">
              <a:avLst/>
            </a:prstGeom>
            <a:ln w="2857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文本框 90"/>
            <p:cNvSpPr txBox="1"/>
            <p:nvPr/>
          </p:nvSpPr>
          <p:spPr>
            <a:xfrm>
              <a:off x="6020330" y="2126023"/>
              <a:ext cx="8066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Push</a:t>
              </a:r>
              <a:r>
                <a:rPr kumimoji="1"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Status</a:t>
              </a:r>
              <a:endParaRPr kumimoji="1"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cxnSp>
          <p:nvCxnSpPr>
            <p:cNvPr id="92" name="直线箭头连接符 91"/>
            <p:cNvCxnSpPr/>
            <p:nvPr/>
          </p:nvCxnSpPr>
          <p:spPr>
            <a:xfrm>
              <a:off x="6135645" y="2083716"/>
              <a:ext cx="576000" cy="0"/>
            </a:xfrm>
            <a:prstGeom prst="straightConnector1">
              <a:avLst/>
            </a:prstGeom>
            <a:ln w="28575">
              <a:solidFill>
                <a:schemeClr val="accent3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组合 93"/>
          <p:cNvGrpSpPr/>
          <p:nvPr/>
        </p:nvGrpSpPr>
        <p:grpSpPr>
          <a:xfrm>
            <a:off x="5747832" y="3011814"/>
            <a:ext cx="742511" cy="278388"/>
            <a:chOff x="6052632" y="1617582"/>
            <a:chExt cx="742511" cy="278388"/>
          </a:xfrm>
        </p:grpSpPr>
        <p:sp>
          <p:nvSpPr>
            <p:cNvPr id="95" name="文本框 94"/>
            <p:cNvSpPr txBox="1"/>
            <p:nvPr/>
          </p:nvSpPr>
          <p:spPr>
            <a:xfrm>
              <a:off x="6052632" y="1617582"/>
              <a:ext cx="74251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Pull</a:t>
              </a:r>
              <a:r>
                <a:rPr kumimoji="1"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Config</a:t>
              </a:r>
              <a:endParaRPr kumimoji="1"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cxnSp>
          <p:nvCxnSpPr>
            <p:cNvPr id="96" name="直线箭头连接符 95"/>
            <p:cNvCxnSpPr/>
            <p:nvPr/>
          </p:nvCxnSpPr>
          <p:spPr>
            <a:xfrm>
              <a:off x="6139412" y="1895970"/>
              <a:ext cx="576000" cy="0"/>
            </a:xfrm>
            <a:prstGeom prst="straightConnector1">
              <a:avLst/>
            </a:prstGeom>
            <a:ln w="2857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组合 100"/>
          <p:cNvGrpSpPr/>
          <p:nvPr/>
        </p:nvGrpSpPr>
        <p:grpSpPr>
          <a:xfrm>
            <a:off x="5715530" y="4224491"/>
            <a:ext cx="806631" cy="281454"/>
            <a:chOff x="6020330" y="4256022"/>
            <a:chExt cx="806631" cy="281454"/>
          </a:xfrm>
        </p:grpSpPr>
        <p:sp>
          <p:nvSpPr>
            <p:cNvPr id="99" name="文本框 98"/>
            <p:cNvSpPr txBox="1"/>
            <p:nvPr/>
          </p:nvSpPr>
          <p:spPr>
            <a:xfrm>
              <a:off x="6020330" y="4256022"/>
              <a:ext cx="8066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Push</a:t>
              </a:r>
              <a:r>
                <a:rPr kumimoji="1"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Status</a:t>
              </a:r>
              <a:endParaRPr kumimoji="1"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cxnSp>
          <p:nvCxnSpPr>
            <p:cNvPr id="100" name="直线箭头连接符 99"/>
            <p:cNvCxnSpPr/>
            <p:nvPr/>
          </p:nvCxnSpPr>
          <p:spPr>
            <a:xfrm>
              <a:off x="6122095" y="4537476"/>
              <a:ext cx="576000" cy="0"/>
            </a:xfrm>
            <a:prstGeom prst="straightConnector1">
              <a:avLst/>
            </a:prstGeom>
            <a:ln w="28575">
              <a:solidFill>
                <a:schemeClr val="accent3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组合 102"/>
          <p:cNvGrpSpPr/>
          <p:nvPr/>
        </p:nvGrpSpPr>
        <p:grpSpPr>
          <a:xfrm>
            <a:off x="3886101" y="2506164"/>
            <a:ext cx="716863" cy="462682"/>
            <a:chOff x="3886101" y="2506164"/>
            <a:chExt cx="716863" cy="462682"/>
          </a:xfrm>
        </p:grpSpPr>
        <p:sp>
          <p:nvSpPr>
            <p:cNvPr id="24" name="文本框 23"/>
            <p:cNvSpPr txBox="1"/>
            <p:nvPr/>
          </p:nvSpPr>
          <p:spPr>
            <a:xfrm>
              <a:off x="3886101" y="2622089"/>
              <a:ext cx="71686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Sync</a:t>
              </a:r>
              <a:r>
                <a:rPr kumimoji="1"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Data</a:t>
              </a:r>
              <a:endParaRPr kumimoji="1"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cxnSp>
          <p:nvCxnSpPr>
            <p:cNvPr id="62" name="直线箭头连接符 61"/>
            <p:cNvCxnSpPr/>
            <p:nvPr/>
          </p:nvCxnSpPr>
          <p:spPr>
            <a:xfrm>
              <a:off x="3956532" y="2968846"/>
              <a:ext cx="576000" cy="0"/>
            </a:xfrm>
            <a:prstGeom prst="straightConnector1">
              <a:avLst/>
            </a:prstGeom>
            <a:ln w="28575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线箭头连接符 101"/>
            <p:cNvCxnSpPr/>
            <p:nvPr/>
          </p:nvCxnSpPr>
          <p:spPr>
            <a:xfrm>
              <a:off x="3956532" y="2506164"/>
              <a:ext cx="576000" cy="0"/>
            </a:xfrm>
            <a:prstGeom prst="straightConnector1">
              <a:avLst/>
            </a:prstGeom>
            <a:ln w="28575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EDFA2C6-E5B1-AD48-A96C-4D0BEA8D03C4}"/>
              </a:ext>
            </a:extLst>
          </p:cNvPr>
          <p:cNvSpPr txBox="1"/>
          <p:nvPr/>
        </p:nvSpPr>
        <p:spPr>
          <a:xfrm>
            <a:off x="244563" y="134084"/>
            <a:ext cx="4299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Easegress</a:t>
            </a:r>
            <a:r>
              <a:rPr kumimoji="1"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kumimoji="1"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Architecture</a:t>
            </a:r>
            <a:r>
              <a:rPr kumimoji="1"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kumimoji="1"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v1.1</a:t>
            </a:r>
            <a:endParaRPr kumimoji="1"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CD8D6A9D-5900-6C45-9270-A2827063CB53}"/>
              </a:ext>
            </a:extLst>
          </p:cNvPr>
          <p:cNvGrpSpPr/>
          <p:nvPr/>
        </p:nvGrpSpPr>
        <p:grpSpPr>
          <a:xfrm>
            <a:off x="206266" y="1249370"/>
            <a:ext cx="11478012" cy="4567978"/>
            <a:chOff x="206266" y="1249370"/>
            <a:chExt cx="11478012" cy="4567978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E8CBD6A-1FCA-474F-BB05-D2EBC48A8109}"/>
                </a:ext>
              </a:extLst>
            </p:cNvPr>
            <p:cNvSpPr txBox="1"/>
            <p:nvPr/>
          </p:nvSpPr>
          <p:spPr>
            <a:xfrm>
              <a:off x="3440118" y="5306021"/>
              <a:ext cx="83869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Pull</a:t>
              </a:r>
              <a:r>
                <a:rPr kumimoji="1"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Config</a:t>
              </a:r>
              <a:endParaRPr kumimoji="1"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363C8DB4-78CA-BD4C-A531-CAC745EED969}"/>
                </a:ext>
              </a:extLst>
            </p:cNvPr>
            <p:cNvSpPr txBox="1"/>
            <p:nvPr/>
          </p:nvSpPr>
          <p:spPr>
            <a:xfrm>
              <a:off x="3387219" y="2370387"/>
              <a:ext cx="94448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Push</a:t>
              </a:r>
              <a:r>
                <a:rPr kumimoji="1"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Status</a:t>
              </a:r>
              <a:endParaRPr kumimoji="1"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5" name="圆角矩形 24">
              <a:extLst>
                <a:ext uri="{FF2B5EF4-FFF2-40B4-BE49-F238E27FC236}">
                  <a16:creationId xmlns:a16="http://schemas.microsoft.com/office/drawing/2014/main" id="{29031689-1C31-7942-B1CE-09BE1F2A0B25}"/>
                </a:ext>
              </a:extLst>
            </p:cNvPr>
            <p:cNvSpPr/>
            <p:nvPr/>
          </p:nvSpPr>
          <p:spPr>
            <a:xfrm>
              <a:off x="2310439" y="1249370"/>
              <a:ext cx="1128445" cy="4567978"/>
            </a:xfrm>
            <a:prstGeom prst="roundRect">
              <a:avLst>
                <a:gd name="adj" fmla="val 549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Cluster</a:t>
              </a:r>
            </a:p>
            <a:p>
              <a:pPr algn="ctr"/>
              <a:r>
                <a:rPr kumimoji="1" lang="en-US" altLang="zh-CN" sz="12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(Raft)</a:t>
              </a:r>
              <a:endParaRPr kumimoji="1" lang="zh-CN" altLang="en-US" sz="2000" dirty="0"/>
            </a:p>
          </p:txBody>
        </p:sp>
        <p:sp>
          <p:nvSpPr>
            <p:cNvPr id="26" name="圆角矩形 25">
              <a:extLst>
                <a:ext uri="{FF2B5EF4-FFF2-40B4-BE49-F238E27FC236}">
                  <a16:creationId xmlns:a16="http://schemas.microsoft.com/office/drawing/2014/main" id="{F88FDFD0-DC15-BB4F-AF24-55F8ABEEA5CF}"/>
                </a:ext>
              </a:extLst>
            </p:cNvPr>
            <p:cNvSpPr/>
            <p:nvPr/>
          </p:nvSpPr>
          <p:spPr>
            <a:xfrm>
              <a:off x="4263225" y="5201246"/>
              <a:ext cx="7421053" cy="616101"/>
            </a:xfrm>
            <a:prstGeom prst="roundRect">
              <a:avLst>
                <a:gd name="adj" fmla="val 771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/>
                <a:t>Supervisor</a:t>
              </a:r>
              <a:endParaRPr kumimoji="1" lang="zh-CN" altLang="en-US" b="1" dirty="0"/>
            </a:p>
          </p:txBody>
        </p:sp>
        <p:sp>
          <p:nvSpPr>
            <p:cNvPr id="22" name="圆角矩形 173">
              <a:extLst>
                <a:ext uri="{FF2B5EF4-FFF2-40B4-BE49-F238E27FC236}">
                  <a16:creationId xmlns:a16="http://schemas.microsoft.com/office/drawing/2014/main" id="{0DDE9BC8-5C95-2D42-9C01-56620D75B79C}"/>
                </a:ext>
              </a:extLst>
            </p:cNvPr>
            <p:cNvSpPr/>
            <p:nvPr/>
          </p:nvSpPr>
          <p:spPr>
            <a:xfrm>
              <a:off x="5789503" y="4322870"/>
              <a:ext cx="5894775" cy="630138"/>
            </a:xfrm>
            <a:prstGeom prst="roundRect">
              <a:avLst>
                <a:gd name="adj" fmla="val 78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600" b="1" dirty="0"/>
                <a:t>Controller</a:t>
              </a:r>
            </a:p>
            <a:p>
              <a:r>
                <a:rPr kumimoji="1" lang="en-US" altLang="zh-CN" sz="1200" dirty="0"/>
                <a:t>     (Traffic)</a:t>
              </a:r>
            </a:p>
          </p:txBody>
        </p:sp>
        <p:sp>
          <p:nvSpPr>
            <p:cNvPr id="36" name="圆角矩形 173">
              <a:extLst>
                <a:ext uri="{FF2B5EF4-FFF2-40B4-BE49-F238E27FC236}">
                  <a16:creationId xmlns:a16="http://schemas.microsoft.com/office/drawing/2014/main" id="{008E2187-415E-AB4E-8832-0B3166F3C609}"/>
                </a:ext>
              </a:extLst>
            </p:cNvPr>
            <p:cNvSpPr/>
            <p:nvPr/>
          </p:nvSpPr>
          <p:spPr>
            <a:xfrm>
              <a:off x="4263225" y="1249370"/>
              <a:ext cx="1410077" cy="3699899"/>
            </a:xfrm>
            <a:prstGeom prst="roundRect">
              <a:avLst>
                <a:gd name="adj" fmla="val 363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rtlCol="0" anchor="t"/>
            <a:lstStyle/>
            <a:p>
              <a:pPr algn="ctr"/>
              <a:r>
                <a:rPr kumimoji="1" lang="en-US" altLang="zh-CN" b="1" dirty="0"/>
                <a:t>Controller</a:t>
              </a:r>
              <a:endParaRPr kumimoji="1" lang="en-US" altLang="zh-CN" sz="1600" b="1" dirty="0"/>
            </a:p>
            <a:p>
              <a:pPr algn="ctr"/>
              <a:r>
                <a:rPr kumimoji="1" lang="en-US" altLang="zh-CN" sz="1200" dirty="0"/>
                <a:t>(No Traffic)</a:t>
              </a:r>
            </a:p>
          </p:txBody>
        </p:sp>
        <p:sp>
          <p:nvSpPr>
            <p:cNvPr id="32" name="圆角矩形 173">
              <a:extLst>
                <a:ext uri="{FF2B5EF4-FFF2-40B4-BE49-F238E27FC236}">
                  <a16:creationId xmlns:a16="http://schemas.microsoft.com/office/drawing/2014/main" id="{AF35FABF-86C1-CB48-81A1-A3C5B626C542}"/>
                </a:ext>
              </a:extLst>
            </p:cNvPr>
            <p:cNvSpPr/>
            <p:nvPr/>
          </p:nvSpPr>
          <p:spPr>
            <a:xfrm>
              <a:off x="4419833" y="2055968"/>
              <a:ext cx="1116000" cy="684000"/>
            </a:xfrm>
            <a:prstGeom prst="roundRect">
              <a:avLst>
                <a:gd name="adj" fmla="val 7270"/>
              </a:avLst>
            </a:prstGeom>
            <a:solidFill>
              <a:schemeClr val="accent2">
                <a:lumMod val="60000"/>
                <a:lumOff val="4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>
                  <a:solidFill>
                    <a:schemeClr val="bg1"/>
                  </a:solidFill>
                  <a:latin typeface="+mj-lt"/>
                </a:rPr>
                <a:t>Status</a:t>
              </a:r>
              <a:r>
                <a:rPr kumimoji="1" lang="zh-CN" altLang="en-US" sz="1400" b="1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kumimoji="1" lang="en-US" altLang="zh-CN" sz="1400" b="1" dirty="0">
                  <a:solidFill>
                    <a:schemeClr val="bg1"/>
                  </a:solidFill>
                  <a:latin typeface="+mj-lt"/>
                </a:rPr>
                <a:t>Sync</a:t>
              </a:r>
            </a:p>
          </p:txBody>
        </p:sp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E08C2CDA-F24C-8B46-8C66-1CD4D7A235E5}"/>
                </a:ext>
              </a:extLst>
            </p:cNvPr>
            <p:cNvGrpSpPr/>
            <p:nvPr/>
          </p:nvGrpSpPr>
          <p:grpSpPr>
            <a:xfrm>
              <a:off x="630897" y="2506164"/>
              <a:ext cx="1587583" cy="628946"/>
              <a:chOff x="1245312" y="2448774"/>
              <a:chExt cx="1587583" cy="628946"/>
            </a:xfrm>
          </p:grpSpPr>
          <p:pic>
            <p:nvPicPr>
              <p:cNvPr id="45" name="图片 44">
                <a:extLst>
                  <a:ext uri="{FF2B5EF4-FFF2-40B4-BE49-F238E27FC236}">
                    <a16:creationId xmlns:a16="http://schemas.microsoft.com/office/drawing/2014/main" id="{11460B58-D64D-EE46-9BA5-2F925538F8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foregroundMark x1="35556" y1="52000" x2="35556" y2="52000"/>
                            <a14:foregroundMark x1="60444" y1="66667" x2="60444" y2="66667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245312" y="2448774"/>
                <a:ext cx="628946" cy="628946"/>
              </a:xfrm>
              <a:prstGeom prst="rect">
                <a:avLst/>
              </a:prstGeom>
            </p:spPr>
          </p:pic>
          <p:cxnSp>
            <p:nvCxnSpPr>
              <p:cNvPr id="51" name="直线箭头连接符 50">
                <a:extLst>
                  <a:ext uri="{FF2B5EF4-FFF2-40B4-BE49-F238E27FC236}">
                    <a16:creationId xmlns:a16="http://schemas.microsoft.com/office/drawing/2014/main" id="{C2CB63C6-41D6-2B4F-8115-03394F0140CA}"/>
                  </a:ext>
                </a:extLst>
              </p:cNvPr>
              <p:cNvCxnSpPr/>
              <p:nvPr/>
            </p:nvCxnSpPr>
            <p:spPr>
              <a:xfrm>
                <a:off x="2070410" y="2786162"/>
                <a:ext cx="720000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EDA044CE-B804-9048-90A6-45777D7ADF68}"/>
                  </a:ext>
                </a:extLst>
              </p:cNvPr>
              <p:cNvSpPr txBox="1"/>
              <p:nvPr/>
            </p:nvSpPr>
            <p:spPr>
              <a:xfrm>
                <a:off x="2024660" y="2491664"/>
                <a:ext cx="80823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Command</a:t>
                </a:r>
                <a:endParaRPr kumimoji="1"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endParaRPr>
              </a:p>
            </p:txBody>
          </p:sp>
        </p:grp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7C3EEF20-9190-F140-877C-B7B100AD628F}"/>
                </a:ext>
              </a:extLst>
            </p:cNvPr>
            <p:cNvGrpSpPr/>
            <p:nvPr/>
          </p:nvGrpSpPr>
          <p:grpSpPr>
            <a:xfrm>
              <a:off x="651231" y="4146964"/>
              <a:ext cx="1630812" cy="628946"/>
              <a:chOff x="1222582" y="4171743"/>
              <a:chExt cx="1630812" cy="628946"/>
            </a:xfrm>
          </p:grpSpPr>
          <p:pic>
            <p:nvPicPr>
              <p:cNvPr id="47" name="图片 46">
                <a:extLst>
                  <a:ext uri="{FF2B5EF4-FFF2-40B4-BE49-F238E27FC236}">
                    <a16:creationId xmlns:a16="http://schemas.microsoft.com/office/drawing/2014/main" id="{0272517A-49E0-D248-AAF4-1EAC0F3FE0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22582" y="4171743"/>
                <a:ext cx="628946" cy="628946"/>
              </a:xfrm>
              <a:prstGeom prst="rect">
                <a:avLst/>
              </a:prstGeom>
            </p:spPr>
          </p:pic>
          <p:cxnSp>
            <p:nvCxnSpPr>
              <p:cNvPr id="50" name="直线箭头连接符 49">
                <a:extLst>
                  <a:ext uri="{FF2B5EF4-FFF2-40B4-BE49-F238E27FC236}">
                    <a16:creationId xmlns:a16="http://schemas.microsoft.com/office/drawing/2014/main" id="{97C82B59-41D1-1A47-B3AD-E88BBB218C25}"/>
                  </a:ext>
                </a:extLst>
              </p:cNvPr>
              <p:cNvCxnSpPr/>
              <p:nvPr/>
            </p:nvCxnSpPr>
            <p:spPr>
              <a:xfrm>
                <a:off x="2051398" y="4478469"/>
                <a:ext cx="720000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B16AC1C8-DF8A-3A41-ACA0-4186C2C16239}"/>
                  </a:ext>
                </a:extLst>
              </p:cNvPr>
              <p:cNvSpPr txBox="1"/>
              <p:nvPr/>
            </p:nvSpPr>
            <p:spPr>
              <a:xfrm>
                <a:off x="1995467" y="4528813"/>
                <a:ext cx="857927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Restful</a:t>
                </a:r>
                <a:r>
                  <a:rPr kumimoji="1" lang="zh-CN" altLang="en-US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 </a:t>
                </a:r>
                <a:r>
                  <a:rPr kumimoji="1" lang="en-US" altLang="zh-CN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API</a:t>
                </a:r>
                <a:endParaRPr kumimoji="1"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endParaRPr>
              </a:p>
            </p:txBody>
          </p:sp>
        </p:grp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A78D7AD5-6CA8-BC45-BA39-4A8B9F8E5C85}"/>
                </a:ext>
              </a:extLst>
            </p:cNvPr>
            <p:cNvSpPr txBox="1"/>
            <p:nvPr/>
          </p:nvSpPr>
          <p:spPr>
            <a:xfrm>
              <a:off x="206266" y="3208530"/>
              <a:ext cx="1633781" cy="830997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Administration</a:t>
              </a:r>
            </a:p>
            <a:p>
              <a:pPr algn="ctr"/>
              <a:r>
                <a:rPr kumimoji="1" lang="en-US" altLang="zh-CN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Monitoring</a:t>
              </a:r>
            </a:p>
            <a:p>
              <a:pPr algn="ctr"/>
              <a:r>
                <a:rPr kumimoji="1" lang="en-US" altLang="zh-CN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Operation</a:t>
              </a:r>
              <a:endParaRPr kumimoji="1" lang="zh-CN" alt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cxnSp>
          <p:nvCxnSpPr>
            <p:cNvPr id="60" name="直线箭头连接符 59">
              <a:extLst>
                <a:ext uri="{FF2B5EF4-FFF2-40B4-BE49-F238E27FC236}">
                  <a16:creationId xmlns:a16="http://schemas.microsoft.com/office/drawing/2014/main" id="{2E00CBDF-8A2D-4349-910C-28A772B22C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8684" y="2642135"/>
              <a:ext cx="681558" cy="3739"/>
            </a:xfrm>
            <a:prstGeom prst="straightConnector1">
              <a:avLst/>
            </a:prstGeom>
            <a:ln w="28575">
              <a:solidFill>
                <a:schemeClr val="accent3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箭头连接符 60">
              <a:extLst>
                <a:ext uri="{FF2B5EF4-FFF2-40B4-BE49-F238E27FC236}">
                  <a16:creationId xmlns:a16="http://schemas.microsoft.com/office/drawing/2014/main" id="{4FA8E81A-6057-024E-A531-66CCC1CE99EC}"/>
                </a:ext>
              </a:extLst>
            </p:cNvPr>
            <p:cNvCxnSpPr>
              <a:cxnSpLocks/>
            </p:cNvCxnSpPr>
            <p:nvPr/>
          </p:nvCxnSpPr>
          <p:spPr>
            <a:xfrm>
              <a:off x="3510652" y="5609809"/>
              <a:ext cx="697623" cy="0"/>
            </a:xfrm>
            <a:prstGeom prst="straightConnector1">
              <a:avLst/>
            </a:prstGeom>
            <a:ln w="28575">
              <a:solidFill>
                <a:schemeClr val="accent3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D0520DC6-65A9-B442-9023-B4C87BF5AEEF}"/>
                </a:ext>
              </a:extLst>
            </p:cNvPr>
            <p:cNvSpPr txBox="1"/>
            <p:nvPr/>
          </p:nvSpPr>
          <p:spPr>
            <a:xfrm>
              <a:off x="3456148" y="3645075"/>
              <a:ext cx="80663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Sync</a:t>
              </a:r>
              <a:r>
                <a:rPr kumimoji="1"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Data</a:t>
              </a:r>
              <a:endParaRPr kumimoji="1"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cxnSp>
          <p:nvCxnSpPr>
            <p:cNvPr id="62" name="直线箭头连接符 61">
              <a:extLst>
                <a:ext uri="{FF2B5EF4-FFF2-40B4-BE49-F238E27FC236}">
                  <a16:creationId xmlns:a16="http://schemas.microsoft.com/office/drawing/2014/main" id="{F89F0BFA-68C8-A742-9A98-150BAF40CDD7}"/>
                </a:ext>
              </a:extLst>
            </p:cNvPr>
            <p:cNvCxnSpPr>
              <a:cxnSpLocks/>
            </p:cNvCxnSpPr>
            <p:nvPr/>
          </p:nvCxnSpPr>
          <p:spPr>
            <a:xfrm>
              <a:off x="3510652" y="4017232"/>
              <a:ext cx="697623" cy="0"/>
            </a:xfrm>
            <a:prstGeom prst="straightConnector1">
              <a:avLst/>
            </a:prstGeom>
            <a:ln w="28575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线箭头连接符 101">
              <a:extLst>
                <a:ext uri="{FF2B5EF4-FFF2-40B4-BE49-F238E27FC236}">
                  <a16:creationId xmlns:a16="http://schemas.microsoft.com/office/drawing/2014/main" id="{FF93D80F-50FF-244B-AE7F-EC846AD1A455}"/>
                </a:ext>
              </a:extLst>
            </p:cNvPr>
            <p:cNvCxnSpPr>
              <a:cxnSpLocks/>
            </p:cNvCxnSpPr>
            <p:nvPr/>
          </p:nvCxnSpPr>
          <p:spPr>
            <a:xfrm>
              <a:off x="3510652" y="3516450"/>
              <a:ext cx="697623" cy="0"/>
            </a:xfrm>
            <a:prstGeom prst="straightConnector1">
              <a:avLst/>
            </a:prstGeom>
            <a:ln w="28575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圆角矩形 173">
              <a:extLst>
                <a:ext uri="{FF2B5EF4-FFF2-40B4-BE49-F238E27FC236}">
                  <a16:creationId xmlns:a16="http://schemas.microsoft.com/office/drawing/2014/main" id="{ED3BC708-3EAF-F544-8861-FE1BBB56CCFF}"/>
                </a:ext>
              </a:extLst>
            </p:cNvPr>
            <p:cNvSpPr/>
            <p:nvPr/>
          </p:nvSpPr>
          <p:spPr>
            <a:xfrm>
              <a:off x="4419833" y="3079607"/>
              <a:ext cx="1116000" cy="684000"/>
            </a:xfrm>
            <a:prstGeom prst="roundRect">
              <a:avLst>
                <a:gd name="adj" fmla="val 5033"/>
              </a:avLst>
            </a:prstGeom>
            <a:solidFill>
              <a:schemeClr val="accent2">
                <a:lumMod val="60000"/>
                <a:lumOff val="4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>
                  <a:solidFill>
                    <a:schemeClr val="bg1"/>
                  </a:solidFill>
                  <a:latin typeface="+mj-lt"/>
                </a:rPr>
                <a:t>Service Discovery</a:t>
              </a:r>
            </a:p>
          </p:txBody>
        </p:sp>
        <p:sp>
          <p:nvSpPr>
            <p:cNvPr id="77" name="圆角矩形 173">
              <a:extLst>
                <a:ext uri="{FF2B5EF4-FFF2-40B4-BE49-F238E27FC236}">
                  <a16:creationId xmlns:a16="http://schemas.microsoft.com/office/drawing/2014/main" id="{635371AA-6B2F-B043-A2FA-7CDF2A9887A9}"/>
                </a:ext>
              </a:extLst>
            </p:cNvPr>
            <p:cNvSpPr/>
            <p:nvPr/>
          </p:nvSpPr>
          <p:spPr>
            <a:xfrm>
              <a:off x="4419263" y="4103246"/>
              <a:ext cx="1116000" cy="684000"/>
            </a:xfrm>
            <a:prstGeom prst="roundRect">
              <a:avLst>
                <a:gd name="adj" fmla="val 5765"/>
              </a:avLst>
            </a:prstGeom>
            <a:solidFill>
              <a:schemeClr val="accent2">
                <a:lumMod val="60000"/>
                <a:lumOff val="4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>
                  <a:solidFill>
                    <a:schemeClr val="bg1"/>
                  </a:solidFill>
                  <a:latin typeface="+mj-lt"/>
                </a:rPr>
                <a:t>Monitor Controller</a:t>
              </a:r>
            </a:p>
          </p:txBody>
        </p:sp>
        <p:sp>
          <p:nvSpPr>
            <p:cNvPr id="84" name="圆角矩形 173">
              <a:extLst>
                <a:ext uri="{FF2B5EF4-FFF2-40B4-BE49-F238E27FC236}">
                  <a16:creationId xmlns:a16="http://schemas.microsoft.com/office/drawing/2014/main" id="{8C2807B5-A5EF-7848-B366-BB2CE136DFB6}"/>
                </a:ext>
              </a:extLst>
            </p:cNvPr>
            <p:cNvSpPr/>
            <p:nvPr/>
          </p:nvSpPr>
          <p:spPr>
            <a:xfrm>
              <a:off x="8274721" y="4452406"/>
              <a:ext cx="982319" cy="37061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chemeClr val="bg1"/>
                  </a:solidFill>
                  <a:latin typeface="+mj-lt"/>
                </a:rPr>
                <a:t>Mesh</a:t>
              </a:r>
            </a:p>
          </p:txBody>
        </p:sp>
        <p:sp>
          <p:nvSpPr>
            <p:cNvPr id="85" name="圆角矩形 173">
              <a:extLst>
                <a:ext uri="{FF2B5EF4-FFF2-40B4-BE49-F238E27FC236}">
                  <a16:creationId xmlns:a16="http://schemas.microsoft.com/office/drawing/2014/main" id="{0C8F23AB-6712-1444-927C-57F94ACAB4CC}"/>
                </a:ext>
              </a:extLst>
            </p:cNvPr>
            <p:cNvSpPr/>
            <p:nvPr/>
          </p:nvSpPr>
          <p:spPr>
            <a:xfrm>
              <a:off x="10571596" y="4458196"/>
              <a:ext cx="982319" cy="37061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chemeClr val="bg1"/>
                  </a:solidFill>
                  <a:latin typeface="+mj-lt"/>
                </a:rPr>
                <a:t>FaaS</a:t>
              </a:r>
            </a:p>
          </p:txBody>
        </p:sp>
        <p:sp>
          <p:nvSpPr>
            <p:cNvPr id="86" name="圆角矩形 173">
              <a:extLst>
                <a:ext uri="{FF2B5EF4-FFF2-40B4-BE49-F238E27FC236}">
                  <a16:creationId xmlns:a16="http://schemas.microsoft.com/office/drawing/2014/main" id="{1071FA0E-456A-0040-9B31-7F44F39E527E}"/>
                </a:ext>
              </a:extLst>
            </p:cNvPr>
            <p:cNvSpPr/>
            <p:nvPr/>
          </p:nvSpPr>
          <p:spPr>
            <a:xfrm>
              <a:off x="5782334" y="3555442"/>
              <a:ext cx="5894776" cy="552138"/>
            </a:xfrm>
            <a:prstGeom prst="roundRect">
              <a:avLst>
                <a:gd name="adj" fmla="val 10108"/>
              </a:avLst>
            </a:prstGeom>
            <a:solidFill>
              <a:srgbClr val="003178"/>
            </a:solidFill>
            <a:ln>
              <a:solidFill>
                <a:srgbClr val="003178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>
                  <a:solidFill>
                    <a:schemeClr val="bg1"/>
                  </a:solidFill>
                  <a:latin typeface="+mj-lt"/>
                </a:rPr>
                <a:t>Traffic Controller (Namespaced)</a:t>
              </a:r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96C7F6FE-74A1-1946-A0F6-439F2794D1BA}"/>
                </a:ext>
              </a:extLst>
            </p:cNvPr>
            <p:cNvGrpSpPr/>
            <p:nvPr/>
          </p:nvGrpSpPr>
          <p:grpSpPr>
            <a:xfrm>
              <a:off x="7197702" y="1249370"/>
              <a:ext cx="4479408" cy="2039641"/>
              <a:chOff x="7197702" y="1095469"/>
              <a:chExt cx="4479408" cy="2039641"/>
            </a:xfrm>
          </p:grpSpPr>
          <p:sp>
            <p:nvSpPr>
              <p:cNvPr id="13" name="圆角矩形 173">
                <a:extLst>
                  <a:ext uri="{FF2B5EF4-FFF2-40B4-BE49-F238E27FC236}">
                    <a16:creationId xmlns:a16="http://schemas.microsoft.com/office/drawing/2014/main" id="{4051C724-4E32-E84F-92FF-BC87F6731356}"/>
                  </a:ext>
                </a:extLst>
              </p:cNvPr>
              <p:cNvSpPr/>
              <p:nvPr/>
            </p:nvSpPr>
            <p:spPr>
              <a:xfrm>
                <a:off x="7197702" y="1095469"/>
                <a:ext cx="4479408" cy="2039641"/>
              </a:xfrm>
              <a:prstGeom prst="roundRect">
                <a:avLst>
                  <a:gd name="adj" fmla="val 1631"/>
                </a:avLst>
              </a:prstGeom>
              <a:solidFill>
                <a:srgbClr val="003178"/>
              </a:solidFill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08000" rtlCol="0" anchor="t"/>
              <a:lstStyle/>
              <a:p>
                <a:pPr algn="ctr"/>
                <a:r>
                  <a:rPr kumimoji="1" lang="en-US" altLang="zh-CN" b="1" dirty="0">
                    <a:solidFill>
                      <a:schemeClr val="bg1"/>
                    </a:solidFill>
                  </a:rPr>
                  <a:t>Pipelines</a:t>
                </a:r>
                <a:r>
                  <a:rPr kumimoji="1" lang="zh-CN" altLang="en-US" b="1" dirty="0">
                    <a:solidFill>
                      <a:schemeClr val="bg1"/>
                    </a:solidFill>
                  </a:rPr>
                  <a:t> </a:t>
                </a:r>
                <a:r>
                  <a:rPr kumimoji="1" lang="en-US" altLang="zh-CN" b="1" dirty="0">
                    <a:solidFill>
                      <a:schemeClr val="bg1"/>
                    </a:solidFill>
                  </a:rPr>
                  <a:t>Orchestration</a:t>
                </a:r>
                <a:r>
                  <a:rPr kumimoji="1" lang="zh-CN" altLang="en-US" b="1" dirty="0">
                    <a:solidFill>
                      <a:schemeClr val="bg1"/>
                    </a:solidFill>
                  </a:rPr>
                  <a:t> </a:t>
                </a:r>
                <a:r>
                  <a:rPr kumimoji="1" lang="zh-CN" altLang="en-US" dirty="0">
                    <a:solidFill>
                      <a:schemeClr val="bg1"/>
                    </a:solidFill>
                  </a:rPr>
                  <a:t> </a:t>
                </a:r>
                <a:endParaRPr kumimoji="1" lang="en-US" altLang="zh-CN" dirty="0">
                  <a:solidFill>
                    <a:schemeClr val="bg1"/>
                  </a:solidFill>
                </a:endParaRPr>
              </a:p>
              <a:p>
                <a:pPr algn="ctr"/>
                <a:r>
                  <a:rPr kumimoji="1" lang="en-US" altLang="zh-CN" sz="1200" dirty="0">
                    <a:solidFill>
                      <a:schemeClr val="bg1"/>
                    </a:solidFill>
                  </a:rPr>
                  <a:t>(Filters</a:t>
                </a:r>
                <a:r>
                  <a:rPr kumimoji="1" lang="zh-CN" altLang="en-US" sz="1200" dirty="0">
                    <a:solidFill>
                      <a:schemeClr val="bg1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chemeClr val="bg1"/>
                    </a:solidFill>
                  </a:rPr>
                  <a:t>Chain)</a:t>
                </a:r>
                <a:endParaRPr kumimoji="1" lang="zh-CN" altLang="en-US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圆角矩形 173">
                <a:extLst>
                  <a:ext uri="{FF2B5EF4-FFF2-40B4-BE49-F238E27FC236}">
                    <a16:creationId xmlns:a16="http://schemas.microsoft.com/office/drawing/2014/main" id="{AFC2B0DD-6957-424C-9EDF-85E19055D3C9}"/>
                  </a:ext>
                </a:extLst>
              </p:cNvPr>
              <p:cNvSpPr/>
              <p:nvPr/>
            </p:nvSpPr>
            <p:spPr>
              <a:xfrm>
                <a:off x="7416173" y="1880010"/>
                <a:ext cx="1224947" cy="28417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bg1"/>
                    </a:solidFill>
                    <a:latin typeface="+mj-lt"/>
                  </a:rPr>
                  <a:t>Validator</a:t>
                </a:r>
              </a:p>
            </p:txBody>
          </p:sp>
          <p:sp>
            <p:nvSpPr>
              <p:cNvPr id="87" name="圆角矩形 173">
                <a:extLst>
                  <a:ext uri="{FF2B5EF4-FFF2-40B4-BE49-F238E27FC236}">
                    <a16:creationId xmlns:a16="http://schemas.microsoft.com/office/drawing/2014/main" id="{FD196B55-9C8B-9140-9A70-89773CF54455}"/>
                  </a:ext>
                </a:extLst>
              </p:cNvPr>
              <p:cNvSpPr/>
              <p:nvPr/>
            </p:nvSpPr>
            <p:spPr>
              <a:xfrm>
                <a:off x="7416173" y="2300725"/>
                <a:ext cx="1224947" cy="28417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bg1"/>
                    </a:solidFill>
                    <a:latin typeface="+mj-lt"/>
                  </a:rPr>
                  <a:t>TimeLimiter</a:t>
                </a:r>
              </a:p>
            </p:txBody>
          </p:sp>
          <p:sp>
            <p:nvSpPr>
              <p:cNvPr id="88" name="圆角矩形 173">
                <a:extLst>
                  <a:ext uri="{FF2B5EF4-FFF2-40B4-BE49-F238E27FC236}">
                    <a16:creationId xmlns:a16="http://schemas.microsoft.com/office/drawing/2014/main" id="{51E7D082-0A49-B341-BFD6-3C8D0431810F}"/>
                  </a:ext>
                </a:extLst>
              </p:cNvPr>
              <p:cNvSpPr/>
              <p:nvPr/>
            </p:nvSpPr>
            <p:spPr>
              <a:xfrm>
                <a:off x="7416173" y="2693161"/>
                <a:ext cx="1224947" cy="28417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bg1"/>
                    </a:solidFill>
                    <a:latin typeface="+mj-lt"/>
                  </a:rPr>
                  <a:t>OAth2</a:t>
                </a:r>
                <a:r>
                  <a:rPr kumimoji="1" lang="zh-CN" altLang="en-US" sz="1000" b="1" dirty="0">
                    <a:solidFill>
                      <a:schemeClr val="bg1"/>
                    </a:solidFill>
                    <a:latin typeface="+mj-lt"/>
                  </a:rPr>
                  <a:t> </a:t>
                </a:r>
                <a:r>
                  <a:rPr kumimoji="1" lang="en-US" altLang="zh-CN" sz="1000" b="1" dirty="0">
                    <a:solidFill>
                      <a:schemeClr val="bg1"/>
                    </a:solidFill>
                    <a:latin typeface="+mj-lt"/>
                  </a:rPr>
                  <a:t>/</a:t>
                </a:r>
                <a:r>
                  <a:rPr kumimoji="1" lang="zh-CN" altLang="en-US" sz="1000" b="1" dirty="0">
                    <a:solidFill>
                      <a:schemeClr val="bg1"/>
                    </a:solidFill>
                    <a:latin typeface="+mj-lt"/>
                  </a:rPr>
                  <a:t> </a:t>
                </a:r>
                <a:r>
                  <a:rPr kumimoji="1" lang="en-US" altLang="zh-CN" sz="1000" b="1" dirty="0">
                    <a:solidFill>
                      <a:schemeClr val="bg1"/>
                    </a:solidFill>
                    <a:latin typeface="+mj-lt"/>
                  </a:rPr>
                  <a:t>HMAC</a:t>
                </a:r>
              </a:p>
            </p:txBody>
          </p:sp>
          <p:sp>
            <p:nvSpPr>
              <p:cNvPr id="89" name="圆角矩形 173">
                <a:extLst>
                  <a:ext uri="{FF2B5EF4-FFF2-40B4-BE49-F238E27FC236}">
                    <a16:creationId xmlns:a16="http://schemas.microsoft.com/office/drawing/2014/main" id="{23103944-7A9B-8B4F-8561-B04FA8108978}"/>
                  </a:ext>
                </a:extLst>
              </p:cNvPr>
              <p:cNvSpPr/>
              <p:nvPr/>
            </p:nvSpPr>
            <p:spPr>
              <a:xfrm>
                <a:off x="8833566" y="1883600"/>
                <a:ext cx="1224947" cy="28417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bg1"/>
                    </a:solidFill>
                    <a:latin typeface="+mj-lt"/>
                  </a:rPr>
                  <a:t>APIAggregator</a:t>
                </a:r>
              </a:p>
            </p:txBody>
          </p:sp>
          <p:sp>
            <p:nvSpPr>
              <p:cNvPr id="90" name="圆角矩形 173">
                <a:extLst>
                  <a:ext uri="{FF2B5EF4-FFF2-40B4-BE49-F238E27FC236}">
                    <a16:creationId xmlns:a16="http://schemas.microsoft.com/office/drawing/2014/main" id="{D435DCF7-E3B2-A340-A77D-929EC49F375F}"/>
                  </a:ext>
                </a:extLst>
              </p:cNvPr>
              <p:cNvSpPr/>
              <p:nvPr/>
            </p:nvSpPr>
            <p:spPr>
              <a:xfrm>
                <a:off x="8833566" y="2303198"/>
                <a:ext cx="1224947" cy="28417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bg1"/>
                    </a:solidFill>
                    <a:latin typeface="+mj-lt"/>
                  </a:rPr>
                  <a:t>Proxy</a:t>
                </a:r>
              </a:p>
            </p:txBody>
          </p:sp>
          <p:sp>
            <p:nvSpPr>
              <p:cNvPr id="91" name="圆角矩形 173">
                <a:extLst>
                  <a:ext uri="{FF2B5EF4-FFF2-40B4-BE49-F238E27FC236}">
                    <a16:creationId xmlns:a16="http://schemas.microsoft.com/office/drawing/2014/main" id="{F8436577-B7DE-5346-928B-507146244605}"/>
                  </a:ext>
                </a:extLst>
              </p:cNvPr>
              <p:cNvSpPr/>
              <p:nvPr/>
            </p:nvSpPr>
            <p:spPr>
              <a:xfrm>
                <a:off x="8833566" y="2695634"/>
                <a:ext cx="1224947" cy="28417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bg1"/>
                    </a:solidFill>
                    <a:latin typeface="+mj-lt"/>
                  </a:rPr>
                  <a:t>Retryer</a:t>
                </a:r>
              </a:p>
            </p:txBody>
          </p:sp>
          <p:sp>
            <p:nvSpPr>
              <p:cNvPr id="92" name="圆角矩形 173">
                <a:extLst>
                  <a:ext uri="{FF2B5EF4-FFF2-40B4-BE49-F238E27FC236}">
                    <a16:creationId xmlns:a16="http://schemas.microsoft.com/office/drawing/2014/main" id="{5262D441-EEDC-7F49-8EFF-938A55AABB51}"/>
                  </a:ext>
                </a:extLst>
              </p:cNvPr>
              <p:cNvSpPr/>
              <p:nvPr/>
            </p:nvSpPr>
            <p:spPr>
              <a:xfrm>
                <a:off x="10250960" y="1885968"/>
                <a:ext cx="1224947" cy="28417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bg1"/>
                    </a:solidFill>
                    <a:latin typeface="+mj-lt"/>
                  </a:rPr>
                  <a:t>RateLimiter</a:t>
                </a:r>
              </a:p>
            </p:txBody>
          </p:sp>
          <p:sp>
            <p:nvSpPr>
              <p:cNvPr id="93" name="圆角矩形 173">
                <a:extLst>
                  <a:ext uri="{FF2B5EF4-FFF2-40B4-BE49-F238E27FC236}">
                    <a16:creationId xmlns:a16="http://schemas.microsoft.com/office/drawing/2014/main" id="{48F4B14F-CB9B-5A4B-9587-E7767FCD8D3F}"/>
                  </a:ext>
                </a:extLst>
              </p:cNvPr>
              <p:cNvSpPr/>
              <p:nvPr/>
            </p:nvSpPr>
            <p:spPr>
              <a:xfrm>
                <a:off x="10250960" y="2303198"/>
                <a:ext cx="1224947" cy="28417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bg1"/>
                    </a:solidFill>
                    <a:latin typeface="+mj-lt"/>
                  </a:rPr>
                  <a:t>CircuitBreaker</a:t>
                </a:r>
              </a:p>
            </p:txBody>
          </p:sp>
          <p:sp>
            <p:nvSpPr>
              <p:cNvPr id="94" name="圆角矩形 173">
                <a:extLst>
                  <a:ext uri="{FF2B5EF4-FFF2-40B4-BE49-F238E27FC236}">
                    <a16:creationId xmlns:a16="http://schemas.microsoft.com/office/drawing/2014/main" id="{FA6C01DA-69FD-4240-B9AD-74FAF51173FA}"/>
                  </a:ext>
                </a:extLst>
              </p:cNvPr>
              <p:cNvSpPr/>
              <p:nvPr/>
            </p:nvSpPr>
            <p:spPr>
              <a:xfrm>
                <a:off x="10250960" y="2695634"/>
                <a:ext cx="1224947" cy="28417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bg1"/>
                    </a:solidFill>
                    <a:latin typeface="+mj-lt"/>
                  </a:rPr>
                  <a:t>CORSAdaptor</a:t>
                </a:r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17FBDB21-F544-1544-B6C3-40B7A94C498A}"/>
                </a:ext>
              </a:extLst>
            </p:cNvPr>
            <p:cNvGrpSpPr/>
            <p:nvPr/>
          </p:nvGrpSpPr>
          <p:grpSpPr>
            <a:xfrm>
              <a:off x="5753199" y="1249370"/>
              <a:ext cx="1344363" cy="2039642"/>
              <a:chOff x="5753199" y="1095469"/>
              <a:chExt cx="1344363" cy="2039642"/>
            </a:xfrm>
          </p:grpSpPr>
          <p:sp>
            <p:nvSpPr>
              <p:cNvPr id="4" name="圆角矩形 173">
                <a:extLst>
                  <a:ext uri="{FF2B5EF4-FFF2-40B4-BE49-F238E27FC236}">
                    <a16:creationId xmlns:a16="http://schemas.microsoft.com/office/drawing/2014/main" id="{3D217519-EE99-874E-BBAF-25163A2E393A}"/>
                  </a:ext>
                </a:extLst>
              </p:cNvPr>
              <p:cNvSpPr/>
              <p:nvPr/>
            </p:nvSpPr>
            <p:spPr>
              <a:xfrm>
                <a:off x="5753199" y="1095469"/>
                <a:ext cx="1344363" cy="2039642"/>
              </a:xfrm>
              <a:prstGeom prst="roundRect">
                <a:avLst>
                  <a:gd name="adj" fmla="val 3979"/>
                </a:avLst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08000" rtlCol="0" anchor="t"/>
              <a:lstStyle/>
              <a:p>
                <a:pPr algn="ctr"/>
                <a:r>
                  <a:rPr kumimoji="1" lang="en-US" altLang="zh-CN" b="1" dirty="0">
                    <a:solidFill>
                      <a:schemeClr val="bg1"/>
                    </a:solidFill>
                  </a:rPr>
                  <a:t>Traffic</a:t>
                </a:r>
                <a:r>
                  <a:rPr kumimoji="1" lang="zh-CN" altLang="en-US" b="1" dirty="0">
                    <a:solidFill>
                      <a:schemeClr val="bg1"/>
                    </a:solidFill>
                  </a:rPr>
                  <a:t> </a:t>
                </a:r>
                <a:r>
                  <a:rPr kumimoji="1" lang="en-US" altLang="zh-CN" b="1" dirty="0">
                    <a:solidFill>
                      <a:schemeClr val="bg1"/>
                    </a:solidFill>
                  </a:rPr>
                  <a:t>Gate</a:t>
                </a:r>
              </a:p>
            </p:txBody>
          </p:sp>
          <p:sp>
            <p:nvSpPr>
              <p:cNvPr id="68" name="圆角矩形 173">
                <a:extLst>
                  <a:ext uri="{FF2B5EF4-FFF2-40B4-BE49-F238E27FC236}">
                    <a16:creationId xmlns:a16="http://schemas.microsoft.com/office/drawing/2014/main" id="{4844B3BF-276C-CD48-BFB1-F16030B9656E}"/>
                  </a:ext>
                </a:extLst>
              </p:cNvPr>
              <p:cNvSpPr/>
              <p:nvPr/>
            </p:nvSpPr>
            <p:spPr>
              <a:xfrm>
                <a:off x="5876444" y="1878782"/>
                <a:ext cx="1123405" cy="288997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bg1"/>
                    </a:solidFill>
                    <a:latin typeface="+mj-lt"/>
                  </a:rPr>
                  <a:t>HTTP1/2/3</a:t>
                </a:r>
              </a:p>
            </p:txBody>
          </p:sp>
          <p:sp>
            <p:nvSpPr>
              <p:cNvPr id="95" name="圆角矩形 173">
                <a:extLst>
                  <a:ext uri="{FF2B5EF4-FFF2-40B4-BE49-F238E27FC236}">
                    <a16:creationId xmlns:a16="http://schemas.microsoft.com/office/drawing/2014/main" id="{5BD07B9C-9846-8642-944D-3CCD926BFB71}"/>
                  </a:ext>
                </a:extLst>
              </p:cNvPr>
              <p:cNvSpPr/>
              <p:nvPr/>
            </p:nvSpPr>
            <p:spPr>
              <a:xfrm>
                <a:off x="5876444" y="2287498"/>
                <a:ext cx="1123405" cy="288997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bg1"/>
                    </a:solidFill>
                    <a:latin typeface="+mj-lt"/>
                  </a:rPr>
                  <a:t>MQTT</a:t>
                </a:r>
              </a:p>
            </p:txBody>
          </p:sp>
          <p:sp>
            <p:nvSpPr>
              <p:cNvPr id="96" name="圆角矩形 173">
                <a:extLst>
                  <a:ext uri="{FF2B5EF4-FFF2-40B4-BE49-F238E27FC236}">
                    <a16:creationId xmlns:a16="http://schemas.microsoft.com/office/drawing/2014/main" id="{E551BCDE-2121-7342-8648-9F7F7D3014CF}"/>
                  </a:ext>
                </a:extLst>
              </p:cNvPr>
              <p:cNvSpPr/>
              <p:nvPr/>
            </p:nvSpPr>
            <p:spPr>
              <a:xfrm>
                <a:off x="5876444" y="2696214"/>
                <a:ext cx="1123405" cy="288997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bg1"/>
                    </a:solidFill>
                    <a:latin typeface="+mj-lt"/>
                  </a:rPr>
                  <a:t>WebSocket</a:t>
                </a:r>
              </a:p>
            </p:txBody>
          </p:sp>
        </p:grpSp>
        <p:sp>
          <p:nvSpPr>
            <p:cNvPr id="100" name="圆角矩形 173">
              <a:extLst>
                <a:ext uri="{FF2B5EF4-FFF2-40B4-BE49-F238E27FC236}">
                  <a16:creationId xmlns:a16="http://schemas.microsoft.com/office/drawing/2014/main" id="{1488E482-81FB-384F-BE67-45BCCB617CD9}"/>
                </a:ext>
              </a:extLst>
            </p:cNvPr>
            <p:cNvSpPr/>
            <p:nvPr/>
          </p:nvSpPr>
          <p:spPr>
            <a:xfrm>
              <a:off x="9435302" y="4458196"/>
              <a:ext cx="982319" cy="37061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chemeClr val="bg1"/>
                  </a:solidFill>
                  <a:latin typeface="+mj-lt"/>
                </a:rPr>
                <a:t>Fallback</a:t>
              </a: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8692AC18-1011-E44A-BC57-FED21AE90B32}"/>
                </a:ext>
              </a:extLst>
            </p:cNvPr>
            <p:cNvSpPr txBox="1"/>
            <p:nvPr/>
          </p:nvSpPr>
          <p:spPr>
            <a:xfrm>
              <a:off x="7177855" y="3293877"/>
              <a:ext cx="310373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Manage</a:t>
              </a:r>
              <a:r>
                <a:rPr kumimoji="1"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TrafficGate&amp;Pipeline in All Namespaces</a:t>
              </a:r>
              <a:endParaRPr kumimoji="1"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4" name="圆角矩形 173">
              <a:extLst>
                <a:ext uri="{FF2B5EF4-FFF2-40B4-BE49-F238E27FC236}">
                  <a16:creationId xmlns:a16="http://schemas.microsoft.com/office/drawing/2014/main" id="{05615D5C-E1CF-4D4F-924C-D30B6CE1BB3E}"/>
                </a:ext>
              </a:extLst>
            </p:cNvPr>
            <p:cNvSpPr/>
            <p:nvPr/>
          </p:nvSpPr>
          <p:spPr>
            <a:xfrm>
              <a:off x="7138427" y="4452405"/>
              <a:ext cx="982319" cy="37061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chemeClr val="bg1"/>
                  </a:solidFill>
                  <a:latin typeface="+mj-lt"/>
                </a:rPr>
                <a:t>RawConfig</a:t>
              </a:r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3176937C-70D4-5442-8D18-D50DED5DAF71}"/>
                </a:ext>
              </a:extLst>
            </p:cNvPr>
            <p:cNvGrpSpPr/>
            <p:nvPr/>
          </p:nvGrpSpPr>
          <p:grpSpPr>
            <a:xfrm>
              <a:off x="6717604" y="3320484"/>
              <a:ext cx="3869283" cy="980411"/>
              <a:chOff x="6717604" y="3320484"/>
              <a:chExt cx="3869283" cy="980411"/>
            </a:xfrm>
          </p:grpSpPr>
          <p:cxnSp>
            <p:nvCxnSpPr>
              <p:cNvPr id="97" name="直线箭头连接符 96">
                <a:extLst>
                  <a:ext uri="{FF2B5EF4-FFF2-40B4-BE49-F238E27FC236}">
                    <a16:creationId xmlns:a16="http://schemas.microsoft.com/office/drawing/2014/main" id="{9D3170B5-0BEF-0E4D-9660-BFEDA2AE6A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17604" y="3326150"/>
                <a:ext cx="0" cy="180000"/>
              </a:xfrm>
              <a:prstGeom prst="straightConnector1">
                <a:avLst/>
              </a:prstGeom>
              <a:ln w="28575">
                <a:solidFill>
                  <a:schemeClr val="accent3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线箭头连接符 98">
                <a:extLst>
                  <a:ext uri="{FF2B5EF4-FFF2-40B4-BE49-F238E27FC236}">
                    <a16:creationId xmlns:a16="http://schemas.microsoft.com/office/drawing/2014/main" id="{2F6561BE-CC90-7841-9B91-3B45597E1E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74187" y="3320484"/>
                <a:ext cx="0" cy="180000"/>
              </a:xfrm>
              <a:prstGeom prst="straightConnector1">
                <a:avLst/>
              </a:prstGeom>
              <a:ln w="28575">
                <a:solidFill>
                  <a:schemeClr val="accent3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线箭头连接符 104">
                <a:extLst>
                  <a:ext uri="{FF2B5EF4-FFF2-40B4-BE49-F238E27FC236}">
                    <a16:creationId xmlns:a16="http://schemas.microsoft.com/office/drawing/2014/main" id="{FB733ED8-6CF8-D24B-A193-C8AF31304B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0304" y="4120895"/>
                <a:ext cx="0" cy="180000"/>
              </a:xfrm>
              <a:prstGeom prst="straightConnector1">
                <a:avLst/>
              </a:prstGeom>
              <a:ln w="28575">
                <a:solidFill>
                  <a:schemeClr val="accent3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线箭头连接符 105">
                <a:extLst>
                  <a:ext uri="{FF2B5EF4-FFF2-40B4-BE49-F238E27FC236}">
                    <a16:creationId xmlns:a16="http://schemas.microsoft.com/office/drawing/2014/main" id="{2FAFB3AE-F724-1C43-AD24-480A2C280E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6887" y="4115229"/>
                <a:ext cx="0" cy="180000"/>
              </a:xfrm>
              <a:prstGeom prst="straightConnector1">
                <a:avLst/>
              </a:prstGeom>
              <a:ln w="28575">
                <a:solidFill>
                  <a:schemeClr val="accent3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822F3668-0389-854A-9707-B9D4D9B0C608}"/>
                </a:ext>
              </a:extLst>
            </p:cNvPr>
            <p:cNvSpPr txBox="1"/>
            <p:nvPr/>
          </p:nvSpPr>
          <p:spPr>
            <a:xfrm>
              <a:off x="7445556" y="4087305"/>
              <a:ext cx="256833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Mange Traffic in or across Namespaces</a:t>
              </a:r>
              <a:endParaRPr kumimoji="1"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37B81EF3-E8FB-994F-98C4-7E31D134B9F2}"/>
                </a:ext>
              </a:extLst>
            </p:cNvPr>
            <p:cNvGrpSpPr/>
            <p:nvPr/>
          </p:nvGrpSpPr>
          <p:grpSpPr>
            <a:xfrm>
              <a:off x="5142831" y="4946943"/>
              <a:ext cx="5270023" cy="253916"/>
              <a:chOff x="5142831" y="5091791"/>
              <a:chExt cx="5270023" cy="253916"/>
            </a:xfrm>
          </p:grpSpPr>
          <p:sp>
            <p:nvSpPr>
              <p:cNvPr id="55" name="右箭头 54">
                <a:extLst>
                  <a:ext uri="{FF2B5EF4-FFF2-40B4-BE49-F238E27FC236}">
                    <a16:creationId xmlns:a16="http://schemas.microsoft.com/office/drawing/2014/main" id="{F83BCAD4-7DBC-B445-9BB4-F824D59A6331}"/>
                  </a:ext>
                </a:extLst>
              </p:cNvPr>
              <p:cNvSpPr/>
              <p:nvPr/>
            </p:nvSpPr>
            <p:spPr>
              <a:xfrm rot="16200000">
                <a:off x="5142831" y="5128750"/>
                <a:ext cx="180000" cy="180000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6" name="右箭头 55">
                <a:extLst>
                  <a:ext uri="{FF2B5EF4-FFF2-40B4-BE49-F238E27FC236}">
                    <a16:creationId xmlns:a16="http://schemas.microsoft.com/office/drawing/2014/main" id="{DF7A7570-D5F2-3644-B5C2-A39833606302}"/>
                  </a:ext>
                </a:extLst>
              </p:cNvPr>
              <p:cNvSpPr/>
              <p:nvPr/>
            </p:nvSpPr>
            <p:spPr>
              <a:xfrm rot="16200000">
                <a:off x="7687843" y="5128750"/>
                <a:ext cx="180000" cy="180000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050"/>
              </a:p>
            </p:txBody>
          </p:sp>
          <p:sp>
            <p:nvSpPr>
              <p:cNvPr id="57" name="右箭头 56">
                <a:extLst>
                  <a:ext uri="{FF2B5EF4-FFF2-40B4-BE49-F238E27FC236}">
                    <a16:creationId xmlns:a16="http://schemas.microsoft.com/office/drawing/2014/main" id="{57952921-8211-5C44-8BB1-8D4282085108}"/>
                  </a:ext>
                </a:extLst>
              </p:cNvPr>
              <p:cNvSpPr/>
              <p:nvPr/>
            </p:nvSpPr>
            <p:spPr>
              <a:xfrm rot="16200000">
                <a:off x="10232854" y="5128749"/>
                <a:ext cx="180000" cy="180000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050"/>
              </a:p>
            </p:txBody>
          </p:sp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A9EBD808-2380-3E48-A75B-591971E2AC41}"/>
                  </a:ext>
                </a:extLst>
              </p:cNvPr>
              <p:cNvSpPr txBox="1"/>
              <p:nvPr/>
            </p:nvSpPr>
            <p:spPr>
              <a:xfrm>
                <a:off x="8255467" y="5091791"/>
                <a:ext cx="1552027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Manage</a:t>
                </a:r>
                <a:r>
                  <a:rPr kumimoji="1" lang="zh-CN" altLang="en-US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 </a:t>
                </a:r>
                <a:r>
                  <a:rPr kumimoji="1" lang="en-US" altLang="zh-CN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All Controllers</a:t>
                </a:r>
                <a:endParaRPr kumimoji="1"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7A18A74F-2587-304A-AC89-77A765F38FA1}"/>
                  </a:ext>
                </a:extLst>
              </p:cNvPr>
              <p:cNvSpPr txBox="1"/>
              <p:nvPr/>
            </p:nvSpPr>
            <p:spPr>
              <a:xfrm>
                <a:off x="5673302" y="5091791"/>
                <a:ext cx="1552027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Manage</a:t>
                </a:r>
                <a:r>
                  <a:rPr kumimoji="1" lang="zh-CN" altLang="en-US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 </a:t>
                </a:r>
                <a:r>
                  <a:rPr kumimoji="1" lang="en-US" altLang="zh-CN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All Controllers</a:t>
                </a:r>
                <a:endParaRPr kumimoji="1"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44673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955D406-3A40-7F4D-B4B5-CD8722CB1110}"/>
              </a:ext>
            </a:extLst>
          </p:cNvPr>
          <p:cNvGrpSpPr/>
          <p:nvPr/>
        </p:nvGrpSpPr>
        <p:grpSpPr>
          <a:xfrm>
            <a:off x="4753069" y="1805434"/>
            <a:ext cx="2082296" cy="2945781"/>
            <a:chOff x="4753069" y="1805434"/>
            <a:chExt cx="2082296" cy="2945781"/>
          </a:xfrm>
        </p:grpSpPr>
        <p:sp>
          <p:nvSpPr>
            <p:cNvPr id="17" name="圆角矩形 16">
              <a:extLst>
                <a:ext uri="{FF2B5EF4-FFF2-40B4-BE49-F238E27FC236}">
                  <a16:creationId xmlns:a16="http://schemas.microsoft.com/office/drawing/2014/main" id="{1A433E25-4A5D-F24C-A776-683D2CFA2C4D}"/>
                </a:ext>
              </a:extLst>
            </p:cNvPr>
            <p:cNvSpPr/>
            <p:nvPr/>
          </p:nvSpPr>
          <p:spPr>
            <a:xfrm>
              <a:off x="4753069" y="2230614"/>
              <a:ext cx="2064190" cy="2520601"/>
            </a:xfrm>
            <a:prstGeom prst="roundRect">
              <a:avLst>
                <a:gd name="adj" fmla="val 3737"/>
              </a:avLst>
            </a:prstGeom>
            <a:solidFill>
              <a:schemeClr val="accent1"/>
            </a:solidFill>
            <a:ln>
              <a:solidFill>
                <a:schemeClr val="accent1">
                  <a:shade val="50000"/>
                  <a:alpha val="62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zh-CN" sz="1400" dirty="0">
                  <a:solidFill>
                    <a:schemeClr val="bg1"/>
                  </a:solidFill>
                </a:rPr>
                <a:t>pipeline-demo</a:t>
              </a:r>
              <a:endParaRPr kumimoji="1"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8" name="圆角矩形 173">
              <a:extLst>
                <a:ext uri="{FF2B5EF4-FFF2-40B4-BE49-F238E27FC236}">
                  <a16:creationId xmlns:a16="http://schemas.microsoft.com/office/drawing/2014/main" id="{F9A364A5-6785-484F-BC63-9D02D6332392}"/>
                </a:ext>
              </a:extLst>
            </p:cNvPr>
            <p:cNvSpPr/>
            <p:nvPr/>
          </p:nvSpPr>
          <p:spPr>
            <a:xfrm>
              <a:off x="5132864" y="2620364"/>
              <a:ext cx="1224947" cy="28417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chemeClr val="bg1"/>
                  </a:solidFill>
                  <a:latin typeface="+mj-lt"/>
                </a:rPr>
                <a:t>Validator</a:t>
              </a:r>
            </a:p>
          </p:txBody>
        </p:sp>
        <p:sp>
          <p:nvSpPr>
            <p:cNvPr id="65" name="圆角矩形 173">
              <a:extLst>
                <a:ext uri="{FF2B5EF4-FFF2-40B4-BE49-F238E27FC236}">
                  <a16:creationId xmlns:a16="http://schemas.microsoft.com/office/drawing/2014/main" id="{0B62CFBD-32B9-D341-B8ED-7D6FBF1EF13A}"/>
                </a:ext>
              </a:extLst>
            </p:cNvPr>
            <p:cNvSpPr/>
            <p:nvPr/>
          </p:nvSpPr>
          <p:spPr>
            <a:xfrm>
              <a:off x="5132862" y="3152202"/>
              <a:ext cx="1224947" cy="28417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chemeClr val="bg1"/>
                  </a:solidFill>
                  <a:latin typeface="+mj-lt"/>
                </a:rPr>
                <a:t>RequestAdaptor</a:t>
              </a:r>
            </a:p>
          </p:txBody>
        </p:sp>
        <p:sp>
          <p:nvSpPr>
            <p:cNvPr id="66" name="圆角矩形 173">
              <a:extLst>
                <a:ext uri="{FF2B5EF4-FFF2-40B4-BE49-F238E27FC236}">
                  <a16:creationId xmlns:a16="http://schemas.microsoft.com/office/drawing/2014/main" id="{68FCF451-3C8A-9943-BAC8-7EF33B94EDB0}"/>
                </a:ext>
              </a:extLst>
            </p:cNvPr>
            <p:cNvSpPr/>
            <p:nvPr/>
          </p:nvSpPr>
          <p:spPr>
            <a:xfrm>
              <a:off x="5132861" y="3750277"/>
              <a:ext cx="1224947" cy="28417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chemeClr val="bg1"/>
                  </a:solidFill>
                  <a:latin typeface="+mj-lt"/>
                </a:rPr>
                <a:t>Backend</a:t>
              </a:r>
            </a:p>
          </p:txBody>
        </p:sp>
        <p:cxnSp>
          <p:nvCxnSpPr>
            <p:cNvPr id="5" name="直线箭头连接符 4">
              <a:extLst>
                <a:ext uri="{FF2B5EF4-FFF2-40B4-BE49-F238E27FC236}">
                  <a16:creationId xmlns:a16="http://schemas.microsoft.com/office/drawing/2014/main" id="{ACD76135-14D0-D84D-82C4-6DD07A91C745}"/>
                </a:ext>
              </a:extLst>
            </p:cNvPr>
            <p:cNvCxnSpPr>
              <a:stCxn id="58" idx="2"/>
              <a:endCxn id="65" idx="0"/>
            </p:cNvCxnSpPr>
            <p:nvPr/>
          </p:nvCxnSpPr>
          <p:spPr>
            <a:xfrm flipH="1">
              <a:off x="5745336" y="2904543"/>
              <a:ext cx="2" cy="247659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箭头连接符 68">
              <a:extLst>
                <a:ext uri="{FF2B5EF4-FFF2-40B4-BE49-F238E27FC236}">
                  <a16:creationId xmlns:a16="http://schemas.microsoft.com/office/drawing/2014/main" id="{315BE98F-E72B-B64C-A4ED-6CD96D824138}"/>
                </a:ext>
              </a:extLst>
            </p:cNvPr>
            <p:cNvCxnSpPr>
              <a:cxnSpLocks/>
              <a:stCxn id="65" idx="2"/>
              <a:endCxn id="66" idx="0"/>
            </p:cNvCxnSpPr>
            <p:nvPr/>
          </p:nvCxnSpPr>
          <p:spPr>
            <a:xfrm flipH="1">
              <a:off x="5745335" y="3436381"/>
              <a:ext cx="1" cy="313896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箭头连接符 9">
              <a:extLst>
                <a:ext uri="{FF2B5EF4-FFF2-40B4-BE49-F238E27FC236}">
                  <a16:creationId xmlns:a16="http://schemas.microsoft.com/office/drawing/2014/main" id="{DAEEFC40-6432-534C-801E-19628442477C}"/>
                </a:ext>
              </a:extLst>
            </p:cNvPr>
            <p:cNvCxnSpPr>
              <a:cxnSpLocks/>
              <a:stCxn id="58" idx="3"/>
              <a:endCxn id="20" idx="3"/>
            </p:cNvCxnSpPr>
            <p:nvPr/>
          </p:nvCxnSpPr>
          <p:spPr>
            <a:xfrm flipH="1">
              <a:off x="6357810" y="2762454"/>
              <a:ext cx="1" cy="1667496"/>
            </a:xfrm>
            <a:prstGeom prst="bentConnector3">
              <a:avLst>
                <a:gd name="adj1" fmla="val -22860000000"/>
              </a:avLst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0C4C3AA-5F29-1E41-8E8C-41F355E9FBA9}"/>
                </a:ext>
              </a:extLst>
            </p:cNvPr>
            <p:cNvSpPr/>
            <p:nvPr/>
          </p:nvSpPr>
          <p:spPr>
            <a:xfrm>
              <a:off x="5132863" y="4310710"/>
              <a:ext cx="1224947" cy="2384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chemeClr val="bg1"/>
                  </a:solidFill>
                </a:rPr>
                <a:t>END</a:t>
              </a:r>
              <a:endParaRPr kumimoji="1" lang="zh-CN" altLang="en-US" sz="1000" b="1" dirty="0">
                <a:solidFill>
                  <a:schemeClr val="bg1"/>
                </a:solidFill>
              </a:endParaRPr>
            </a:p>
          </p:txBody>
        </p:sp>
        <p:cxnSp>
          <p:nvCxnSpPr>
            <p:cNvPr id="78" name="直线箭头连接符 77">
              <a:extLst>
                <a:ext uri="{FF2B5EF4-FFF2-40B4-BE49-F238E27FC236}">
                  <a16:creationId xmlns:a16="http://schemas.microsoft.com/office/drawing/2014/main" id="{BEFE8315-857F-0941-AD8F-7DFBB3DDBA9D}"/>
                </a:ext>
              </a:extLst>
            </p:cNvPr>
            <p:cNvCxnSpPr>
              <a:cxnSpLocks/>
              <a:stCxn id="66" idx="2"/>
              <a:endCxn id="20" idx="0"/>
            </p:cNvCxnSpPr>
            <p:nvPr/>
          </p:nvCxnSpPr>
          <p:spPr>
            <a:xfrm>
              <a:off x="5745335" y="4034456"/>
              <a:ext cx="2" cy="276254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ED7C46D3-8F54-094A-82B7-91C6A4A1635F}"/>
                </a:ext>
              </a:extLst>
            </p:cNvPr>
            <p:cNvSpPr txBox="1"/>
            <p:nvPr/>
          </p:nvSpPr>
          <p:spPr>
            <a:xfrm rot="5400000">
              <a:off x="6388127" y="3352414"/>
              <a:ext cx="6174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chemeClr val="bg1"/>
                  </a:solidFill>
                </a:rPr>
                <a:t>invalid</a:t>
              </a:r>
              <a:endParaRPr kumimoji="1" lang="zh-CN" alt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10" name="直线箭头连接符 109">
              <a:extLst>
                <a:ext uri="{FF2B5EF4-FFF2-40B4-BE49-F238E27FC236}">
                  <a16:creationId xmlns:a16="http://schemas.microsoft.com/office/drawing/2014/main" id="{DAEB3F1D-EA15-9144-9E2B-8884706D6C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4849" y="1805434"/>
              <a:ext cx="0" cy="325705"/>
            </a:xfrm>
            <a:prstGeom prst="straightConnector1">
              <a:avLst/>
            </a:prstGeom>
            <a:ln w="28575">
              <a:solidFill>
                <a:schemeClr val="accent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线箭头连接符 111">
              <a:extLst>
                <a:ext uri="{FF2B5EF4-FFF2-40B4-BE49-F238E27FC236}">
                  <a16:creationId xmlns:a16="http://schemas.microsoft.com/office/drawing/2014/main" id="{F0F4A529-044C-B54B-80AC-7551F9ACB6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31637" y="1805434"/>
              <a:ext cx="0" cy="325705"/>
            </a:xfrm>
            <a:prstGeom prst="straightConnector1">
              <a:avLst/>
            </a:prstGeom>
            <a:ln w="28575">
              <a:solidFill>
                <a:schemeClr val="accent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F9663378-8BED-2A4B-BE37-F9D04899C926}"/>
                </a:ext>
              </a:extLst>
            </p:cNvPr>
            <p:cNvSpPr txBox="1"/>
            <p:nvPr/>
          </p:nvSpPr>
          <p:spPr>
            <a:xfrm>
              <a:off x="5506604" y="1829786"/>
              <a:ext cx="64588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Traffic</a:t>
              </a:r>
              <a:endParaRPr kumimoji="1"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6086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矩形 85"/>
          <p:cNvSpPr/>
          <p:nvPr/>
        </p:nvSpPr>
        <p:spPr>
          <a:xfrm>
            <a:off x="4995319" y="5233785"/>
            <a:ext cx="5129999" cy="101515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60451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4951056" y="509285"/>
            <a:ext cx="5174266" cy="168234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60451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995320" y="3197299"/>
            <a:ext cx="5129999" cy="101515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60451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4" name="矩形 253"/>
          <p:cNvSpPr/>
          <p:nvPr/>
        </p:nvSpPr>
        <p:spPr>
          <a:xfrm>
            <a:off x="2427885" y="7036987"/>
            <a:ext cx="7557848" cy="3334215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solidFill>
              <a:schemeClr val="tx1">
                <a:alpha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229536" y="3486875"/>
            <a:ext cx="1218772" cy="487081"/>
          </a:xfrm>
          <a:prstGeom prst="rect">
            <a:avLst/>
          </a:prstGeom>
          <a:solidFill>
            <a:srgbClr val="FFC44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kumimoji="1" lang="en-US" altLang="zh-CN" sz="11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Writer1</a:t>
            </a:r>
            <a:endParaRPr kumimoji="1" lang="zh-CN" altLang="en-US" sz="1200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7634247" y="1490965"/>
            <a:ext cx="2271139" cy="546130"/>
            <a:chOff x="2732849" y="119899"/>
            <a:chExt cx="2271139" cy="546130"/>
          </a:xfrm>
        </p:grpSpPr>
        <p:pic>
          <p:nvPicPr>
            <p:cNvPr id="1028" name="Picture 4" descr="Getting started with Bash scripting | by Uriel Rodriguez | 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2849" y="119899"/>
              <a:ext cx="477863" cy="5461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3" name="文本框 152"/>
            <p:cNvSpPr txBox="1"/>
            <p:nvPr/>
          </p:nvSpPr>
          <p:spPr>
            <a:xfrm>
              <a:off x="3310896" y="263027"/>
              <a:ext cx="16930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/>
                <a:t>Command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Line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(egctl)</a:t>
              </a:r>
              <a:endParaRPr kumimoji="1" lang="zh-CN" altLang="en-US" sz="1200" dirty="0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7625372" y="779651"/>
            <a:ext cx="2361736" cy="368630"/>
            <a:chOff x="2695600" y="1055669"/>
            <a:chExt cx="2361736" cy="368630"/>
          </a:xfrm>
        </p:grpSpPr>
        <p:sp>
          <p:nvSpPr>
            <p:cNvPr id="159" name="文本框 158"/>
            <p:cNvSpPr txBox="1"/>
            <p:nvPr/>
          </p:nvSpPr>
          <p:spPr>
            <a:xfrm>
              <a:off x="3310896" y="1101484"/>
              <a:ext cx="17464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/>
                <a:t>HTTP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Client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(curl,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etc.)</a:t>
              </a:r>
              <a:endParaRPr kumimoji="1" lang="zh-CN" altLang="en-US" sz="1200" dirty="0"/>
            </a:p>
          </p:txBody>
        </p:sp>
        <p:pic>
          <p:nvPicPr>
            <p:cNvPr id="67" name="图片 6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95600" y="1055669"/>
              <a:ext cx="589085" cy="368630"/>
            </a:xfrm>
            <a:prstGeom prst="rect">
              <a:avLst/>
            </a:prstGeom>
          </p:spPr>
        </p:pic>
      </p:grpSp>
      <p:grpSp>
        <p:nvGrpSpPr>
          <p:cNvPr id="27" name="组合 26"/>
          <p:cNvGrpSpPr/>
          <p:nvPr/>
        </p:nvGrpSpPr>
        <p:grpSpPr>
          <a:xfrm>
            <a:off x="5161183" y="1462297"/>
            <a:ext cx="1949500" cy="571679"/>
            <a:chOff x="2639033" y="1705751"/>
            <a:chExt cx="1949500" cy="571679"/>
          </a:xfrm>
        </p:grpSpPr>
        <p:pic>
          <p:nvPicPr>
            <p:cNvPr id="1030" name="Picture 6" descr="MegaEase - 无涯远程工作- 远程工作者招聘网站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9033" y="1705751"/>
              <a:ext cx="571679" cy="5716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3" name="文本框 162"/>
            <p:cNvSpPr txBox="1"/>
            <p:nvPr/>
          </p:nvSpPr>
          <p:spPr>
            <a:xfrm>
              <a:off x="3227263" y="1853090"/>
              <a:ext cx="13612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/>
                <a:t>MegaEase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Portal</a:t>
              </a:r>
              <a:endParaRPr kumimoji="1" lang="zh-CN" altLang="en-US" sz="1200" dirty="0"/>
            </a:p>
          </p:txBody>
        </p:sp>
      </p:grpSp>
      <p:sp>
        <p:nvSpPr>
          <p:cNvPr id="56" name="矩形 55"/>
          <p:cNvSpPr/>
          <p:nvPr/>
        </p:nvSpPr>
        <p:spPr>
          <a:xfrm>
            <a:off x="6822936" y="3486874"/>
            <a:ext cx="1218772" cy="487081"/>
          </a:xfrm>
          <a:prstGeom prst="rect">
            <a:avLst/>
          </a:prstGeom>
          <a:solidFill>
            <a:srgbClr val="FFC44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kumimoji="1" lang="en-US" altLang="zh-CN" sz="11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Writer2</a:t>
            </a:r>
            <a:endParaRPr kumimoji="1" lang="zh-CN" altLang="en-US" sz="1200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8650552" y="3486874"/>
            <a:ext cx="1218772" cy="487081"/>
          </a:xfrm>
          <a:prstGeom prst="rect">
            <a:avLst/>
          </a:prstGeom>
          <a:solidFill>
            <a:srgbClr val="FFC44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kumimoji="1" lang="en-US" altLang="zh-CN" sz="11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Writer3</a:t>
            </a:r>
            <a:endParaRPr kumimoji="1" lang="zh-CN" altLang="en-US" sz="1200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4951056" y="3212964"/>
            <a:ext cx="952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Raft</a:t>
            </a:r>
            <a:r>
              <a: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Nodes</a:t>
            </a:r>
            <a:endParaRPr kumimoji="1"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161183" y="5543264"/>
            <a:ext cx="1218772" cy="487081"/>
          </a:xfrm>
          <a:prstGeom prst="rect">
            <a:avLst/>
          </a:prstGeom>
          <a:solidFill>
            <a:srgbClr val="92D050">
              <a:alpha val="3034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kumimoji="1" lang="en-US" altLang="zh-CN" sz="11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</a:rPr>
              <a:t>Reader1</a:t>
            </a:r>
            <a:endParaRPr kumimoji="1" lang="zh-CN" altLang="en-US" sz="1200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822936" y="5545183"/>
            <a:ext cx="1218772" cy="487081"/>
          </a:xfrm>
          <a:prstGeom prst="rect">
            <a:avLst/>
          </a:prstGeom>
          <a:solidFill>
            <a:srgbClr val="92D050">
              <a:alpha val="2989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kumimoji="1" lang="en-US" altLang="zh-CN" sz="11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Reader2</a:t>
            </a:r>
            <a:endParaRPr kumimoji="1" lang="zh-CN" altLang="en-US" sz="1200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8650552" y="5543264"/>
            <a:ext cx="1218772" cy="487081"/>
          </a:xfrm>
          <a:prstGeom prst="rect">
            <a:avLst/>
          </a:prstGeom>
          <a:solidFill>
            <a:srgbClr val="92D050">
              <a:alpha val="3037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kumimoji="1" lang="en-US" altLang="zh-CN" sz="11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Reader3</a:t>
            </a:r>
            <a:endParaRPr kumimoji="1" lang="zh-CN" altLang="en-US" sz="1200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4957749" y="5233785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Follower</a:t>
            </a:r>
            <a:r>
              <a: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Nodes</a:t>
            </a:r>
            <a:endParaRPr kumimoji="1"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cxnSp>
        <p:nvCxnSpPr>
          <p:cNvPr id="25" name="直线箭头连接符 24"/>
          <p:cNvCxnSpPr/>
          <p:nvPr/>
        </p:nvCxnSpPr>
        <p:spPr>
          <a:xfrm>
            <a:off x="5732862" y="4398380"/>
            <a:ext cx="6368" cy="692402"/>
          </a:xfrm>
          <a:prstGeom prst="straightConnector1">
            <a:avLst/>
          </a:prstGeom>
          <a:ln w="19050">
            <a:solidFill>
              <a:schemeClr val="accent1">
                <a:alpha val="50253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5758767" y="4623504"/>
            <a:ext cx="1100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Watch</a:t>
            </a:r>
            <a:r>
              <a: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Config</a:t>
            </a:r>
            <a:endParaRPr kumimoji="1"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cxnSp>
        <p:nvCxnSpPr>
          <p:cNvPr id="31" name="直线箭头连接符 30"/>
          <p:cNvCxnSpPr/>
          <p:nvPr/>
        </p:nvCxnSpPr>
        <p:spPr>
          <a:xfrm>
            <a:off x="6287941" y="2345284"/>
            <a:ext cx="0" cy="7639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5181279" y="832461"/>
            <a:ext cx="13544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Open</a:t>
            </a:r>
            <a:r>
              <a: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API</a:t>
            </a:r>
            <a:r>
              <a: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Clients</a:t>
            </a:r>
            <a:endParaRPr kumimoji="1"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6659166" y="2450250"/>
            <a:ext cx="1457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Admin/Monitor</a:t>
            </a:r>
            <a:r>
              <a: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API</a:t>
            </a:r>
            <a:endParaRPr kumimoji="1"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cxnSp>
        <p:nvCxnSpPr>
          <p:cNvPr id="82" name="直线箭头连接符 81"/>
          <p:cNvCxnSpPr/>
          <p:nvPr/>
        </p:nvCxnSpPr>
        <p:spPr>
          <a:xfrm>
            <a:off x="8454336" y="2345284"/>
            <a:ext cx="0" cy="7639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2461100" y="3218044"/>
            <a:ext cx="1249060" cy="2985431"/>
          </a:xfrm>
          <a:prstGeom prst="rect">
            <a:avLst/>
          </a:prstGeom>
          <a:solidFill>
            <a:srgbClr val="7030A0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kumimoji="1" lang="en-US" altLang="zh-CN" sz="12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HTTP/MQTT</a:t>
            </a:r>
            <a:br>
              <a:rPr kumimoji="1" lang="en-US" altLang="zh-CN" sz="12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</a:br>
            <a:r>
              <a:rPr kumimoji="1" lang="en-US" altLang="zh-CN" sz="12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Traffic</a:t>
            </a:r>
            <a:endParaRPr kumimoji="1" lang="zh-CN" altLang="en-US" sz="1200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cxnSp>
        <p:nvCxnSpPr>
          <p:cNvPr id="89" name="直线箭头连接符 88"/>
          <p:cNvCxnSpPr/>
          <p:nvPr/>
        </p:nvCxnSpPr>
        <p:spPr>
          <a:xfrm>
            <a:off x="7434626" y="4398380"/>
            <a:ext cx="6368" cy="692402"/>
          </a:xfrm>
          <a:prstGeom prst="straightConnector1">
            <a:avLst/>
          </a:prstGeom>
          <a:ln w="19050">
            <a:solidFill>
              <a:schemeClr val="accent1">
                <a:alpha val="50253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7460531" y="4623504"/>
            <a:ext cx="1013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Push</a:t>
            </a:r>
            <a:r>
              <a: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Status</a:t>
            </a:r>
            <a:endParaRPr kumimoji="1"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cxnSp>
        <p:nvCxnSpPr>
          <p:cNvPr id="91" name="直线箭头连接符 90"/>
          <p:cNvCxnSpPr/>
          <p:nvPr/>
        </p:nvCxnSpPr>
        <p:spPr>
          <a:xfrm>
            <a:off x="9313649" y="4398380"/>
            <a:ext cx="6368" cy="692402"/>
          </a:xfrm>
          <a:prstGeom prst="straightConnector1">
            <a:avLst/>
          </a:prstGeom>
          <a:ln w="19050">
            <a:solidFill>
              <a:schemeClr val="accent1">
                <a:alpha val="50253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9279685" y="4640275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Sync</a:t>
            </a:r>
            <a:r>
              <a: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Data</a:t>
            </a:r>
            <a:endParaRPr kumimoji="1"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cxnSp>
        <p:nvCxnSpPr>
          <p:cNvPr id="35" name="直线箭头连接符 34"/>
          <p:cNvCxnSpPr/>
          <p:nvPr/>
        </p:nvCxnSpPr>
        <p:spPr>
          <a:xfrm>
            <a:off x="3831220" y="3704875"/>
            <a:ext cx="983848" cy="0"/>
          </a:xfrm>
          <a:prstGeom prst="straightConnector1">
            <a:avLst/>
          </a:prstGeom>
          <a:ln w="76200">
            <a:solidFill>
              <a:schemeClr val="accent1">
                <a:alpha val="34291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线箭头连接符 96"/>
          <p:cNvCxnSpPr/>
          <p:nvPr/>
        </p:nvCxnSpPr>
        <p:spPr>
          <a:xfrm>
            <a:off x="3831220" y="5744266"/>
            <a:ext cx="983848" cy="0"/>
          </a:xfrm>
          <a:prstGeom prst="straightConnector1">
            <a:avLst/>
          </a:prstGeom>
          <a:ln w="76200">
            <a:solidFill>
              <a:schemeClr val="accent1">
                <a:alpha val="34291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文本框 149"/>
          <p:cNvSpPr txBox="1"/>
          <p:nvPr/>
        </p:nvSpPr>
        <p:spPr>
          <a:xfrm>
            <a:off x="2044171" y="877042"/>
            <a:ext cx="30362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Easegress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Internal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Architecture</a:t>
            </a:r>
            <a:endParaRPr kumimoji="1"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2132499" y="1736804"/>
            <a:ext cx="1001760" cy="3577452"/>
          </a:xfrm>
          <a:prstGeom prst="rect">
            <a:avLst/>
          </a:prstGeom>
          <a:solidFill>
            <a:srgbClr val="FFC000">
              <a:alpha val="2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</a:rPr>
              <a:t>Cluster</a:t>
            </a:r>
          </a:p>
          <a:p>
            <a:pPr algn="ctr"/>
            <a:endParaRPr kumimoji="1" lang="zh-CN" altLang="en-US" sz="1200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</a:endParaRPr>
          </a:p>
        </p:txBody>
      </p:sp>
      <p:sp>
        <p:nvSpPr>
          <p:cNvPr id="52" name="圆角矩形 173"/>
          <p:cNvSpPr/>
          <p:nvPr/>
        </p:nvSpPr>
        <p:spPr>
          <a:xfrm>
            <a:off x="5159035" y="1816710"/>
            <a:ext cx="4996775" cy="690370"/>
          </a:xfrm>
          <a:prstGeom prst="roundRect">
            <a:avLst/>
          </a:prstGeom>
          <a:solidFill>
            <a:srgbClr val="C0000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Traffic</a:t>
            </a:r>
            <a:r>
              <a:rPr kumimoji="1" lang="zh-CN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 </a:t>
            </a:r>
            <a:r>
              <a:rPr kumimoji="1" lang="en-US" altLang="zh-C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Gate(HTTP/MQTT)</a:t>
            </a:r>
            <a:endParaRPr kumimoji="1" lang="en-US" altLang="zh-CN" sz="105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62" name="圆角矩形 173"/>
          <p:cNvSpPr/>
          <p:nvPr/>
        </p:nvSpPr>
        <p:spPr>
          <a:xfrm>
            <a:off x="5476272" y="2983330"/>
            <a:ext cx="1239456" cy="403838"/>
          </a:xfrm>
          <a:prstGeom prst="round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>
                <a:solidFill>
                  <a:sysClr val="windowText" lastClr="000000"/>
                </a:solidFill>
                <a:latin typeface="+mn-ea"/>
              </a:rPr>
              <a:t>Validator</a:t>
            </a:r>
          </a:p>
        </p:txBody>
      </p:sp>
      <p:sp>
        <p:nvSpPr>
          <p:cNvPr id="27" name="矩形 26"/>
          <p:cNvSpPr/>
          <p:nvPr/>
        </p:nvSpPr>
        <p:spPr>
          <a:xfrm>
            <a:off x="4059511" y="4745582"/>
            <a:ext cx="6096299" cy="568674"/>
          </a:xfrm>
          <a:prstGeom prst="rect">
            <a:avLst/>
          </a:prstGeom>
          <a:solidFill>
            <a:schemeClr val="accent3">
              <a:lumMod val="60000"/>
              <a:lumOff val="40000"/>
              <a:alpha val="2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</a:rPr>
              <a:t>Supervisor</a:t>
            </a:r>
          </a:p>
        </p:txBody>
      </p:sp>
      <p:cxnSp>
        <p:nvCxnSpPr>
          <p:cNvPr id="30" name="直线箭头连接符 29"/>
          <p:cNvCxnSpPr/>
          <p:nvPr/>
        </p:nvCxnSpPr>
        <p:spPr>
          <a:xfrm flipH="1">
            <a:off x="3238070" y="5064644"/>
            <a:ext cx="717630" cy="0"/>
          </a:xfrm>
          <a:prstGeom prst="straightConnector1">
            <a:avLst/>
          </a:prstGeom>
          <a:ln w="19050">
            <a:solidFill>
              <a:schemeClr val="accent1">
                <a:alpha val="50253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3134259" y="4727501"/>
            <a:ext cx="925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Pull</a:t>
            </a:r>
            <a:r>
              <a: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Config</a:t>
            </a:r>
            <a:endParaRPr kumimoji="1"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059512" y="3727056"/>
            <a:ext cx="925253" cy="918023"/>
          </a:xfrm>
          <a:prstGeom prst="rect">
            <a:avLst/>
          </a:prstGeom>
          <a:solidFill>
            <a:srgbClr val="00B050">
              <a:alpha val="8417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</a:rPr>
              <a:t>System</a:t>
            </a:r>
            <a:br>
              <a:rPr kumimoji="1"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</a:rPr>
            </a:br>
            <a:r>
              <a:rPr kumimoji="1"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</a:rPr>
              <a:t>Controller</a:t>
            </a:r>
            <a:endParaRPr kumimoji="1" lang="zh-CN" altLang="en-US" sz="1200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</a:endParaRPr>
          </a:p>
        </p:txBody>
      </p:sp>
      <p:cxnSp>
        <p:nvCxnSpPr>
          <p:cNvPr id="35" name="直线箭头连接符 34"/>
          <p:cNvCxnSpPr/>
          <p:nvPr/>
        </p:nvCxnSpPr>
        <p:spPr>
          <a:xfrm flipH="1">
            <a:off x="3238070" y="4247293"/>
            <a:ext cx="717630" cy="0"/>
          </a:xfrm>
          <a:prstGeom prst="straightConnector1">
            <a:avLst/>
          </a:prstGeom>
          <a:ln w="19050">
            <a:solidFill>
              <a:schemeClr val="accent1">
                <a:alpha val="50253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3103161" y="3886068"/>
            <a:ext cx="1013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Push</a:t>
            </a:r>
            <a:r>
              <a: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Status</a:t>
            </a:r>
            <a:endParaRPr kumimoji="1"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298832" y="2627235"/>
            <a:ext cx="1734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Pipelines</a:t>
            </a:r>
            <a:r>
              <a: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(Filter</a:t>
            </a:r>
            <a:r>
              <a: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Chain)</a:t>
            </a:r>
            <a:endParaRPr kumimoji="1"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76" name="圆角矩形 173"/>
          <p:cNvSpPr/>
          <p:nvPr/>
        </p:nvSpPr>
        <p:spPr>
          <a:xfrm>
            <a:off x="5177424" y="2617889"/>
            <a:ext cx="4978386" cy="2027192"/>
          </a:xfrm>
          <a:prstGeom prst="roundRect">
            <a:avLst/>
          </a:prstGeom>
          <a:noFill/>
          <a:ln>
            <a:solidFill>
              <a:schemeClr val="accent1">
                <a:shade val="50000"/>
                <a:alpha val="21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7" name="圆角矩形 173"/>
          <p:cNvSpPr/>
          <p:nvPr/>
        </p:nvSpPr>
        <p:spPr>
          <a:xfrm>
            <a:off x="5476272" y="3550460"/>
            <a:ext cx="1239456" cy="403838"/>
          </a:xfrm>
          <a:prstGeom prst="round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>
                <a:solidFill>
                  <a:sysClr val="windowText" lastClr="000000"/>
                </a:solidFill>
                <a:latin typeface="+mn-ea"/>
              </a:rPr>
              <a:t>TimeLimiter</a:t>
            </a:r>
          </a:p>
        </p:txBody>
      </p:sp>
      <p:sp>
        <p:nvSpPr>
          <p:cNvPr id="78" name="圆角矩形 173"/>
          <p:cNvSpPr/>
          <p:nvPr/>
        </p:nvSpPr>
        <p:spPr>
          <a:xfrm>
            <a:off x="5476272" y="4121546"/>
            <a:ext cx="1239456" cy="403838"/>
          </a:xfrm>
          <a:prstGeom prst="round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b="1" dirty="0">
                <a:solidFill>
                  <a:sysClr val="windowText" lastClr="000000"/>
                </a:solidFill>
                <a:latin typeface="+mn-ea"/>
              </a:rPr>
              <a:t>ResponseAdaptor</a:t>
            </a:r>
          </a:p>
        </p:txBody>
      </p:sp>
      <p:sp>
        <p:nvSpPr>
          <p:cNvPr id="79" name="圆角矩形 173"/>
          <p:cNvSpPr/>
          <p:nvPr/>
        </p:nvSpPr>
        <p:spPr>
          <a:xfrm>
            <a:off x="7014575" y="2961531"/>
            <a:ext cx="1239456" cy="403838"/>
          </a:xfrm>
          <a:prstGeom prst="round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>
                <a:solidFill>
                  <a:sysClr val="windowText" lastClr="000000"/>
                </a:solidFill>
                <a:latin typeface="+mn-ea"/>
              </a:rPr>
              <a:t>RateLimiter</a:t>
            </a:r>
          </a:p>
        </p:txBody>
      </p:sp>
      <p:sp>
        <p:nvSpPr>
          <p:cNvPr id="80" name="圆角矩形 173"/>
          <p:cNvSpPr/>
          <p:nvPr/>
        </p:nvSpPr>
        <p:spPr>
          <a:xfrm>
            <a:off x="7014575" y="3550460"/>
            <a:ext cx="1239456" cy="403838"/>
          </a:xfrm>
          <a:prstGeom prst="round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>
                <a:solidFill>
                  <a:sysClr val="windowText" lastClr="000000"/>
                </a:solidFill>
                <a:latin typeface="+mn-ea"/>
              </a:rPr>
              <a:t>CircuitBreaker</a:t>
            </a:r>
          </a:p>
        </p:txBody>
      </p:sp>
      <p:sp>
        <p:nvSpPr>
          <p:cNvPr id="81" name="圆角矩形 173"/>
          <p:cNvSpPr/>
          <p:nvPr/>
        </p:nvSpPr>
        <p:spPr>
          <a:xfrm>
            <a:off x="7014575" y="4105042"/>
            <a:ext cx="1239456" cy="403838"/>
          </a:xfrm>
          <a:prstGeom prst="round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>
                <a:solidFill>
                  <a:sysClr val="windowText" lastClr="000000"/>
                </a:solidFill>
                <a:latin typeface="+mn-ea"/>
              </a:rPr>
              <a:t>CORSAdaptor</a:t>
            </a:r>
          </a:p>
        </p:txBody>
      </p:sp>
      <p:sp>
        <p:nvSpPr>
          <p:cNvPr id="82" name="圆角矩形 173"/>
          <p:cNvSpPr/>
          <p:nvPr/>
        </p:nvSpPr>
        <p:spPr>
          <a:xfrm>
            <a:off x="8552878" y="2961531"/>
            <a:ext cx="1239456" cy="403838"/>
          </a:xfrm>
          <a:prstGeom prst="round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>
                <a:solidFill>
                  <a:sysClr val="windowText" lastClr="000000"/>
                </a:solidFill>
                <a:latin typeface="+mn-ea"/>
              </a:rPr>
              <a:t>Retryer</a:t>
            </a:r>
          </a:p>
        </p:txBody>
      </p:sp>
      <p:sp>
        <p:nvSpPr>
          <p:cNvPr id="83" name="圆角矩形 173"/>
          <p:cNvSpPr/>
          <p:nvPr/>
        </p:nvSpPr>
        <p:spPr>
          <a:xfrm>
            <a:off x="8552878" y="3562862"/>
            <a:ext cx="1239456" cy="403838"/>
          </a:xfrm>
          <a:prstGeom prst="round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>
                <a:solidFill>
                  <a:sysClr val="windowText" lastClr="000000"/>
                </a:solidFill>
                <a:latin typeface="+mn-ea"/>
              </a:rPr>
              <a:t>Proxy</a:t>
            </a:r>
          </a:p>
        </p:txBody>
      </p:sp>
      <p:sp>
        <p:nvSpPr>
          <p:cNvPr id="84" name="圆角矩形 173"/>
          <p:cNvSpPr/>
          <p:nvPr/>
        </p:nvSpPr>
        <p:spPr>
          <a:xfrm>
            <a:off x="8552878" y="4109356"/>
            <a:ext cx="1239456" cy="403838"/>
          </a:xfrm>
          <a:prstGeom prst="round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>
                <a:solidFill>
                  <a:sysClr val="windowText" lastClr="000000"/>
                </a:solidFill>
                <a:latin typeface="+mn-ea"/>
              </a:rPr>
              <a:t>APIAggregator</a:t>
            </a:r>
          </a:p>
        </p:txBody>
      </p:sp>
      <p:sp>
        <p:nvSpPr>
          <p:cNvPr id="85" name="圆角矩形 173"/>
          <p:cNvSpPr/>
          <p:nvPr/>
        </p:nvSpPr>
        <p:spPr>
          <a:xfrm>
            <a:off x="4059511" y="1736804"/>
            <a:ext cx="925254" cy="1906025"/>
          </a:xfrm>
          <a:prstGeom prst="roundRect">
            <a:avLst/>
          </a:prstGeom>
          <a:solidFill>
            <a:srgbClr val="7030A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Business</a:t>
            </a:r>
            <a:br>
              <a:rPr kumimoji="1" lang="en-US" altLang="zh-CN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kumimoji="1" lang="en-US" altLang="zh-CN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Controller</a:t>
            </a:r>
          </a:p>
        </p:txBody>
      </p:sp>
      <p:cxnSp>
        <p:nvCxnSpPr>
          <p:cNvPr id="86" name="直线箭头连接符 85"/>
          <p:cNvCxnSpPr/>
          <p:nvPr/>
        </p:nvCxnSpPr>
        <p:spPr>
          <a:xfrm flipH="1">
            <a:off x="3238070" y="2711461"/>
            <a:ext cx="717630" cy="0"/>
          </a:xfrm>
          <a:prstGeom prst="straightConnector1">
            <a:avLst/>
          </a:prstGeom>
          <a:ln w="19050">
            <a:solidFill>
              <a:schemeClr val="accent1">
                <a:alpha val="50253"/>
              </a:schemeClr>
            </a:solidFill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3177296" y="2350235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Sync</a:t>
            </a:r>
            <a:r>
              <a: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Data</a:t>
            </a:r>
            <a:endParaRPr kumimoji="1"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矩形 114"/>
          <p:cNvSpPr/>
          <p:nvPr/>
        </p:nvSpPr>
        <p:spPr>
          <a:xfrm>
            <a:off x="4985385" y="0"/>
            <a:ext cx="7206615" cy="6858000"/>
          </a:xfrm>
          <a:prstGeom prst="rect">
            <a:avLst/>
          </a:prstGeom>
          <a:solidFill>
            <a:srgbClr val="F3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5412740" y="593090"/>
            <a:ext cx="5794375" cy="4773930"/>
            <a:chOff x="8524" y="934"/>
            <a:chExt cx="9125" cy="7518"/>
          </a:xfrm>
        </p:grpSpPr>
        <p:cxnSp>
          <p:nvCxnSpPr>
            <p:cNvPr id="148" name="直线箭头连接符 44"/>
            <p:cNvCxnSpPr>
              <a:stCxn id="155" idx="2"/>
              <a:endCxn id="237" idx="3"/>
            </p:cNvCxnSpPr>
            <p:nvPr/>
          </p:nvCxnSpPr>
          <p:spPr>
            <a:xfrm rot="16200000" flipH="1">
              <a:off x="13186" y="2981"/>
              <a:ext cx="788" cy="101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9" name="Google Shape;11526;p68"/>
            <p:cNvGrpSpPr/>
            <p:nvPr/>
          </p:nvGrpSpPr>
          <p:grpSpPr>
            <a:xfrm>
              <a:off x="14227" y="934"/>
              <a:ext cx="944" cy="861"/>
              <a:chOff x="1958520" y="2302574"/>
              <a:chExt cx="359213" cy="327807"/>
            </a:xfrm>
            <a:solidFill>
              <a:srgbClr val="E95429"/>
            </a:solidFill>
          </p:grpSpPr>
          <p:sp>
            <p:nvSpPr>
              <p:cNvPr id="240" name="Google Shape;11527;p68"/>
              <p:cNvSpPr/>
              <p:nvPr/>
            </p:nvSpPr>
            <p:spPr>
              <a:xfrm>
                <a:off x="1958520" y="2302574"/>
                <a:ext cx="359213" cy="327807"/>
              </a:xfrm>
              <a:custGeom>
                <a:avLst/>
                <a:gdLst/>
                <a:ahLst/>
                <a:cxnLst/>
                <a:rect l="l" t="t" r="r" b="b"/>
                <a:pathLst>
                  <a:path w="11312" h="10323" extrusionOk="0">
                    <a:moveTo>
                      <a:pt x="7168" y="8132"/>
                    </a:moveTo>
                    <a:lnTo>
                      <a:pt x="7501" y="9204"/>
                    </a:lnTo>
                    <a:lnTo>
                      <a:pt x="3799" y="9204"/>
                    </a:lnTo>
                    <a:lnTo>
                      <a:pt x="4120" y="8132"/>
                    </a:lnTo>
                    <a:close/>
                    <a:moveTo>
                      <a:pt x="8466" y="9537"/>
                    </a:moveTo>
                    <a:cubicBezTo>
                      <a:pt x="8597" y="9537"/>
                      <a:pt x="8704" y="9656"/>
                      <a:pt x="8704" y="9775"/>
                    </a:cubicBezTo>
                    <a:cubicBezTo>
                      <a:pt x="8704" y="9906"/>
                      <a:pt x="8597" y="10013"/>
                      <a:pt x="8466" y="10013"/>
                    </a:cubicBezTo>
                    <a:lnTo>
                      <a:pt x="2810" y="10013"/>
                    </a:lnTo>
                    <a:cubicBezTo>
                      <a:pt x="2679" y="10013"/>
                      <a:pt x="2572" y="9906"/>
                      <a:pt x="2572" y="9775"/>
                    </a:cubicBezTo>
                    <a:cubicBezTo>
                      <a:pt x="2572" y="9644"/>
                      <a:pt x="2679" y="9537"/>
                      <a:pt x="2810" y="9537"/>
                    </a:cubicBezTo>
                    <a:close/>
                    <a:moveTo>
                      <a:pt x="1072" y="0"/>
                    </a:moveTo>
                    <a:cubicBezTo>
                      <a:pt x="477" y="0"/>
                      <a:pt x="0" y="476"/>
                      <a:pt x="0" y="1072"/>
                    </a:cubicBezTo>
                    <a:lnTo>
                      <a:pt x="0" y="7049"/>
                    </a:lnTo>
                    <a:cubicBezTo>
                      <a:pt x="0" y="7644"/>
                      <a:pt x="477" y="8120"/>
                      <a:pt x="1072" y="8120"/>
                    </a:cubicBezTo>
                    <a:lnTo>
                      <a:pt x="3763" y="8120"/>
                    </a:lnTo>
                    <a:lnTo>
                      <a:pt x="3441" y="9192"/>
                    </a:lnTo>
                    <a:lnTo>
                      <a:pt x="2822" y="9192"/>
                    </a:lnTo>
                    <a:cubicBezTo>
                      <a:pt x="2513" y="9192"/>
                      <a:pt x="2263" y="9442"/>
                      <a:pt x="2263" y="9751"/>
                    </a:cubicBezTo>
                    <a:cubicBezTo>
                      <a:pt x="2263" y="10073"/>
                      <a:pt x="2513" y="10323"/>
                      <a:pt x="2822" y="10323"/>
                    </a:cubicBezTo>
                    <a:lnTo>
                      <a:pt x="8478" y="10323"/>
                    </a:lnTo>
                    <a:cubicBezTo>
                      <a:pt x="8799" y="10323"/>
                      <a:pt x="9049" y="10073"/>
                      <a:pt x="9049" y="9751"/>
                    </a:cubicBezTo>
                    <a:cubicBezTo>
                      <a:pt x="9049" y="9442"/>
                      <a:pt x="8799" y="9192"/>
                      <a:pt x="8478" y="9192"/>
                    </a:cubicBezTo>
                    <a:lnTo>
                      <a:pt x="7870" y="9192"/>
                    </a:lnTo>
                    <a:lnTo>
                      <a:pt x="7549" y="8120"/>
                    </a:lnTo>
                    <a:lnTo>
                      <a:pt x="10240" y="8120"/>
                    </a:lnTo>
                    <a:cubicBezTo>
                      <a:pt x="10835" y="8120"/>
                      <a:pt x="11311" y="7644"/>
                      <a:pt x="11311" y="7049"/>
                    </a:cubicBezTo>
                    <a:lnTo>
                      <a:pt x="11311" y="1072"/>
                    </a:lnTo>
                    <a:cubicBezTo>
                      <a:pt x="11299" y="488"/>
                      <a:pt x="10823" y="0"/>
                      <a:pt x="10228" y="0"/>
                    </a:cubicBezTo>
                    <a:lnTo>
                      <a:pt x="2786" y="0"/>
                    </a:lnTo>
                    <a:cubicBezTo>
                      <a:pt x="2691" y="0"/>
                      <a:pt x="2620" y="72"/>
                      <a:pt x="2620" y="155"/>
                    </a:cubicBezTo>
                    <a:cubicBezTo>
                      <a:pt x="2620" y="250"/>
                      <a:pt x="2691" y="322"/>
                      <a:pt x="2786" y="322"/>
                    </a:cubicBezTo>
                    <a:lnTo>
                      <a:pt x="10228" y="322"/>
                    </a:lnTo>
                    <a:cubicBezTo>
                      <a:pt x="10621" y="322"/>
                      <a:pt x="10966" y="655"/>
                      <a:pt x="10966" y="1072"/>
                    </a:cubicBezTo>
                    <a:lnTo>
                      <a:pt x="10966" y="7049"/>
                    </a:lnTo>
                    <a:cubicBezTo>
                      <a:pt x="10966" y="7453"/>
                      <a:pt x="10645" y="7799"/>
                      <a:pt x="10228" y="7799"/>
                    </a:cubicBezTo>
                    <a:lnTo>
                      <a:pt x="1072" y="7799"/>
                    </a:lnTo>
                    <a:cubicBezTo>
                      <a:pt x="667" y="7799"/>
                      <a:pt x="322" y="7465"/>
                      <a:pt x="322" y="7049"/>
                    </a:cubicBezTo>
                    <a:lnTo>
                      <a:pt x="322" y="1072"/>
                    </a:lnTo>
                    <a:cubicBezTo>
                      <a:pt x="322" y="667"/>
                      <a:pt x="655" y="322"/>
                      <a:pt x="1072" y="322"/>
                    </a:cubicBezTo>
                    <a:lnTo>
                      <a:pt x="2108" y="322"/>
                    </a:lnTo>
                    <a:cubicBezTo>
                      <a:pt x="2203" y="322"/>
                      <a:pt x="2275" y="250"/>
                      <a:pt x="2275" y="155"/>
                    </a:cubicBezTo>
                    <a:cubicBezTo>
                      <a:pt x="2275" y="72"/>
                      <a:pt x="2203" y="0"/>
                      <a:pt x="2108" y="0"/>
                    </a:cubicBezTo>
                    <a:close/>
                  </a:path>
                </a:pathLst>
              </a:custGeom>
              <a:grpFill/>
              <a:ln w="3175">
                <a:solidFill>
                  <a:srgbClr val="E95429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11528;p68"/>
              <p:cNvSpPr/>
              <p:nvPr/>
            </p:nvSpPr>
            <p:spPr>
              <a:xfrm>
                <a:off x="1986877" y="2331313"/>
                <a:ext cx="302117" cy="184909"/>
              </a:xfrm>
              <a:custGeom>
                <a:avLst/>
                <a:gdLst/>
                <a:ahLst/>
                <a:cxnLst/>
                <a:rect l="l" t="t" r="r" b="b"/>
                <a:pathLst>
                  <a:path w="9514" h="5823" extrusionOk="0">
                    <a:moveTo>
                      <a:pt x="179" y="0"/>
                    </a:moveTo>
                    <a:cubicBezTo>
                      <a:pt x="72" y="0"/>
                      <a:pt x="0" y="71"/>
                      <a:pt x="0" y="179"/>
                    </a:cubicBezTo>
                    <a:lnTo>
                      <a:pt x="0" y="5656"/>
                    </a:lnTo>
                    <a:cubicBezTo>
                      <a:pt x="0" y="5739"/>
                      <a:pt x="72" y="5822"/>
                      <a:pt x="167" y="5822"/>
                    </a:cubicBezTo>
                    <a:lnTo>
                      <a:pt x="9347" y="5822"/>
                    </a:lnTo>
                    <a:cubicBezTo>
                      <a:pt x="9430" y="5822"/>
                      <a:pt x="9513" y="5739"/>
                      <a:pt x="9513" y="5656"/>
                    </a:cubicBezTo>
                    <a:lnTo>
                      <a:pt x="9513" y="5072"/>
                    </a:lnTo>
                    <a:cubicBezTo>
                      <a:pt x="9513" y="4989"/>
                      <a:pt x="9430" y="4905"/>
                      <a:pt x="9347" y="4905"/>
                    </a:cubicBezTo>
                    <a:cubicBezTo>
                      <a:pt x="9252" y="4905"/>
                      <a:pt x="9180" y="4989"/>
                      <a:pt x="9180" y="5072"/>
                    </a:cubicBezTo>
                    <a:lnTo>
                      <a:pt x="9180" y="5489"/>
                    </a:lnTo>
                    <a:lnTo>
                      <a:pt x="346" y="5489"/>
                    </a:lnTo>
                    <a:lnTo>
                      <a:pt x="346" y="345"/>
                    </a:lnTo>
                    <a:lnTo>
                      <a:pt x="9180" y="345"/>
                    </a:lnTo>
                    <a:lnTo>
                      <a:pt x="9180" y="4405"/>
                    </a:lnTo>
                    <a:cubicBezTo>
                      <a:pt x="9168" y="4489"/>
                      <a:pt x="9240" y="4572"/>
                      <a:pt x="9347" y="4572"/>
                    </a:cubicBezTo>
                    <a:cubicBezTo>
                      <a:pt x="9430" y="4572"/>
                      <a:pt x="9513" y="4489"/>
                      <a:pt x="9513" y="4405"/>
                    </a:cubicBezTo>
                    <a:lnTo>
                      <a:pt x="9513" y="179"/>
                    </a:lnTo>
                    <a:cubicBezTo>
                      <a:pt x="9513" y="71"/>
                      <a:pt x="9430" y="0"/>
                      <a:pt x="9335" y="0"/>
                    </a:cubicBezTo>
                    <a:close/>
                  </a:path>
                </a:pathLst>
              </a:custGeom>
              <a:grpFill/>
              <a:ln w="3175">
                <a:solidFill>
                  <a:srgbClr val="E95429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11529;p68"/>
              <p:cNvSpPr/>
              <p:nvPr/>
            </p:nvSpPr>
            <p:spPr>
              <a:xfrm>
                <a:off x="2131521" y="2526701"/>
                <a:ext cx="11908" cy="10638"/>
              </a:xfrm>
              <a:custGeom>
                <a:avLst/>
                <a:gdLst/>
                <a:ahLst/>
                <a:cxnLst/>
                <a:rect l="l" t="t" r="r" b="b"/>
                <a:pathLst>
                  <a:path w="375" h="335" extrusionOk="0">
                    <a:moveTo>
                      <a:pt x="176" y="0"/>
                    </a:moveTo>
                    <a:cubicBezTo>
                      <a:pt x="167" y="0"/>
                      <a:pt x="158" y="1"/>
                      <a:pt x="148" y="3"/>
                    </a:cubicBezTo>
                    <a:cubicBezTo>
                      <a:pt x="77" y="26"/>
                      <a:pt x="17" y="86"/>
                      <a:pt x="17" y="157"/>
                    </a:cubicBezTo>
                    <a:cubicBezTo>
                      <a:pt x="1" y="258"/>
                      <a:pt x="95" y="334"/>
                      <a:pt x="186" y="334"/>
                    </a:cubicBezTo>
                    <a:cubicBezTo>
                      <a:pt x="225" y="334"/>
                      <a:pt x="263" y="320"/>
                      <a:pt x="291" y="288"/>
                    </a:cubicBezTo>
                    <a:cubicBezTo>
                      <a:pt x="375" y="229"/>
                      <a:pt x="375" y="145"/>
                      <a:pt x="327" y="86"/>
                    </a:cubicBezTo>
                    <a:cubicBezTo>
                      <a:pt x="296" y="34"/>
                      <a:pt x="238" y="0"/>
                      <a:pt x="176" y="0"/>
                    </a:cubicBezTo>
                    <a:close/>
                  </a:path>
                </a:pathLst>
              </a:custGeom>
              <a:grpFill/>
              <a:ln w="3175">
                <a:solidFill>
                  <a:srgbClr val="E95429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" name="组合 149"/>
            <p:cNvGrpSpPr/>
            <p:nvPr/>
          </p:nvGrpSpPr>
          <p:grpSpPr>
            <a:xfrm>
              <a:off x="11862" y="3756"/>
              <a:ext cx="2576" cy="1228"/>
              <a:chOff x="6750426" y="1963272"/>
              <a:chExt cx="1636054" cy="779925"/>
            </a:xfrm>
          </p:grpSpPr>
          <p:sp>
            <p:nvSpPr>
              <p:cNvPr id="234" name="圆角矩形 233"/>
              <p:cNvSpPr/>
              <p:nvPr/>
            </p:nvSpPr>
            <p:spPr>
              <a:xfrm>
                <a:off x="6750426" y="1963272"/>
                <a:ext cx="1636054" cy="779925"/>
              </a:xfrm>
              <a:prstGeom prst="roundRect">
                <a:avLst>
                  <a:gd name="adj" fmla="val 7143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35" name="圆角矩形 234"/>
              <p:cNvSpPr/>
              <p:nvPr/>
            </p:nvSpPr>
            <p:spPr>
              <a:xfrm>
                <a:off x="6817659" y="2043950"/>
                <a:ext cx="1102659" cy="640975"/>
              </a:xfrm>
              <a:prstGeom prst="roundRect">
                <a:avLst>
                  <a:gd name="adj" fmla="val 6877"/>
                </a:avLst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tIns="36000" rtlCol="0" anchor="t"/>
              <a:lstStyle/>
              <a:p>
                <a:pPr algn="ctr"/>
                <a:r>
                  <a:rPr kumimoji="1" lang="en-US" altLang="zh-CN" sz="1050" dirty="0"/>
                  <a:t>Web</a:t>
                </a:r>
                <a:r>
                  <a:rPr kumimoji="1" lang="zh-CN" altLang="en-US" sz="1050" dirty="0"/>
                  <a:t> </a:t>
                </a:r>
                <a:r>
                  <a:rPr kumimoji="1" lang="en-US" altLang="zh-CN" sz="1050" dirty="0"/>
                  <a:t>UI</a:t>
                </a:r>
              </a:p>
              <a:p>
                <a:pPr algn="ctr"/>
                <a:r>
                  <a:rPr kumimoji="1" lang="en-US" altLang="zh-CN" sz="1050" dirty="0"/>
                  <a:t>API</a:t>
                </a:r>
                <a:r>
                  <a:rPr kumimoji="1" lang="zh-CN" altLang="en-US" sz="1050" dirty="0"/>
                  <a:t> </a:t>
                </a:r>
                <a:r>
                  <a:rPr kumimoji="1" lang="en-US" altLang="zh-CN" sz="1050" dirty="0"/>
                  <a:t>Gateway</a:t>
                </a:r>
                <a:endParaRPr kumimoji="1" lang="zh-CN" altLang="en-US" sz="1050" dirty="0"/>
              </a:p>
            </p:txBody>
          </p:sp>
          <p:sp>
            <p:nvSpPr>
              <p:cNvPr id="236" name="圆角矩形 235"/>
              <p:cNvSpPr/>
              <p:nvPr/>
            </p:nvSpPr>
            <p:spPr>
              <a:xfrm>
                <a:off x="6817659" y="2433913"/>
                <a:ext cx="1102659" cy="25101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b="1" dirty="0"/>
                  <a:t>JavaAgent</a:t>
                </a:r>
                <a:endParaRPr kumimoji="1" lang="zh-CN" altLang="en-US" sz="1100" b="1" dirty="0"/>
              </a:p>
            </p:txBody>
          </p:sp>
          <p:sp>
            <p:nvSpPr>
              <p:cNvPr id="237" name="圆角矩形 236"/>
              <p:cNvSpPr/>
              <p:nvPr/>
            </p:nvSpPr>
            <p:spPr>
              <a:xfrm rot="16200000">
                <a:off x="7844119" y="2227431"/>
                <a:ext cx="640975" cy="27401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zh-CN" sz="1100" b="1" dirty="0"/>
                  <a:t>Side</a:t>
                </a:r>
                <a:r>
                  <a:rPr kumimoji="1" lang="zh-CN" altLang="en-US" sz="1100" b="1" dirty="0"/>
                  <a:t> </a:t>
                </a:r>
                <a:r>
                  <a:rPr kumimoji="1" lang="en-US" altLang="zh-CN" sz="1100" b="1" dirty="0"/>
                  <a:t>Car</a:t>
                </a:r>
                <a:endParaRPr kumimoji="1" lang="zh-CN" altLang="en-US" sz="1100" b="1" dirty="0"/>
              </a:p>
            </p:txBody>
          </p:sp>
          <p:cxnSp>
            <p:nvCxnSpPr>
              <p:cNvPr id="238" name="直线箭头连接符 237"/>
              <p:cNvCxnSpPr/>
              <p:nvPr/>
            </p:nvCxnSpPr>
            <p:spPr>
              <a:xfrm>
                <a:off x="7920318" y="2213264"/>
                <a:ext cx="107282" cy="0"/>
              </a:xfrm>
              <a:prstGeom prst="straightConnector1">
                <a:avLst/>
              </a:prstGeom>
              <a:ln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直线箭头连接符 238"/>
              <p:cNvCxnSpPr>
                <a:stCxn id="237" idx="0"/>
                <a:endCxn id="235" idx="3"/>
              </p:cNvCxnSpPr>
              <p:nvPr/>
            </p:nvCxnSpPr>
            <p:spPr>
              <a:xfrm flipH="1">
                <a:off x="7920318" y="2364437"/>
                <a:ext cx="107282" cy="1"/>
              </a:xfrm>
              <a:prstGeom prst="straightConnector1">
                <a:avLst/>
              </a:prstGeom>
              <a:ln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组合 150"/>
            <p:cNvGrpSpPr/>
            <p:nvPr/>
          </p:nvGrpSpPr>
          <p:grpSpPr>
            <a:xfrm>
              <a:off x="15073" y="5757"/>
              <a:ext cx="2576" cy="1228"/>
              <a:chOff x="6750426" y="1963272"/>
              <a:chExt cx="1636054" cy="779925"/>
            </a:xfrm>
          </p:grpSpPr>
          <p:sp>
            <p:nvSpPr>
              <p:cNvPr id="227" name="圆角矩形 226"/>
              <p:cNvSpPr/>
              <p:nvPr/>
            </p:nvSpPr>
            <p:spPr>
              <a:xfrm>
                <a:off x="6750426" y="1963272"/>
                <a:ext cx="1636054" cy="779925"/>
              </a:xfrm>
              <a:prstGeom prst="roundRect">
                <a:avLst>
                  <a:gd name="adj" fmla="val 7143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29" name="圆角矩形 228"/>
              <p:cNvSpPr/>
              <p:nvPr/>
            </p:nvSpPr>
            <p:spPr>
              <a:xfrm>
                <a:off x="6817659" y="2043950"/>
                <a:ext cx="1102659" cy="640975"/>
              </a:xfrm>
              <a:prstGeom prst="roundRect">
                <a:avLst>
                  <a:gd name="adj" fmla="val 6877"/>
                </a:avLst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tIns="36000" rtlCol="0" anchor="t"/>
              <a:lstStyle/>
              <a:p>
                <a:pPr algn="ctr"/>
                <a:r>
                  <a:rPr kumimoji="1" lang="en-US" altLang="zh-CN" sz="1050" dirty="0"/>
                  <a:t>Customer</a:t>
                </a:r>
              </a:p>
              <a:p>
                <a:pPr algn="ctr"/>
                <a:r>
                  <a:rPr kumimoji="1" lang="en-US" altLang="zh-CN" sz="1050" dirty="0"/>
                  <a:t>Service</a:t>
                </a:r>
                <a:r>
                  <a:rPr kumimoji="1" lang="zh-CN" altLang="en-US" sz="1050" dirty="0"/>
                  <a:t> </a:t>
                </a:r>
                <a:r>
                  <a:rPr kumimoji="1" lang="en-US" altLang="zh-CN" sz="1050" dirty="0"/>
                  <a:t>(v1)</a:t>
                </a:r>
                <a:endParaRPr kumimoji="1" lang="zh-CN" altLang="en-US" sz="1050" dirty="0"/>
              </a:p>
            </p:txBody>
          </p:sp>
          <p:sp>
            <p:nvSpPr>
              <p:cNvPr id="230" name="圆角矩形 229"/>
              <p:cNvSpPr/>
              <p:nvPr/>
            </p:nvSpPr>
            <p:spPr>
              <a:xfrm>
                <a:off x="6817659" y="2433913"/>
                <a:ext cx="1102659" cy="25101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b="1" dirty="0"/>
                  <a:t>JavaAgent</a:t>
                </a:r>
                <a:endParaRPr kumimoji="1" lang="zh-CN" altLang="en-US" sz="1100" b="1" dirty="0"/>
              </a:p>
            </p:txBody>
          </p:sp>
          <p:sp>
            <p:nvSpPr>
              <p:cNvPr id="231" name="圆角矩形 230"/>
              <p:cNvSpPr/>
              <p:nvPr/>
            </p:nvSpPr>
            <p:spPr>
              <a:xfrm rot="16200000">
                <a:off x="7844119" y="2227431"/>
                <a:ext cx="640975" cy="27401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zh-CN" sz="1100" b="1" dirty="0"/>
                  <a:t>Side</a:t>
                </a:r>
                <a:r>
                  <a:rPr kumimoji="1" lang="zh-CN" altLang="en-US" sz="1100" b="1" dirty="0"/>
                  <a:t> </a:t>
                </a:r>
                <a:r>
                  <a:rPr kumimoji="1" lang="en-US" altLang="zh-CN" sz="1100" b="1" dirty="0"/>
                  <a:t>Car</a:t>
                </a:r>
                <a:endParaRPr kumimoji="1" lang="zh-CN" altLang="en-US" sz="1100" b="1" dirty="0"/>
              </a:p>
            </p:txBody>
          </p:sp>
          <p:cxnSp>
            <p:nvCxnSpPr>
              <p:cNvPr id="232" name="直线箭头连接符 231"/>
              <p:cNvCxnSpPr/>
              <p:nvPr/>
            </p:nvCxnSpPr>
            <p:spPr>
              <a:xfrm>
                <a:off x="7920318" y="2213264"/>
                <a:ext cx="107282" cy="0"/>
              </a:xfrm>
              <a:prstGeom prst="straightConnector1">
                <a:avLst/>
              </a:prstGeom>
              <a:ln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直线箭头连接符 232"/>
              <p:cNvCxnSpPr>
                <a:stCxn id="231" idx="0"/>
                <a:endCxn id="229" idx="3"/>
              </p:cNvCxnSpPr>
              <p:nvPr/>
            </p:nvCxnSpPr>
            <p:spPr>
              <a:xfrm flipH="1">
                <a:off x="7920318" y="2364437"/>
                <a:ext cx="107282" cy="1"/>
              </a:xfrm>
              <a:prstGeom prst="straightConnector1">
                <a:avLst/>
              </a:prstGeom>
              <a:ln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组合 151"/>
            <p:cNvGrpSpPr/>
            <p:nvPr/>
          </p:nvGrpSpPr>
          <p:grpSpPr>
            <a:xfrm>
              <a:off x="8524" y="5725"/>
              <a:ext cx="2576" cy="1228"/>
              <a:chOff x="6750426" y="1963272"/>
              <a:chExt cx="1636054" cy="779925"/>
            </a:xfrm>
          </p:grpSpPr>
          <p:sp>
            <p:nvSpPr>
              <p:cNvPr id="220" name="圆角矩形 219"/>
              <p:cNvSpPr/>
              <p:nvPr/>
            </p:nvSpPr>
            <p:spPr>
              <a:xfrm>
                <a:off x="6750426" y="1963272"/>
                <a:ext cx="1636054" cy="779925"/>
              </a:xfrm>
              <a:prstGeom prst="roundRect">
                <a:avLst>
                  <a:gd name="adj" fmla="val 7143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21" name="圆角矩形 220"/>
              <p:cNvSpPr/>
              <p:nvPr/>
            </p:nvSpPr>
            <p:spPr>
              <a:xfrm>
                <a:off x="6817659" y="2043950"/>
                <a:ext cx="1102659" cy="640975"/>
              </a:xfrm>
              <a:prstGeom prst="roundRect">
                <a:avLst>
                  <a:gd name="adj" fmla="val 6877"/>
                </a:avLst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tIns="36000" rtlCol="0" anchor="t"/>
              <a:lstStyle/>
              <a:p>
                <a:pPr algn="ctr"/>
                <a:r>
                  <a:rPr kumimoji="1" lang="en-US" altLang="zh-CN" sz="1050" dirty="0"/>
                  <a:t>Visits</a:t>
                </a:r>
              </a:p>
              <a:p>
                <a:pPr algn="ctr"/>
                <a:r>
                  <a:rPr kumimoji="1" lang="en-US" altLang="zh-CN" sz="1050" dirty="0"/>
                  <a:t>Service</a:t>
                </a:r>
                <a:endParaRPr kumimoji="1" lang="zh-CN" altLang="en-US" sz="1050" dirty="0"/>
              </a:p>
            </p:txBody>
          </p:sp>
          <p:sp>
            <p:nvSpPr>
              <p:cNvPr id="222" name="圆角矩形 221"/>
              <p:cNvSpPr/>
              <p:nvPr/>
            </p:nvSpPr>
            <p:spPr>
              <a:xfrm>
                <a:off x="6817659" y="2433913"/>
                <a:ext cx="1102659" cy="25101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b="1" dirty="0"/>
                  <a:t>JavaAgent</a:t>
                </a:r>
                <a:endParaRPr kumimoji="1" lang="zh-CN" altLang="en-US" sz="1100" b="1" dirty="0"/>
              </a:p>
            </p:txBody>
          </p:sp>
          <p:sp>
            <p:nvSpPr>
              <p:cNvPr id="223" name="圆角矩形 222"/>
              <p:cNvSpPr/>
              <p:nvPr/>
            </p:nvSpPr>
            <p:spPr>
              <a:xfrm rot="16200000">
                <a:off x="7844119" y="2227431"/>
                <a:ext cx="640975" cy="27401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zh-CN" sz="1100" b="1" dirty="0"/>
                  <a:t>Side</a:t>
                </a:r>
                <a:r>
                  <a:rPr kumimoji="1" lang="zh-CN" altLang="en-US" sz="1100" b="1" dirty="0"/>
                  <a:t> </a:t>
                </a:r>
                <a:r>
                  <a:rPr kumimoji="1" lang="en-US" altLang="zh-CN" sz="1100" b="1" dirty="0"/>
                  <a:t>Car</a:t>
                </a:r>
                <a:endParaRPr kumimoji="1" lang="zh-CN" altLang="en-US" sz="1100" b="1" dirty="0"/>
              </a:p>
            </p:txBody>
          </p:sp>
          <p:cxnSp>
            <p:nvCxnSpPr>
              <p:cNvPr id="224" name="直线箭头连接符 223"/>
              <p:cNvCxnSpPr/>
              <p:nvPr/>
            </p:nvCxnSpPr>
            <p:spPr>
              <a:xfrm>
                <a:off x="7920318" y="2213264"/>
                <a:ext cx="107282" cy="0"/>
              </a:xfrm>
              <a:prstGeom prst="straightConnector1">
                <a:avLst/>
              </a:prstGeom>
              <a:ln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直线箭头连接符 225"/>
              <p:cNvCxnSpPr>
                <a:stCxn id="223" idx="0"/>
                <a:endCxn id="221" idx="3"/>
              </p:cNvCxnSpPr>
              <p:nvPr/>
            </p:nvCxnSpPr>
            <p:spPr>
              <a:xfrm flipH="1">
                <a:off x="7920318" y="2364437"/>
                <a:ext cx="107282" cy="1"/>
              </a:xfrm>
              <a:prstGeom prst="straightConnector1">
                <a:avLst/>
              </a:prstGeom>
              <a:ln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组合 152"/>
            <p:cNvGrpSpPr/>
            <p:nvPr/>
          </p:nvGrpSpPr>
          <p:grpSpPr>
            <a:xfrm>
              <a:off x="11862" y="5757"/>
              <a:ext cx="2576" cy="1228"/>
              <a:chOff x="6750426" y="1963272"/>
              <a:chExt cx="1636054" cy="779925"/>
            </a:xfrm>
          </p:grpSpPr>
          <p:sp>
            <p:nvSpPr>
              <p:cNvPr id="213" name="圆角矩形 212"/>
              <p:cNvSpPr/>
              <p:nvPr/>
            </p:nvSpPr>
            <p:spPr>
              <a:xfrm>
                <a:off x="6750426" y="1963272"/>
                <a:ext cx="1636054" cy="779925"/>
              </a:xfrm>
              <a:prstGeom prst="roundRect">
                <a:avLst>
                  <a:gd name="adj" fmla="val 7143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14" name="圆角矩形 213"/>
              <p:cNvSpPr/>
              <p:nvPr/>
            </p:nvSpPr>
            <p:spPr>
              <a:xfrm>
                <a:off x="6817659" y="2043950"/>
                <a:ext cx="1102659" cy="640975"/>
              </a:xfrm>
              <a:prstGeom prst="roundRect">
                <a:avLst>
                  <a:gd name="adj" fmla="val 6877"/>
                </a:avLst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tIns="36000" rtlCol="0" anchor="t"/>
              <a:lstStyle/>
              <a:p>
                <a:pPr algn="ctr"/>
                <a:r>
                  <a:rPr kumimoji="1" lang="en-US" altLang="zh-CN" sz="1050" dirty="0"/>
                  <a:t>Vets</a:t>
                </a:r>
              </a:p>
              <a:p>
                <a:pPr algn="ctr"/>
                <a:r>
                  <a:rPr kumimoji="1" lang="en-US" altLang="zh-CN" sz="1050" dirty="0"/>
                  <a:t>Service</a:t>
                </a:r>
                <a:endParaRPr kumimoji="1" lang="zh-CN" altLang="en-US" sz="1050" dirty="0"/>
              </a:p>
            </p:txBody>
          </p:sp>
          <p:sp>
            <p:nvSpPr>
              <p:cNvPr id="215" name="圆角矩形 214"/>
              <p:cNvSpPr/>
              <p:nvPr/>
            </p:nvSpPr>
            <p:spPr>
              <a:xfrm>
                <a:off x="6817659" y="2433913"/>
                <a:ext cx="1102659" cy="25101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b="1" dirty="0"/>
                  <a:t>JavaAgent</a:t>
                </a:r>
                <a:endParaRPr kumimoji="1" lang="zh-CN" altLang="en-US" sz="1100" b="1" dirty="0"/>
              </a:p>
            </p:txBody>
          </p:sp>
          <p:sp>
            <p:nvSpPr>
              <p:cNvPr id="216" name="圆角矩形 215"/>
              <p:cNvSpPr/>
              <p:nvPr/>
            </p:nvSpPr>
            <p:spPr>
              <a:xfrm rot="16200000">
                <a:off x="7844119" y="2227431"/>
                <a:ext cx="640975" cy="27401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zh-CN" sz="1100" b="1" dirty="0"/>
                  <a:t>Side</a:t>
                </a:r>
                <a:r>
                  <a:rPr kumimoji="1" lang="zh-CN" altLang="en-US" sz="1100" b="1" dirty="0"/>
                  <a:t> </a:t>
                </a:r>
                <a:r>
                  <a:rPr kumimoji="1" lang="en-US" altLang="zh-CN" sz="1100" b="1" dirty="0"/>
                  <a:t>Car</a:t>
                </a:r>
                <a:endParaRPr kumimoji="1" lang="zh-CN" altLang="en-US" sz="1100" b="1" dirty="0"/>
              </a:p>
            </p:txBody>
          </p:sp>
          <p:cxnSp>
            <p:nvCxnSpPr>
              <p:cNvPr id="218" name="直线箭头连接符 217"/>
              <p:cNvCxnSpPr/>
              <p:nvPr/>
            </p:nvCxnSpPr>
            <p:spPr>
              <a:xfrm>
                <a:off x="7920318" y="2213264"/>
                <a:ext cx="107282" cy="0"/>
              </a:xfrm>
              <a:prstGeom prst="straightConnector1">
                <a:avLst/>
              </a:prstGeom>
              <a:ln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直线箭头连接符 218"/>
              <p:cNvCxnSpPr>
                <a:stCxn id="216" idx="0"/>
                <a:endCxn id="214" idx="3"/>
              </p:cNvCxnSpPr>
              <p:nvPr/>
            </p:nvCxnSpPr>
            <p:spPr>
              <a:xfrm flipH="1">
                <a:off x="7920318" y="2364437"/>
                <a:ext cx="107282" cy="1"/>
              </a:xfrm>
              <a:prstGeom prst="straightConnector1">
                <a:avLst/>
              </a:prstGeom>
              <a:ln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Google Shape;11526;p68"/>
            <p:cNvGrpSpPr/>
            <p:nvPr/>
          </p:nvGrpSpPr>
          <p:grpSpPr>
            <a:xfrm>
              <a:off x="10997" y="953"/>
              <a:ext cx="944" cy="861"/>
              <a:chOff x="1958520" y="2302574"/>
              <a:chExt cx="359213" cy="327807"/>
            </a:xfrm>
          </p:grpSpPr>
          <p:sp>
            <p:nvSpPr>
              <p:cNvPr id="210" name="Google Shape;11527;p68"/>
              <p:cNvSpPr/>
              <p:nvPr/>
            </p:nvSpPr>
            <p:spPr>
              <a:xfrm>
                <a:off x="1958520" y="2302574"/>
                <a:ext cx="359213" cy="327807"/>
              </a:xfrm>
              <a:custGeom>
                <a:avLst/>
                <a:gdLst/>
                <a:ahLst/>
                <a:cxnLst/>
                <a:rect l="l" t="t" r="r" b="b"/>
                <a:pathLst>
                  <a:path w="11312" h="10323" extrusionOk="0">
                    <a:moveTo>
                      <a:pt x="7168" y="8132"/>
                    </a:moveTo>
                    <a:lnTo>
                      <a:pt x="7501" y="9204"/>
                    </a:lnTo>
                    <a:lnTo>
                      <a:pt x="3799" y="9204"/>
                    </a:lnTo>
                    <a:lnTo>
                      <a:pt x="4120" y="8132"/>
                    </a:lnTo>
                    <a:close/>
                    <a:moveTo>
                      <a:pt x="8466" y="9537"/>
                    </a:moveTo>
                    <a:cubicBezTo>
                      <a:pt x="8597" y="9537"/>
                      <a:pt x="8704" y="9656"/>
                      <a:pt x="8704" y="9775"/>
                    </a:cubicBezTo>
                    <a:cubicBezTo>
                      <a:pt x="8704" y="9906"/>
                      <a:pt x="8597" y="10013"/>
                      <a:pt x="8466" y="10013"/>
                    </a:cubicBezTo>
                    <a:lnTo>
                      <a:pt x="2810" y="10013"/>
                    </a:lnTo>
                    <a:cubicBezTo>
                      <a:pt x="2679" y="10013"/>
                      <a:pt x="2572" y="9906"/>
                      <a:pt x="2572" y="9775"/>
                    </a:cubicBezTo>
                    <a:cubicBezTo>
                      <a:pt x="2572" y="9644"/>
                      <a:pt x="2679" y="9537"/>
                      <a:pt x="2810" y="9537"/>
                    </a:cubicBezTo>
                    <a:close/>
                    <a:moveTo>
                      <a:pt x="1072" y="0"/>
                    </a:moveTo>
                    <a:cubicBezTo>
                      <a:pt x="477" y="0"/>
                      <a:pt x="0" y="476"/>
                      <a:pt x="0" y="1072"/>
                    </a:cubicBezTo>
                    <a:lnTo>
                      <a:pt x="0" y="7049"/>
                    </a:lnTo>
                    <a:cubicBezTo>
                      <a:pt x="0" y="7644"/>
                      <a:pt x="477" y="8120"/>
                      <a:pt x="1072" y="8120"/>
                    </a:cubicBezTo>
                    <a:lnTo>
                      <a:pt x="3763" y="8120"/>
                    </a:lnTo>
                    <a:lnTo>
                      <a:pt x="3441" y="9192"/>
                    </a:lnTo>
                    <a:lnTo>
                      <a:pt x="2822" y="9192"/>
                    </a:lnTo>
                    <a:cubicBezTo>
                      <a:pt x="2513" y="9192"/>
                      <a:pt x="2263" y="9442"/>
                      <a:pt x="2263" y="9751"/>
                    </a:cubicBezTo>
                    <a:cubicBezTo>
                      <a:pt x="2263" y="10073"/>
                      <a:pt x="2513" y="10323"/>
                      <a:pt x="2822" y="10323"/>
                    </a:cubicBezTo>
                    <a:lnTo>
                      <a:pt x="8478" y="10323"/>
                    </a:lnTo>
                    <a:cubicBezTo>
                      <a:pt x="8799" y="10323"/>
                      <a:pt x="9049" y="10073"/>
                      <a:pt x="9049" y="9751"/>
                    </a:cubicBezTo>
                    <a:cubicBezTo>
                      <a:pt x="9049" y="9442"/>
                      <a:pt x="8799" y="9192"/>
                      <a:pt x="8478" y="9192"/>
                    </a:cubicBezTo>
                    <a:lnTo>
                      <a:pt x="7870" y="9192"/>
                    </a:lnTo>
                    <a:lnTo>
                      <a:pt x="7549" y="8120"/>
                    </a:lnTo>
                    <a:lnTo>
                      <a:pt x="10240" y="8120"/>
                    </a:lnTo>
                    <a:cubicBezTo>
                      <a:pt x="10835" y="8120"/>
                      <a:pt x="11311" y="7644"/>
                      <a:pt x="11311" y="7049"/>
                    </a:cubicBezTo>
                    <a:lnTo>
                      <a:pt x="11311" y="1072"/>
                    </a:lnTo>
                    <a:cubicBezTo>
                      <a:pt x="11299" y="488"/>
                      <a:pt x="10823" y="0"/>
                      <a:pt x="10228" y="0"/>
                    </a:cubicBezTo>
                    <a:lnTo>
                      <a:pt x="2786" y="0"/>
                    </a:lnTo>
                    <a:cubicBezTo>
                      <a:pt x="2691" y="0"/>
                      <a:pt x="2620" y="72"/>
                      <a:pt x="2620" y="155"/>
                    </a:cubicBezTo>
                    <a:cubicBezTo>
                      <a:pt x="2620" y="250"/>
                      <a:pt x="2691" y="322"/>
                      <a:pt x="2786" y="322"/>
                    </a:cubicBezTo>
                    <a:lnTo>
                      <a:pt x="10228" y="322"/>
                    </a:lnTo>
                    <a:cubicBezTo>
                      <a:pt x="10621" y="322"/>
                      <a:pt x="10966" y="655"/>
                      <a:pt x="10966" y="1072"/>
                    </a:cubicBezTo>
                    <a:lnTo>
                      <a:pt x="10966" y="7049"/>
                    </a:lnTo>
                    <a:cubicBezTo>
                      <a:pt x="10966" y="7453"/>
                      <a:pt x="10645" y="7799"/>
                      <a:pt x="10228" y="7799"/>
                    </a:cubicBezTo>
                    <a:lnTo>
                      <a:pt x="1072" y="7799"/>
                    </a:lnTo>
                    <a:cubicBezTo>
                      <a:pt x="667" y="7799"/>
                      <a:pt x="322" y="7465"/>
                      <a:pt x="322" y="7049"/>
                    </a:cubicBezTo>
                    <a:lnTo>
                      <a:pt x="322" y="1072"/>
                    </a:lnTo>
                    <a:cubicBezTo>
                      <a:pt x="322" y="667"/>
                      <a:pt x="655" y="322"/>
                      <a:pt x="1072" y="322"/>
                    </a:cubicBezTo>
                    <a:lnTo>
                      <a:pt x="2108" y="322"/>
                    </a:lnTo>
                    <a:cubicBezTo>
                      <a:pt x="2203" y="322"/>
                      <a:pt x="2275" y="250"/>
                      <a:pt x="2275" y="155"/>
                    </a:cubicBezTo>
                    <a:cubicBezTo>
                      <a:pt x="2275" y="72"/>
                      <a:pt x="2203" y="0"/>
                      <a:pt x="2108" y="0"/>
                    </a:cubicBezTo>
                    <a:close/>
                  </a:path>
                </a:pathLst>
              </a:custGeom>
              <a:ln w="3175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11528;p68"/>
              <p:cNvSpPr/>
              <p:nvPr/>
            </p:nvSpPr>
            <p:spPr>
              <a:xfrm>
                <a:off x="1986877" y="2331313"/>
                <a:ext cx="302117" cy="184909"/>
              </a:xfrm>
              <a:custGeom>
                <a:avLst/>
                <a:gdLst/>
                <a:ahLst/>
                <a:cxnLst/>
                <a:rect l="l" t="t" r="r" b="b"/>
                <a:pathLst>
                  <a:path w="9514" h="5823" extrusionOk="0">
                    <a:moveTo>
                      <a:pt x="179" y="0"/>
                    </a:moveTo>
                    <a:cubicBezTo>
                      <a:pt x="72" y="0"/>
                      <a:pt x="0" y="71"/>
                      <a:pt x="0" y="179"/>
                    </a:cubicBezTo>
                    <a:lnTo>
                      <a:pt x="0" y="5656"/>
                    </a:lnTo>
                    <a:cubicBezTo>
                      <a:pt x="0" y="5739"/>
                      <a:pt x="72" y="5822"/>
                      <a:pt x="167" y="5822"/>
                    </a:cubicBezTo>
                    <a:lnTo>
                      <a:pt x="9347" y="5822"/>
                    </a:lnTo>
                    <a:cubicBezTo>
                      <a:pt x="9430" y="5822"/>
                      <a:pt x="9513" y="5739"/>
                      <a:pt x="9513" y="5656"/>
                    </a:cubicBezTo>
                    <a:lnTo>
                      <a:pt x="9513" y="5072"/>
                    </a:lnTo>
                    <a:cubicBezTo>
                      <a:pt x="9513" y="4989"/>
                      <a:pt x="9430" y="4905"/>
                      <a:pt x="9347" y="4905"/>
                    </a:cubicBezTo>
                    <a:cubicBezTo>
                      <a:pt x="9252" y="4905"/>
                      <a:pt x="9180" y="4989"/>
                      <a:pt x="9180" y="5072"/>
                    </a:cubicBezTo>
                    <a:lnTo>
                      <a:pt x="9180" y="5489"/>
                    </a:lnTo>
                    <a:lnTo>
                      <a:pt x="346" y="5489"/>
                    </a:lnTo>
                    <a:lnTo>
                      <a:pt x="346" y="345"/>
                    </a:lnTo>
                    <a:lnTo>
                      <a:pt x="9180" y="345"/>
                    </a:lnTo>
                    <a:lnTo>
                      <a:pt x="9180" y="4405"/>
                    </a:lnTo>
                    <a:cubicBezTo>
                      <a:pt x="9168" y="4489"/>
                      <a:pt x="9240" y="4572"/>
                      <a:pt x="9347" y="4572"/>
                    </a:cubicBezTo>
                    <a:cubicBezTo>
                      <a:pt x="9430" y="4572"/>
                      <a:pt x="9513" y="4489"/>
                      <a:pt x="9513" y="4405"/>
                    </a:cubicBezTo>
                    <a:lnTo>
                      <a:pt x="9513" y="179"/>
                    </a:lnTo>
                    <a:cubicBezTo>
                      <a:pt x="9513" y="71"/>
                      <a:pt x="9430" y="0"/>
                      <a:pt x="9335" y="0"/>
                    </a:cubicBezTo>
                    <a:close/>
                  </a:path>
                </a:pathLst>
              </a:custGeom>
              <a:ln w="3175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11529;p68"/>
              <p:cNvSpPr/>
              <p:nvPr/>
            </p:nvSpPr>
            <p:spPr>
              <a:xfrm>
                <a:off x="2131521" y="2526701"/>
                <a:ext cx="11908" cy="10638"/>
              </a:xfrm>
              <a:custGeom>
                <a:avLst/>
                <a:gdLst/>
                <a:ahLst/>
                <a:cxnLst/>
                <a:rect l="l" t="t" r="r" b="b"/>
                <a:pathLst>
                  <a:path w="375" h="335" extrusionOk="0">
                    <a:moveTo>
                      <a:pt x="176" y="0"/>
                    </a:moveTo>
                    <a:cubicBezTo>
                      <a:pt x="167" y="0"/>
                      <a:pt x="158" y="1"/>
                      <a:pt x="148" y="3"/>
                    </a:cubicBezTo>
                    <a:cubicBezTo>
                      <a:pt x="77" y="26"/>
                      <a:pt x="17" y="86"/>
                      <a:pt x="17" y="157"/>
                    </a:cubicBezTo>
                    <a:cubicBezTo>
                      <a:pt x="1" y="258"/>
                      <a:pt x="95" y="334"/>
                      <a:pt x="186" y="334"/>
                    </a:cubicBezTo>
                    <a:cubicBezTo>
                      <a:pt x="225" y="334"/>
                      <a:pt x="263" y="320"/>
                      <a:pt x="291" y="288"/>
                    </a:cubicBezTo>
                    <a:cubicBezTo>
                      <a:pt x="375" y="229"/>
                      <a:pt x="375" y="145"/>
                      <a:pt x="327" y="86"/>
                    </a:cubicBezTo>
                    <a:cubicBezTo>
                      <a:pt x="296" y="34"/>
                      <a:pt x="238" y="0"/>
                      <a:pt x="176" y="0"/>
                    </a:cubicBezTo>
                    <a:close/>
                  </a:path>
                </a:pathLst>
              </a:custGeom>
              <a:ln w="3175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5" name="圆角矩形 154"/>
            <p:cNvSpPr/>
            <p:nvPr/>
          </p:nvSpPr>
          <p:spPr>
            <a:xfrm>
              <a:off x="11866" y="2430"/>
              <a:ext cx="2412" cy="6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/>
                <a:t>Mesh</a:t>
              </a:r>
              <a:r>
                <a:rPr kumimoji="1" lang="zh-CN" altLang="en-US" sz="1200" b="1" dirty="0"/>
                <a:t> </a:t>
              </a:r>
              <a:r>
                <a:rPr kumimoji="1" lang="en-US" altLang="zh-CN" sz="1200" b="1" dirty="0"/>
                <a:t>Ingress</a:t>
              </a:r>
              <a:endParaRPr kumimoji="1" lang="zh-CN" altLang="en-US" sz="1200" b="1" dirty="0"/>
            </a:p>
          </p:txBody>
        </p:sp>
        <p:grpSp>
          <p:nvGrpSpPr>
            <p:cNvPr id="156" name="组合 155"/>
            <p:cNvGrpSpPr/>
            <p:nvPr/>
          </p:nvGrpSpPr>
          <p:grpSpPr>
            <a:xfrm>
              <a:off x="15073" y="7224"/>
              <a:ext cx="2576" cy="1228"/>
              <a:chOff x="6750426" y="1963272"/>
              <a:chExt cx="1636054" cy="779925"/>
            </a:xfrm>
          </p:grpSpPr>
          <p:sp>
            <p:nvSpPr>
              <p:cNvPr id="202" name="圆角矩形 201"/>
              <p:cNvSpPr/>
              <p:nvPr/>
            </p:nvSpPr>
            <p:spPr>
              <a:xfrm>
                <a:off x="6750426" y="1963272"/>
                <a:ext cx="1636054" cy="779925"/>
              </a:xfrm>
              <a:prstGeom prst="roundRect">
                <a:avLst>
                  <a:gd name="adj" fmla="val 7143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04" name="圆角矩形 203"/>
              <p:cNvSpPr/>
              <p:nvPr/>
            </p:nvSpPr>
            <p:spPr>
              <a:xfrm>
                <a:off x="6817659" y="2043950"/>
                <a:ext cx="1102659" cy="640975"/>
              </a:xfrm>
              <a:prstGeom prst="roundRect">
                <a:avLst>
                  <a:gd name="adj" fmla="val 6877"/>
                </a:avLst>
              </a:prstGeom>
              <a:ln>
                <a:solidFill>
                  <a:srgbClr val="E95429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tIns="36000" rtlCol="0" anchor="t"/>
              <a:lstStyle/>
              <a:p>
                <a:pPr algn="ctr"/>
                <a:r>
                  <a:rPr kumimoji="1" lang="en-US" altLang="zh-CN" sz="1050" dirty="0">
                    <a:solidFill>
                      <a:srgbClr val="E95429"/>
                    </a:solidFill>
                  </a:rPr>
                  <a:t>Customer</a:t>
                </a:r>
              </a:p>
              <a:p>
                <a:pPr algn="ctr"/>
                <a:r>
                  <a:rPr kumimoji="1" lang="en-US" altLang="zh-CN" sz="1050" dirty="0">
                    <a:solidFill>
                      <a:srgbClr val="E95429"/>
                    </a:solidFill>
                  </a:rPr>
                  <a:t>Service</a:t>
                </a:r>
                <a:r>
                  <a:rPr kumimoji="1" lang="zh-CN" altLang="en-US" sz="1050" dirty="0">
                    <a:solidFill>
                      <a:srgbClr val="E95429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rgbClr val="E95429"/>
                    </a:solidFill>
                  </a:rPr>
                  <a:t>(v2)</a:t>
                </a:r>
                <a:endParaRPr kumimoji="1" lang="zh-CN" altLang="en-US" sz="1050" dirty="0">
                  <a:solidFill>
                    <a:srgbClr val="E95429"/>
                  </a:solidFill>
                </a:endParaRPr>
              </a:p>
            </p:txBody>
          </p:sp>
          <p:sp>
            <p:nvSpPr>
              <p:cNvPr id="205" name="圆角矩形 204"/>
              <p:cNvSpPr/>
              <p:nvPr/>
            </p:nvSpPr>
            <p:spPr>
              <a:xfrm>
                <a:off x="6817659" y="2433913"/>
                <a:ext cx="1102659" cy="25101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b="1" dirty="0"/>
                  <a:t>JavaAgent</a:t>
                </a:r>
                <a:endParaRPr kumimoji="1" lang="zh-CN" altLang="en-US" sz="1100" b="1" dirty="0"/>
              </a:p>
            </p:txBody>
          </p:sp>
          <p:sp>
            <p:nvSpPr>
              <p:cNvPr id="207" name="圆角矩形 206"/>
              <p:cNvSpPr/>
              <p:nvPr/>
            </p:nvSpPr>
            <p:spPr>
              <a:xfrm rot="16200000">
                <a:off x="7844119" y="2227431"/>
                <a:ext cx="640975" cy="27401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zh-CN" sz="1100" b="1" dirty="0"/>
                  <a:t>Side</a:t>
                </a:r>
                <a:r>
                  <a:rPr kumimoji="1" lang="zh-CN" altLang="en-US" sz="1100" b="1" dirty="0"/>
                  <a:t> </a:t>
                </a:r>
                <a:r>
                  <a:rPr kumimoji="1" lang="en-US" altLang="zh-CN" sz="1100" b="1" dirty="0"/>
                  <a:t>Car</a:t>
                </a:r>
                <a:endParaRPr kumimoji="1" lang="zh-CN" altLang="en-US" sz="1100" b="1" dirty="0"/>
              </a:p>
            </p:txBody>
          </p:sp>
          <p:cxnSp>
            <p:nvCxnSpPr>
              <p:cNvPr id="208" name="直线箭头连接符 207"/>
              <p:cNvCxnSpPr/>
              <p:nvPr/>
            </p:nvCxnSpPr>
            <p:spPr>
              <a:xfrm>
                <a:off x="7920318" y="2213264"/>
                <a:ext cx="107282" cy="0"/>
              </a:xfrm>
              <a:prstGeom prst="straightConnector1">
                <a:avLst/>
              </a:prstGeom>
              <a:ln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直线箭头连接符 208"/>
              <p:cNvCxnSpPr>
                <a:stCxn id="207" idx="0"/>
                <a:endCxn id="204" idx="3"/>
              </p:cNvCxnSpPr>
              <p:nvPr/>
            </p:nvCxnSpPr>
            <p:spPr>
              <a:xfrm flipH="1">
                <a:off x="7920318" y="2364437"/>
                <a:ext cx="107282" cy="1"/>
              </a:xfrm>
              <a:prstGeom prst="straightConnector1">
                <a:avLst/>
              </a:prstGeom>
              <a:ln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7" name="肘形连接符 156"/>
            <p:cNvCxnSpPr>
              <a:stCxn id="237" idx="2"/>
              <a:endCxn id="231" idx="2"/>
            </p:cNvCxnSpPr>
            <p:nvPr/>
          </p:nvCxnSpPr>
          <p:spPr>
            <a:xfrm>
              <a:off x="14304" y="4388"/>
              <a:ext cx="3212" cy="2001"/>
            </a:xfrm>
            <a:prstGeom prst="bentConnector3">
              <a:avLst>
                <a:gd name="adj1" fmla="val 12020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肘形连接符 157"/>
            <p:cNvCxnSpPr>
              <a:stCxn id="237" idx="1"/>
              <a:endCxn id="223" idx="3"/>
            </p:cNvCxnSpPr>
            <p:nvPr/>
          </p:nvCxnSpPr>
          <p:spPr>
            <a:xfrm rot="5400000">
              <a:off x="11940" y="3703"/>
              <a:ext cx="959" cy="333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肘形连接符 112"/>
            <p:cNvCxnSpPr>
              <a:stCxn id="237" idx="1"/>
              <a:endCxn id="216" idx="3"/>
            </p:cNvCxnSpPr>
            <p:nvPr/>
          </p:nvCxnSpPr>
          <p:spPr>
            <a:xfrm>
              <a:off x="14089" y="4893"/>
              <a:ext cx="0" cy="9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线箭头连接符 44"/>
            <p:cNvCxnSpPr>
              <a:endCxn id="155" idx="1"/>
            </p:cNvCxnSpPr>
            <p:nvPr/>
          </p:nvCxnSpPr>
          <p:spPr>
            <a:xfrm rot="16200000" flipH="1">
              <a:off x="11199" y="2096"/>
              <a:ext cx="919" cy="41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线箭头连接符 44"/>
            <p:cNvCxnSpPr>
              <a:endCxn id="155" idx="3"/>
            </p:cNvCxnSpPr>
            <p:nvPr/>
          </p:nvCxnSpPr>
          <p:spPr>
            <a:xfrm rot="5400000">
              <a:off x="14012" y="2062"/>
              <a:ext cx="967" cy="435"/>
            </a:xfrm>
            <a:prstGeom prst="bentConnector2">
              <a:avLst/>
            </a:prstGeom>
            <a:ln>
              <a:solidFill>
                <a:srgbClr val="E9542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线箭头连接符 44"/>
            <p:cNvCxnSpPr/>
            <p:nvPr/>
          </p:nvCxnSpPr>
          <p:spPr>
            <a:xfrm rot="16200000" flipH="1">
              <a:off x="13263" y="3003"/>
              <a:ext cx="788" cy="996"/>
            </a:xfrm>
            <a:prstGeom prst="bentConnector3">
              <a:avLst>
                <a:gd name="adj1" fmla="val 38055"/>
              </a:avLst>
            </a:prstGeom>
            <a:ln>
              <a:solidFill>
                <a:srgbClr val="E9542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线箭头连接符 44"/>
            <p:cNvCxnSpPr/>
            <p:nvPr/>
          </p:nvCxnSpPr>
          <p:spPr>
            <a:xfrm>
              <a:off x="14284" y="4280"/>
              <a:ext cx="3232" cy="3468"/>
            </a:xfrm>
            <a:prstGeom prst="bentConnector3">
              <a:avLst>
                <a:gd name="adj1" fmla="val 123421"/>
              </a:avLst>
            </a:prstGeom>
            <a:ln>
              <a:solidFill>
                <a:srgbClr val="E9542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文本框 163"/>
            <p:cNvSpPr txBox="1"/>
            <p:nvPr/>
          </p:nvSpPr>
          <p:spPr>
            <a:xfrm>
              <a:off x="8686" y="5321"/>
              <a:ext cx="1997" cy="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b="1" dirty="0">
                  <a:solidFill>
                    <a:schemeClr val="accent5"/>
                  </a:solidFill>
                </a:rPr>
                <a:t>Kubernetes</a:t>
              </a:r>
              <a:r>
                <a:rPr kumimoji="1" lang="zh-CN" altLang="en-US" sz="1100" b="1" dirty="0">
                  <a:solidFill>
                    <a:schemeClr val="accent5"/>
                  </a:solidFill>
                </a:rPr>
                <a:t> </a:t>
              </a:r>
              <a:r>
                <a:rPr kumimoji="1" lang="en-US" altLang="zh-CN" sz="1100" b="1" dirty="0">
                  <a:solidFill>
                    <a:schemeClr val="accent5"/>
                  </a:solidFill>
                </a:rPr>
                <a:t>Pod</a:t>
              </a:r>
              <a:endParaRPr kumimoji="1" lang="zh-CN" altLang="en-US" sz="1100" b="1" dirty="0">
                <a:solidFill>
                  <a:schemeClr val="accent5"/>
                </a:solidFill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12085" y="5345"/>
              <a:ext cx="1997" cy="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b="1" dirty="0">
                  <a:solidFill>
                    <a:schemeClr val="accent5"/>
                  </a:solidFill>
                </a:rPr>
                <a:t>Kubernetes</a:t>
              </a:r>
              <a:r>
                <a:rPr kumimoji="1" lang="zh-CN" altLang="en-US" sz="1100" b="1" dirty="0">
                  <a:solidFill>
                    <a:schemeClr val="accent5"/>
                  </a:solidFill>
                </a:rPr>
                <a:t> </a:t>
              </a:r>
              <a:r>
                <a:rPr kumimoji="1" lang="en-US" altLang="zh-CN" sz="1100" b="1" dirty="0">
                  <a:solidFill>
                    <a:schemeClr val="accent5"/>
                  </a:solidFill>
                </a:rPr>
                <a:t>Pod</a:t>
              </a:r>
              <a:endParaRPr kumimoji="1" lang="zh-CN" altLang="en-US" sz="1100" b="1" dirty="0">
                <a:solidFill>
                  <a:schemeClr val="accent5"/>
                </a:solidFill>
              </a:endParaRP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15287" y="5352"/>
              <a:ext cx="1997" cy="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b="1" dirty="0">
                  <a:solidFill>
                    <a:schemeClr val="accent5"/>
                  </a:solidFill>
                </a:rPr>
                <a:t>Kubernetes</a:t>
              </a:r>
              <a:r>
                <a:rPr kumimoji="1" lang="zh-CN" altLang="en-US" sz="1100" b="1" dirty="0">
                  <a:solidFill>
                    <a:schemeClr val="accent5"/>
                  </a:solidFill>
                </a:rPr>
                <a:t> </a:t>
              </a:r>
              <a:r>
                <a:rPr kumimoji="1" lang="en-US" altLang="zh-CN" sz="1100" b="1" dirty="0">
                  <a:solidFill>
                    <a:schemeClr val="accent5"/>
                  </a:solidFill>
                </a:rPr>
                <a:t>Pod</a:t>
              </a:r>
              <a:endParaRPr kumimoji="1" lang="zh-CN" altLang="en-US" sz="1100" b="1" dirty="0">
                <a:solidFill>
                  <a:schemeClr val="accent5"/>
                </a:solidFill>
              </a:endParaRPr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11974" y="3393"/>
              <a:ext cx="1997" cy="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b="1" dirty="0">
                  <a:solidFill>
                    <a:schemeClr val="accent5"/>
                  </a:solidFill>
                </a:rPr>
                <a:t>Kubernetes</a:t>
              </a:r>
              <a:r>
                <a:rPr kumimoji="1" lang="zh-CN" altLang="en-US" sz="1100" b="1" dirty="0">
                  <a:solidFill>
                    <a:schemeClr val="accent5"/>
                  </a:solidFill>
                </a:rPr>
                <a:t> </a:t>
              </a:r>
              <a:r>
                <a:rPr kumimoji="1" lang="en-US" altLang="zh-CN" sz="1100" b="1" dirty="0">
                  <a:solidFill>
                    <a:schemeClr val="accent5"/>
                  </a:solidFill>
                </a:rPr>
                <a:t>Pod</a:t>
              </a:r>
              <a:endParaRPr kumimoji="1" lang="zh-CN" altLang="en-US" sz="1100" b="1" dirty="0">
                <a:solidFill>
                  <a:schemeClr val="accent5"/>
                </a:solidFill>
              </a:endParaRPr>
            </a:p>
          </p:txBody>
        </p:sp>
        <p:sp>
          <p:nvSpPr>
            <p:cNvPr id="192" name="矩形 191"/>
            <p:cNvSpPr/>
            <p:nvPr/>
          </p:nvSpPr>
          <p:spPr>
            <a:xfrm>
              <a:off x="14225" y="4079"/>
              <a:ext cx="72" cy="1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7" name="矩形 196"/>
            <p:cNvSpPr/>
            <p:nvPr/>
          </p:nvSpPr>
          <p:spPr>
            <a:xfrm>
              <a:off x="14231" y="6037"/>
              <a:ext cx="72" cy="1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44" name="文本框 243"/>
          <p:cNvSpPr txBox="1"/>
          <p:nvPr/>
        </p:nvSpPr>
        <p:spPr>
          <a:xfrm rot="5400000">
            <a:off x="11144142" y="3423332"/>
            <a:ext cx="12041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rgbClr val="E95429"/>
                </a:solidFill>
                <a:latin typeface="+mj-lt"/>
              </a:rPr>
              <a:t>Canary</a:t>
            </a:r>
            <a:r>
              <a:rPr kumimoji="1" lang="zh-CN" altLang="en-US" sz="900" dirty="0">
                <a:solidFill>
                  <a:srgbClr val="E95429"/>
                </a:solidFill>
                <a:latin typeface="+mj-lt"/>
              </a:rPr>
              <a:t> </a:t>
            </a:r>
            <a:r>
              <a:rPr kumimoji="1" lang="en-US" altLang="zh-CN" sz="900" dirty="0">
                <a:solidFill>
                  <a:srgbClr val="E95429"/>
                </a:solidFill>
                <a:latin typeface="+mj-lt"/>
              </a:rPr>
              <a:t>Deployment</a:t>
            </a:r>
            <a:endParaRPr kumimoji="1" lang="zh-CN" altLang="en-US" sz="900" dirty="0">
              <a:solidFill>
                <a:srgbClr val="E95429"/>
              </a:solidFill>
              <a:latin typeface="+mj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03378"/>
      </a:accent1>
      <a:accent2>
        <a:srgbClr val="01518A"/>
      </a:accent2>
      <a:accent3>
        <a:srgbClr val="0184CB"/>
      </a:accent3>
      <a:accent4>
        <a:srgbClr val="00A0E6"/>
      </a:accent4>
      <a:accent5>
        <a:srgbClr val="015CB3"/>
      </a:accent5>
      <a:accent6>
        <a:srgbClr val="01386A"/>
      </a:accent6>
      <a:hlink>
        <a:srgbClr val="4472C4"/>
      </a:hlink>
      <a:folHlink>
        <a:srgbClr val="BFBFBF"/>
      </a:folHlink>
    </a:clrScheme>
    <a:fontScheme name="公司产品服务介绍">
      <a:majorFont>
        <a:latin typeface="Arial"/>
        <a:ea typeface="微软雅黑"/>
        <a:cs typeface=""/>
      </a:majorFont>
      <a:minorFont>
        <a:latin typeface="Arial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1622</TotalTime>
  <Words>857</Words>
  <Application>Microsoft Macintosh PowerPoint</Application>
  <PresentationFormat>宽屏</PresentationFormat>
  <Paragraphs>375</Paragraphs>
  <Slides>13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等线</vt:lpstr>
      <vt:lpstr>Microsoft YaHei</vt:lpstr>
      <vt:lpstr>Microsoft YaHei</vt:lpstr>
      <vt:lpstr>微软雅黑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WangTingTing</dc:creator>
  <cp:lastModifiedBy>Hao Chen</cp:lastModifiedBy>
  <cp:revision>478</cp:revision>
  <cp:lastPrinted>2021-06-14T04:30:40Z</cp:lastPrinted>
  <dcterms:created xsi:type="dcterms:W3CDTF">2021-06-14T04:30:40Z</dcterms:created>
  <dcterms:modified xsi:type="dcterms:W3CDTF">2021-07-27T10:30:21Z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