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441" r:id="rId3"/>
    <p:sldId id="257" r:id="rId4"/>
    <p:sldId id="258" r:id="rId5"/>
    <p:sldId id="2449" r:id="rId6"/>
    <p:sldId id="2450" r:id="rId7"/>
    <p:sldId id="260" r:id="rId8"/>
    <p:sldId id="259" r:id="rId9"/>
    <p:sldId id="261" r:id="rId10"/>
    <p:sldId id="2447" r:id="rId11"/>
    <p:sldId id="244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7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zhongmi@sohu.com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78"/>
    <a:srgbClr val="E95429"/>
    <a:srgbClr val="05386A"/>
    <a:srgbClr val="BA4DFF"/>
    <a:srgbClr val="04396B"/>
    <a:srgbClr val="D2DCE8"/>
    <a:srgbClr val="A2CEEA"/>
    <a:srgbClr val="FFEFF3"/>
    <a:srgbClr val="F7E6FE"/>
    <a:srgbClr val="FC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36"/>
    <p:restoredTop sz="92943" autoAdjust="0"/>
  </p:normalViewPr>
  <p:slideViewPr>
    <p:cSldViewPr snapToGrid="0" showGuides="1">
      <p:cViewPr varScale="1">
        <p:scale>
          <a:sx n="121" d="100"/>
          <a:sy n="121" d="100"/>
        </p:scale>
        <p:origin x="1136" y="184"/>
      </p:cViewPr>
      <p:guideLst>
        <p:guide orient="horz" pos="2183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52"/>
    </p:cViewPr>
  </p:sorterViewPr>
  <p:notesViewPr>
    <p:cSldViewPr snapToGrid="0">
      <p:cViewPr varScale="1">
        <p:scale>
          <a:sx n="116" d="100"/>
          <a:sy n="116" d="100"/>
        </p:scale>
        <p:origin x="42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86BBC-71F7-C440-ACC3-F0F595527C6C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1A08-452E-C14B-AF9F-6658E5EF1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383A-B265-4935-8168-671F3DE2F894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E5CD-C188-4EE7-A618-C84A2D3EB4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6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5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152400" y="6590136"/>
            <a:ext cx="7950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 userDrawn="1"/>
        </p:nvSpPr>
        <p:spPr>
          <a:xfrm>
            <a:off x="8255000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用技术推动商业进步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229496" y="141514"/>
            <a:ext cx="1891425" cy="615526"/>
            <a:chOff x="10036885" y="176971"/>
            <a:chExt cx="1891425" cy="61552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hq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885" y="241994"/>
              <a:ext cx="548742" cy="548742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0557935" y="176971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10625667" y="553442"/>
              <a:ext cx="119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0549468" y="546276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第二级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F37F-568A-4C76-B0A5-177AFDC2BD4C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5B8E-6542-43B8-BCC0-47DC518727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线箭头连接符 106"/>
          <p:cNvCxnSpPr>
            <a:endCxn id="231" idx="3"/>
          </p:cNvCxnSpPr>
          <p:nvPr/>
        </p:nvCxnSpPr>
        <p:spPr>
          <a:xfrm>
            <a:off x="11282808" y="1902395"/>
            <a:ext cx="0" cy="16826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/>
          <p:nvPr/>
        </p:nvCxnSpPr>
        <p:spPr>
          <a:xfrm flipH="1">
            <a:off x="9375791" y="1911920"/>
            <a:ext cx="931598" cy="55351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/>
          <p:nvPr/>
        </p:nvCxnSpPr>
        <p:spPr>
          <a:xfrm flipH="1">
            <a:off x="9375790" y="1902395"/>
            <a:ext cx="1310865" cy="180132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>
            <a:endCxn id="199" idx="0"/>
          </p:cNvCxnSpPr>
          <p:nvPr/>
        </p:nvCxnSpPr>
        <p:spPr>
          <a:xfrm flipH="1" flipV="1">
            <a:off x="6324635" y="1936161"/>
            <a:ext cx="675111" cy="162941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/>
          <p:nvPr/>
        </p:nvCxnSpPr>
        <p:spPr>
          <a:xfrm flipH="1" flipV="1">
            <a:off x="7061337" y="1951789"/>
            <a:ext cx="2055378" cy="16889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4915820" y="0"/>
            <a:ext cx="727618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204869" y="1365076"/>
            <a:ext cx="3872751" cy="3529798"/>
            <a:chOff x="204869" y="1365076"/>
            <a:chExt cx="3872751" cy="3529798"/>
          </a:xfrm>
        </p:grpSpPr>
        <p:sp>
          <p:nvSpPr>
            <p:cNvPr id="117" name="圆角矩形 116"/>
            <p:cNvSpPr/>
            <p:nvPr/>
          </p:nvSpPr>
          <p:spPr>
            <a:xfrm>
              <a:off x="1589915" y="2465436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Web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UI</a:t>
              </a:r>
            </a:p>
            <a:p>
              <a:pPr algn="ctr"/>
              <a:r>
                <a:rPr kumimoji="1" lang="en-US" altLang="zh-CN" sz="1100" dirty="0"/>
                <a:t>API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Gateway</a:t>
              </a:r>
              <a:endParaRPr kumimoji="1" lang="zh-CN" altLang="en-US" sz="1100" dirty="0"/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204869" y="3496374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Visits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sp>
          <p:nvSpPr>
            <p:cNvPr id="119" name="圆角矩形 118"/>
            <p:cNvSpPr/>
            <p:nvPr/>
          </p:nvSpPr>
          <p:spPr>
            <a:xfrm>
              <a:off x="2974961" y="3496373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Customer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1589915" y="3496375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Vets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cxnSp>
          <p:nvCxnSpPr>
            <p:cNvPr id="121" name="直线箭头连接符 6"/>
            <p:cNvCxnSpPr>
              <a:stCxn id="117" idx="1"/>
              <a:endCxn id="118" idx="0"/>
            </p:cNvCxnSpPr>
            <p:nvPr/>
          </p:nvCxnSpPr>
          <p:spPr>
            <a:xfrm rot="10800000" flipV="1">
              <a:off x="756199" y="2716448"/>
              <a:ext cx="833716" cy="7799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17" idx="2"/>
              <a:endCxn id="120" idx="0"/>
            </p:cNvCxnSpPr>
            <p:nvPr/>
          </p:nvCxnSpPr>
          <p:spPr>
            <a:xfrm>
              <a:off x="2141245" y="2967459"/>
              <a:ext cx="0" cy="52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0"/>
            <p:cNvCxnSpPr>
              <a:stCxn id="117" idx="3"/>
              <a:endCxn id="119" idx="0"/>
            </p:cNvCxnSpPr>
            <p:nvPr/>
          </p:nvCxnSpPr>
          <p:spPr>
            <a:xfrm>
              <a:off x="2692574" y="2716448"/>
              <a:ext cx="833717" cy="7799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圆柱体 124"/>
            <p:cNvSpPr/>
            <p:nvPr/>
          </p:nvSpPr>
          <p:spPr>
            <a:xfrm>
              <a:off x="446916" y="4392851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圆柱体 125"/>
            <p:cNvSpPr/>
            <p:nvPr/>
          </p:nvSpPr>
          <p:spPr>
            <a:xfrm>
              <a:off x="1836445" y="4392850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圆柱体 126"/>
            <p:cNvSpPr/>
            <p:nvPr/>
          </p:nvSpPr>
          <p:spPr>
            <a:xfrm>
              <a:off x="3225974" y="4392850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8" name="直线箭头连接符 127"/>
            <p:cNvCxnSpPr>
              <a:stCxn id="118" idx="2"/>
              <a:endCxn id="125" idx="1"/>
            </p:cNvCxnSpPr>
            <p:nvPr/>
          </p:nvCxnSpPr>
          <p:spPr>
            <a:xfrm>
              <a:off x="756199" y="3998397"/>
              <a:ext cx="0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箭头连接符 129"/>
            <p:cNvCxnSpPr>
              <a:stCxn id="120" idx="2"/>
              <a:endCxn id="126" idx="1"/>
            </p:cNvCxnSpPr>
            <p:nvPr/>
          </p:nvCxnSpPr>
          <p:spPr>
            <a:xfrm>
              <a:off x="2141245" y="3998398"/>
              <a:ext cx="4483" cy="39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30"/>
            <p:cNvCxnSpPr>
              <a:stCxn id="119" idx="2"/>
              <a:endCxn id="127" idx="1"/>
            </p:cNvCxnSpPr>
            <p:nvPr/>
          </p:nvCxnSpPr>
          <p:spPr>
            <a:xfrm>
              <a:off x="3526291" y="3998396"/>
              <a:ext cx="8966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箭头连接符 131"/>
            <p:cNvCxnSpPr>
              <a:endCxn id="117" idx="0"/>
            </p:cNvCxnSpPr>
            <p:nvPr/>
          </p:nvCxnSpPr>
          <p:spPr>
            <a:xfrm>
              <a:off x="2141244" y="2109146"/>
              <a:ext cx="1" cy="356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oogle Shape;11526;p68"/>
            <p:cNvGrpSpPr/>
            <p:nvPr/>
          </p:nvGrpSpPr>
          <p:grpSpPr>
            <a:xfrm>
              <a:off x="1855775" y="1365076"/>
              <a:ext cx="599235" cy="546844"/>
              <a:chOff x="1958520" y="2302574"/>
              <a:chExt cx="359213" cy="327807"/>
            </a:xfrm>
          </p:grpSpPr>
          <p:sp>
            <p:nvSpPr>
              <p:cNvPr id="134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" name="组合 137"/>
          <p:cNvGrpSpPr/>
          <p:nvPr/>
        </p:nvGrpSpPr>
        <p:grpSpPr>
          <a:xfrm>
            <a:off x="5447756" y="441704"/>
            <a:ext cx="6417978" cy="5822317"/>
            <a:chOff x="4962571" y="451229"/>
            <a:chExt cx="6417978" cy="5822317"/>
          </a:xfrm>
        </p:grpSpPr>
        <p:cxnSp>
          <p:nvCxnSpPr>
            <p:cNvPr id="139" name="肘形连接符 138"/>
            <p:cNvCxnSpPr>
              <a:stCxn id="231" idx="1"/>
              <a:endCxn id="168" idx="2"/>
            </p:cNvCxnSpPr>
            <p:nvPr/>
          </p:nvCxnSpPr>
          <p:spPr>
            <a:xfrm rot="5400000">
              <a:off x="7455014" y="2832321"/>
              <a:ext cx="1939359" cy="4745860"/>
            </a:xfrm>
            <a:prstGeom prst="bentConnector3">
              <a:avLst>
                <a:gd name="adj1" fmla="val 111787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/>
            <p:cNvCxnSpPr>
              <a:stCxn id="227" idx="2"/>
              <a:endCxn id="143" idx="1"/>
            </p:cNvCxnSpPr>
            <p:nvPr/>
          </p:nvCxnSpPr>
          <p:spPr>
            <a:xfrm>
              <a:off x="10201469" y="4293844"/>
              <a:ext cx="0" cy="135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圆柱体 140"/>
            <p:cNvSpPr/>
            <p:nvPr/>
          </p:nvSpPr>
          <p:spPr>
            <a:xfrm>
              <a:off x="5676317" y="4683622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圆柱体 141"/>
            <p:cNvSpPr/>
            <p:nvPr/>
          </p:nvSpPr>
          <p:spPr>
            <a:xfrm>
              <a:off x="7703871" y="4688296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圆柱体 142"/>
            <p:cNvSpPr/>
            <p:nvPr/>
          </p:nvSpPr>
          <p:spPr>
            <a:xfrm>
              <a:off x="9892186" y="5647232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4" name="直线箭头连接符 143"/>
            <p:cNvCxnSpPr>
              <a:endCxn id="141" idx="1"/>
            </p:cNvCxnSpPr>
            <p:nvPr/>
          </p:nvCxnSpPr>
          <p:spPr>
            <a:xfrm>
              <a:off x="5985600" y="4289168"/>
              <a:ext cx="0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箭头连接符 145"/>
            <p:cNvCxnSpPr>
              <a:endCxn id="142" idx="1"/>
            </p:cNvCxnSpPr>
            <p:nvPr/>
          </p:nvCxnSpPr>
          <p:spPr>
            <a:xfrm>
              <a:off x="8008671" y="4293844"/>
              <a:ext cx="4483" cy="39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/>
            <p:cNvCxnSpPr>
              <a:stCxn id="202" idx="2"/>
              <a:endCxn id="143" idx="1"/>
            </p:cNvCxnSpPr>
            <p:nvPr/>
          </p:nvCxnSpPr>
          <p:spPr>
            <a:xfrm>
              <a:off x="10201469" y="5224941"/>
              <a:ext cx="0" cy="42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44"/>
            <p:cNvCxnSpPr>
              <a:stCxn id="155" idx="2"/>
              <a:endCxn id="237" idx="3"/>
            </p:cNvCxnSpPr>
            <p:nvPr/>
          </p:nvCxnSpPr>
          <p:spPr>
            <a:xfrm rot="16200000" flipH="1">
              <a:off x="8185301" y="1750921"/>
              <a:ext cx="500132" cy="6456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/>
            <p:cNvGrpSpPr/>
            <p:nvPr/>
          </p:nvGrpSpPr>
          <p:grpSpPr>
            <a:xfrm>
              <a:off x="8846042" y="451229"/>
              <a:ext cx="599235" cy="546844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7344000" y="2243123"/>
              <a:ext cx="1636054" cy="779925"/>
              <a:chOff x="6750426" y="1963272"/>
              <a:chExt cx="1636054" cy="779925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>
                <a:stCxn id="237" idx="0"/>
                <a:endCxn id="2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/>
            <p:cNvGrpSpPr/>
            <p:nvPr/>
          </p:nvGrpSpPr>
          <p:grpSpPr>
            <a:xfrm>
              <a:off x="9383442" y="3513919"/>
              <a:ext cx="1636054" cy="779925"/>
              <a:chOff x="6750426" y="1963272"/>
              <a:chExt cx="1636054" cy="779925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Customer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(v1)</a:t>
                </a:r>
                <a:endParaRPr kumimoji="1" lang="zh-CN" altLang="en-US" sz="1050" dirty="0"/>
              </a:p>
            </p:txBody>
          </p:sp>
          <p:sp>
            <p:nvSpPr>
              <p:cNvPr id="230" name="圆角矩形 229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1" name="圆角矩形 230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2" name="直线箭头连接符 231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>
                <a:stCxn id="231" idx="0"/>
                <a:endCxn id="229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5224491" y="3493246"/>
              <a:ext cx="1636054" cy="779925"/>
              <a:chOff x="6750426" y="1963272"/>
              <a:chExt cx="1636054" cy="779925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圆角矩形 220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Visits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22" name="圆角矩形 221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23" name="圆角矩形 222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24" name="直线箭头连接符 223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/>
              <p:cNvCxnSpPr>
                <a:stCxn id="223" idx="0"/>
                <a:endCxn id="221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/>
            <p:cNvGrpSpPr/>
            <p:nvPr/>
          </p:nvGrpSpPr>
          <p:grpSpPr>
            <a:xfrm>
              <a:off x="7344000" y="3513920"/>
              <a:ext cx="1636054" cy="779925"/>
              <a:chOff x="6750426" y="1963272"/>
              <a:chExt cx="1636054" cy="779925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圆角矩形 213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Vets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15" name="圆角矩形 214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16" name="圆角矩形 215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18" name="直线箭头连接符 21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>
                <a:stCxn id="216" idx="0"/>
                <a:endCxn id="21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/>
            <p:cNvGrpSpPr/>
            <p:nvPr/>
          </p:nvGrpSpPr>
          <p:grpSpPr>
            <a:xfrm>
              <a:off x="6794883" y="462933"/>
              <a:ext cx="599235" cy="546844"/>
              <a:chOff x="1958520" y="2302574"/>
              <a:chExt cx="359213" cy="327807"/>
            </a:xfrm>
          </p:grpSpPr>
          <p:sp>
            <p:nvSpPr>
              <p:cNvPr id="21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圆角矩形 154"/>
            <p:cNvSpPr/>
            <p:nvPr/>
          </p:nvSpPr>
          <p:spPr>
            <a:xfrm>
              <a:off x="7346873" y="1401058"/>
              <a:ext cx="1531360" cy="4226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9383442" y="4445016"/>
              <a:ext cx="1636054" cy="779925"/>
              <a:chOff x="6750426" y="1963272"/>
              <a:chExt cx="1636054" cy="779925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(v2)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/>
              <p:cNvCxnSpPr>
                <a:stCxn id="207" idx="0"/>
                <a:endCxn id="20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肘形连接符 156"/>
            <p:cNvCxnSpPr>
              <a:stCxn id="237" idx="2"/>
              <a:endCxn id="231" idx="2"/>
            </p:cNvCxnSpPr>
            <p:nvPr/>
          </p:nvCxnSpPr>
          <p:spPr>
            <a:xfrm>
              <a:off x="8895187" y="2644288"/>
              <a:ext cx="2039442" cy="1270796"/>
            </a:xfrm>
            <a:prstGeom prst="bentConnector3">
              <a:avLst>
                <a:gd name="adj1" fmla="val 120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/>
            <p:cNvCxnSpPr>
              <a:stCxn id="237" idx="1"/>
              <a:endCxn id="223" idx="3"/>
            </p:cNvCxnSpPr>
            <p:nvPr/>
          </p:nvCxnSpPr>
          <p:spPr>
            <a:xfrm rot="5400000">
              <a:off x="7393853" y="2209596"/>
              <a:ext cx="609148" cy="21195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/>
            <p:cNvCxnSpPr>
              <a:stCxn id="237" idx="1"/>
              <a:endCxn id="216" idx="3"/>
            </p:cNvCxnSpPr>
            <p:nvPr/>
          </p:nvCxnSpPr>
          <p:spPr>
            <a:xfrm>
              <a:off x="8758181" y="2964776"/>
              <a:ext cx="0" cy="6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/>
            <p:cNvCxnSpPr>
              <a:endCxn id="155" idx="1"/>
            </p:cNvCxnSpPr>
            <p:nvPr/>
          </p:nvCxnSpPr>
          <p:spPr>
            <a:xfrm rot="16200000" flipH="1">
              <a:off x="6923342" y="1188833"/>
              <a:ext cx="583672" cy="2633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/>
            <p:cNvCxnSpPr>
              <a:endCxn id="155" idx="3"/>
            </p:cNvCxnSpPr>
            <p:nvPr/>
          </p:nvCxnSpPr>
          <p:spPr>
            <a:xfrm rot="5400000">
              <a:off x="8709224" y="1167082"/>
              <a:ext cx="614291" cy="276272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/>
            <p:cNvCxnSpPr/>
            <p:nvPr/>
          </p:nvCxnSpPr>
          <p:spPr>
            <a:xfrm rot="16200000" flipH="1">
              <a:off x="8234026" y="1764988"/>
              <a:ext cx="500132" cy="632734"/>
            </a:xfrm>
            <a:prstGeom prst="bentConnector3">
              <a:avLst>
                <a:gd name="adj1" fmla="val 38055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/>
            <p:cNvCxnSpPr/>
            <p:nvPr/>
          </p:nvCxnSpPr>
          <p:spPr>
            <a:xfrm>
              <a:off x="8882293" y="2575708"/>
              <a:ext cx="2052336" cy="2201893"/>
            </a:xfrm>
            <a:prstGeom prst="bentConnector3">
              <a:avLst>
                <a:gd name="adj1" fmla="val 123421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/>
            <p:cNvSpPr txBox="1"/>
            <p:nvPr/>
          </p:nvSpPr>
          <p:spPr>
            <a:xfrm>
              <a:off x="5327568" y="3236727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7485904" y="3252309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9518971" y="3256656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7415167" y="2012233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8" name="圆角矩形 167"/>
            <p:cNvSpPr/>
            <p:nvPr/>
          </p:nvSpPr>
          <p:spPr>
            <a:xfrm>
              <a:off x="5286083" y="5553473"/>
              <a:ext cx="1531360" cy="621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Monitor</a:t>
              </a:r>
              <a:endParaRPr kumimoji="1" lang="en-US" altLang="zh-CN" sz="1200" b="1" dirty="0"/>
            </a:p>
            <a:p>
              <a:pPr algn="ctr"/>
              <a:r>
                <a:rPr kumimoji="1" lang="en-US" altLang="zh-CN" sz="900" b="1" dirty="0"/>
                <a:t>(Metric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logs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Trace)</a:t>
              </a:r>
              <a:endParaRPr kumimoji="1" lang="zh-CN" altLang="en-US" sz="1200" b="1" dirty="0"/>
            </a:p>
          </p:txBody>
        </p:sp>
        <p:sp>
          <p:nvSpPr>
            <p:cNvPr id="169" name="圆角矩形 168"/>
            <p:cNvSpPr/>
            <p:nvPr/>
          </p:nvSpPr>
          <p:spPr>
            <a:xfrm>
              <a:off x="9643913" y="1297628"/>
              <a:ext cx="1736636" cy="614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Controller</a:t>
              </a:r>
              <a:endParaRPr kumimoji="1" lang="en-US" altLang="zh-CN" sz="1200" b="1" dirty="0"/>
            </a:p>
            <a:p>
              <a:pPr algn="ctr"/>
              <a:r>
                <a:rPr kumimoji="1" lang="en-US" altLang="zh-CN" sz="900" b="1" dirty="0"/>
                <a:t>(Limiter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Circuit Breaker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Retry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Timeout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Canary)</a:t>
              </a:r>
              <a:endParaRPr kumimoji="1" lang="zh-CN" altLang="en-US" sz="1200" b="1" dirty="0"/>
            </a:p>
          </p:txBody>
        </p:sp>
        <p:cxnSp>
          <p:nvCxnSpPr>
            <p:cNvPr id="176" name="肘形连接符 175"/>
            <p:cNvCxnSpPr>
              <a:stCxn id="222" idx="1"/>
              <a:endCxn id="168" idx="1"/>
            </p:cNvCxnSpPr>
            <p:nvPr/>
          </p:nvCxnSpPr>
          <p:spPr>
            <a:xfrm rot="10800000" flipV="1">
              <a:off x="5286084" y="4089392"/>
              <a:ext cx="5641" cy="1774809"/>
            </a:xfrm>
            <a:prstGeom prst="bentConnector3">
              <a:avLst>
                <a:gd name="adj1" fmla="val 415247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肘形连接符 177"/>
            <p:cNvCxnSpPr>
              <a:stCxn id="236" idx="1"/>
              <a:endCxn id="168" idx="1"/>
            </p:cNvCxnSpPr>
            <p:nvPr/>
          </p:nvCxnSpPr>
          <p:spPr>
            <a:xfrm rot="10800000" flipV="1">
              <a:off x="5286083" y="2839270"/>
              <a:ext cx="2125150" cy="3024932"/>
            </a:xfrm>
            <a:prstGeom prst="bentConnector3">
              <a:avLst>
                <a:gd name="adj1" fmla="val 110757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肘形连接符 179"/>
            <p:cNvCxnSpPr>
              <a:stCxn id="215" idx="1"/>
              <a:endCxn id="168" idx="3"/>
            </p:cNvCxnSpPr>
            <p:nvPr/>
          </p:nvCxnSpPr>
          <p:spPr>
            <a:xfrm rot="10800000" flipV="1">
              <a:off x="6817443" y="4110066"/>
              <a:ext cx="593790" cy="17541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肘形连接符 180"/>
            <p:cNvCxnSpPr>
              <a:stCxn id="230" idx="1"/>
              <a:endCxn id="168" idx="2"/>
            </p:cNvCxnSpPr>
            <p:nvPr/>
          </p:nvCxnSpPr>
          <p:spPr>
            <a:xfrm rot="10800000" flipV="1">
              <a:off x="6051763" y="4110065"/>
              <a:ext cx="3398912" cy="2064865"/>
            </a:xfrm>
            <a:prstGeom prst="bentConnector4">
              <a:avLst>
                <a:gd name="adj1" fmla="val 9987"/>
                <a:gd name="adj2" fmla="val 111071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肘形连接符 182"/>
            <p:cNvCxnSpPr>
              <a:stCxn id="205" idx="1"/>
              <a:endCxn id="168" idx="2"/>
            </p:cNvCxnSpPr>
            <p:nvPr/>
          </p:nvCxnSpPr>
          <p:spPr>
            <a:xfrm rot="10800000" flipV="1">
              <a:off x="6051763" y="5041163"/>
              <a:ext cx="3398912" cy="1133768"/>
            </a:xfrm>
            <a:prstGeom prst="bentConnector4">
              <a:avLst>
                <a:gd name="adj1" fmla="val 9987"/>
                <a:gd name="adj2" fmla="val 12016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83"/>
            <p:cNvSpPr txBox="1"/>
            <p:nvPr/>
          </p:nvSpPr>
          <p:spPr>
            <a:xfrm>
              <a:off x="5237972" y="2602629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7485904" y="6042714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 rot="16200000">
              <a:off x="6282145" y="4905073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cxnSp>
          <p:nvCxnSpPr>
            <p:cNvPr id="188" name="肘形连接符 187"/>
            <p:cNvCxnSpPr>
              <a:stCxn id="223" idx="1"/>
              <a:endCxn id="168" idx="0"/>
            </p:cNvCxnSpPr>
            <p:nvPr/>
          </p:nvCxnSpPr>
          <p:spPr>
            <a:xfrm rot="5400000">
              <a:off x="5675931" y="4590732"/>
              <a:ext cx="1338574" cy="5869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肘形连接符 189"/>
            <p:cNvCxnSpPr>
              <a:stCxn id="216" idx="1"/>
              <a:endCxn id="168" idx="3"/>
            </p:cNvCxnSpPr>
            <p:nvPr/>
          </p:nvCxnSpPr>
          <p:spPr>
            <a:xfrm rot="5400000">
              <a:off x="6973498" y="4079518"/>
              <a:ext cx="1628629" cy="1940738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肘形连接符 190"/>
            <p:cNvCxnSpPr>
              <a:stCxn id="207" idx="1"/>
              <a:endCxn id="168" idx="2"/>
            </p:cNvCxnSpPr>
            <p:nvPr/>
          </p:nvCxnSpPr>
          <p:spPr>
            <a:xfrm rot="5400000">
              <a:off x="7920562" y="3297870"/>
              <a:ext cx="1008262" cy="4745860"/>
            </a:xfrm>
            <a:prstGeom prst="bentConnector3">
              <a:avLst>
                <a:gd name="adj1" fmla="val 12267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矩形 191"/>
            <p:cNvSpPr/>
            <p:nvPr/>
          </p:nvSpPr>
          <p:spPr>
            <a:xfrm>
              <a:off x="8844886" y="2448060"/>
              <a:ext cx="45719" cy="64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8848327" y="3691474"/>
              <a:ext cx="45719" cy="82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圆角矩形 197"/>
            <p:cNvSpPr/>
            <p:nvPr/>
          </p:nvSpPr>
          <p:spPr>
            <a:xfrm>
              <a:off x="4962571" y="1326349"/>
              <a:ext cx="1736636" cy="614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Service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Discovery</a:t>
              </a:r>
              <a:endParaRPr kumimoji="1" lang="zh-CN" altLang="en-US" sz="1200" b="1" dirty="0"/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5167631" y="1945686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Query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by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Side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Car</a:t>
              </a:r>
              <a:endParaRPr kumimoji="1" lang="zh-CN" altLang="en-US" sz="1100" dirty="0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9822204" y="1925030"/>
              <a:ext cx="1462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Control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the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Side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Car</a:t>
              </a:r>
              <a:endParaRPr kumimoji="1" lang="zh-CN" altLang="en-US" sz="1100" dirty="0"/>
            </a:p>
          </p:txBody>
        </p:sp>
      </p:grpSp>
      <p:sp>
        <p:nvSpPr>
          <p:cNvPr id="243" name="右箭头 242"/>
          <p:cNvSpPr/>
          <p:nvPr/>
        </p:nvSpPr>
        <p:spPr>
          <a:xfrm>
            <a:off x="4570478" y="3252309"/>
            <a:ext cx="714375" cy="43916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4" name="文本框 243"/>
          <p:cNvSpPr txBox="1"/>
          <p:nvPr/>
        </p:nvSpPr>
        <p:spPr>
          <a:xfrm rot="5400000">
            <a:off x="11404618" y="3388978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Canary</a:t>
            </a:r>
            <a:r>
              <a:rPr kumimoji="1" lang="zh-CN" altLang="en-US" sz="900" dirty="0">
                <a:solidFill>
                  <a:srgbClr val="E95429"/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Deployment</a:t>
            </a:r>
            <a:endParaRPr kumimoji="1" lang="zh-CN" altLang="en-US" sz="900" dirty="0">
              <a:solidFill>
                <a:srgbClr val="E95429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圆角矩形 219"/>
          <p:cNvSpPr/>
          <p:nvPr/>
        </p:nvSpPr>
        <p:spPr>
          <a:xfrm>
            <a:off x="6799580" y="3290570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圆角矩形 220"/>
          <p:cNvSpPr/>
          <p:nvPr/>
        </p:nvSpPr>
        <p:spPr>
          <a:xfrm>
            <a:off x="7461885" y="3366135"/>
            <a:ext cx="1102360" cy="640715"/>
          </a:xfrm>
          <a:prstGeom prst="roundRect">
            <a:avLst>
              <a:gd name="adj" fmla="val 68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36000" rtlCol="0" anchor="t"/>
          <a:lstStyle/>
          <a:p>
            <a:pPr algn="ctr"/>
            <a:r>
              <a:rPr kumimoji="1" lang="en-US" altLang="zh-CN" sz="1050" dirty="0"/>
              <a:t>Visits</a:t>
            </a:r>
          </a:p>
          <a:p>
            <a:pPr algn="ctr"/>
            <a:r>
              <a:rPr kumimoji="1" lang="en-US" altLang="zh-CN" sz="1050" dirty="0"/>
              <a:t>Service</a:t>
            </a:r>
            <a:endParaRPr kumimoji="1" lang="zh-CN" altLang="en-US" sz="1050" dirty="0"/>
          </a:p>
        </p:txBody>
      </p:sp>
      <p:sp>
        <p:nvSpPr>
          <p:cNvPr id="222" name="圆角矩形 221"/>
          <p:cNvSpPr/>
          <p:nvPr/>
        </p:nvSpPr>
        <p:spPr>
          <a:xfrm>
            <a:off x="7461885" y="3756025"/>
            <a:ext cx="1102360" cy="250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/>
              <a:t>JavaAgent</a:t>
            </a:r>
            <a:endParaRPr kumimoji="1" lang="zh-CN" altLang="en-US" sz="1100" b="1" dirty="0"/>
          </a:p>
        </p:txBody>
      </p:sp>
      <p:sp>
        <p:nvSpPr>
          <p:cNvPr id="223" name="圆角矩形 222"/>
          <p:cNvSpPr/>
          <p:nvPr/>
        </p:nvSpPr>
        <p:spPr>
          <a:xfrm rot="16200000">
            <a:off x="6680835" y="3550285"/>
            <a:ext cx="640715" cy="27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100" b="1" dirty="0"/>
              <a:t>Side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Car</a:t>
            </a:r>
            <a:endParaRPr kumimoji="1" lang="zh-CN" altLang="en-US" sz="1100" b="1" dirty="0"/>
          </a:p>
        </p:txBody>
      </p:sp>
      <p:cxnSp>
        <p:nvCxnSpPr>
          <p:cNvPr id="226" name="直线箭头连接符 225"/>
          <p:cNvCxnSpPr>
            <a:stCxn id="223" idx="0"/>
          </p:cNvCxnSpPr>
          <p:nvPr/>
        </p:nvCxnSpPr>
        <p:spPr>
          <a:xfrm>
            <a:off x="6864350" y="3686810"/>
            <a:ext cx="586105" cy="635"/>
          </a:xfrm>
          <a:prstGeom prst="straightConnector1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7077710" y="302895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cxnSp>
        <p:nvCxnSpPr>
          <p:cNvPr id="2" name="直线箭头连接符 225"/>
          <p:cNvCxnSpPr>
            <a:stCxn id="44" idx="3"/>
          </p:cNvCxnSpPr>
          <p:nvPr/>
        </p:nvCxnSpPr>
        <p:spPr>
          <a:xfrm>
            <a:off x="5718810" y="2892425"/>
            <a:ext cx="1073785" cy="609600"/>
          </a:xfrm>
          <a:prstGeom prst="bentConnector3">
            <a:avLst>
              <a:gd name="adj1" fmla="val 50030"/>
            </a:avLst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173"/>
          <p:cNvSpPr/>
          <p:nvPr/>
        </p:nvSpPr>
        <p:spPr>
          <a:xfrm>
            <a:off x="3895090" y="2493645"/>
            <a:ext cx="1823720" cy="796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" altLang="en-US" b="1" dirty="0"/>
              <a:t>Ingress</a:t>
            </a:r>
            <a:endParaRPr kumimoji="1" lang="zh-CN" altLang="en-US" sz="1200" b="1" dirty="0"/>
          </a:p>
        </p:txBody>
      </p:sp>
      <p:sp>
        <p:nvSpPr>
          <p:cNvPr id="3" name="圆角矩形 2"/>
          <p:cNvSpPr/>
          <p:nvPr/>
        </p:nvSpPr>
        <p:spPr>
          <a:xfrm>
            <a:off x="3895090" y="4006850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163"/>
          <p:cNvSpPr txBox="1"/>
          <p:nvPr/>
        </p:nvSpPr>
        <p:spPr>
          <a:xfrm>
            <a:off x="4172585" y="368681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cxnSp>
        <p:nvCxnSpPr>
          <p:cNvPr id="5" name="直线箭头连接符 225"/>
          <p:cNvCxnSpPr>
            <a:stCxn id="3" idx="3"/>
          </p:cNvCxnSpPr>
          <p:nvPr/>
        </p:nvCxnSpPr>
        <p:spPr>
          <a:xfrm flipV="1">
            <a:off x="5719445" y="3841750"/>
            <a:ext cx="1066165" cy="554990"/>
          </a:xfrm>
          <a:prstGeom prst="bentConnector3">
            <a:avLst>
              <a:gd name="adj1" fmla="val 50030"/>
            </a:avLst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圆角矩形 219"/>
          <p:cNvSpPr/>
          <p:nvPr/>
        </p:nvSpPr>
        <p:spPr>
          <a:xfrm>
            <a:off x="3787775" y="3197860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圆角矩形 220"/>
          <p:cNvSpPr/>
          <p:nvPr/>
        </p:nvSpPr>
        <p:spPr>
          <a:xfrm>
            <a:off x="3852545" y="3267710"/>
            <a:ext cx="1102360" cy="640715"/>
          </a:xfrm>
          <a:prstGeom prst="roundRect">
            <a:avLst>
              <a:gd name="adj" fmla="val 68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36000" rtlCol="0" anchor="t"/>
          <a:lstStyle/>
          <a:p>
            <a:pPr algn="ctr"/>
            <a:r>
              <a:rPr kumimoji="1" lang="en-US" altLang="zh-CN" sz="1050" dirty="0"/>
              <a:t>Visits</a:t>
            </a:r>
          </a:p>
          <a:p>
            <a:pPr algn="ctr"/>
            <a:r>
              <a:rPr kumimoji="1" lang="en-US" altLang="zh-CN" sz="1050" dirty="0"/>
              <a:t>Service</a:t>
            </a:r>
            <a:endParaRPr kumimoji="1" lang="zh-CN" altLang="en-US" sz="1050" dirty="0"/>
          </a:p>
        </p:txBody>
      </p:sp>
      <p:sp>
        <p:nvSpPr>
          <p:cNvPr id="222" name="圆角矩形 221"/>
          <p:cNvSpPr/>
          <p:nvPr/>
        </p:nvSpPr>
        <p:spPr>
          <a:xfrm>
            <a:off x="3852545" y="3657600"/>
            <a:ext cx="1102360" cy="250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/>
              <a:t>JavaAgent</a:t>
            </a:r>
            <a:endParaRPr kumimoji="1" lang="zh-CN" altLang="en-US" sz="1100" b="1" dirty="0"/>
          </a:p>
        </p:txBody>
      </p:sp>
      <p:sp>
        <p:nvSpPr>
          <p:cNvPr id="223" name="圆角矩形 222"/>
          <p:cNvSpPr/>
          <p:nvPr/>
        </p:nvSpPr>
        <p:spPr>
          <a:xfrm rot="16200000">
            <a:off x="5083810" y="3451225"/>
            <a:ext cx="640715" cy="27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100" b="1" dirty="0"/>
              <a:t>Side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Car</a:t>
            </a:r>
            <a:endParaRPr kumimoji="1" lang="zh-CN" altLang="en-US" sz="1100" b="1" dirty="0"/>
          </a:p>
        </p:txBody>
      </p:sp>
      <p:cxnSp>
        <p:nvCxnSpPr>
          <p:cNvPr id="226" name="直线箭头连接符 225"/>
          <p:cNvCxnSpPr/>
          <p:nvPr/>
        </p:nvCxnSpPr>
        <p:spPr>
          <a:xfrm>
            <a:off x="4954905" y="3587115"/>
            <a:ext cx="320040" cy="635"/>
          </a:xfrm>
          <a:prstGeom prst="straightConnector1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4065905" y="284607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01080" y="3198495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163"/>
          <p:cNvSpPr txBox="1"/>
          <p:nvPr/>
        </p:nvSpPr>
        <p:spPr>
          <a:xfrm>
            <a:off x="6379210" y="284607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cxnSp>
        <p:nvCxnSpPr>
          <p:cNvPr id="6" name="直线箭头连接符 225"/>
          <p:cNvCxnSpPr/>
          <p:nvPr/>
        </p:nvCxnSpPr>
        <p:spPr>
          <a:xfrm>
            <a:off x="5541010" y="3588385"/>
            <a:ext cx="566928" cy="635"/>
          </a:xfrm>
          <a:prstGeom prst="straightConnector1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1739152" y="4636503"/>
            <a:ext cx="9152965" cy="17547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/>
              <a:t>通过在老服务机器上安装一个</a:t>
            </a:r>
            <a:r>
              <a:rPr kumimoji="1" lang="en-US" altLang="zh-CN" sz="1600" dirty="0"/>
              <a:t>Side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Car</a:t>
            </a:r>
            <a:r>
              <a:rPr kumimoji="1" lang="zh-CN" altLang="en-US" sz="1600" dirty="0"/>
              <a:t>边车服务。把</a:t>
            </a:r>
            <a:r>
              <a:rPr kumimoji="1" lang="en-US" altLang="zh-CN" sz="1600" dirty="0"/>
              <a:t>【</a:t>
            </a:r>
            <a:r>
              <a:rPr kumimoji="1" lang="zh-CN" altLang="en-US" sz="1600" dirty="0"/>
              <a:t>服务</a:t>
            </a:r>
            <a:r>
              <a:rPr kumimoji="1" lang="en-US" altLang="zh-CN" sz="1600" dirty="0"/>
              <a:t>A】</a:t>
            </a:r>
            <a:r>
              <a:rPr kumimoji="1" lang="zh-CN" altLang="en-US" sz="1600" dirty="0"/>
              <a:t>对外的流量全部劫持到</a:t>
            </a:r>
            <a:r>
              <a:rPr kumimoji="1" lang="en-US" altLang="zh-CN" sz="1600" dirty="0"/>
              <a:t>Side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Car</a:t>
            </a:r>
            <a:r>
              <a:rPr kumimoji="1" lang="zh-CN" altLang="en-US" sz="1600" dirty="0"/>
              <a:t>上。</a:t>
            </a:r>
            <a:endParaRPr kumimoji="1" lang="en-US" altLang="zh-CN" sz="1600" dirty="0"/>
          </a:p>
          <a:p>
            <a:r>
              <a:rPr kumimoji="1" lang="zh-CN" altLang="en-US" sz="1600" dirty="0"/>
              <a:t>并通过</a:t>
            </a:r>
            <a:r>
              <a:rPr kumimoji="1" lang="en-US" altLang="zh-CN" sz="1600" dirty="0"/>
              <a:t>Java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Agent</a:t>
            </a:r>
            <a:r>
              <a:rPr kumimoji="1" lang="zh-CN" altLang="en-US" sz="1600" dirty="0"/>
              <a:t>的字节码注入技术，采集</a:t>
            </a:r>
            <a:r>
              <a:rPr kumimoji="1" lang="en-US" altLang="zh-CN" sz="1600" dirty="0"/>
              <a:t>【</a:t>
            </a:r>
            <a:r>
              <a:rPr kumimoji="1" lang="zh-CN" altLang="en-US" sz="1600" dirty="0"/>
              <a:t>服务</a:t>
            </a:r>
            <a:r>
              <a:rPr kumimoji="1" lang="en-US" altLang="zh-CN" sz="1600" dirty="0"/>
              <a:t>A】</a:t>
            </a:r>
            <a:r>
              <a:rPr kumimoji="1" lang="zh-CN" altLang="en-US" sz="1600" dirty="0"/>
              <a:t>的调用链和指标数据。</a:t>
            </a:r>
            <a:endParaRPr kumimoji="1" lang="en-US" altLang="zh-CN" sz="1600" dirty="0"/>
          </a:p>
          <a:p>
            <a:r>
              <a:rPr kumimoji="1" lang="zh-CN" altLang="en-US" sz="1600" dirty="0"/>
              <a:t>这样就可以把一个老旧的服务改造成新的服务，并接纳入新型的服务框架中。</a:t>
            </a:r>
            <a:endParaRPr kumimoji="1" lang="en-US" altLang="zh-CN" sz="1600" dirty="0"/>
          </a:p>
          <a:p>
            <a:r>
              <a:rPr kumimoji="1" lang="zh-CN" altLang="en-US" sz="1600" dirty="0"/>
              <a:t>这个方法对老架构和新架构都完全透明。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900259" y="2922327"/>
            <a:ext cx="2268754" cy="735291"/>
            <a:chOff x="5191811" y="3378497"/>
            <a:chExt cx="2142243" cy="735291"/>
          </a:xfrm>
        </p:grpSpPr>
        <p:sp>
          <p:nvSpPr>
            <p:cNvPr id="4" name="圆角矩形 3"/>
            <p:cNvSpPr/>
            <p:nvPr/>
          </p:nvSpPr>
          <p:spPr>
            <a:xfrm>
              <a:off x="5191811" y="3378497"/>
              <a:ext cx="2142243" cy="73529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kumimoji="1" lang="zh-CN" altLang="en-US" sz="1400" b="1" dirty="0">
                  <a:solidFill>
                    <a:schemeClr val="accent6"/>
                  </a:solidFill>
                  <a:latin typeface="+mj-ea"/>
                  <a:ea typeface="+mj-ea"/>
                </a:rPr>
                <a:t>服务</a:t>
              </a:r>
              <a:r>
                <a:rPr kumimoji="1" lang="en-US" altLang="zh-CN" sz="1400" b="1" dirty="0">
                  <a:solidFill>
                    <a:schemeClr val="accent6"/>
                  </a:solidFill>
                  <a:latin typeface="+mj-ea"/>
                  <a:ea typeface="+mj-ea"/>
                </a:rPr>
                <a:t>B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885740" y="3498968"/>
              <a:ext cx="1325766" cy="4943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Service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Framework</a:t>
              </a:r>
            </a:p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(SDK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内嵌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kumimoji="1" lang="zh-CN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30818" y="1565106"/>
            <a:ext cx="2407637" cy="830153"/>
            <a:chOff x="1109595" y="1574071"/>
            <a:chExt cx="2407637" cy="830153"/>
          </a:xfrm>
        </p:grpSpPr>
        <p:sp>
          <p:nvSpPr>
            <p:cNvPr id="7" name="圆角矩形 6"/>
            <p:cNvSpPr/>
            <p:nvPr/>
          </p:nvSpPr>
          <p:spPr>
            <a:xfrm>
              <a:off x="1109595" y="1574071"/>
              <a:ext cx="2407637" cy="830153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179036" y="1621501"/>
              <a:ext cx="2268753" cy="735291"/>
              <a:chOff x="5225555" y="3258024"/>
              <a:chExt cx="2268753" cy="735291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5225555" y="3258024"/>
                <a:ext cx="800344" cy="73529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kumimoji="1" lang="zh-CN" altLang="en-US" sz="1400" b="1" dirty="0">
                    <a:solidFill>
                      <a:schemeClr val="accent6"/>
                    </a:solidFill>
                    <a:latin typeface="+mj-ea"/>
                    <a:ea typeface="+mj-ea"/>
                  </a:rPr>
                  <a:t>服务</a:t>
                </a:r>
                <a:r>
                  <a:rPr kumimoji="1" lang="en-US" altLang="zh-CN" sz="1400" b="1" dirty="0">
                    <a:solidFill>
                      <a:schemeClr val="accent6"/>
                    </a:solidFill>
                    <a:latin typeface="+mj-ea"/>
                    <a:ea typeface="+mj-ea"/>
                  </a:rPr>
                  <a:t>A</a:t>
                </a: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6212263" y="3258024"/>
                <a:ext cx="1282045" cy="73529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Side</a:t>
                </a:r>
                <a:r>
                  <a:rPr kumimoji="1"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Car</a:t>
                </a:r>
              </a:p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  <a:latin typeface="+mj-ea"/>
                    <a:ea typeface="+mj-ea"/>
                  </a:rPr>
                  <a:t>(</a:t>
                </a:r>
                <a:r>
                  <a:rPr kumimoji="1" lang="zh-CN" altLang="en-US" sz="1200" dirty="0">
                    <a:solidFill>
                      <a:schemeClr val="bg1"/>
                    </a:solidFill>
                    <a:latin typeface="+mj-ea"/>
                    <a:ea typeface="+mj-ea"/>
                  </a:rPr>
                  <a:t>本机部署</a:t>
                </a:r>
                <a:r>
                  <a:rPr kumimoji="1" lang="en-US" altLang="zh-CN" sz="1200" dirty="0">
                    <a:solidFill>
                      <a:schemeClr val="bg1"/>
                    </a:solidFill>
                    <a:latin typeface="+mj-ea"/>
                    <a:ea typeface="+mj-ea"/>
                  </a:rPr>
                  <a:t>)</a:t>
                </a:r>
                <a:endParaRPr kumimoji="1" lang="zh-CN" altLang="en-US" sz="1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1" name="直线箭头连接符 10"/>
              <p:cNvCxnSpPr>
                <a:stCxn id="9" idx="3"/>
                <a:endCxn id="10" idx="1"/>
              </p:cNvCxnSpPr>
              <p:nvPr/>
            </p:nvCxnSpPr>
            <p:spPr>
              <a:xfrm>
                <a:off x="6025899" y="3625670"/>
                <a:ext cx="18636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圆角矩形 11"/>
          <p:cNvSpPr/>
          <p:nvPr/>
        </p:nvSpPr>
        <p:spPr>
          <a:xfrm>
            <a:off x="9192289" y="1525237"/>
            <a:ext cx="935754" cy="5891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en-US" altLang="zh-CN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zh-CN" alt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192289" y="2296839"/>
            <a:ext cx="935754" cy="5891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en-US" altLang="zh-CN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zh-CN" alt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192289" y="3068440"/>
            <a:ext cx="935754" cy="5891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en-US" altLang="zh-CN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zh-CN" alt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191298" y="1035748"/>
            <a:ext cx="1344860" cy="4713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</a:t>
            </a:r>
          </a:p>
        </p:txBody>
      </p:sp>
      <p:cxnSp>
        <p:nvCxnSpPr>
          <p:cNvPr id="16" name="肘形连接符 15"/>
          <p:cNvCxnSpPr>
            <a:stCxn id="12" idx="1"/>
            <a:endCxn id="15" idx="3"/>
          </p:cNvCxnSpPr>
          <p:nvPr/>
        </p:nvCxnSpPr>
        <p:spPr>
          <a:xfrm rot="10800000">
            <a:off x="7536159" y="1271418"/>
            <a:ext cx="1656131" cy="54840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3" idx="1"/>
            <a:endCxn id="15" idx="3"/>
          </p:cNvCxnSpPr>
          <p:nvPr/>
        </p:nvCxnSpPr>
        <p:spPr>
          <a:xfrm rot="10800000">
            <a:off x="7536159" y="1271418"/>
            <a:ext cx="1656131" cy="132001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1"/>
            <a:endCxn id="15" idx="3"/>
          </p:cNvCxnSpPr>
          <p:nvPr/>
        </p:nvCxnSpPr>
        <p:spPr>
          <a:xfrm rot="10800000">
            <a:off x="7536159" y="1271419"/>
            <a:ext cx="1656131" cy="2091611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3"/>
            <a:endCxn id="15" idx="1"/>
          </p:cNvCxnSpPr>
          <p:nvPr/>
        </p:nvCxnSpPr>
        <p:spPr>
          <a:xfrm flipV="1">
            <a:off x="5169012" y="1271418"/>
            <a:ext cx="1022286" cy="708764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3"/>
            <a:endCxn id="15" idx="1"/>
          </p:cNvCxnSpPr>
          <p:nvPr/>
        </p:nvCxnSpPr>
        <p:spPr>
          <a:xfrm flipV="1">
            <a:off x="5169013" y="1271418"/>
            <a:ext cx="1022285" cy="2018555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745357" y="1040915"/>
            <a:ext cx="615553" cy="42780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服务注册</a:t>
            </a:r>
            <a:endParaRPr kumimoji="1" lang="en-US" altLang="zh-CN" sz="1200" dirty="0">
              <a:latin typeface="+mj-ea"/>
              <a:ea typeface="+mj-ea"/>
            </a:endParaRP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服务寻址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392008" y="1063010"/>
            <a:ext cx="615553" cy="42780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服务注册</a:t>
            </a:r>
            <a:endParaRPr kumimoji="1" lang="en-US" altLang="zh-CN" sz="1200" dirty="0">
              <a:latin typeface="+mj-ea"/>
              <a:ea typeface="+mj-ea"/>
            </a:endParaRP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服务寻址</a:t>
            </a:r>
          </a:p>
        </p:txBody>
      </p:sp>
      <p:cxnSp>
        <p:nvCxnSpPr>
          <p:cNvPr id="23" name="直线箭头连接符 22"/>
          <p:cNvCxnSpPr>
            <a:endCxn id="14" idx="1"/>
          </p:cNvCxnSpPr>
          <p:nvPr/>
        </p:nvCxnSpPr>
        <p:spPr>
          <a:xfrm>
            <a:off x="5197303" y="2105637"/>
            <a:ext cx="3994986" cy="12573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3" idx="1"/>
          </p:cNvCxnSpPr>
          <p:nvPr/>
        </p:nvCxnSpPr>
        <p:spPr>
          <a:xfrm flipH="1">
            <a:off x="5039228" y="2591428"/>
            <a:ext cx="4153061" cy="83871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 rot="20999357">
            <a:off x="6822214" y="2988518"/>
            <a:ext cx="615553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服务调用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 rot="1257880">
            <a:off x="6820069" y="2412465"/>
            <a:ext cx="615553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服务调用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220975" y="1609151"/>
            <a:ext cx="1344860" cy="4713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服务治理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220975" y="3623695"/>
            <a:ext cx="1583696" cy="5550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cxnSp>
        <p:nvCxnSpPr>
          <p:cNvPr id="29" name="肘形连接符 28"/>
          <p:cNvCxnSpPr>
            <a:stCxn id="10" idx="2"/>
            <a:endCxn id="28" idx="1"/>
          </p:cNvCxnSpPr>
          <p:nvPr/>
        </p:nvCxnSpPr>
        <p:spPr>
          <a:xfrm rot="16200000" flipH="1">
            <a:off x="4597787" y="2278029"/>
            <a:ext cx="1553391" cy="1692985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5" idx="2"/>
            <a:endCxn id="28" idx="1"/>
          </p:cNvCxnSpPr>
          <p:nvPr/>
        </p:nvCxnSpPr>
        <p:spPr>
          <a:xfrm rot="16200000" flipH="1">
            <a:off x="5097050" y="2777293"/>
            <a:ext cx="364072" cy="1883777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2" idx="3"/>
            <a:endCxn id="28" idx="3"/>
          </p:cNvCxnSpPr>
          <p:nvPr/>
        </p:nvCxnSpPr>
        <p:spPr>
          <a:xfrm flipH="1">
            <a:off x="7804671" y="1819826"/>
            <a:ext cx="2323372" cy="2081392"/>
          </a:xfrm>
          <a:prstGeom prst="bentConnector3">
            <a:avLst>
              <a:gd name="adj1" fmla="val -983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3" idx="3"/>
            <a:endCxn id="28" idx="3"/>
          </p:cNvCxnSpPr>
          <p:nvPr/>
        </p:nvCxnSpPr>
        <p:spPr>
          <a:xfrm flipH="1">
            <a:off x="7804671" y="2591428"/>
            <a:ext cx="2323372" cy="1309790"/>
          </a:xfrm>
          <a:prstGeom prst="bentConnector3">
            <a:avLst>
              <a:gd name="adj1" fmla="val -983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4" idx="3"/>
            <a:endCxn id="28" idx="3"/>
          </p:cNvCxnSpPr>
          <p:nvPr/>
        </p:nvCxnSpPr>
        <p:spPr>
          <a:xfrm flipH="1">
            <a:off x="7804671" y="3363029"/>
            <a:ext cx="2323372" cy="538189"/>
          </a:xfrm>
          <a:prstGeom prst="bentConnector3">
            <a:avLst>
              <a:gd name="adj1" fmla="val -983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900258" y="2032227"/>
            <a:ext cx="800345" cy="315595"/>
          </a:xfrm>
          <a:prstGeom prst="roundRect">
            <a:avLst>
              <a:gd name="adj" fmla="val 256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JavaAgent</a:t>
            </a:r>
          </a:p>
          <a:p>
            <a:pPr algn="ctr"/>
            <a:r>
              <a:rPr kumimoji="1"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zh-CN" altLang="en-US" sz="800" dirty="0">
                <a:solidFill>
                  <a:schemeClr val="bg1"/>
                </a:solidFill>
                <a:latin typeface="+mj-ea"/>
                <a:ea typeface="+mj-ea"/>
              </a:rPr>
              <a:t>本机部署</a:t>
            </a:r>
            <a:r>
              <a:rPr kumimoji="1"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kumimoji="1" lang="zh-CN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5" name="肘形连接符 34"/>
          <p:cNvCxnSpPr>
            <a:stCxn id="34" idx="2"/>
            <a:endCxn id="28" idx="1"/>
          </p:cNvCxnSpPr>
          <p:nvPr/>
        </p:nvCxnSpPr>
        <p:spPr>
          <a:xfrm rot="16200000" flipH="1">
            <a:off x="3984005" y="1664248"/>
            <a:ext cx="1553396" cy="2920544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115153" y="12087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Kubernetes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Pod</a:t>
            </a:r>
            <a:endParaRPr kumimoji="1" lang="zh-CN" altLang="en-US" dirty="0"/>
          </a:p>
        </p:txBody>
      </p:sp>
      <p:cxnSp>
        <p:nvCxnSpPr>
          <p:cNvPr id="42" name="直线箭头连接符 41"/>
          <p:cNvCxnSpPr>
            <a:stCxn id="27" idx="1"/>
          </p:cNvCxnSpPr>
          <p:nvPr/>
        </p:nvCxnSpPr>
        <p:spPr>
          <a:xfrm rot="10800000" flipV="1">
            <a:off x="5175639" y="1844820"/>
            <a:ext cx="1045336" cy="5195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7" idx="1"/>
            <a:endCxn id="5" idx="3"/>
          </p:cNvCxnSpPr>
          <p:nvPr/>
        </p:nvCxnSpPr>
        <p:spPr>
          <a:xfrm rot="10800000" flipV="1">
            <a:off x="5039229" y="1844820"/>
            <a:ext cx="1181747" cy="1445151"/>
          </a:xfrm>
          <a:prstGeom prst="curvedConnector3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1"/>
          <p:cNvCxnSpPr>
            <a:stCxn id="27" idx="3"/>
          </p:cNvCxnSpPr>
          <p:nvPr/>
        </p:nvCxnSpPr>
        <p:spPr>
          <a:xfrm flipV="1">
            <a:off x="7565835" y="1785523"/>
            <a:ext cx="1626454" cy="5929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41"/>
          <p:cNvCxnSpPr>
            <a:stCxn id="27" idx="3"/>
          </p:cNvCxnSpPr>
          <p:nvPr/>
        </p:nvCxnSpPr>
        <p:spPr>
          <a:xfrm>
            <a:off x="7565835" y="1844821"/>
            <a:ext cx="1662758" cy="66739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41"/>
          <p:cNvCxnSpPr>
            <a:stCxn id="27" idx="3"/>
          </p:cNvCxnSpPr>
          <p:nvPr/>
        </p:nvCxnSpPr>
        <p:spPr>
          <a:xfrm>
            <a:off x="7565835" y="1844821"/>
            <a:ext cx="1669386" cy="142192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590541" y="31495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SDK</a:t>
            </a:r>
            <a:r>
              <a:rPr kumimoji="1" lang="zh-CN" altLang="en-US" dirty="0"/>
              <a:t>方式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488398" y="18259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Mesh</a:t>
            </a:r>
            <a:r>
              <a:rPr kumimoji="1" lang="zh-CN" altLang="en-US" dirty="0"/>
              <a:t>方式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4833357" y="3944412"/>
            <a:ext cx="1202252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调用链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指标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日志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897354" y="3942854"/>
            <a:ext cx="1202252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调用链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指标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日志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6226" y="202786"/>
            <a:ext cx="4002362" cy="81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</a:t>
            </a:r>
            <a:r>
              <a:rPr lang="zh-CN" altLang="en-US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工作原理</a:t>
            </a:r>
            <a:endParaRPr lang="en-US" altLang="zh-CN" sz="2400" b="1" dirty="0">
              <a:solidFill>
                <a:srgbClr val="0439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The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mechanism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of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Ease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Service</a:t>
            </a:r>
          </a:p>
        </p:txBody>
      </p:sp>
      <p:sp>
        <p:nvSpPr>
          <p:cNvPr id="47" name="等腰三角形 5"/>
          <p:cNvSpPr/>
          <p:nvPr/>
        </p:nvSpPr>
        <p:spPr>
          <a:xfrm rot="5400000">
            <a:off x="3535010" y="409083"/>
            <a:ext cx="215900" cy="1152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253"/>
          <p:cNvSpPr/>
          <p:nvPr/>
        </p:nvSpPr>
        <p:spPr>
          <a:xfrm flipH="1">
            <a:off x="7865" y="2718184"/>
            <a:ext cx="9500839" cy="4136869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253"/>
          <p:cNvSpPr/>
          <p:nvPr/>
        </p:nvSpPr>
        <p:spPr>
          <a:xfrm flipH="1">
            <a:off x="-2" y="2"/>
            <a:ext cx="9500839" cy="271086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73"/>
          <p:cNvSpPr/>
          <p:nvPr/>
        </p:nvSpPr>
        <p:spPr>
          <a:xfrm>
            <a:off x="2117074" y="5327165"/>
            <a:ext cx="6383536" cy="743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Deployment Operator</a:t>
            </a:r>
          </a:p>
          <a:p>
            <a:pPr algn="ctr"/>
            <a:r>
              <a:rPr kumimoji="1" lang="en-US" altLang="zh-CN" sz="1200" b="1" dirty="0"/>
              <a:t>(Kubernetes CRD)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-13170" y="2716713"/>
            <a:ext cx="9500839" cy="1471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50"/>
          <p:cNvSpPr txBox="1"/>
          <p:nvPr/>
        </p:nvSpPr>
        <p:spPr>
          <a:xfrm>
            <a:off x="151387" y="416084"/>
            <a:ext cx="20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Control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Plane</a:t>
            </a:r>
            <a:endParaRPr kumimoji="1" lang="zh-CN" altLang="en-US" sz="2000" dirty="0"/>
          </a:p>
        </p:txBody>
      </p:sp>
      <p:sp>
        <p:nvSpPr>
          <p:cNvPr id="19" name="文本框 250"/>
          <p:cNvSpPr txBox="1"/>
          <p:nvPr/>
        </p:nvSpPr>
        <p:spPr>
          <a:xfrm>
            <a:off x="280286" y="3002089"/>
            <a:ext cx="1520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Plane</a:t>
            </a:r>
            <a:endParaRPr kumimoji="1" lang="zh-CN" altLang="en-US" sz="2000" dirty="0"/>
          </a:p>
        </p:txBody>
      </p:sp>
      <p:cxnSp>
        <p:nvCxnSpPr>
          <p:cNvPr id="23" name="肘形连接符 195"/>
          <p:cNvCxnSpPr>
            <a:endCxn id="6" idx="1"/>
          </p:cNvCxnSpPr>
          <p:nvPr/>
        </p:nvCxnSpPr>
        <p:spPr>
          <a:xfrm flipV="1">
            <a:off x="3876254" y="4726173"/>
            <a:ext cx="0" cy="60099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94"/>
          <p:cNvSpPr txBox="1"/>
          <p:nvPr/>
        </p:nvSpPr>
        <p:spPr>
          <a:xfrm>
            <a:off x="2974401" y="4982641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2111403" y="3293399"/>
            <a:ext cx="2045167" cy="1511106"/>
            <a:chOff x="3031127" y="3503020"/>
            <a:chExt cx="2045167" cy="1511106"/>
          </a:xfrm>
        </p:grpSpPr>
        <p:sp>
          <p:nvSpPr>
            <p:cNvPr id="3" name="圆角矩形 81"/>
            <p:cNvSpPr/>
            <p:nvPr/>
          </p:nvSpPr>
          <p:spPr>
            <a:xfrm>
              <a:off x="3031127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82"/>
            <p:cNvSpPr/>
            <p:nvPr/>
          </p:nvSpPr>
          <p:spPr>
            <a:xfrm>
              <a:off x="3136834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A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" name="圆角矩形 83"/>
            <p:cNvSpPr/>
            <p:nvPr/>
          </p:nvSpPr>
          <p:spPr>
            <a:xfrm>
              <a:off x="3141009" y="4513679"/>
              <a:ext cx="1291481" cy="422127"/>
            </a:xfrm>
            <a:prstGeom prst="roundRect">
              <a:avLst>
                <a:gd name="adj" fmla="val 130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6" name="圆角矩形 84"/>
            <p:cNvSpPr/>
            <p:nvPr/>
          </p:nvSpPr>
          <p:spPr>
            <a:xfrm rot="16200000">
              <a:off x="4284424" y="4242304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21" name="直线箭头连接符 85"/>
            <p:cNvCxnSpPr/>
            <p:nvPr/>
          </p:nvCxnSpPr>
          <p:spPr>
            <a:xfrm>
              <a:off x="4432490" y="4095302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86"/>
            <p:cNvCxnSpPr/>
            <p:nvPr/>
          </p:nvCxnSpPr>
          <p:spPr>
            <a:xfrm flipH="1">
              <a:off x="4432491" y="4245893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169"/>
            <p:cNvSpPr txBox="1"/>
            <p:nvPr/>
          </p:nvSpPr>
          <p:spPr>
            <a:xfrm>
              <a:off x="3304214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44" name="圆角矩形 173"/>
          <p:cNvSpPr/>
          <p:nvPr/>
        </p:nvSpPr>
        <p:spPr>
          <a:xfrm>
            <a:off x="10045746" y="3601175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Monitor</a:t>
            </a:r>
          </a:p>
          <a:p>
            <a:pPr algn="ctr"/>
            <a:r>
              <a:rPr kumimoji="1" lang="en-US" altLang="zh-CN" sz="1100" b="1" dirty="0"/>
              <a:t>(Metric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logs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Trace)</a:t>
            </a:r>
            <a:endParaRPr kumimoji="1" lang="zh-CN" altLang="en-US" sz="1200" b="1" dirty="0"/>
          </a:p>
        </p:txBody>
      </p:sp>
      <p:cxnSp>
        <p:nvCxnSpPr>
          <p:cNvPr id="54" name="肘形连接符 195"/>
          <p:cNvCxnSpPr>
            <a:endCxn id="44" idx="0"/>
          </p:cNvCxnSpPr>
          <p:nvPr/>
        </p:nvCxnSpPr>
        <p:spPr>
          <a:xfrm>
            <a:off x="6064381" y="3093153"/>
            <a:ext cx="4852733" cy="50802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066407" y="4408991"/>
            <a:ext cx="2479792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7" idx="3"/>
            <a:endCxn id="44" idx="1"/>
          </p:cNvCxnSpPr>
          <p:nvPr/>
        </p:nvCxnSpPr>
        <p:spPr>
          <a:xfrm flipV="1">
            <a:off x="8379759" y="4022195"/>
            <a:ext cx="1665987" cy="49292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455443" y="3293399"/>
            <a:ext cx="2045167" cy="1511106"/>
            <a:chOff x="6273035" y="3503020"/>
            <a:chExt cx="2045167" cy="1511106"/>
          </a:xfrm>
        </p:grpSpPr>
        <p:sp>
          <p:nvSpPr>
            <p:cNvPr id="36" name="文本框 169"/>
            <p:cNvSpPr txBox="1"/>
            <p:nvPr/>
          </p:nvSpPr>
          <p:spPr>
            <a:xfrm>
              <a:off x="6557101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55" name="圆角矩形 81"/>
            <p:cNvSpPr/>
            <p:nvPr/>
          </p:nvSpPr>
          <p:spPr>
            <a:xfrm>
              <a:off x="6273035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圆角矩形 82"/>
            <p:cNvSpPr/>
            <p:nvPr/>
          </p:nvSpPr>
          <p:spPr>
            <a:xfrm>
              <a:off x="6897653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B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7" name="圆角矩形 83"/>
            <p:cNvSpPr/>
            <p:nvPr/>
          </p:nvSpPr>
          <p:spPr>
            <a:xfrm>
              <a:off x="6905870" y="4513679"/>
              <a:ext cx="1291481" cy="422127"/>
            </a:xfrm>
            <a:prstGeom prst="roundRect">
              <a:avLst>
                <a:gd name="adj" fmla="val 1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58" name="圆角矩形 84"/>
            <p:cNvSpPr/>
            <p:nvPr/>
          </p:nvSpPr>
          <p:spPr>
            <a:xfrm rot="5400000">
              <a:off x="6034173" y="4242303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59" name="直线箭头连接符 85"/>
            <p:cNvCxnSpPr/>
            <p:nvPr/>
          </p:nvCxnSpPr>
          <p:spPr>
            <a:xfrm>
              <a:off x="6727662" y="4102019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86"/>
            <p:cNvCxnSpPr/>
            <p:nvPr/>
          </p:nvCxnSpPr>
          <p:spPr>
            <a:xfrm flipH="1">
              <a:off x="6727663" y="4252610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肘形连接符 195"/>
          <p:cNvCxnSpPr/>
          <p:nvPr/>
        </p:nvCxnSpPr>
        <p:spPr>
          <a:xfrm flipV="1">
            <a:off x="2862337" y="472617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195"/>
          <p:cNvCxnSpPr/>
          <p:nvPr/>
        </p:nvCxnSpPr>
        <p:spPr>
          <a:xfrm flipV="1">
            <a:off x="7689772" y="4712284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195"/>
          <p:cNvCxnSpPr/>
          <p:nvPr/>
        </p:nvCxnSpPr>
        <p:spPr>
          <a:xfrm flipV="1">
            <a:off x="6681621" y="471228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94"/>
          <p:cNvSpPr txBox="1"/>
          <p:nvPr/>
        </p:nvSpPr>
        <p:spPr>
          <a:xfrm>
            <a:off x="6867481" y="4968752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cxnSp>
        <p:nvCxnSpPr>
          <p:cNvPr id="76" name="Straight Arrow Connector 85"/>
          <p:cNvCxnSpPr/>
          <p:nvPr/>
        </p:nvCxnSpPr>
        <p:spPr>
          <a:xfrm flipH="1" flipV="1">
            <a:off x="4038307" y="4013476"/>
            <a:ext cx="2507892" cy="38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2111403" y="1166354"/>
            <a:ext cx="6389208" cy="1180850"/>
            <a:chOff x="3319886" y="1010653"/>
            <a:chExt cx="6389208" cy="1180850"/>
          </a:xfrm>
        </p:grpSpPr>
        <p:sp>
          <p:nvSpPr>
            <p:cNvPr id="49" name="Rounded Rectangle 48"/>
            <p:cNvSpPr/>
            <p:nvPr/>
          </p:nvSpPr>
          <p:spPr>
            <a:xfrm>
              <a:off x="3319886" y="1010653"/>
              <a:ext cx="6389208" cy="118085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Easegress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Master</a:t>
              </a:r>
            </a:p>
          </p:txBody>
        </p:sp>
        <p:sp>
          <p:nvSpPr>
            <p:cNvPr id="67" name="圆角矩形 82"/>
            <p:cNvSpPr/>
            <p:nvPr/>
          </p:nvSpPr>
          <p:spPr>
            <a:xfrm>
              <a:off x="3447549" y="1591334"/>
              <a:ext cx="1628745" cy="396896"/>
            </a:xfrm>
            <a:prstGeom prst="roundRect">
              <a:avLst>
                <a:gd name="adj" fmla="val 687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Service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Discovery</a:t>
              </a:r>
            </a:p>
            <a:p>
              <a:pPr algn="ctr"/>
              <a:r>
                <a:rPr kumimoji="1" lang="en-US" altLang="zh-CN" sz="1050" dirty="0"/>
                <a:t>(etcd/raft)</a:t>
              </a:r>
              <a:endParaRPr kumimoji="1" lang="zh-CN" altLang="en-US" sz="1050" dirty="0"/>
            </a:p>
          </p:txBody>
        </p:sp>
        <p:sp>
          <p:nvSpPr>
            <p:cNvPr id="98" name="圆角矩形 82"/>
            <p:cNvSpPr/>
            <p:nvPr/>
          </p:nvSpPr>
          <p:spPr>
            <a:xfrm>
              <a:off x="6857247" y="1591334"/>
              <a:ext cx="2687351" cy="410453"/>
            </a:xfrm>
            <a:prstGeom prst="roundRect">
              <a:avLst>
                <a:gd name="adj" fmla="val 687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Resilience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Limiter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Circuit Breaker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Retry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Timeout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7" name="圆角矩形 82"/>
            <p:cNvSpPr/>
            <p:nvPr/>
          </p:nvSpPr>
          <p:spPr>
            <a:xfrm>
              <a:off x="5154774" y="1591334"/>
              <a:ext cx="1623992" cy="410453"/>
            </a:xfrm>
            <a:prstGeom prst="roundRect">
              <a:avLst>
                <a:gd name="adj" fmla="val 687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Traffic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Load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Balance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Canary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85"/>
          <p:cNvCxnSpPr>
            <a:stCxn id="91" idx="1"/>
            <a:endCxn id="6" idx="3"/>
          </p:cNvCxnSpPr>
          <p:nvPr/>
        </p:nvCxnSpPr>
        <p:spPr>
          <a:xfrm rot="10800000" flipV="1">
            <a:off x="3876255" y="3238785"/>
            <a:ext cx="648827" cy="464280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5"/>
          <p:cNvCxnSpPr>
            <a:stCxn id="91" idx="3"/>
            <a:endCxn id="58" idx="1"/>
          </p:cNvCxnSpPr>
          <p:nvPr/>
        </p:nvCxnSpPr>
        <p:spPr>
          <a:xfrm>
            <a:off x="6274355" y="3238785"/>
            <a:ext cx="453780" cy="464279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95"/>
          <p:cNvCxnSpPr>
            <a:stCxn id="98" idx="2"/>
          </p:cNvCxnSpPr>
          <p:nvPr/>
        </p:nvCxnSpPr>
        <p:spPr>
          <a:xfrm flipH="1">
            <a:off x="6867481" y="2157488"/>
            <a:ext cx="124959" cy="154517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195"/>
          <p:cNvCxnSpPr>
            <a:endCxn id="91" idx="0"/>
          </p:cNvCxnSpPr>
          <p:nvPr/>
        </p:nvCxnSpPr>
        <p:spPr>
          <a:xfrm>
            <a:off x="4758287" y="2167808"/>
            <a:ext cx="641431" cy="756258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肘形连接符 195"/>
          <p:cNvCxnSpPr>
            <a:endCxn id="67" idx="2"/>
          </p:cNvCxnSpPr>
          <p:nvPr/>
        </p:nvCxnSpPr>
        <p:spPr>
          <a:xfrm flipH="1" flipV="1">
            <a:off x="3053439" y="2143931"/>
            <a:ext cx="675592" cy="1558731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肘形连接符 195"/>
          <p:cNvCxnSpPr/>
          <p:nvPr/>
        </p:nvCxnSpPr>
        <p:spPr>
          <a:xfrm flipH="1" flipV="1">
            <a:off x="3391235" y="2167809"/>
            <a:ext cx="3110010" cy="1625462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圆角矩形 173"/>
          <p:cNvSpPr/>
          <p:nvPr/>
        </p:nvSpPr>
        <p:spPr>
          <a:xfrm>
            <a:off x="4525081" y="2924066"/>
            <a:ext cx="1749274" cy="629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Ingress</a:t>
            </a:r>
          </a:p>
          <a:p>
            <a:pPr algn="ctr"/>
            <a:r>
              <a:rPr kumimoji="1" lang="en-US" altLang="zh-CN" sz="1200" b="1" dirty="0"/>
              <a:t>(Easegress)</a:t>
            </a:r>
          </a:p>
        </p:txBody>
      </p:sp>
      <p:cxnSp>
        <p:nvCxnSpPr>
          <p:cNvPr id="126" name="肘形连接符 195"/>
          <p:cNvCxnSpPr>
            <a:stCxn id="58" idx="3"/>
            <a:endCxn id="44" idx="2"/>
          </p:cNvCxnSpPr>
          <p:nvPr/>
        </p:nvCxnSpPr>
        <p:spPr>
          <a:xfrm rot="5400000" flipH="1" flipV="1">
            <a:off x="8681145" y="2490203"/>
            <a:ext cx="282958" cy="4188979"/>
          </a:xfrm>
          <a:prstGeom prst="bentConnector3">
            <a:avLst>
              <a:gd name="adj1" fmla="val -6749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92"/>
          <p:cNvSpPr txBox="1"/>
          <p:nvPr/>
        </p:nvSpPr>
        <p:spPr>
          <a:xfrm>
            <a:off x="8982683" y="4481452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3" name="文本框 192"/>
          <p:cNvSpPr txBox="1"/>
          <p:nvPr/>
        </p:nvSpPr>
        <p:spPr>
          <a:xfrm>
            <a:off x="8999217" y="3085050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4" name="圆角矩形 173"/>
          <p:cNvSpPr/>
          <p:nvPr/>
        </p:nvSpPr>
        <p:spPr>
          <a:xfrm>
            <a:off x="10045746" y="1315449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Service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Governance</a:t>
            </a:r>
          </a:p>
        </p:txBody>
      </p:sp>
      <p:cxnSp>
        <p:nvCxnSpPr>
          <p:cNvPr id="135" name="肘形连接符 195"/>
          <p:cNvCxnSpPr>
            <a:stCxn id="134" idx="1"/>
            <a:endCxn id="49" idx="3"/>
          </p:cNvCxnSpPr>
          <p:nvPr/>
        </p:nvCxnSpPr>
        <p:spPr>
          <a:xfrm flipH="1">
            <a:off x="8500611" y="1736469"/>
            <a:ext cx="1545135" cy="20310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圆角矩形 173"/>
          <p:cNvSpPr/>
          <p:nvPr/>
        </p:nvSpPr>
        <p:spPr>
          <a:xfrm>
            <a:off x="10074926" y="5327165"/>
            <a:ext cx="1742735" cy="743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Operation</a:t>
            </a:r>
          </a:p>
        </p:txBody>
      </p:sp>
      <p:cxnSp>
        <p:nvCxnSpPr>
          <p:cNvPr id="150" name="肘形连接符 195"/>
          <p:cNvCxnSpPr>
            <a:stCxn id="141" idx="1"/>
            <a:endCxn id="11" idx="3"/>
          </p:cNvCxnSpPr>
          <p:nvPr/>
        </p:nvCxnSpPr>
        <p:spPr>
          <a:xfrm flipH="1" flipV="1">
            <a:off x="8500610" y="5698822"/>
            <a:ext cx="1574316" cy="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Connector 15"/>
          <p:cNvCxnSpPr/>
          <p:nvPr/>
        </p:nvCxnSpPr>
        <p:spPr>
          <a:xfrm>
            <a:off x="9481085" y="0"/>
            <a:ext cx="32922" cy="685800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4546070" y="5020509"/>
            <a:ext cx="1511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Initialize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Controllers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圆角矩形 173"/>
          <p:cNvSpPr/>
          <p:nvPr/>
        </p:nvSpPr>
        <p:spPr>
          <a:xfrm>
            <a:off x="6437550" y="2931435"/>
            <a:ext cx="4901997" cy="1987908"/>
          </a:xfrm>
          <a:prstGeom prst="roundRect">
            <a:avLst>
              <a:gd name="adj" fmla="val 163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Pipelines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Orchestration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(Filters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Chain)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250" y="247026"/>
            <a:ext cx="558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Easegress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Internal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Architecture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v1.0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圆角矩形 173"/>
          <p:cNvSpPr/>
          <p:nvPr/>
        </p:nvSpPr>
        <p:spPr>
          <a:xfrm>
            <a:off x="6437550" y="1448719"/>
            <a:ext cx="4901997" cy="986389"/>
          </a:xfrm>
          <a:prstGeom prst="roundRect">
            <a:avLst>
              <a:gd name="adj" fmla="val 3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</a:rPr>
              <a:t>Traffic</a:t>
            </a:r>
            <a:r>
              <a:rPr kumimoji="1" lang="zh-CN" altLang="en-US" b="1">
                <a:solidFill>
                  <a:schemeClr val="bg1"/>
                </a:solidFill>
              </a:rPr>
              <a:t> </a:t>
            </a:r>
            <a:r>
              <a:rPr kumimoji="1" lang="en-US" altLang="zh-CN" b="1">
                <a:solidFill>
                  <a:schemeClr val="bg1"/>
                </a:solidFill>
              </a:rPr>
              <a:t>Gate</a:t>
            </a:r>
            <a:endParaRPr kumimoji="1"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圆角矩形 173"/>
          <p:cNvSpPr/>
          <p:nvPr/>
        </p:nvSpPr>
        <p:spPr>
          <a:xfrm>
            <a:off x="6736398" y="3553560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Validator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72894" y="5476269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Pull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35607" y="4218843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Push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圆角矩形 173"/>
          <p:cNvSpPr/>
          <p:nvPr/>
        </p:nvSpPr>
        <p:spPr>
          <a:xfrm>
            <a:off x="6736398" y="3991964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TimeLimiter</a:t>
            </a:r>
          </a:p>
        </p:txBody>
      </p:sp>
      <p:sp>
        <p:nvSpPr>
          <p:cNvPr id="15" name="圆角矩形 173"/>
          <p:cNvSpPr/>
          <p:nvPr/>
        </p:nvSpPr>
        <p:spPr>
          <a:xfrm>
            <a:off x="6736398" y="4463547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OAuth2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/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HMAC</a:t>
            </a:r>
          </a:p>
        </p:txBody>
      </p:sp>
      <p:sp>
        <p:nvSpPr>
          <p:cNvPr id="16" name="圆角矩形 173"/>
          <p:cNvSpPr/>
          <p:nvPr/>
        </p:nvSpPr>
        <p:spPr>
          <a:xfrm>
            <a:off x="8274701" y="3553560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RateLimiter</a:t>
            </a:r>
          </a:p>
        </p:txBody>
      </p:sp>
      <p:sp>
        <p:nvSpPr>
          <p:cNvPr id="17" name="圆角矩形 173"/>
          <p:cNvSpPr/>
          <p:nvPr/>
        </p:nvSpPr>
        <p:spPr>
          <a:xfrm>
            <a:off x="8274701" y="3991964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CircuitBreaker</a:t>
            </a:r>
          </a:p>
        </p:txBody>
      </p:sp>
      <p:sp>
        <p:nvSpPr>
          <p:cNvPr id="18" name="圆角矩形 173"/>
          <p:cNvSpPr/>
          <p:nvPr/>
        </p:nvSpPr>
        <p:spPr>
          <a:xfrm>
            <a:off x="8274701" y="4447043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CORSAdaptor</a:t>
            </a:r>
          </a:p>
        </p:txBody>
      </p:sp>
      <p:sp>
        <p:nvSpPr>
          <p:cNvPr id="19" name="圆角矩形 173"/>
          <p:cNvSpPr/>
          <p:nvPr/>
        </p:nvSpPr>
        <p:spPr>
          <a:xfrm>
            <a:off x="9813004" y="3553560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Retryer</a:t>
            </a:r>
          </a:p>
        </p:txBody>
      </p:sp>
      <p:sp>
        <p:nvSpPr>
          <p:cNvPr id="20" name="圆角矩形 173"/>
          <p:cNvSpPr/>
          <p:nvPr/>
        </p:nvSpPr>
        <p:spPr>
          <a:xfrm>
            <a:off x="9813004" y="3991964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Proxy</a:t>
            </a:r>
          </a:p>
        </p:txBody>
      </p:sp>
      <p:sp>
        <p:nvSpPr>
          <p:cNvPr id="21" name="圆角矩形 173"/>
          <p:cNvSpPr/>
          <p:nvPr/>
        </p:nvSpPr>
        <p:spPr>
          <a:xfrm>
            <a:off x="9813004" y="4451357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APIAggregator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794290" y="1461316"/>
            <a:ext cx="1128445" cy="4589833"/>
          </a:xfrm>
          <a:prstGeom prst="roundRect">
            <a:avLst>
              <a:gd name="adj" fmla="val 5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</a:t>
            </a:r>
          </a:p>
          <a:p>
            <a:pPr algn="ctr"/>
            <a:r>
              <a:rPr kumimoji="1" lang="en-US" altLang="zh-CN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(Raft)</a:t>
            </a:r>
            <a:endParaRPr kumimoji="1" lang="zh-CN" altLang="en-US" sz="2000" dirty="0"/>
          </a:p>
        </p:txBody>
      </p:sp>
      <p:sp>
        <p:nvSpPr>
          <p:cNvPr id="26" name="圆角矩形 25"/>
          <p:cNvSpPr/>
          <p:nvPr/>
        </p:nvSpPr>
        <p:spPr>
          <a:xfrm>
            <a:off x="4569731" y="5312368"/>
            <a:ext cx="6769816" cy="738783"/>
          </a:xfrm>
          <a:prstGeom prst="roundRect">
            <a:avLst>
              <a:gd name="adj" fmla="val 7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Supervisor</a:t>
            </a:r>
            <a:endParaRPr kumimoji="1" lang="zh-CN" altLang="en-US" b="1" dirty="0"/>
          </a:p>
        </p:txBody>
      </p:sp>
      <p:grpSp>
        <p:nvGrpSpPr>
          <p:cNvPr id="38" name="组合 37"/>
          <p:cNvGrpSpPr/>
          <p:nvPr/>
        </p:nvGrpSpPr>
        <p:grpSpPr>
          <a:xfrm>
            <a:off x="4567231" y="1461316"/>
            <a:ext cx="1232910" cy="2375650"/>
            <a:chOff x="3878317" y="1615637"/>
            <a:chExt cx="1232910" cy="2375650"/>
          </a:xfrm>
        </p:grpSpPr>
        <p:sp>
          <p:nvSpPr>
            <p:cNvPr id="22" name="圆角矩形 173"/>
            <p:cNvSpPr/>
            <p:nvPr/>
          </p:nvSpPr>
          <p:spPr>
            <a:xfrm>
              <a:off x="3878317" y="1615637"/>
              <a:ext cx="1232910" cy="2375650"/>
            </a:xfrm>
            <a:prstGeom prst="roundRect">
              <a:avLst>
                <a:gd name="adj" fmla="val 35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</a:p>
            <a:p>
              <a:pPr algn="ctr"/>
              <a:r>
                <a:rPr kumimoji="1" lang="en-US" altLang="zh-CN" sz="1200" dirty="0"/>
                <a:t>(Business)</a:t>
              </a:r>
            </a:p>
          </p:txBody>
        </p:sp>
        <p:sp>
          <p:nvSpPr>
            <p:cNvPr id="28" name="圆角矩形 173"/>
            <p:cNvSpPr/>
            <p:nvPr/>
          </p:nvSpPr>
          <p:spPr>
            <a:xfrm>
              <a:off x="4047230" y="3535772"/>
              <a:ext cx="899281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FaaS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  <p:sp>
          <p:nvSpPr>
            <p:cNvPr id="29" name="圆角矩形 173"/>
            <p:cNvSpPr/>
            <p:nvPr/>
          </p:nvSpPr>
          <p:spPr>
            <a:xfrm>
              <a:off x="4047230" y="3082323"/>
              <a:ext cx="899282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Mesh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  <p:sp>
          <p:nvSpPr>
            <p:cNvPr id="30" name="圆角矩形 173"/>
            <p:cNvSpPr/>
            <p:nvPr/>
          </p:nvSpPr>
          <p:spPr>
            <a:xfrm>
              <a:off x="4047230" y="2175425"/>
              <a:ext cx="925254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Service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Discovery</a:t>
              </a:r>
            </a:p>
          </p:txBody>
        </p:sp>
        <p:sp>
          <p:nvSpPr>
            <p:cNvPr id="31" name="圆角矩形 173"/>
            <p:cNvSpPr/>
            <p:nvPr/>
          </p:nvSpPr>
          <p:spPr>
            <a:xfrm>
              <a:off x="4047230" y="2628874"/>
              <a:ext cx="914401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Monitor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68481" y="3901286"/>
            <a:ext cx="1232910" cy="1043601"/>
            <a:chOff x="3872382" y="3864727"/>
            <a:chExt cx="1232910" cy="1043601"/>
          </a:xfrm>
        </p:grpSpPr>
        <p:sp>
          <p:nvSpPr>
            <p:cNvPr id="36" name="圆角矩形 173"/>
            <p:cNvSpPr/>
            <p:nvPr/>
          </p:nvSpPr>
          <p:spPr>
            <a:xfrm>
              <a:off x="3872382" y="3864727"/>
              <a:ext cx="1232910" cy="1043601"/>
            </a:xfrm>
            <a:prstGeom prst="roundRect">
              <a:avLst>
                <a:gd name="adj" fmla="val 36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</a:p>
            <a:p>
              <a:pPr algn="ctr"/>
              <a:r>
                <a:rPr kumimoji="1" lang="en-US" altLang="zh-CN" sz="1200" dirty="0"/>
                <a:t>(System)</a:t>
              </a:r>
            </a:p>
          </p:txBody>
        </p:sp>
        <p:sp>
          <p:nvSpPr>
            <p:cNvPr id="32" name="圆角矩形 173"/>
            <p:cNvSpPr/>
            <p:nvPr/>
          </p:nvSpPr>
          <p:spPr>
            <a:xfrm>
              <a:off x="4005237" y="4424878"/>
              <a:ext cx="982319" cy="3459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Status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Sync</a:t>
              </a:r>
            </a:p>
          </p:txBody>
        </p:sp>
      </p:grpSp>
      <p:sp>
        <p:nvSpPr>
          <p:cNvPr id="33" name="圆角矩形 173"/>
          <p:cNvSpPr/>
          <p:nvPr/>
        </p:nvSpPr>
        <p:spPr>
          <a:xfrm>
            <a:off x="6736398" y="2000619"/>
            <a:ext cx="1239456" cy="2964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kumimoji="1" lang="zh-CN" alt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1/2/3</a:t>
            </a:r>
          </a:p>
        </p:txBody>
      </p:sp>
      <p:sp>
        <p:nvSpPr>
          <p:cNvPr id="34" name="圆角矩形 173"/>
          <p:cNvSpPr/>
          <p:nvPr/>
        </p:nvSpPr>
        <p:spPr>
          <a:xfrm>
            <a:off x="8274701" y="2000619"/>
            <a:ext cx="1239456" cy="2964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MQTT</a:t>
            </a:r>
          </a:p>
        </p:txBody>
      </p:sp>
      <p:sp>
        <p:nvSpPr>
          <p:cNvPr id="35" name="圆角矩形 173"/>
          <p:cNvSpPr/>
          <p:nvPr/>
        </p:nvSpPr>
        <p:spPr>
          <a:xfrm>
            <a:off x="9813004" y="2000619"/>
            <a:ext cx="1239456" cy="2964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WebSocket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1152848" y="2506164"/>
            <a:ext cx="1587583" cy="628946"/>
            <a:chOff x="1245312" y="2448774"/>
            <a:chExt cx="1587583" cy="628946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556" y1="52000" x2="35556" y2="52000"/>
                          <a14:foregroundMark x1="60444" y1="66667" x2="60444" y2="66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5312" y="2448774"/>
              <a:ext cx="628946" cy="628946"/>
            </a:xfrm>
            <a:prstGeom prst="rect">
              <a:avLst/>
            </a:prstGeom>
          </p:spPr>
        </p:pic>
        <p:cxnSp>
          <p:nvCxnSpPr>
            <p:cNvPr id="51" name="直线箭头连接符 50"/>
            <p:cNvCxnSpPr/>
            <p:nvPr/>
          </p:nvCxnSpPr>
          <p:spPr>
            <a:xfrm>
              <a:off x="2070410" y="2786162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2024660" y="2491664"/>
              <a:ext cx="808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Command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173182" y="4146964"/>
            <a:ext cx="1630812" cy="628946"/>
            <a:chOff x="1222582" y="4171743"/>
            <a:chExt cx="1630812" cy="628946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2582" y="4171743"/>
              <a:ext cx="628946" cy="628946"/>
            </a:xfrm>
            <a:prstGeom prst="rect">
              <a:avLst/>
            </a:prstGeom>
          </p:spPr>
        </p:pic>
        <p:cxnSp>
          <p:nvCxnSpPr>
            <p:cNvPr id="50" name="直线箭头连接符 49"/>
            <p:cNvCxnSpPr/>
            <p:nvPr/>
          </p:nvCxnSpPr>
          <p:spPr>
            <a:xfrm>
              <a:off x="2051398" y="4478469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995467" y="4528813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Restful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API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695859" y="3290497"/>
            <a:ext cx="1447832" cy="738664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Administration</a:t>
            </a: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Monitoring</a:t>
            </a: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Operation</a:t>
            </a:r>
            <a:endParaRPr kumimoji="1"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5" name="右箭头 54"/>
          <p:cNvSpPr/>
          <p:nvPr/>
        </p:nvSpPr>
        <p:spPr>
          <a:xfrm rot="16200000">
            <a:off x="5098960" y="5024368"/>
            <a:ext cx="252000" cy="18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7556639" y="5010896"/>
            <a:ext cx="2725011" cy="263529"/>
            <a:chOff x="7792586" y="5029868"/>
            <a:chExt cx="2725011" cy="263529"/>
          </a:xfrm>
        </p:grpSpPr>
        <p:sp>
          <p:nvSpPr>
            <p:cNvPr id="56" name="右箭头 55"/>
            <p:cNvSpPr/>
            <p:nvPr/>
          </p:nvSpPr>
          <p:spPr>
            <a:xfrm rot="16200000">
              <a:off x="7756586" y="5068976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右箭头 56"/>
            <p:cNvSpPr/>
            <p:nvPr/>
          </p:nvSpPr>
          <p:spPr>
            <a:xfrm rot="16200000">
              <a:off x="10301597" y="5065868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375071" y="5039481"/>
              <a:ext cx="1560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Pipelines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Management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0" name="直线箭头连接符 59"/>
          <p:cNvCxnSpPr/>
          <p:nvPr/>
        </p:nvCxnSpPr>
        <p:spPr>
          <a:xfrm>
            <a:off x="3937372" y="450029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3937372" y="575465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7539297" y="2544830"/>
            <a:ext cx="2778103" cy="288000"/>
            <a:chOff x="7739494" y="2574277"/>
            <a:chExt cx="2778103" cy="288000"/>
          </a:xfrm>
        </p:grpSpPr>
        <p:cxnSp>
          <p:nvCxnSpPr>
            <p:cNvPr id="66" name="直线箭头连接符 65"/>
            <p:cNvCxnSpPr/>
            <p:nvPr/>
          </p:nvCxnSpPr>
          <p:spPr>
            <a:xfrm flipV="1">
              <a:off x="7779138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/>
            <p:nvPr/>
          </p:nvCxnSpPr>
          <p:spPr>
            <a:xfrm flipV="1">
              <a:off x="8669674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/>
            <p:cNvCxnSpPr/>
            <p:nvPr/>
          </p:nvCxnSpPr>
          <p:spPr>
            <a:xfrm flipV="1">
              <a:off x="9560210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/>
            <p:cNvCxnSpPr/>
            <p:nvPr/>
          </p:nvCxnSpPr>
          <p:spPr>
            <a:xfrm flipV="1">
              <a:off x="10450745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7739494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9526620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715530" y="1586051"/>
            <a:ext cx="806631" cy="739273"/>
            <a:chOff x="6020330" y="1617582"/>
            <a:chExt cx="806631" cy="739273"/>
          </a:xfrm>
        </p:grpSpPr>
        <p:sp>
          <p:nvSpPr>
            <p:cNvPr id="85" name="文本框 84"/>
            <p:cNvSpPr txBox="1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86" name="直线箭头连接符 85"/>
            <p:cNvCxnSpPr/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6020330" y="2126023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2" name="直线箭头连接符 91"/>
            <p:cNvCxnSpPr/>
            <p:nvPr/>
          </p:nvCxnSpPr>
          <p:spPr>
            <a:xfrm>
              <a:off x="6135645" y="208371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5747832" y="3011814"/>
            <a:ext cx="742511" cy="278388"/>
            <a:chOff x="6052632" y="1617582"/>
            <a:chExt cx="742511" cy="278388"/>
          </a:xfrm>
        </p:grpSpPr>
        <p:sp>
          <p:nvSpPr>
            <p:cNvPr id="95" name="文本框 94"/>
            <p:cNvSpPr txBox="1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6" name="直线箭头连接符 95"/>
            <p:cNvCxnSpPr/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5715530" y="4224491"/>
            <a:ext cx="806631" cy="281454"/>
            <a:chOff x="6020330" y="4256022"/>
            <a:chExt cx="806631" cy="281454"/>
          </a:xfrm>
        </p:grpSpPr>
        <p:sp>
          <p:nvSpPr>
            <p:cNvPr id="99" name="文本框 98"/>
            <p:cNvSpPr txBox="1"/>
            <p:nvPr/>
          </p:nvSpPr>
          <p:spPr>
            <a:xfrm>
              <a:off x="6020330" y="4256022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100" name="直线箭头连接符 99"/>
            <p:cNvCxnSpPr/>
            <p:nvPr/>
          </p:nvCxnSpPr>
          <p:spPr>
            <a:xfrm>
              <a:off x="6122095" y="453747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3886101" y="2506164"/>
            <a:ext cx="716863" cy="462682"/>
            <a:chOff x="3886101" y="2506164"/>
            <a:chExt cx="716863" cy="462682"/>
          </a:xfrm>
        </p:grpSpPr>
        <p:sp>
          <p:nvSpPr>
            <p:cNvPr id="24" name="文本框 23"/>
            <p:cNvSpPr txBox="1"/>
            <p:nvPr/>
          </p:nvSpPr>
          <p:spPr>
            <a:xfrm>
              <a:off x="3886101" y="2622089"/>
              <a:ext cx="7168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Sync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Data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62" name="直线箭头连接符 61"/>
            <p:cNvCxnSpPr/>
            <p:nvPr/>
          </p:nvCxnSpPr>
          <p:spPr>
            <a:xfrm>
              <a:off x="3956532" y="296884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/>
            <p:cNvCxnSpPr/>
            <p:nvPr/>
          </p:nvCxnSpPr>
          <p:spPr>
            <a:xfrm>
              <a:off x="3956532" y="2506164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DFA2C6-E5B1-AD48-A96C-4D0BEA8D03C4}"/>
              </a:ext>
            </a:extLst>
          </p:cNvPr>
          <p:cNvSpPr txBox="1"/>
          <p:nvPr/>
        </p:nvSpPr>
        <p:spPr>
          <a:xfrm>
            <a:off x="244563" y="134084"/>
            <a:ext cx="429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Easegress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Architecture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v1.1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8D6A9D-5900-6C45-9270-A2827063CB53}"/>
              </a:ext>
            </a:extLst>
          </p:cNvPr>
          <p:cNvGrpSpPr/>
          <p:nvPr/>
        </p:nvGrpSpPr>
        <p:grpSpPr>
          <a:xfrm>
            <a:off x="206266" y="1249370"/>
            <a:ext cx="11478012" cy="4567978"/>
            <a:chOff x="206266" y="1249370"/>
            <a:chExt cx="11478012" cy="456797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E8CBD6A-1FCA-474F-BB05-D2EBC48A8109}"/>
                </a:ext>
              </a:extLst>
            </p:cNvPr>
            <p:cNvSpPr txBox="1"/>
            <p:nvPr/>
          </p:nvSpPr>
          <p:spPr>
            <a:xfrm>
              <a:off x="3440118" y="5306021"/>
              <a:ext cx="8386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3C8DB4-78CA-BD4C-A531-CAC745EED969}"/>
                </a:ext>
              </a:extLst>
            </p:cNvPr>
            <p:cNvSpPr txBox="1"/>
            <p:nvPr/>
          </p:nvSpPr>
          <p:spPr>
            <a:xfrm>
              <a:off x="3387219" y="2370387"/>
              <a:ext cx="9444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29031689-1C31-7942-B1CE-09BE1F2A0B25}"/>
                </a:ext>
              </a:extLst>
            </p:cNvPr>
            <p:cNvSpPr/>
            <p:nvPr/>
          </p:nvSpPr>
          <p:spPr>
            <a:xfrm>
              <a:off x="2310439" y="1249370"/>
              <a:ext cx="1128445" cy="4567978"/>
            </a:xfrm>
            <a:prstGeom prst="roundRect">
              <a:avLst>
                <a:gd name="adj" fmla="val 54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Cluster</a:t>
              </a:r>
            </a:p>
            <a:p>
              <a:pPr algn="ctr"/>
              <a:r>
                <a:rPr kumimoji="1" lang="en-US" altLang="zh-CN" sz="1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(Raft)</a:t>
              </a:r>
              <a:endParaRPr kumimoji="1" lang="zh-CN" altLang="en-US" sz="2000" dirty="0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F88FDFD0-DC15-BB4F-AF24-55F8ABEEA5CF}"/>
                </a:ext>
              </a:extLst>
            </p:cNvPr>
            <p:cNvSpPr/>
            <p:nvPr/>
          </p:nvSpPr>
          <p:spPr>
            <a:xfrm>
              <a:off x="4263225" y="5201246"/>
              <a:ext cx="7421053" cy="616101"/>
            </a:xfrm>
            <a:prstGeom prst="roundRect">
              <a:avLst>
                <a:gd name="adj" fmla="val 77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Supervisor</a:t>
              </a:r>
              <a:endParaRPr kumimoji="1" lang="zh-CN" altLang="en-US" b="1" dirty="0"/>
            </a:p>
          </p:txBody>
        </p:sp>
        <p:sp>
          <p:nvSpPr>
            <p:cNvPr id="22" name="圆角矩形 173">
              <a:extLst>
                <a:ext uri="{FF2B5EF4-FFF2-40B4-BE49-F238E27FC236}">
                  <a16:creationId xmlns:a16="http://schemas.microsoft.com/office/drawing/2014/main" id="{0DDE9BC8-5C95-2D42-9C01-56620D75B79C}"/>
                </a:ext>
              </a:extLst>
            </p:cNvPr>
            <p:cNvSpPr/>
            <p:nvPr/>
          </p:nvSpPr>
          <p:spPr>
            <a:xfrm>
              <a:off x="5789503" y="4322870"/>
              <a:ext cx="5894775" cy="630138"/>
            </a:xfrm>
            <a:prstGeom prst="roundRect">
              <a:avLst>
                <a:gd name="adj" fmla="val 7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b="1" dirty="0"/>
                <a:t>Controller</a:t>
              </a:r>
            </a:p>
            <a:p>
              <a:r>
                <a:rPr kumimoji="1" lang="en-US" altLang="zh-CN" sz="1200" dirty="0"/>
                <a:t>     (Traffic)</a:t>
              </a:r>
            </a:p>
          </p:txBody>
        </p:sp>
        <p:sp>
          <p:nvSpPr>
            <p:cNvPr id="36" name="圆角矩形 173">
              <a:extLst>
                <a:ext uri="{FF2B5EF4-FFF2-40B4-BE49-F238E27FC236}">
                  <a16:creationId xmlns:a16="http://schemas.microsoft.com/office/drawing/2014/main" id="{008E2187-415E-AB4E-8832-0B3166F3C609}"/>
                </a:ext>
              </a:extLst>
            </p:cNvPr>
            <p:cNvSpPr/>
            <p:nvPr/>
          </p:nvSpPr>
          <p:spPr>
            <a:xfrm>
              <a:off x="4263225" y="1249370"/>
              <a:ext cx="1410077" cy="3699899"/>
            </a:xfrm>
            <a:prstGeom prst="roundRect">
              <a:avLst>
                <a:gd name="adj" fmla="val 36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rtlCol="0" anchor="t"/>
            <a:lstStyle/>
            <a:p>
              <a:pPr algn="ctr"/>
              <a:r>
                <a:rPr kumimoji="1" lang="en-US" altLang="zh-CN" b="1" dirty="0"/>
                <a:t>Controller</a:t>
              </a:r>
              <a:endParaRPr kumimoji="1" lang="en-US" altLang="zh-CN" sz="1600" b="1" dirty="0"/>
            </a:p>
            <a:p>
              <a:pPr algn="ctr"/>
              <a:r>
                <a:rPr kumimoji="1" lang="en-US" altLang="zh-CN" sz="1200" dirty="0"/>
                <a:t>(No Traffic)</a:t>
              </a:r>
            </a:p>
          </p:txBody>
        </p:sp>
        <p:sp>
          <p:nvSpPr>
            <p:cNvPr id="32" name="圆角矩形 173">
              <a:extLst>
                <a:ext uri="{FF2B5EF4-FFF2-40B4-BE49-F238E27FC236}">
                  <a16:creationId xmlns:a16="http://schemas.microsoft.com/office/drawing/2014/main" id="{AF35FABF-86C1-CB48-81A1-A3C5B626C542}"/>
                </a:ext>
              </a:extLst>
            </p:cNvPr>
            <p:cNvSpPr/>
            <p:nvPr/>
          </p:nvSpPr>
          <p:spPr>
            <a:xfrm>
              <a:off x="4419833" y="2055968"/>
              <a:ext cx="1116000" cy="684000"/>
            </a:xfrm>
            <a:prstGeom prst="roundRect">
              <a:avLst>
                <a:gd name="adj" fmla="val 7270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Status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Sync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E08C2CDA-F24C-8B46-8C66-1CD4D7A235E5}"/>
                </a:ext>
              </a:extLst>
            </p:cNvPr>
            <p:cNvGrpSpPr/>
            <p:nvPr/>
          </p:nvGrpSpPr>
          <p:grpSpPr>
            <a:xfrm>
              <a:off x="630897" y="2506164"/>
              <a:ext cx="1587583" cy="628946"/>
              <a:chOff x="1245312" y="2448774"/>
              <a:chExt cx="1587583" cy="628946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11460B58-D64D-EE46-9BA5-2F925538F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35556" y1="52000" x2="35556" y2="52000"/>
                            <a14:foregroundMark x1="60444" y1="66667" x2="60444" y2="6666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45312" y="2448774"/>
                <a:ext cx="628946" cy="628946"/>
              </a:xfrm>
              <a:prstGeom prst="rect">
                <a:avLst/>
              </a:prstGeom>
            </p:spPr>
          </p:pic>
          <p:cxnSp>
            <p:nvCxnSpPr>
              <p:cNvPr id="51" name="直线箭头连接符 50">
                <a:extLst>
                  <a:ext uri="{FF2B5EF4-FFF2-40B4-BE49-F238E27FC236}">
                    <a16:creationId xmlns:a16="http://schemas.microsoft.com/office/drawing/2014/main" id="{C2CB63C6-41D6-2B4F-8115-03394F0140CA}"/>
                  </a:ext>
                </a:extLst>
              </p:cNvPr>
              <p:cNvCxnSpPr/>
              <p:nvPr/>
            </p:nvCxnSpPr>
            <p:spPr>
              <a:xfrm>
                <a:off x="2070410" y="2786162"/>
                <a:ext cx="7200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DA044CE-B804-9048-90A6-45777D7ADF68}"/>
                  </a:ext>
                </a:extLst>
              </p:cNvPr>
              <p:cNvSpPr txBox="1"/>
              <p:nvPr/>
            </p:nvSpPr>
            <p:spPr>
              <a:xfrm>
                <a:off x="2024660" y="2491664"/>
                <a:ext cx="8082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Command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7C3EEF20-9190-F140-877C-B7B100AD628F}"/>
                </a:ext>
              </a:extLst>
            </p:cNvPr>
            <p:cNvGrpSpPr/>
            <p:nvPr/>
          </p:nvGrpSpPr>
          <p:grpSpPr>
            <a:xfrm>
              <a:off x="651231" y="4146964"/>
              <a:ext cx="1630812" cy="628946"/>
              <a:chOff x="1222582" y="4171743"/>
              <a:chExt cx="1630812" cy="628946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0272517A-49E0-D248-AAF4-1EAC0F3FE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2582" y="4171743"/>
                <a:ext cx="628946" cy="628946"/>
              </a:xfrm>
              <a:prstGeom prst="rect">
                <a:avLst/>
              </a:prstGeom>
            </p:spPr>
          </p:pic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97C82B59-41D1-1A47-B3AD-E88BBB218C25}"/>
                  </a:ext>
                </a:extLst>
              </p:cNvPr>
              <p:cNvCxnSpPr/>
              <p:nvPr/>
            </p:nvCxnSpPr>
            <p:spPr>
              <a:xfrm>
                <a:off x="2051398" y="4478469"/>
                <a:ext cx="7200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16AC1C8-DF8A-3A41-ACA0-4186C2C16239}"/>
                  </a:ext>
                </a:extLst>
              </p:cNvPr>
              <p:cNvSpPr txBox="1"/>
              <p:nvPr/>
            </p:nvSpPr>
            <p:spPr>
              <a:xfrm>
                <a:off x="1995467" y="4528813"/>
                <a:ext cx="8579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Restful</a:t>
                </a:r>
                <a:r>
                  <a:rPr kumimoji="1"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API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78D7AD5-6CA8-BC45-BA39-4A8B9F8E5C85}"/>
                </a:ext>
              </a:extLst>
            </p:cNvPr>
            <p:cNvSpPr txBox="1"/>
            <p:nvPr/>
          </p:nvSpPr>
          <p:spPr>
            <a:xfrm>
              <a:off x="206266" y="3208530"/>
              <a:ext cx="1633781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Administration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Monitoring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Operation</a:t>
              </a:r>
              <a:endParaRPr kumimoji="1"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2E00CBDF-8A2D-4349-910C-28A772B22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684" y="2642135"/>
              <a:ext cx="681558" cy="3739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4FA8E81A-6057-024E-A531-66CCC1CE99EC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52" y="5609809"/>
              <a:ext cx="69762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520DC6-65A9-B442-9023-B4C87BF5AEEF}"/>
                </a:ext>
              </a:extLst>
            </p:cNvPr>
            <p:cNvSpPr txBox="1"/>
            <p:nvPr/>
          </p:nvSpPr>
          <p:spPr>
            <a:xfrm>
              <a:off x="3456148" y="3645075"/>
              <a:ext cx="8066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Sync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Data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F89F0BFA-68C8-A742-9A98-150BAF40C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52" y="4017232"/>
              <a:ext cx="69762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FF93D80F-50FF-244B-AE7F-EC846AD1A455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52" y="3516450"/>
              <a:ext cx="69762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173">
              <a:extLst>
                <a:ext uri="{FF2B5EF4-FFF2-40B4-BE49-F238E27FC236}">
                  <a16:creationId xmlns:a16="http://schemas.microsoft.com/office/drawing/2014/main" id="{ED3BC708-3EAF-F544-8861-FE1BBB56CCFF}"/>
                </a:ext>
              </a:extLst>
            </p:cNvPr>
            <p:cNvSpPr/>
            <p:nvPr/>
          </p:nvSpPr>
          <p:spPr>
            <a:xfrm>
              <a:off x="4419833" y="3079607"/>
              <a:ext cx="1116000" cy="684000"/>
            </a:xfrm>
            <a:prstGeom prst="roundRect">
              <a:avLst>
                <a:gd name="adj" fmla="val 5033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Service Discovery</a:t>
              </a:r>
            </a:p>
          </p:txBody>
        </p:sp>
        <p:sp>
          <p:nvSpPr>
            <p:cNvPr id="77" name="圆角矩形 173">
              <a:extLst>
                <a:ext uri="{FF2B5EF4-FFF2-40B4-BE49-F238E27FC236}">
                  <a16:creationId xmlns:a16="http://schemas.microsoft.com/office/drawing/2014/main" id="{635371AA-6B2F-B043-A2FA-7CDF2A9887A9}"/>
                </a:ext>
              </a:extLst>
            </p:cNvPr>
            <p:cNvSpPr/>
            <p:nvPr/>
          </p:nvSpPr>
          <p:spPr>
            <a:xfrm>
              <a:off x="4419263" y="4103246"/>
              <a:ext cx="1116000" cy="684000"/>
            </a:xfrm>
            <a:prstGeom prst="roundRect">
              <a:avLst>
                <a:gd name="adj" fmla="val 5765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Monitor Controller</a:t>
              </a:r>
            </a:p>
          </p:txBody>
        </p:sp>
        <p:sp>
          <p:nvSpPr>
            <p:cNvPr id="84" name="圆角矩形 173">
              <a:extLst>
                <a:ext uri="{FF2B5EF4-FFF2-40B4-BE49-F238E27FC236}">
                  <a16:creationId xmlns:a16="http://schemas.microsoft.com/office/drawing/2014/main" id="{8C2807B5-A5EF-7848-B366-BB2CE136DFB6}"/>
                </a:ext>
              </a:extLst>
            </p:cNvPr>
            <p:cNvSpPr/>
            <p:nvPr/>
          </p:nvSpPr>
          <p:spPr>
            <a:xfrm>
              <a:off x="8274721" y="4452406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Mesh</a:t>
              </a:r>
            </a:p>
          </p:txBody>
        </p:sp>
        <p:sp>
          <p:nvSpPr>
            <p:cNvPr id="85" name="圆角矩形 173">
              <a:extLst>
                <a:ext uri="{FF2B5EF4-FFF2-40B4-BE49-F238E27FC236}">
                  <a16:creationId xmlns:a16="http://schemas.microsoft.com/office/drawing/2014/main" id="{0C8F23AB-6712-1444-927C-57F94ACAB4CC}"/>
                </a:ext>
              </a:extLst>
            </p:cNvPr>
            <p:cNvSpPr/>
            <p:nvPr/>
          </p:nvSpPr>
          <p:spPr>
            <a:xfrm>
              <a:off x="10571596" y="4458196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FaaS</a:t>
              </a:r>
            </a:p>
          </p:txBody>
        </p:sp>
        <p:sp>
          <p:nvSpPr>
            <p:cNvPr id="86" name="圆角矩形 173">
              <a:extLst>
                <a:ext uri="{FF2B5EF4-FFF2-40B4-BE49-F238E27FC236}">
                  <a16:creationId xmlns:a16="http://schemas.microsoft.com/office/drawing/2014/main" id="{1071FA0E-456A-0040-9B31-7F44F39E527E}"/>
                </a:ext>
              </a:extLst>
            </p:cNvPr>
            <p:cNvSpPr/>
            <p:nvPr/>
          </p:nvSpPr>
          <p:spPr>
            <a:xfrm>
              <a:off x="5782334" y="3555442"/>
              <a:ext cx="5894776" cy="552138"/>
            </a:xfrm>
            <a:prstGeom prst="roundRect">
              <a:avLst>
                <a:gd name="adj" fmla="val 10108"/>
              </a:avLst>
            </a:prstGeom>
            <a:solidFill>
              <a:srgbClr val="003178"/>
            </a:solidFill>
            <a:ln>
              <a:solidFill>
                <a:srgbClr val="003178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Traffic Controller (Namespaced)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6C7F6FE-74A1-1946-A0F6-439F2794D1BA}"/>
                </a:ext>
              </a:extLst>
            </p:cNvPr>
            <p:cNvGrpSpPr/>
            <p:nvPr/>
          </p:nvGrpSpPr>
          <p:grpSpPr>
            <a:xfrm>
              <a:off x="7197702" y="1249370"/>
              <a:ext cx="4479408" cy="2039641"/>
              <a:chOff x="7197702" y="1095469"/>
              <a:chExt cx="4479408" cy="2039641"/>
            </a:xfrm>
          </p:grpSpPr>
          <p:sp>
            <p:nvSpPr>
              <p:cNvPr id="13" name="圆角矩形 173">
                <a:extLst>
                  <a:ext uri="{FF2B5EF4-FFF2-40B4-BE49-F238E27FC236}">
                    <a16:creationId xmlns:a16="http://schemas.microsoft.com/office/drawing/2014/main" id="{4051C724-4E32-E84F-92FF-BC87F6731356}"/>
                  </a:ext>
                </a:extLst>
              </p:cNvPr>
              <p:cNvSpPr/>
              <p:nvPr/>
            </p:nvSpPr>
            <p:spPr>
              <a:xfrm>
                <a:off x="7197702" y="1095469"/>
                <a:ext cx="4479408" cy="2039641"/>
              </a:xfrm>
              <a:prstGeom prst="roundRect">
                <a:avLst>
                  <a:gd name="adj" fmla="val 1631"/>
                </a:avLst>
              </a:prstGeom>
              <a:solidFill>
                <a:srgbClr val="003178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algn="ctr"/>
                <a:r>
                  <a:rPr kumimoji="1" lang="en-US" altLang="zh-CN" b="1" dirty="0">
                    <a:solidFill>
                      <a:schemeClr val="bg1"/>
                    </a:solidFill>
                  </a:rPr>
                  <a:t>Pipelines</a:t>
                </a:r>
                <a:r>
                  <a:rPr kumimoji="1" lang="zh-CN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bg1"/>
                    </a:solidFill>
                  </a:rPr>
                  <a:t>Orchestration</a:t>
                </a:r>
                <a:r>
                  <a:rPr kumimoji="1" lang="zh-CN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 </a:t>
                </a:r>
                <a:endParaRPr kumimoji="1" lang="en-US" altLang="zh-CN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</a:rPr>
                  <a:t>(Filters</a:t>
                </a:r>
                <a:r>
                  <a:rPr kumimoji="1" lang="zh-CN" altLang="en-US" sz="12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chemeClr val="bg1"/>
                    </a:solidFill>
                  </a:rPr>
                  <a:t>Chain)</a:t>
                </a:r>
                <a:endParaRPr kumimoji="1" lang="zh-CN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圆角矩形 173">
                <a:extLst>
                  <a:ext uri="{FF2B5EF4-FFF2-40B4-BE49-F238E27FC236}">
                    <a16:creationId xmlns:a16="http://schemas.microsoft.com/office/drawing/2014/main" id="{AFC2B0DD-6957-424C-9EDF-85E19055D3C9}"/>
                  </a:ext>
                </a:extLst>
              </p:cNvPr>
              <p:cNvSpPr/>
              <p:nvPr/>
            </p:nvSpPr>
            <p:spPr>
              <a:xfrm>
                <a:off x="7416173" y="1880010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Validator</a:t>
                </a:r>
              </a:p>
            </p:txBody>
          </p:sp>
          <p:sp>
            <p:nvSpPr>
              <p:cNvPr id="87" name="圆角矩形 173">
                <a:extLst>
                  <a:ext uri="{FF2B5EF4-FFF2-40B4-BE49-F238E27FC236}">
                    <a16:creationId xmlns:a16="http://schemas.microsoft.com/office/drawing/2014/main" id="{FD196B55-9C8B-9140-9A70-89773CF54455}"/>
                  </a:ext>
                </a:extLst>
              </p:cNvPr>
              <p:cNvSpPr/>
              <p:nvPr/>
            </p:nvSpPr>
            <p:spPr>
              <a:xfrm>
                <a:off x="7416173" y="2300725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TimeLimiter</a:t>
                </a:r>
              </a:p>
            </p:txBody>
          </p:sp>
          <p:sp>
            <p:nvSpPr>
              <p:cNvPr id="88" name="圆角矩形 173">
                <a:extLst>
                  <a:ext uri="{FF2B5EF4-FFF2-40B4-BE49-F238E27FC236}">
                    <a16:creationId xmlns:a16="http://schemas.microsoft.com/office/drawing/2014/main" id="{51E7D082-0A49-B341-BFD6-3C8D0431810F}"/>
                  </a:ext>
                </a:extLst>
              </p:cNvPr>
              <p:cNvSpPr/>
              <p:nvPr/>
            </p:nvSpPr>
            <p:spPr>
              <a:xfrm>
                <a:off x="7416173" y="2693161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OAth2</a:t>
                </a:r>
                <a:r>
                  <a:rPr kumimoji="1" lang="zh-CN" altLang="en-US" sz="10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/</a:t>
                </a:r>
                <a:r>
                  <a:rPr kumimoji="1" lang="zh-CN" altLang="en-US" sz="10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HMAC</a:t>
                </a:r>
              </a:p>
            </p:txBody>
          </p:sp>
          <p:sp>
            <p:nvSpPr>
              <p:cNvPr id="89" name="圆角矩形 173">
                <a:extLst>
                  <a:ext uri="{FF2B5EF4-FFF2-40B4-BE49-F238E27FC236}">
                    <a16:creationId xmlns:a16="http://schemas.microsoft.com/office/drawing/2014/main" id="{23103944-7A9B-8B4F-8561-B04FA8108978}"/>
                  </a:ext>
                </a:extLst>
              </p:cNvPr>
              <p:cNvSpPr/>
              <p:nvPr/>
            </p:nvSpPr>
            <p:spPr>
              <a:xfrm>
                <a:off x="8833566" y="1883600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APIAggregator</a:t>
                </a:r>
              </a:p>
            </p:txBody>
          </p:sp>
          <p:sp>
            <p:nvSpPr>
              <p:cNvPr id="90" name="圆角矩形 173">
                <a:extLst>
                  <a:ext uri="{FF2B5EF4-FFF2-40B4-BE49-F238E27FC236}">
                    <a16:creationId xmlns:a16="http://schemas.microsoft.com/office/drawing/2014/main" id="{D435DCF7-E3B2-A340-A77D-929EC49F375F}"/>
                  </a:ext>
                </a:extLst>
              </p:cNvPr>
              <p:cNvSpPr/>
              <p:nvPr/>
            </p:nvSpPr>
            <p:spPr>
              <a:xfrm>
                <a:off x="8833566" y="2303198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Proxy</a:t>
                </a:r>
              </a:p>
            </p:txBody>
          </p:sp>
          <p:sp>
            <p:nvSpPr>
              <p:cNvPr id="91" name="圆角矩形 173">
                <a:extLst>
                  <a:ext uri="{FF2B5EF4-FFF2-40B4-BE49-F238E27FC236}">
                    <a16:creationId xmlns:a16="http://schemas.microsoft.com/office/drawing/2014/main" id="{F8436577-B7DE-5346-928B-507146244605}"/>
                  </a:ext>
                </a:extLst>
              </p:cNvPr>
              <p:cNvSpPr/>
              <p:nvPr/>
            </p:nvSpPr>
            <p:spPr>
              <a:xfrm>
                <a:off x="8833566" y="2695634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Retryer</a:t>
                </a:r>
              </a:p>
            </p:txBody>
          </p:sp>
          <p:sp>
            <p:nvSpPr>
              <p:cNvPr id="92" name="圆角矩形 173">
                <a:extLst>
                  <a:ext uri="{FF2B5EF4-FFF2-40B4-BE49-F238E27FC236}">
                    <a16:creationId xmlns:a16="http://schemas.microsoft.com/office/drawing/2014/main" id="{5262D441-EEDC-7F49-8EFF-938A55AABB51}"/>
                  </a:ext>
                </a:extLst>
              </p:cNvPr>
              <p:cNvSpPr/>
              <p:nvPr/>
            </p:nvSpPr>
            <p:spPr>
              <a:xfrm>
                <a:off x="10250960" y="1885968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RateLimiter</a:t>
                </a:r>
              </a:p>
            </p:txBody>
          </p:sp>
          <p:sp>
            <p:nvSpPr>
              <p:cNvPr id="93" name="圆角矩形 173">
                <a:extLst>
                  <a:ext uri="{FF2B5EF4-FFF2-40B4-BE49-F238E27FC236}">
                    <a16:creationId xmlns:a16="http://schemas.microsoft.com/office/drawing/2014/main" id="{48F4B14F-CB9B-5A4B-9587-E7767FCD8D3F}"/>
                  </a:ext>
                </a:extLst>
              </p:cNvPr>
              <p:cNvSpPr/>
              <p:nvPr/>
            </p:nvSpPr>
            <p:spPr>
              <a:xfrm>
                <a:off x="10250960" y="2303198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CircuitBreaker</a:t>
                </a:r>
              </a:p>
            </p:txBody>
          </p:sp>
          <p:sp>
            <p:nvSpPr>
              <p:cNvPr id="94" name="圆角矩形 173">
                <a:extLst>
                  <a:ext uri="{FF2B5EF4-FFF2-40B4-BE49-F238E27FC236}">
                    <a16:creationId xmlns:a16="http://schemas.microsoft.com/office/drawing/2014/main" id="{FA6C01DA-69FD-4240-B9AD-74FAF51173FA}"/>
                  </a:ext>
                </a:extLst>
              </p:cNvPr>
              <p:cNvSpPr/>
              <p:nvPr/>
            </p:nvSpPr>
            <p:spPr>
              <a:xfrm>
                <a:off x="10250960" y="2695634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CORSAdaptor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7FBDB21-F544-1544-B6C3-40B7A94C498A}"/>
                </a:ext>
              </a:extLst>
            </p:cNvPr>
            <p:cNvGrpSpPr/>
            <p:nvPr/>
          </p:nvGrpSpPr>
          <p:grpSpPr>
            <a:xfrm>
              <a:off x="5753199" y="1249370"/>
              <a:ext cx="1344363" cy="2039642"/>
              <a:chOff x="5753199" y="1095469"/>
              <a:chExt cx="1344363" cy="2039642"/>
            </a:xfrm>
          </p:grpSpPr>
          <p:sp>
            <p:nvSpPr>
              <p:cNvPr id="4" name="圆角矩形 173">
                <a:extLst>
                  <a:ext uri="{FF2B5EF4-FFF2-40B4-BE49-F238E27FC236}">
                    <a16:creationId xmlns:a16="http://schemas.microsoft.com/office/drawing/2014/main" id="{3D217519-EE99-874E-BBAF-25163A2E393A}"/>
                  </a:ext>
                </a:extLst>
              </p:cNvPr>
              <p:cNvSpPr/>
              <p:nvPr/>
            </p:nvSpPr>
            <p:spPr>
              <a:xfrm>
                <a:off x="5753199" y="1095469"/>
                <a:ext cx="1344363" cy="2039642"/>
              </a:xfrm>
              <a:prstGeom prst="roundRect">
                <a:avLst>
                  <a:gd name="adj" fmla="val 3979"/>
                </a:avLst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algn="ctr"/>
                <a:r>
                  <a:rPr kumimoji="1" lang="en-US" altLang="zh-CN" b="1" dirty="0">
                    <a:solidFill>
                      <a:schemeClr val="bg1"/>
                    </a:solidFill>
                  </a:rPr>
                  <a:t>Traffic</a:t>
                </a:r>
                <a:r>
                  <a:rPr kumimoji="1" lang="zh-CN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bg1"/>
                    </a:solidFill>
                  </a:rPr>
                  <a:t>Gate</a:t>
                </a:r>
              </a:p>
            </p:txBody>
          </p:sp>
          <p:sp>
            <p:nvSpPr>
              <p:cNvPr id="68" name="圆角矩形 173">
                <a:extLst>
                  <a:ext uri="{FF2B5EF4-FFF2-40B4-BE49-F238E27FC236}">
                    <a16:creationId xmlns:a16="http://schemas.microsoft.com/office/drawing/2014/main" id="{4844B3BF-276C-CD48-BFB1-F16030B9656E}"/>
                  </a:ext>
                </a:extLst>
              </p:cNvPr>
              <p:cNvSpPr/>
              <p:nvPr/>
            </p:nvSpPr>
            <p:spPr>
              <a:xfrm>
                <a:off x="5876444" y="1878782"/>
                <a:ext cx="1123405" cy="28899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HTTP1/2/3</a:t>
                </a:r>
              </a:p>
            </p:txBody>
          </p:sp>
          <p:sp>
            <p:nvSpPr>
              <p:cNvPr id="95" name="圆角矩形 173">
                <a:extLst>
                  <a:ext uri="{FF2B5EF4-FFF2-40B4-BE49-F238E27FC236}">
                    <a16:creationId xmlns:a16="http://schemas.microsoft.com/office/drawing/2014/main" id="{5BD07B9C-9846-8642-944D-3CCD926BFB71}"/>
                  </a:ext>
                </a:extLst>
              </p:cNvPr>
              <p:cNvSpPr/>
              <p:nvPr/>
            </p:nvSpPr>
            <p:spPr>
              <a:xfrm>
                <a:off x="5876444" y="2287498"/>
                <a:ext cx="1123405" cy="28899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MQTT</a:t>
                </a:r>
              </a:p>
            </p:txBody>
          </p:sp>
          <p:sp>
            <p:nvSpPr>
              <p:cNvPr id="96" name="圆角矩形 173">
                <a:extLst>
                  <a:ext uri="{FF2B5EF4-FFF2-40B4-BE49-F238E27FC236}">
                    <a16:creationId xmlns:a16="http://schemas.microsoft.com/office/drawing/2014/main" id="{E551BCDE-2121-7342-8648-9F7F7D3014CF}"/>
                  </a:ext>
                </a:extLst>
              </p:cNvPr>
              <p:cNvSpPr/>
              <p:nvPr/>
            </p:nvSpPr>
            <p:spPr>
              <a:xfrm>
                <a:off x="5876444" y="2696214"/>
                <a:ext cx="1123405" cy="28899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WebSocket</a:t>
                </a:r>
              </a:p>
            </p:txBody>
          </p:sp>
        </p:grpSp>
        <p:sp>
          <p:nvSpPr>
            <p:cNvPr id="100" name="圆角矩形 173">
              <a:extLst>
                <a:ext uri="{FF2B5EF4-FFF2-40B4-BE49-F238E27FC236}">
                  <a16:creationId xmlns:a16="http://schemas.microsoft.com/office/drawing/2014/main" id="{1488E482-81FB-384F-BE67-45BCCB617CD9}"/>
                </a:ext>
              </a:extLst>
            </p:cNvPr>
            <p:cNvSpPr/>
            <p:nvPr/>
          </p:nvSpPr>
          <p:spPr>
            <a:xfrm>
              <a:off x="9435302" y="4458196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Fallback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8692AC18-1011-E44A-BC57-FED21AE90B32}"/>
                </a:ext>
              </a:extLst>
            </p:cNvPr>
            <p:cNvSpPr txBox="1"/>
            <p:nvPr/>
          </p:nvSpPr>
          <p:spPr>
            <a:xfrm>
              <a:off x="7177855" y="3293877"/>
              <a:ext cx="31037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TrafficGate&amp;Pipeline in All Namespaces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4" name="圆角矩形 173">
              <a:extLst>
                <a:ext uri="{FF2B5EF4-FFF2-40B4-BE49-F238E27FC236}">
                  <a16:creationId xmlns:a16="http://schemas.microsoft.com/office/drawing/2014/main" id="{05615D5C-E1CF-4D4F-924C-D30B6CE1BB3E}"/>
                </a:ext>
              </a:extLst>
            </p:cNvPr>
            <p:cNvSpPr/>
            <p:nvPr/>
          </p:nvSpPr>
          <p:spPr>
            <a:xfrm>
              <a:off x="7138427" y="4452405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RawConfig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176937C-70D4-5442-8D18-D50DED5DAF71}"/>
                </a:ext>
              </a:extLst>
            </p:cNvPr>
            <p:cNvGrpSpPr/>
            <p:nvPr/>
          </p:nvGrpSpPr>
          <p:grpSpPr>
            <a:xfrm>
              <a:off x="6717604" y="3320484"/>
              <a:ext cx="3869283" cy="980411"/>
              <a:chOff x="6717604" y="3320484"/>
              <a:chExt cx="3869283" cy="980411"/>
            </a:xfrm>
          </p:grpSpPr>
          <p:cxnSp>
            <p:nvCxnSpPr>
              <p:cNvPr id="97" name="直线箭头连接符 96">
                <a:extLst>
                  <a:ext uri="{FF2B5EF4-FFF2-40B4-BE49-F238E27FC236}">
                    <a16:creationId xmlns:a16="http://schemas.microsoft.com/office/drawing/2014/main" id="{9D3170B5-0BEF-0E4D-9660-BFEDA2AE6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604" y="3326150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>
                <a:extLst>
                  <a:ext uri="{FF2B5EF4-FFF2-40B4-BE49-F238E27FC236}">
                    <a16:creationId xmlns:a16="http://schemas.microsoft.com/office/drawing/2014/main" id="{2F6561BE-CC90-7841-9B91-3B45597E1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4187" y="3320484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箭头连接符 104">
                <a:extLst>
                  <a:ext uri="{FF2B5EF4-FFF2-40B4-BE49-F238E27FC236}">
                    <a16:creationId xmlns:a16="http://schemas.microsoft.com/office/drawing/2014/main" id="{FB733ED8-6CF8-D24B-A193-C8AF31304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0304" y="4120895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2FAFB3AE-F724-1C43-AD24-480A2C280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6887" y="4115229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822F3668-0389-854A-9707-B9D4D9B0C608}"/>
                </a:ext>
              </a:extLst>
            </p:cNvPr>
            <p:cNvSpPr txBox="1"/>
            <p:nvPr/>
          </p:nvSpPr>
          <p:spPr>
            <a:xfrm>
              <a:off x="7445556" y="4087305"/>
              <a:ext cx="2568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Mange Traffic in or across Namespaces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B81EF3-E8FB-994F-98C4-7E31D134B9F2}"/>
                </a:ext>
              </a:extLst>
            </p:cNvPr>
            <p:cNvGrpSpPr/>
            <p:nvPr/>
          </p:nvGrpSpPr>
          <p:grpSpPr>
            <a:xfrm>
              <a:off x="5142831" y="4946943"/>
              <a:ext cx="5270023" cy="253916"/>
              <a:chOff x="5142831" y="5091791"/>
              <a:chExt cx="5270023" cy="253916"/>
            </a:xfrm>
          </p:grpSpPr>
          <p:sp>
            <p:nvSpPr>
              <p:cNvPr id="55" name="右箭头 54">
                <a:extLst>
                  <a:ext uri="{FF2B5EF4-FFF2-40B4-BE49-F238E27FC236}">
                    <a16:creationId xmlns:a16="http://schemas.microsoft.com/office/drawing/2014/main" id="{F83BCAD4-7DBC-B445-9BB4-F824D59A6331}"/>
                  </a:ext>
                </a:extLst>
              </p:cNvPr>
              <p:cNvSpPr/>
              <p:nvPr/>
            </p:nvSpPr>
            <p:spPr>
              <a:xfrm rot="16200000">
                <a:off x="5142831" y="5128750"/>
                <a:ext cx="180000" cy="18000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右箭头 55">
                <a:extLst>
                  <a:ext uri="{FF2B5EF4-FFF2-40B4-BE49-F238E27FC236}">
                    <a16:creationId xmlns:a16="http://schemas.microsoft.com/office/drawing/2014/main" id="{DF7A7570-D5F2-3644-B5C2-A39833606302}"/>
                  </a:ext>
                </a:extLst>
              </p:cNvPr>
              <p:cNvSpPr/>
              <p:nvPr/>
            </p:nvSpPr>
            <p:spPr>
              <a:xfrm rot="16200000">
                <a:off x="7687843" y="5128750"/>
                <a:ext cx="180000" cy="18000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/>
              </a:p>
            </p:txBody>
          </p:sp>
          <p:sp>
            <p:nvSpPr>
              <p:cNvPr id="57" name="右箭头 56">
                <a:extLst>
                  <a:ext uri="{FF2B5EF4-FFF2-40B4-BE49-F238E27FC236}">
                    <a16:creationId xmlns:a16="http://schemas.microsoft.com/office/drawing/2014/main" id="{57952921-8211-5C44-8BB1-8D4282085108}"/>
                  </a:ext>
                </a:extLst>
              </p:cNvPr>
              <p:cNvSpPr/>
              <p:nvPr/>
            </p:nvSpPr>
            <p:spPr>
              <a:xfrm rot="16200000">
                <a:off x="10232854" y="5128749"/>
                <a:ext cx="180000" cy="18000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9EBD808-2380-3E48-A75B-591971E2AC41}"/>
                  </a:ext>
                </a:extLst>
              </p:cNvPr>
              <p:cNvSpPr txBox="1"/>
              <p:nvPr/>
            </p:nvSpPr>
            <p:spPr>
              <a:xfrm>
                <a:off x="8255467" y="5091791"/>
                <a:ext cx="15520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Manage</a:t>
                </a:r>
                <a:r>
                  <a:rPr kumimoji="1"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All Controllers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A18A74F-2587-304A-AC89-77A765F38FA1}"/>
                  </a:ext>
                </a:extLst>
              </p:cNvPr>
              <p:cNvSpPr txBox="1"/>
              <p:nvPr/>
            </p:nvSpPr>
            <p:spPr>
              <a:xfrm>
                <a:off x="5673302" y="5091791"/>
                <a:ext cx="15520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Manage</a:t>
                </a:r>
                <a:r>
                  <a:rPr kumimoji="1"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All Controllers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67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955D406-3A40-7F4D-B4B5-CD8722CB1110}"/>
              </a:ext>
            </a:extLst>
          </p:cNvPr>
          <p:cNvGrpSpPr/>
          <p:nvPr/>
        </p:nvGrpSpPr>
        <p:grpSpPr>
          <a:xfrm>
            <a:off x="4753069" y="1805434"/>
            <a:ext cx="2082296" cy="2945781"/>
            <a:chOff x="4753069" y="1805434"/>
            <a:chExt cx="2082296" cy="2945781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A433E25-4A5D-F24C-A776-683D2CFA2C4D}"/>
                </a:ext>
              </a:extLst>
            </p:cNvPr>
            <p:cNvSpPr/>
            <p:nvPr/>
          </p:nvSpPr>
          <p:spPr>
            <a:xfrm>
              <a:off x="4753069" y="2230614"/>
              <a:ext cx="2064190" cy="2520601"/>
            </a:xfrm>
            <a:prstGeom prst="roundRect">
              <a:avLst>
                <a:gd name="adj" fmla="val 3737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62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pipeline-demo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圆角矩形 173">
              <a:extLst>
                <a:ext uri="{FF2B5EF4-FFF2-40B4-BE49-F238E27FC236}">
                  <a16:creationId xmlns:a16="http://schemas.microsoft.com/office/drawing/2014/main" id="{F9A364A5-6785-484F-BC63-9D02D6332392}"/>
                </a:ext>
              </a:extLst>
            </p:cNvPr>
            <p:cNvSpPr/>
            <p:nvPr/>
          </p:nvSpPr>
          <p:spPr>
            <a:xfrm>
              <a:off x="5132864" y="2620364"/>
              <a:ext cx="1224947" cy="2841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Validator</a:t>
              </a:r>
            </a:p>
          </p:txBody>
        </p:sp>
        <p:sp>
          <p:nvSpPr>
            <p:cNvPr id="65" name="圆角矩形 173">
              <a:extLst>
                <a:ext uri="{FF2B5EF4-FFF2-40B4-BE49-F238E27FC236}">
                  <a16:creationId xmlns:a16="http://schemas.microsoft.com/office/drawing/2014/main" id="{0B62CFBD-32B9-D341-B8ED-7D6FBF1EF13A}"/>
                </a:ext>
              </a:extLst>
            </p:cNvPr>
            <p:cNvSpPr/>
            <p:nvPr/>
          </p:nvSpPr>
          <p:spPr>
            <a:xfrm>
              <a:off x="5132862" y="3152202"/>
              <a:ext cx="1224947" cy="2841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RequestAdaptor</a:t>
              </a:r>
            </a:p>
          </p:txBody>
        </p:sp>
        <p:sp>
          <p:nvSpPr>
            <p:cNvPr id="66" name="圆角矩形 173">
              <a:extLst>
                <a:ext uri="{FF2B5EF4-FFF2-40B4-BE49-F238E27FC236}">
                  <a16:creationId xmlns:a16="http://schemas.microsoft.com/office/drawing/2014/main" id="{68FCF451-3C8A-9943-BAC8-7EF33B94EDB0}"/>
                </a:ext>
              </a:extLst>
            </p:cNvPr>
            <p:cNvSpPr/>
            <p:nvPr/>
          </p:nvSpPr>
          <p:spPr>
            <a:xfrm>
              <a:off x="5132861" y="3750277"/>
              <a:ext cx="1224947" cy="2841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Backend</a:t>
              </a:r>
            </a:p>
          </p:txBody>
        </p: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ACD76135-14D0-D84D-82C4-6DD07A91C745}"/>
                </a:ext>
              </a:extLst>
            </p:cNvPr>
            <p:cNvCxnSpPr>
              <a:stCxn id="58" idx="2"/>
              <a:endCxn id="65" idx="0"/>
            </p:cNvCxnSpPr>
            <p:nvPr/>
          </p:nvCxnSpPr>
          <p:spPr>
            <a:xfrm flipH="1">
              <a:off x="5745336" y="2904543"/>
              <a:ext cx="2" cy="247659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315BE98F-E72B-B64C-A4ED-6CD96D824138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 flipH="1">
              <a:off x="5745335" y="3436381"/>
              <a:ext cx="1" cy="31389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DAEEFC40-6432-534C-801E-19628442477C}"/>
                </a:ext>
              </a:extLst>
            </p:cNvPr>
            <p:cNvCxnSpPr>
              <a:cxnSpLocks/>
              <a:stCxn id="58" idx="3"/>
              <a:endCxn id="20" idx="3"/>
            </p:cNvCxnSpPr>
            <p:nvPr/>
          </p:nvCxnSpPr>
          <p:spPr>
            <a:xfrm flipH="1">
              <a:off x="6357810" y="2762454"/>
              <a:ext cx="1" cy="1667496"/>
            </a:xfrm>
            <a:prstGeom prst="bentConnector3">
              <a:avLst>
                <a:gd name="adj1" fmla="val -2286000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C4C3AA-5F29-1E41-8E8C-41F355E9FBA9}"/>
                </a:ext>
              </a:extLst>
            </p:cNvPr>
            <p:cNvSpPr/>
            <p:nvPr/>
          </p:nvSpPr>
          <p:spPr>
            <a:xfrm>
              <a:off x="5132863" y="4310710"/>
              <a:ext cx="1224947" cy="2384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</a:rPr>
                <a:t>END</a:t>
              </a:r>
              <a:endParaRPr kumimoji="1" lang="zh-CN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BEFE8315-857F-0941-AD8F-7DFBB3DDBA9D}"/>
                </a:ext>
              </a:extLst>
            </p:cNvPr>
            <p:cNvCxnSpPr>
              <a:cxnSpLocks/>
              <a:stCxn id="66" idx="2"/>
              <a:endCxn id="20" idx="0"/>
            </p:cNvCxnSpPr>
            <p:nvPr/>
          </p:nvCxnSpPr>
          <p:spPr>
            <a:xfrm>
              <a:off x="5745335" y="4034456"/>
              <a:ext cx="2" cy="27625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D7C46D3-8F54-094A-82B7-91C6A4A1635F}"/>
                </a:ext>
              </a:extLst>
            </p:cNvPr>
            <p:cNvSpPr txBox="1"/>
            <p:nvPr/>
          </p:nvSpPr>
          <p:spPr>
            <a:xfrm rot="5400000">
              <a:off x="6388127" y="3352414"/>
              <a:ext cx="61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invalid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DAEB3F1D-EA15-9144-9E2B-8884706D6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849" y="1805434"/>
              <a:ext cx="0" cy="325705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F0F4A529-044C-B54B-80AC-7551F9ACB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1637" y="1805434"/>
              <a:ext cx="0" cy="325705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9663378-8BED-2A4B-BE37-F9D04899C926}"/>
                </a:ext>
              </a:extLst>
            </p:cNvPr>
            <p:cNvSpPr txBox="1"/>
            <p:nvPr/>
          </p:nvSpPr>
          <p:spPr>
            <a:xfrm>
              <a:off x="5506604" y="1829786"/>
              <a:ext cx="6458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Traffic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08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4995319" y="5233785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951056" y="509285"/>
            <a:ext cx="5174266" cy="16823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95320" y="3197299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2427885" y="7036987"/>
            <a:ext cx="7557848" cy="333421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tx1">
                <a:alpha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29536" y="3486875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634247" y="1490965"/>
            <a:ext cx="2271139" cy="546130"/>
            <a:chOff x="2732849" y="119899"/>
            <a:chExt cx="2271139" cy="546130"/>
          </a:xfrm>
        </p:grpSpPr>
        <p:pic>
          <p:nvPicPr>
            <p:cNvPr id="1028" name="Picture 4" descr="Getting started with Bash scripting | by Uriel Rodriguez | 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849" y="119899"/>
              <a:ext cx="477863" cy="54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文本框 152"/>
            <p:cNvSpPr txBox="1"/>
            <p:nvPr/>
          </p:nvSpPr>
          <p:spPr>
            <a:xfrm>
              <a:off x="3310896" y="263027"/>
              <a:ext cx="16930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Command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Line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(egctl)</a:t>
              </a:r>
              <a:endParaRPr kumimoji="1" lang="zh-CN" altLang="en-US" sz="12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25372" y="779651"/>
            <a:ext cx="2361736" cy="368630"/>
            <a:chOff x="2695600" y="1055669"/>
            <a:chExt cx="2361736" cy="368630"/>
          </a:xfrm>
        </p:grpSpPr>
        <p:sp>
          <p:nvSpPr>
            <p:cNvPr id="159" name="文本框 158"/>
            <p:cNvSpPr txBox="1"/>
            <p:nvPr/>
          </p:nvSpPr>
          <p:spPr>
            <a:xfrm>
              <a:off x="3310896" y="1101484"/>
              <a:ext cx="17464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HTTP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Client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(curl,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etc.)</a:t>
              </a:r>
              <a:endParaRPr kumimoji="1" lang="zh-CN" altLang="en-US" sz="1200" dirty="0"/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5600" y="1055669"/>
              <a:ext cx="589085" cy="368630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161183" y="1462297"/>
            <a:ext cx="1949500" cy="571679"/>
            <a:chOff x="2639033" y="1705751"/>
            <a:chExt cx="1949500" cy="571679"/>
          </a:xfrm>
        </p:grpSpPr>
        <p:pic>
          <p:nvPicPr>
            <p:cNvPr id="1030" name="Picture 6" descr="MegaEase - 无涯远程工作- 远程工作者招聘网站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33" y="1705751"/>
              <a:ext cx="571679" cy="57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文本框 162"/>
            <p:cNvSpPr txBox="1"/>
            <p:nvPr/>
          </p:nvSpPr>
          <p:spPr>
            <a:xfrm>
              <a:off x="3227263" y="1853090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MegaEase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Portal</a:t>
              </a:r>
              <a:endParaRPr kumimoji="1" lang="zh-CN" altLang="en-US" sz="1200" dirty="0"/>
            </a:p>
          </p:txBody>
        </p:sp>
      </p:grpSp>
      <p:sp>
        <p:nvSpPr>
          <p:cNvPr id="56" name="矩形 55"/>
          <p:cNvSpPr/>
          <p:nvPr/>
        </p:nvSpPr>
        <p:spPr>
          <a:xfrm>
            <a:off x="6822936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650552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951056" y="3212964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Raft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61183" y="5543264"/>
            <a:ext cx="1218772" cy="487081"/>
          </a:xfrm>
          <a:prstGeom prst="rect">
            <a:avLst/>
          </a:prstGeom>
          <a:solidFill>
            <a:srgbClr val="92D050">
              <a:alpha val="3034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Reader1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822936" y="5545183"/>
            <a:ext cx="1218772" cy="487081"/>
          </a:xfrm>
          <a:prstGeom prst="rect">
            <a:avLst/>
          </a:prstGeom>
          <a:solidFill>
            <a:srgbClr val="92D050">
              <a:alpha val="2989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650552" y="5543264"/>
            <a:ext cx="1218772" cy="487081"/>
          </a:xfrm>
          <a:prstGeom prst="rect">
            <a:avLst/>
          </a:prstGeom>
          <a:solidFill>
            <a:srgbClr val="92D050">
              <a:alpha val="3037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957749" y="52337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Follower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5732862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758767" y="4623504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Watch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6287941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181279" y="832461"/>
            <a:ext cx="13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Open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Clients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659166" y="2450250"/>
            <a:ext cx="1457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Admin/Monitor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82" name="直线箭头连接符 81"/>
          <p:cNvCxnSpPr/>
          <p:nvPr/>
        </p:nvCxnSpPr>
        <p:spPr>
          <a:xfrm>
            <a:off x="8454336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2461100" y="3218044"/>
            <a:ext cx="1249060" cy="2985431"/>
          </a:xfrm>
          <a:prstGeom prst="rect">
            <a:avLst/>
          </a:prstGeom>
          <a:solidFill>
            <a:srgbClr val="7030A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HTTP/MQTT</a:t>
            </a:r>
            <a:b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</a:br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89" name="直线箭头连接符 88"/>
          <p:cNvCxnSpPr/>
          <p:nvPr/>
        </p:nvCxnSpPr>
        <p:spPr>
          <a:xfrm>
            <a:off x="7434626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460531" y="4623504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91" name="直线箭头连接符 90"/>
          <p:cNvCxnSpPr/>
          <p:nvPr/>
        </p:nvCxnSpPr>
        <p:spPr>
          <a:xfrm>
            <a:off x="9313649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9279685" y="464027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3831220" y="3704875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/>
          <p:nvPr/>
        </p:nvCxnSpPr>
        <p:spPr>
          <a:xfrm>
            <a:off x="3831220" y="5744266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 149"/>
          <p:cNvSpPr txBox="1"/>
          <p:nvPr/>
        </p:nvSpPr>
        <p:spPr>
          <a:xfrm>
            <a:off x="2044171" y="877042"/>
            <a:ext cx="3036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Easegress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Internal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Architecture</a:t>
            </a:r>
            <a:endParaRPr kumimoji="1"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132499" y="1736804"/>
            <a:ext cx="1001760" cy="3577452"/>
          </a:xfrm>
          <a:prstGeom prst="rect">
            <a:avLst/>
          </a:prstGeom>
          <a:solidFill>
            <a:srgbClr val="FFC00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Cluster</a:t>
            </a:r>
          </a:p>
          <a:p>
            <a:pPr algn="ctr"/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52" name="圆角矩形 173"/>
          <p:cNvSpPr/>
          <p:nvPr/>
        </p:nvSpPr>
        <p:spPr>
          <a:xfrm>
            <a:off x="5159035" y="1816710"/>
            <a:ext cx="4996775" cy="690370"/>
          </a:xfrm>
          <a:prstGeom prst="round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r>
              <a:rPr kumimoji="1"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Gate(HTTP/MQTT)</a:t>
            </a: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2" name="圆角矩形 173"/>
          <p:cNvSpPr/>
          <p:nvPr/>
        </p:nvSpPr>
        <p:spPr>
          <a:xfrm>
            <a:off x="5476272" y="298333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Validator</a:t>
            </a:r>
          </a:p>
        </p:txBody>
      </p:sp>
      <p:sp>
        <p:nvSpPr>
          <p:cNvPr id="27" name="矩形 26"/>
          <p:cNvSpPr/>
          <p:nvPr/>
        </p:nvSpPr>
        <p:spPr>
          <a:xfrm>
            <a:off x="4059511" y="4745582"/>
            <a:ext cx="6096299" cy="568674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Supervisor</a:t>
            </a:r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3238070" y="5064644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34259" y="4727501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Pull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59512" y="3727056"/>
            <a:ext cx="925253" cy="918023"/>
          </a:xfrm>
          <a:prstGeom prst="rect">
            <a:avLst/>
          </a:prstGeom>
          <a:solidFill>
            <a:srgbClr val="00B050">
              <a:alpha val="8417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System</a:t>
            </a:r>
            <a:b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</a:br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Controller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 flipH="1">
            <a:off x="3238070" y="4247293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103161" y="388606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98832" y="2627235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Pipelines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(Filter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Chain)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6" name="圆角矩形 173"/>
          <p:cNvSpPr/>
          <p:nvPr/>
        </p:nvSpPr>
        <p:spPr>
          <a:xfrm>
            <a:off x="5177424" y="2617889"/>
            <a:ext cx="4978386" cy="2027192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圆角矩形 173"/>
          <p:cNvSpPr/>
          <p:nvPr/>
        </p:nvSpPr>
        <p:spPr>
          <a:xfrm>
            <a:off x="5476272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TimeLimiter</a:t>
            </a:r>
          </a:p>
        </p:txBody>
      </p:sp>
      <p:sp>
        <p:nvSpPr>
          <p:cNvPr id="78" name="圆角矩形 173"/>
          <p:cNvSpPr/>
          <p:nvPr/>
        </p:nvSpPr>
        <p:spPr>
          <a:xfrm>
            <a:off x="5476272" y="412154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ysClr val="windowText" lastClr="000000"/>
                </a:solidFill>
                <a:latin typeface="+mn-ea"/>
              </a:rPr>
              <a:t>ResponseAdaptor</a:t>
            </a:r>
          </a:p>
        </p:txBody>
      </p:sp>
      <p:sp>
        <p:nvSpPr>
          <p:cNvPr id="79" name="圆角矩形 173"/>
          <p:cNvSpPr/>
          <p:nvPr/>
        </p:nvSpPr>
        <p:spPr>
          <a:xfrm>
            <a:off x="7014575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RateLimiter</a:t>
            </a:r>
          </a:p>
        </p:txBody>
      </p:sp>
      <p:sp>
        <p:nvSpPr>
          <p:cNvPr id="80" name="圆角矩形 173"/>
          <p:cNvSpPr/>
          <p:nvPr/>
        </p:nvSpPr>
        <p:spPr>
          <a:xfrm>
            <a:off x="7014575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CircuitBreaker</a:t>
            </a:r>
          </a:p>
        </p:txBody>
      </p:sp>
      <p:sp>
        <p:nvSpPr>
          <p:cNvPr id="81" name="圆角矩形 173"/>
          <p:cNvSpPr/>
          <p:nvPr/>
        </p:nvSpPr>
        <p:spPr>
          <a:xfrm>
            <a:off x="7014575" y="410504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CORSAdaptor</a:t>
            </a:r>
          </a:p>
        </p:txBody>
      </p:sp>
      <p:sp>
        <p:nvSpPr>
          <p:cNvPr id="82" name="圆角矩形 173"/>
          <p:cNvSpPr/>
          <p:nvPr/>
        </p:nvSpPr>
        <p:spPr>
          <a:xfrm>
            <a:off x="8552878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Retryer</a:t>
            </a:r>
          </a:p>
        </p:txBody>
      </p:sp>
      <p:sp>
        <p:nvSpPr>
          <p:cNvPr id="83" name="圆角矩形 173"/>
          <p:cNvSpPr/>
          <p:nvPr/>
        </p:nvSpPr>
        <p:spPr>
          <a:xfrm>
            <a:off x="8552878" y="356286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Proxy</a:t>
            </a:r>
          </a:p>
        </p:txBody>
      </p:sp>
      <p:sp>
        <p:nvSpPr>
          <p:cNvPr id="84" name="圆角矩形 173"/>
          <p:cNvSpPr/>
          <p:nvPr/>
        </p:nvSpPr>
        <p:spPr>
          <a:xfrm>
            <a:off x="8552878" y="410935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APIAggregator</a:t>
            </a:r>
          </a:p>
        </p:txBody>
      </p:sp>
      <p:sp>
        <p:nvSpPr>
          <p:cNvPr id="85" name="圆角矩形 173"/>
          <p:cNvSpPr/>
          <p:nvPr/>
        </p:nvSpPr>
        <p:spPr>
          <a:xfrm>
            <a:off x="4059511" y="1736804"/>
            <a:ext cx="925254" cy="1906025"/>
          </a:xfrm>
          <a:prstGeom prst="roundRect">
            <a:avLst/>
          </a:prstGeom>
          <a:solidFill>
            <a:srgbClr val="7030A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cxnSp>
        <p:nvCxnSpPr>
          <p:cNvPr id="86" name="直线箭头连接符 85"/>
          <p:cNvCxnSpPr/>
          <p:nvPr/>
        </p:nvCxnSpPr>
        <p:spPr>
          <a:xfrm flipH="1">
            <a:off x="3238070" y="2711461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3177296" y="235023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>
          <a:xfrm>
            <a:off x="4985385" y="-50165"/>
            <a:ext cx="7206615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412740" y="593090"/>
            <a:ext cx="5794375" cy="4773930"/>
            <a:chOff x="8524" y="934"/>
            <a:chExt cx="9125" cy="7518"/>
          </a:xfrm>
        </p:grpSpPr>
        <p:cxnSp>
          <p:nvCxnSpPr>
            <p:cNvPr id="148" name="直线箭头连接符 44"/>
            <p:cNvCxnSpPr>
              <a:stCxn id="155" idx="2"/>
              <a:endCxn id="237" idx="3"/>
            </p:cNvCxnSpPr>
            <p:nvPr/>
          </p:nvCxnSpPr>
          <p:spPr>
            <a:xfrm rot="16200000" flipH="1">
              <a:off x="13186" y="2981"/>
              <a:ext cx="788" cy="10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/>
            <p:cNvGrpSpPr/>
            <p:nvPr/>
          </p:nvGrpSpPr>
          <p:grpSpPr>
            <a:xfrm>
              <a:off x="14227" y="934"/>
              <a:ext cx="944" cy="861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11862" y="3756"/>
              <a:ext cx="2576" cy="1228"/>
              <a:chOff x="6750426" y="1963272"/>
              <a:chExt cx="1636054" cy="779925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>
                <a:stCxn id="237" idx="0"/>
                <a:endCxn id="2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/>
            <p:cNvGrpSpPr/>
            <p:nvPr/>
          </p:nvGrpSpPr>
          <p:grpSpPr>
            <a:xfrm>
              <a:off x="15073" y="5757"/>
              <a:ext cx="2576" cy="1228"/>
              <a:chOff x="6750426" y="1963272"/>
              <a:chExt cx="1636054" cy="779925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Customer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(v1)</a:t>
                </a:r>
                <a:endParaRPr kumimoji="1" lang="zh-CN" altLang="en-US" sz="1050" dirty="0"/>
              </a:p>
            </p:txBody>
          </p:sp>
          <p:sp>
            <p:nvSpPr>
              <p:cNvPr id="230" name="圆角矩形 229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1" name="圆角矩形 230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2" name="直线箭头连接符 231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>
                <a:stCxn id="231" idx="0"/>
                <a:endCxn id="229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8524" y="5725"/>
              <a:ext cx="2576" cy="1228"/>
              <a:chOff x="6750426" y="1963272"/>
              <a:chExt cx="1636054" cy="779925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圆角矩形 220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Visits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22" name="圆角矩形 221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23" name="圆角矩形 222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24" name="直线箭头连接符 223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/>
              <p:cNvCxnSpPr>
                <a:stCxn id="223" idx="0"/>
                <a:endCxn id="221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/>
            <p:cNvGrpSpPr/>
            <p:nvPr/>
          </p:nvGrpSpPr>
          <p:grpSpPr>
            <a:xfrm>
              <a:off x="11862" y="5757"/>
              <a:ext cx="2576" cy="1228"/>
              <a:chOff x="6750426" y="1963272"/>
              <a:chExt cx="1636054" cy="779925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圆角矩形 213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Vets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15" name="圆角矩形 214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16" name="圆角矩形 215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18" name="直线箭头连接符 21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>
                <a:stCxn id="216" idx="0"/>
                <a:endCxn id="21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/>
            <p:cNvGrpSpPr/>
            <p:nvPr/>
          </p:nvGrpSpPr>
          <p:grpSpPr>
            <a:xfrm>
              <a:off x="10997" y="953"/>
              <a:ext cx="944" cy="861"/>
              <a:chOff x="1958520" y="2302574"/>
              <a:chExt cx="359213" cy="327807"/>
            </a:xfrm>
          </p:grpSpPr>
          <p:sp>
            <p:nvSpPr>
              <p:cNvPr id="21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圆角矩形 154"/>
            <p:cNvSpPr/>
            <p:nvPr/>
          </p:nvSpPr>
          <p:spPr>
            <a:xfrm>
              <a:off x="11866" y="2430"/>
              <a:ext cx="2412" cy="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15073" y="7224"/>
              <a:ext cx="2576" cy="1228"/>
              <a:chOff x="6750426" y="1963272"/>
              <a:chExt cx="1636054" cy="779925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(v2)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/>
              <p:cNvCxnSpPr>
                <a:stCxn id="207" idx="0"/>
                <a:endCxn id="20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肘形连接符 156"/>
            <p:cNvCxnSpPr>
              <a:stCxn id="237" idx="2"/>
              <a:endCxn id="231" idx="2"/>
            </p:cNvCxnSpPr>
            <p:nvPr/>
          </p:nvCxnSpPr>
          <p:spPr>
            <a:xfrm>
              <a:off x="14304" y="4388"/>
              <a:ext cx="3212" cy="2001"/>
            </a:xfrm>
            <a:prstGeom prst="bentConnector3">
              <a:avLst>
                <a:gd name="adj1" fmla="val 120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/>
            <p:cNvCxnSpPr>
              <a:stCxn id="237" idx="1"/>
              <a:endCxn id="223" idx="3"/>
            </p:cNvCxnSpPr>
            <p:nvPr/>
          </p:nvCxnSpPr>
          <p:spPr>
            <a:xfrm rot="5400000">
              <a:off x="11940" y="3703"/>
              <a:ext cx="959" cy="33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/>
            <p:cNvCxnSpPr>
              <a:stCxn id="237" idx="1"/>
              <a:endCxn id="216" idx="3"/>
            </p:cNvCxnSpPr>
            <p:nvPr/>
          </p:nvCxnSpPr>
          <p:spPr>
            <a:xfrm>
              <a:off x="14089" y="4893"/>
              <a:ext cx="0" cy="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/>
            <p:cNvCxnSpPr>
              <a:endCxn id="155" idx="1"/>
            </p:cNvCxnSpPr>
            <p:nvPr/>
          </p:nvCxnSpPr>
          <p:spPr>
            <a:xfrm rot="16200000" flipH="1">
              <a:off x="11199" y="2096"/>
              <a:ext cx="919" cy="4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/>
            <p:cNvCxnSpPr>
              <a:endCxn id="155" idx="3"/>
            </p:cNvCxnSpPr>
            <p:nvPr/>
          </p:nvCxnSpPr>
          <p:spPr>
            <a:xfrm rot="5400000">
              <a:off x="14012" y="2062"/>
              <a:ext cx="967" cy="435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/>
            <p:cNvCxnSpPr/>
            <p:nvPr/>
          </p:nvCxnSpPr>
          <p:spPr>
            <a:xfrm rot="16200000" flipH="1">
              <a:off x="13263" y="3003"/>
              <a:ext cx="788" cy="996"/>
            </a:xfrm>
            <a:prstGeom prst="bentConnector3">
              <a:avLst>
                <a:gd name="adj1" fmla="val 38055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/>
            <p:cNvCxnSpPr/>
            <p:nvPr/>
          </p:nvCxnSpPr>
          <p:spPr>
            <a:xfrm>
              <a:off x="14284" y="4280"/>
              <a:ext cx="3232" cy="3468"/>
            </a:xfrm>
            <a:prstGeom prst="bentConnector3">
              <a:avLst>
                <a:gd name="adj1" fmla="val 123421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/>
            <p:cNvSpPr txBox="1"/>
            <p:nvPr/>
          </p:nvSpPr>
          <p:spPr>
            <a:xfrm>
              <a:off x="8686" y="5321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2085" y="5345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5287" y="5352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1974" y="3393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4225" y="4079"/>
              <a:ext cx="72" cy="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4231" y="6037"/>
              <a:ext cx="72" cy="1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4" name="文本框 243"/>
          <p:cNvSpPr txBox="1"/>
          <p:nvPr/>
        </p:nvSpPr>
        <p:spPr>
          <a:xfrm rot="5400000">
            <a:off x="11404618" y="3388978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Canary</a:t>
            </a:r>
            <a:r>
              <a:rPr kumimoji="1" lang="zh-CN" altLang="en-US" sz="900" dirty="0">
                <a:solidFill>
                  <a:srgbClr val="E95429"/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Deployment</a:t>
            </a:r>
            <a:endParaRPr kumimoji="1" lang="zh-CN" altLang="en-US" sz="900" dirty="0">
              <a:solidFill>
                <a:srgbClr val="E95429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公司产品服务介绍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Macintosh PowerPoint</Application>
  <PresentationFormat>宽屏</PresentationFormat>
  <Paragraphs>282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Microsoft YaHei</vt:lpstr>
      <vt:lpstr>Microsoft YaHei</vt:lpstr>
      <vt:lpstr>微软雅黑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WangTingTing</dc:creator>
  <cp:lastModifiedBy>Hao Chen</cp:lastModifiedBy>
  <cp:revision>465</cp:revision>
  <cp:lastPrinted>2021-06-14T04:30:40Z</cp:lastPrinted>
  <dcterms:created xsi:type="dcterms:W3CDTF">2021-06-14T04:30:40Z</dcterms:created>
  <dcterms:modified xsi:type="dcterms:W3CDTF">2021-07-09T03:34:40Z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