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313" r:id="rId3"/>
    <p:sldId id="258" r:id="rId4"/>
    <p:sldId id="269" r:id="rId5"/>
    <p:sldId id="292" r:id="rId6"/>
    <p:sldId id="293" r:id="rId7"/>
    <p:sldId id="31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11" r:id="rId16"/>
    <p:sldId id="301" r:id="rId17"/>
    <p:sldId id="31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91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 autoAdjust="0"/>
  </p:normalViewPr>
  <p:slideViewPr>
    <p:cSldViewPr snapToGrid="0" showGuides="1">
      <p:cViewPr varScale="1">
        <p:scale>
          <a:sx n="96" d="100"/>
          <a:sy n="96" d="100"/>
        </p:scale>
        <p:origin x="7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0B0A-7FB2-412B-859F-EC3A8F9B9D1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2CE-909D-4581-8BA8-8DCD31882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4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11095" y="693329"/>
            <a:ext cx="8930355" cy="0"/>
          </a:xfrm>
          <a:prstGeom prst="line">
            <a:avLst/>
          </a:prstGeom>
          <a:ln w="25400">
            <a:solidFill>
              <a:srgbClr val="F5A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6"/>
            <a:ext cx="20574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9" y="3177"/>
            <a:ext cx="9228378" cy="68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4521" y="0"/>
            <a:ext cx="922861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3" rIns="91388" bIns="45693" anchor="ctr"/>
          <a:lstStyle/>
          <a:p>
            <a:pPr algn="ctr" eaLnBrk="0" hangingPunct="0">
              <a:defRPr/>
            </a:pPr>
            <a:endParaRPr lang="zh-CN" altLang="en-US" sz="1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7FB5-6D39-4107-BC1A-588064A375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4770-152B-407E-B6FE-91B33E4E0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218565" rtl="0" eaLnBrk="1" latinLnBrk="0" hangingPunct="1">
        <a:spcBef>
          <a:spcPct val="0"/>
        </a:spcBef>
        <a:buNone/>
        <a:defRPr sz="58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51200" y="1122680"/>
            <a:ext cx="5826760" cy="1474470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pPr algn="ctr" defTabSz="1218565"/>
            <a:r>
              <a:rPr lang="zh-CN" altLang="en-US" sz="8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51835" y="3139440"/>
            <a:ext cx="5824220" cy="951230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pPr algn="ctr" defTabSz="1218565"/>
            <a:r>
              <a:rPr lang="zh-CN" altLang="en-US" sz="539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绪论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73890" y="4793695"/>
            <a:ext cx="8259053" cy="0"/>
          </a:xfrm>
          <a:prstGeom prst="line">
            <a:avLst/>
          </a:prstGeom>
          <a:ln w="38100">
            <a:solidFill>
              <a:srgbClr val="F5A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20747" t="5720" r="16720" b="6427"/>
          <a:stretch>
            <a:fillRect/>
          </a:stretch>
        </p:blipFill>
        <p:spPr>
          <a:xfrm>
            <a:off x="226060" y="248285"/>
            <a:ext cx="2978150" cy="4184015"/>
          </a:xfrm>
          <a:prstGeom prst="rect">
            <a:avLst/>
          </a:prstGeom>
        </p:spPr>
      </p:pic>
      <p:sp>
        <p:nvSpPr>
          <p:cNvPr id="4" name="TextBox 23"/>
          <p:cNvSpPr txBox="1"/>
          <p:nvPr/>
        </p:nvSpPr>
        <p:spPr>
          <a:xfrm>
            <a:off x="1659890" y="5321935"/>
            <a:ext cx="5824220" cy="612775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8565"/>
            <a:r>
              <a:rPr lang="zh-CN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教研室  </a:t>
            </a:r>
            <a:r>
              <a:rPr lang="zh-CN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机器学习算法是什么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机器学习算法以数据为对象，它通过提取数据特征，发现数据中的知识并抽象出数据模型，作出对数据的预测。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作为机器学习算法的对象，数据包括存在于计算机及网络上的各种数字、文字、图像、音频、视频等，以及它们的组合。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用来作为抽象模型发现知识的数据称为训练数据，需要作出预测的数据称为测试数据。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机器学习算法能够有效的前提是同类数据（包括训练数据和测试数据等）具有相同的统计规律性这一基本假设。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57616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监督学习、无监督学习和半监督学习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监督学习处理的对象是所谓的有标签训练数据，它利用有标签的训练数据来学习一个模型，它的目标是用学到的模型给无标签的测试数据打上标签。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5033727" y="2978213"/>
            <a:ext cx="3808520" cy="352044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无监督学习的训练数据没有标签，它自动从训练数据中学习知识，建立模型。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半监督学习是监督学习和无监督学习相结合的一种学习方法。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7" y="3120887"/>
            <a:ext cx="4629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聚类模型、分类模型、回归模型和标注模型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聚类（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Clustering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）模型用于将训练数据按照某种关系划分为多个簇，将关系相近的训练数据分在同一个簇中。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分类（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Classification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）是机器学习应用中最为广泛的任务，它用于将某个事物判定为属于预先设定的多个类别中的某一个。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回归（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Regression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）模型预测的不是属于哪一类，而是什么值，可以看作是将分类模型的类别数无限增加，即标签值不再只是几个离散的值了，而是连续的值。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标注（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Tagging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）模型用于处理有前后关联关系的序列问题。它的输入是一个观测序列，它的输出是一个标签序列。</a:t>
            </a: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术语及其表示（训练集、验证集，测试集）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分为训练数据和测试数据。测试数据即为测试集，是需要应用模型进行预测的那部分数据，是机器学习所有工作的最终服务对象。为了防止训练出来的模型只对训练数据有效，一般将训练数据又分为训练集和验证集，训练集用来训练模型，而验证集一般只用来验证模型的有效性，不参与模型训练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97" y="1534883"/>
            <a:ext cx="4945223" cy="241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术语及其表示（训练集、验证集，测试集）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在有监督的分类模型中，训练集和验证集都是事先标记好的有标签数据，测试集是无标记的数据。在无监督模型中，训练集、验证集和测试集都是无标记的数据。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/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</p:spPr>
            <p:txBody>
              <a:bodyPr vert="horz" lIns="91392" tIns="45696" rIns="91392" bIns="45696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3765">
                  <a:lnSpc>
                    <a:spcPct val="150000"/>
                  </a:lnSpc>
                  <a:buNone/>
                </a:pPr>
                <a:r>
                  <a:rPr lang="zh-CN" altLang="en-US" sz="26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术语及其表示（实例，属性）</a:t>
                </a:r>
                <a:endParaRPr lang="en-US" altLang="zh-CN" sz="26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实例是一个完整的训练或测试数据，如一张图片、一段文本句子、一条音频等。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实例一般由多个属性表示。例如一张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8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×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8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的图片，有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64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个属性，如果是黑白两色的，每个属性的取值为二维的，可设为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或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。再如一段长为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20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个汉字的句子，则有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20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个属性，当采用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GB2312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编码时，每个属性有</a:t>
                </a:r>
                <a:r>
                  <a:rPr lang="en-US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6763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个可能取值。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因为实例有多个属性，因此用多维的向量来表示它，并用粗体的小写字母来标记，如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，下标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表示实例的序号。本书中，向量、矩阵和集合一般用粗体来表示。</a:t>
                </a: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endParaRPr lang="zh-CN" altLang="en-US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  <a:blipFill rotWithShape="1">
                <a:blip r:embed="rId3"/>
                <a:stretch>
                  <a:fillRect l="-1318" r="-4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/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</p:spPr>
            <p:txBody>
              <a:bodyPr vert="horz" lIns="91392" tIns="45696" rIns="91392" bIns="45696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3765">
                  <a:lnSpc>
                    <a:spcPct val="150000"/>
                  </a:lnSpc>
                  <a:buNone/>
                </a:pPr>
                <a:r>
                  <a:rPr lang="zh-CN" altLang="en-US" sz="26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术语及其表示（特征，特征值，特征向量）</a:t>
                </a:r>
                <a:endParaRPr lang="en-US" altLang="zh-CN" sz="26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lv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传统机器学习算法一般不直接对实例的属性进行处理，而是对从属性中提炼出来的特征进行处理</a:t>
                </a:r>
                <a:r>
                  <a:rPr lang="zh-CN" altLang="en-US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。例如，从图片里提取出的水果长度与宽度之比的特征，从日期里提取出周几的特征等等。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lv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实例通常由多个特征值组成的特征向量来表示。用特征向量来表示实例时，用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个实例的第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维特征。有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个特征的第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个实例可表示为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2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2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2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lv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如果特征取实数值，那么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维的特征向量可以张成一个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维的实数向量空间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，称为特征空间，用双线字体记为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𝕏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。</a:t>
                </a: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endParaRPr lang="zh-CN" altLang="en-US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  <a:blipFill rotWithShape="1">
                <a:blip r:embed="rId3"/>
                <a:stretch>
                  <a:fillRect l="-1318" r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/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</p:spPr>
            <p:txBody>
              <a:bodyPr vert="horz" lIns="91392" tIns="45696" rIns="91392" bIns="45696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3765">
                  <a:lnSpc>
                    <a:spcPct val="150000"/>
                  </a:lnSpc>
                  <a:buNone/>
                </a:pPr>
                <a:r>
                  <a:rPr lang="zh-CN" altLang="en-US" sz="26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术语及其表示（标签，样本）</a:t>
                </a:r>
                <a:endParaRPr lang="en-US" altLang="zh-CN" sz="26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数据不仅包括实例，还包括标签。</a:t>
                </a: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在分类、聚类和标注等模型中，是离散编号值，在回归模型中，则是连续值。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对训练数据来说，标签是指导训练的结论，对测试集来说，标签是要预测的目标。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在分类、聚类和回归任务中，标签值一般是一维的，用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表示。在标注任务中，标签值是一个序列，可看成是多维向量，用粗体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  <a:blipFill rotWithShape="1">
                <a:blip r:embed="rId3"/>
                <a:stretch>
                  <a:fillRect l="-1318" r="-4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/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</p:spPr>
            <p:txBody>
              <a:bodyPr vert="horz" lIns="91392" tIns="45696" rIns="91392" bIns="45696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3765">
                  <a:lnSpc>
                    <a:spcPct val="150000"/>
                  </a:lnSpc>
                  <a:buNone/>
                </a:pPr>
                <a:r>
                  <a:rPr lang="zh-CN" altLang="en-US" sz="26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术语及其表示（标签，样本）</a:t>
                </a:r>
                <a:endParaRPr lang="en-US" altLang="zh-CN" sz="26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测试集中的数据只包括实例，标签是需要预测的，在分类、聚类和回归任务中用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来表示待预测的标签值，在标注任务中用粗体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来表示待预测的标签序列。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样本是一份可用来训练的完整数据。在监督学习中，样本由实例及其标签组成，用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个样本，而实例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也称为未标记的样本。</a:t>
                </a:r>
                <a:endParaRPr lang="en-US" altLang="zh-CN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457200" defTabSz="913765">
                  <a:lnSpc>
                    <a:spcPct val="150000"/>
                  </a:lnSpc>
                  <a:buNone/>
                </a:pPr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在无监督学习中，样本没有标签，可直接用实例表示，即：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。用大写的加粗字母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𝐒</m:t>
                    </m:r>
                    <m:r>
                      <a:rPr lang="en-US" altLang="zh-CN" sz="22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表示样本集。</a:t>
                </a:r>
                <a:endParaRPr lang="zh-CN" altLang="en-US" sz="2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1" y="914400"/>
                <a:ext cx="8330184" cy="5541264"/>
              </a:xfrm>
              <a:prstGeom prst="rect">
                <a:avLst/>
              </a:prstGeom>
              <a:blipFill rotWithShape="1">
                <a:blip r:embed="rId3"/>
                <a:stretch>
                  <a:fillRect l="-1318" r="-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4716365" y="157389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523460" y="1573897"/>
            <a:ext cx="2934740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机器学习是什么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4716365" y="240991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505558" y="2409915"/>
            <a:ext cx="2934740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机器学习算法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4716365" y="329530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523460" y="3295305"/>
            <a:ext cx="2934740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学习之路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4716365" y="41797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523460" y="4179716"/>
            <a:ext cx="2934740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编程环境及工具包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" y="2219405"/>
            <a:ext cx="3730907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en-US" altLang="zh-CN" sz="48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  论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854795" y="3216959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4716365" y="157389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523460" y="1573897"/>
            <a:ext cx="2934740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机器学习是什么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4716365" y="240991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505558" y="2409915"/>
            <a:ext cx="2934740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机器学习算法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4716365" y="329530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523460" y="3295305"/>
            <a:ext cx="2934740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学习之路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4716365" y="41797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523460" y="4179716"/>
            <a:ext cx="2934740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编程环境及工具包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" y="2219405"/>
            <a:ext cx="3730907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en-US" altLang="zh-CN" sz="48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  论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854795" y="1497887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机器学习相关工作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从事机器学习领域的工作，大致可以分为三类：算法、工程和数据。做数据主要是指人工标注数据。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事机器学习算法的学术研究，不仅仅需要具备扎实的理论基础，还需要具备较强的算法实现能力。做算法的应用研究，同样需要较强的算法理解和实践能力。做工程，也需要要对算法有深入的理解，并在算法实践方面特别熟练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如果想在机器学习领域进行算法研究和工程应用，就必须掌握经典算法的原理，打下扎实的理论基础，同时还要具备较强的算法实践能力。这既是初学者的目标，也正是本课程的目的。</a:t>
            </a: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学习之路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课程内容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本课程将分别介绍聚类、分类、回归和标注等任务的经典算法及实现代码、相关框架和模块、应用实例。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在内容取舍上，加强了目前流行算法的份量，减少了目前应用逐渐减少的算法。在具体内容安排上，首先强调基础，突出对经典算法的剖析。同时，也介绍了一些常用机器学习框架和工具提供的实现，如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sklearn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tensorflow2.0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等，使学生对领域现状有较全面的了解。还提供了经典算法的实践应用例子，使学生可以了解算法应用的过程，拓展应用思维。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学习之路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学习内容安排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学习之路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6" y="1460712"/>
            <a:ext cx="8627208" cy="528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4716365" y="157389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523460" y="1573897"/>
            <a:ext cx="2934740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机器学习是什么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4716365" y="240991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505558" y="2409915"/>
            <a:ext cx="2934740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机器学习算法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4716365" y="329530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523460" y="3295305"/>
            <a:ext cx="2934740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学习之路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4716365" y="41797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523460" y="4179716"/>
            <a:ext cx="2934740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编程环境及工具包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" y="2219405"/>
            <a:ext cx="3730907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en-US" altLang="zh-CN" sz="48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  论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854795" y="4094783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示例代码采用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Python3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，深度学习框架采用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Tensorflow2.0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扩展包提供了数组支持。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的数据分析和探索工具。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Scipy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包提供矩阵支持，以及矩阵相关的数值计算模块。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Scikit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-Learn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是一个基于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的机器学习扩展包。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包主要用于绘图和绘表，是强大的数据可视化工具。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SymPy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包主要用于符号计算。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深度学习的框架主要有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Tensorflow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Theano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Keras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Caffe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Torch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MXNet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等。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Tensorflow2.0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具有入门快、好调试、使用者多的优点，适合深度学习的初学者。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Jupyter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Notebook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（此前被称为 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IPython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notebook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）是一个交互式笔记本，支持运行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40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多种编程语言。</a:t>
            </a:r>
          </a:p>
          <a:p>
            <a:pPr marL="0" indent="457200" defTabSz="913765">
              <a:lnSpc>
                <a:spcPct val="150000"/>
              </a:lnSpc>
              <a:buNone/>
            </a:pP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编程环境及工具包</a:t>
            </a: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5" y="2166806"/>
            <a:ext cx="9093835" cy="1228090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pPr algn="ctr" defTabSz="1218565"/>
            <a:r>
              <a:rPr lang="zh-CN" altLang="en-US" sz="719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891" y="455853"/>
            <a:ext cx="1744896" cy="861706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defTabSz="1218565"/>
            <a:r>
              <a:rPr lang="en-US" altLang="zh-CN" sz="4800" dirty="0">
                <a:solidFill>
                  <a:prstClr val="white"/>
                </a:solidFill>
                <a:latin typeface="Eras Bold ITC" panose="020B0907030504020204" pitchFamily="34" charset="0"/>
                <a:ea typeface="宋体" panose="02010600030101010101" pitchFamily="2" charset="-122"/>
              </a:rPr>
              <a:t>LOGO</a:t>
            </a:r>
            <a:endParaRPr lang="zh-CN" altLang="en-US" sz="4800" dirty="0">
              <a:solidFill>
                <a:prstClr val="white"/>
              </a:solidFill>
              <a:latin typeface="Eras Bold ITC" panose="020B09070305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机器的学习能力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月，阿尔法围棋程序（</a:t>
            </a:r>
            <a:r>
              <a:rPr lang="en-US" altLang="zh-CN" sz="2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AlphaGo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）挑战世界围棋冠军李世石，以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比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的总比分取得了胜利。此事震惊世界，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年因此被称为人工智能（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Artificial Intelligence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）元年。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为什么会引发这么大的轰动呢？除了围棋变化特别大的原因外，更重要的是阿尔法程序已经具备了自我学习和自我进化能力。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机器的这种学习能力，作为人工智能的核心要素，将会对人类社会的生产、生活、军事等活动产生难以估量的影响。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机器学习是什么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什么是机器学习（</a:t>
            </a: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Machine Learning</a:t>
            </a: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ML</a:t>
            </a: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）呢？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类的学习中，最基础的是记忆，即机械的复述。但更重要的是指“举一反三”的能力。当用图片、文字、视频等教人们认识动物时，人们不仅记住了动物的知识，还学会了对真实的动物进行分析、辨认和判别，这是一种学习知识，并应用知识的能力。获得这种能力，并用来解决实际问题，正是机器学习的目标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这种能力对人类来说并不难，实际上，人类学习的能力比现在所有的机器学习算法的能力都要强得多。但计算机具有数据存储和处理方面的优势，一旦它具有了这种能力，就可以高效地替代人完成类似工作。比如，从海量的监视视频数据中找到某个通缉犯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机器学习是什么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符号学习与统计学习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符号学习（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Symbol Learning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）以知识推理为主要工具，在早期推动了机器学习的发展。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随着计算能力的大幅度提升，统计学习（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Statistical Learning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）占据了更多舞台，作出了更多的贡献。现在，人们提到的机器学习，更多的是指统计学习。从统计学习的角度来说，机器学习算法是从现有数据中分析出规律，并利用规律来对未知数据进行预测的算法。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机器学习已经发展成为一门多领域交叉的学科，涉及概率论、统计学、微积分、矩阵论、最优化等知识。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机器学习是什么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机器学习的发展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机器学习诞生的标志是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1959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IBM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公司的计算机科学家亚瑟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·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塞缪尔编写的一个跳棋程序。该程序可以根据每盘的胜负结果来计算每个棋盘位置的重要性，从而提升计算机下棋的水平。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随后的几十年里，机器学习的发展起起落落，直至近年来异常火热，在学术界得到特别重视。在产业界更是得到广泛应用，涉及到欺诈检测、客户定位、产品推荐、实时工业监控、自动驾驶、人脸识别、情感分析和医疗诊断等领域，相关从业人员报酬不菲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机器学习是什么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机器学习与深度学习、神经网络的关系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传统神经网络（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Neural Networks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）是实现机器学习中分类、聚类、回归等模型的重要方法。后来，人们发现改进后的多层次的神经网络可以自动提取特征，从而有效克服人工提取特征的障碍，由此逐渐发展为机器学习的一个分支，即深度学习（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DL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近年来，正是深度学习取得了重大突破，从而推动机器学习，乃至人工智能都得到了蓬勃发展。</a:t>
            </a: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机器学习是什么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机器学习与人工智能、模式识别、数据挖掘的关系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相比机器学习，人工智能具有更加广泛的含义，它包括知识表示、智能推理等基础领域和机器人、自然语言处理、计算机视觉等应用领域，而机器学习是人工智能的重要实现技术。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机器学习也是模式识别（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Pattern Recognition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）、数据挖掘（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Mining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）等领域的重要支撑技术。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机器学习是什么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4716365" y="157389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523460" y="1573897"/>
            <a:ext cx="2934740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机器学习是什么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4716365" y="240991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505558" y="2409915"/>
            <a:ext cx="2934740" cy="511238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机器学习算法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4716365" y="329530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523460" y="3295305"/>
            <a:ext cx="2934740" cy="511238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学习之路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4716365" y="41797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523460" y="4179716"/>
            <a:ext cx="2934740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编程环境及工具包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" y="2219405"/>
            <a:ext cx="3730907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en-US" altLang="zh-CN" sz="48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  论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854795" y="2348279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年度工作总结述职报告商务动态PPT模板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2314</Words>
  <Application>Microsoft Office PowerPoint</Application>
  <PresentationFormat>全屏显示(4:3)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楷体</vt:lpstr>
      <vt:lpstr>微软雅黑</vt:lpstr>
      <vt:lpstr>Arial</vt:lpstr>
      <vt:lpstr>Calibri</vt:lpstr>
      <vt:lpstr>Cambria Math</vt:lpstr>
      <vt:lpstr>Eras Bold ITC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蓝色简约年度工作总结述职报告商务动态PPT模板35</dc:title>
  <dc:creator>WangHJ</dc:creator>
  <cp:lastModifiedBy>zhilei chen</cp:lastModifiedBy>
  <cp:revision>54</cp:revision>
  <dcterms:created xsi:type="dcterms:W3CDTF">2017-02-15T16:34:00Z</dcterms:created>
  <dcterms:modified xsi:type="dcterms:W3CDTF">2024-07-09T15:02:50Z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2052-11.3.0.8775</vt:lpwstr>
  </property>
</Properties>
</file>