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3">
  <p:sldMasterIdLst>
    <p:sldMasterId id="2147483648" r:id="rId1"/>
    <p:sldMasterId id="2147483660" r:id="rId2"/>
  </p:sldMasterIdLst>
  <p:notesMasterIdLst>
    <p:notesMasterId r:id="rId32"/>
  </p:notesMasterIdLst>
  <p:sldIdLst>
    <p:sldId id="337" r:id="rId3"/>
    <p:sldId id="269" r:id="rId4"/>
    <p:sldId id="258" r:id="rId5"/>
    <p:sldId id="308" r:id="rId6"/>
    <p:sldId id="309" r:id="rId7"/>
    <p:sldId id="310" r:id="rId8"/>
    <p:sldId id="311" r:id="rId9"/>
    <p:sldId id="312" r:id="rId10"/>
    <p:sldId id="313" r:id="rId11"/>
    <p:sldId id="314" r:id="rId12"/>
    <p:sldId id="315" r:id="rId13"/>
    <p:sldId id="316" r:id="rId14"/>
    <p:sldId id="317" r:id="rId15"/>
    <p:sldId id="318" r:id="rId16"/>
    <p:sldId id="319" r:id="rId17"/>
    <p:sldId id="328" r:id="rId18"/>
    <p:sldId id="320" r:id="rId19"/>
    <p:sldId id="321" r:id="rId20"/>
    <p:sldId id="329" r:id="rId21"/>
    <p:sldId id="322" r:id="rId22"/>
    <p:sldId id="330" r:id="rId23"/>
    <p:sldId id="331" r:id="rId24"/>
    <p:sldId id="323" r:id="rId25"/>
    <p:sldId id="324" r:id="rId26"/>
    <p:sldId id="325" r:id="rId27"/>
    <p:sldId id="332" r:id="rId28"/>
    <p:sldId id="326" r:id="rId29"/>
    <p:sldId id="327" r:id="rId30"/>
    <p:sldId id="336" r:id="rId31"/>
  </p:sldIdLst>
  <p:sldSz cx="9144000" cy="6858000" type="screen4x3"/>
  <p:notesSz cx="6858000" cy="9144000"/>
  <p:custDataLst>
    <p:tags r:id="rId3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F4FF"/>
    <a:srgbClr val="CCFFFF"/>
    <a:srgbClr val="F5A6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83652" autoAdjust="0"/>
  </p:normalViewPr>
  <p:slideViewPr>
    <p:cSldViewPr snapToGrid="0" showGuides="1">
      <p:cViewPr varScale="1">
        <p:scale>
          <a:sx n="85" d="100"/>
          <a:sy n="85" d="100"/>
        </p:scale>
        <p:origin x="1032" y="52"/>
      </p:cViewPr>
      <p:guideLst>
        <p:guide orient="horz" pos="2160"/>
        <p:guide pos="384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BB0B0A-7FB2-412B-859F-EC3A8F9B9D13}" type="datetimeFigureOut">
              <a:rPr lang="zh-CN" altLang="en-US" smtClean="0"/>
              <a:t>2024/6/19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F3F2CE-909D-4581-8BA8-8DCD318820E5}" type="slidenum">
              <a:rPr lang="zh-CN" altLang="en-US" smtClean="0"/>
              <a:t>‹#›</a:t>
            </a:fld>
            <a:endParaRPr lang="zh-CN" altLang="en-US"/>
          </a:p>
        </p:txBody>
      </p:sp>
    </p:spTree>
    <p:extLst>
      <p:ext uri="{BB962C8B-B14F-4D97-AF65-F5344CB8AC3E}">
        <p14:creationId xmlns:p14="http://schemas.microsoft.com/office/powerpoint/2010/main" val="19320296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1219200" rtl="0" eaLnBrk="1" fontAlgn="auto" latinLnBrk="0" hangingPunct="1">
              <a:lnSpc>
                <a:spcPct val="100000"/>
              </a:lnSpc>
              <a:spcBef>
                <a:spcPts val="0"/>
              </a:spcBef>
              <a:spcAft>
                <a:spcPts val="0"/>
              </a:spcAft>
              <a:buClrTx/>
              <a:buSzTx/>
              <a:buFontTx/>
              <a:buNone/>
              <a:defRPr/>
            </a:pPr>
            <a:fld id="{41E0E0E2-7263-44C4-AAA9-733DBA7BD20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219200" rtl="0" eaLnBrk="1" fontAlgn="auto" latinLnBrk="0" hangingPunct="1">
              <a:lnSpc>
                <a:spcPct val="100000"/>
              </a:lnSpc>
              <a:spcBef>
                <a:spcPts val="0"/>
              </a:spcBef>
              <a:spcAft>
                <a:spcPts val="0"/>
              </a:spcAft>
              <a:buClrTx/>
              <a:buSzTx/>
              <a:buFontTx/>
              <a:buNone/>
              <a:defRPr/>
            </a:pPr>
            <a:fld id="{0E21FD59-C920-460C-B1C9-0346C59420B0}"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219200" rtl="0" eaLnBrk="1" fontAlgn="auto" latinLnBrk="0" hangingPunct="1">
              <a:lnSpc>
                <a:spcPct val="100000"/>
              </a:lnSpc>
              <a:spcBef>
                <a:spcPts val="0"/>
              </a:spcBef>
              <a:spcAft>
                <a:spcPts val="0"/>
              </a:spcAft>
              <a:buClrTx/>
              <a:buSzTx/>
              <a:buFontTx/>
              <a:buNone/>
              <a:defRPr/>
            </a:pPr>
            <a:fld id="{0E21FD59-C920-460C-B1C9-0346C59420B0}"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219200" rtl="0" eaLnBrk="1" fontAlgn="auto" latinLnBrk="0" hangingPunct="1">
              <a:lnSpc>
                <a:spcPct val="100000"/>
              </a:lnSpc>
              <a:spcBef>
                <a:spcPts val="0"/>
              </a:spcBef>
              <a:spcAft>
                <a:spcPts val="0"/>
              </a:spcAft>
              <a:buClrTx/>
              <a:buSzTx/>
              <a:buFontTx/>
              <a:buNone/>
              <a:defRPr/>
            </a:pPr>
            <a:fld id="{0E21FD59-C920-460C-B1C9-0346C59420B0}"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1219200" rtl="0" eaLnBrk="1" fontAlgn="auto" latinLnBrk="0" hangingPunct="1">
              <a:lnSpc>
                <a:spcPct val="100000"/>
              </a:lnSpc>
              <a:spcBef>
                <a:spcPts val="0"/>
              </a:spcBef>
              <a:spcAft>
                <a:spcPts val="0"/>
              </a:spcAft>
              <a:buClrTx/>
              <a:buSzTx/>
              <a:buFontTx/>
              <a:buNone/>
              <a:defRPr/>
            </a:pPr>
            <a:fld id="{41E0E0E2-7263-44C4-AAA9-733DBA7BD20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219200" rtl="0" eaLnBrk="1" fontAlgn="auto" latinLnBrk="0" hangingPunct="1">
              <a:lnSpc>
                <a:spcPct val="100000"/>
              </a:lnSpc>
              <a:spcBef>
                <a:spcPts val="0"/>
              </a:spcBef>
              <a:spcAft>
                <a:spcPts val="0"/>
              </a:spcAft>
              <a:buClrTx/>
              <a:buSzTx/>
              <a:buFontTx/>
              <a:buNone/>
              <a:defRPr/>
            </a:pPr>
            <a:fld id="{0E21FD59-C920-460C-B1C9-0346C59420B0}"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219200" rtl="0" eaLnBrk="1" fontAlgn="auto" latinLnBrk="0" hangingPunct="1">
              <a:lnSpc>
                <a:spcPct val="100000"/>
              </a:lnSpc>
              <a:spcBef>
                <a:spcPts val="0"/>
              </a:spcBef>
              <a:spcAft>
                <a:spcPts val="0"/>
              </a:spcAft>
              <a:buClrTx/>
              <a:buSzTx/>
              <a:buFontTx/>
              <a:buNone/>
              <a:defRPr/>
            </a:pPr>
            <a:fld id="{0E21FD59-C920-460C-B1C9-0346C59420B0}"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219200" rtl="0" eaLnBrk="1" fontAlgn="auto" latinLnBrk="0" hangingPunct="1">
              <a:lnSpc>
                <a:spcPct val="100000"/>
              </a:lnSpc>
              <a:spcBef>
                <a:spcPts val="0"/>
              </a:spcBef>
              <a:spcAft>
                <a:spcPts val="0"/>
              </a:spcAft>
              <a:buClrTx/>
              <a:buSzTx/>
              <a:buFontTx/>
              <a:buNone/>
              <a:defRPr/>
            </a:pPr>
            <a:fld id="{0E21FD59-C920-460C-B1C9-0346C59420B0}"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219200" rtl="0" eaLnBrk="1" fontAlgn="auto" latinLnBrk="0" hangingPunct="1">
              <a:lnSpc>
                <a:spcPct val="100000"/>
              </a:lnSpc>
              <a:spcBef>
                <a:spcPts val="0"/>
              </a:spcBef>
              <a:spcAft>
                <a:spcPts val="0"/>
              </a:spcAft>
              <a:buClrTx/>
              <a:buSzTx/>
              <a:buFontTx/>
              <a:buNone/>
              <a:defRPr/>
            </a:pPr>
            <a:fld id="{0E21FD59-C920-460C-B1C9-0346C59420B0}"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219200" rtl="0" eaLnBrk="1" fontAlgn="auto" latinLnBrk="0" hangingPunct="1">
              <a:lnSpc>
                <a:spcPct val="100000"/>
              </a:lnSpc>
              <a:spcBef>
                <a:spcPts val="0"/>
              </a:spcBef>
              <a:spcAft>
                <a:spcPts val="0"/>
              </a:spcAft>
              <a:buClrTx/>
              <a:buSzTx/>
              <a:buFontTx/>
              <a:buNone/>
              <a:defRPr/>
            </a:pPr>
            <a:fld id="{0E21FD59-C920-460C-B1C9-0346C59420B0}"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219200" rtl="0" eaLnBrk="1" fontAlgn="auto" latinLnBrk="0" hangingPunct="1">
              <a:lnSpc>
                <a:spcPct val="100000"/>
              </a:lnSpc>
              <a:spcBef>
                <a:spcPts val="0"/>
              </a:spcBef>
              <a:spcAft>
                <a:spcPts val="0"/>
              </a:spcAft>
              <a:buClrTx/>
              <a:buSzTx/>
              <a:buFontTx/>
              <a:buNone/>
              <a:defRPr/>
            </a:pPr>
            <a:fld id="{0E21FD59-C920-460C-B1C9-0346C59420B0}"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219200" rtl="0" eaLnBrk="1" fontAlgn="auto" latinLnBrk="0" hangingPunct="1">
              <a:lnSpc>
                <a:spcPct val="100000"/>
              </a:lnSpc>
              <a:spcBef>
                <a:spcPts val="0"/>
              </a:spcBef>
              <a:spcAft>
                <a:spcPts val="0"/>
              </a:spcAft>
              <a:buClrTx/>
              <a:buSzTx/>
              <a:buFontTx/>
              <a:buNone/>
              <a:defRPr/>
            </a:pPr>
            <a:fld id="{0E21FD59-C920-460C-B1C9-0346C59420B0}"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219200" rtl="0" eaLnBrk="1" fontAlgn="auto" latinLnBrk="0" hangingPunct="1">
              <a:lnSpc>
                <a:spcPct val="100000"/>
              </a:lnSpc>
              <a:spcBef>
                <a:spcPts val="0"/>
              </a:spcBef>
              <a:spcAft>
                <a:spcPts val="0"/>
              </a:spcAft>
              <a:buClrTx/>
              <a:buSzTx/>
              <a:buFontTx/>
              <a:buNone/>
              <a:defRPr/>
            </a:pPr>
            <a:fld id="{0E21FD59-C920-460C-B1C9-0346C59420B0}"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219200" rtl="0" eaLnBrk="1" fontAlgn="auto" latinLnBrk="0" hangingPunct="1">
              <a:lnSpc>
                <a:spcPct val="100000"/>
              </a:lnSpc>
              <a:spcBef>
                <a:spcPts val="0"/>
              </a:spcBef>
              <a:spcAft>
                <a:spcPts val="0"/>
              </a:spcAft>
              <a:buClrTx/>
              <a:buSzTx/>
              <a:buFontTx/>
              <a:buNone/>
              <a:defRPr/>
            </a:pPr>
            <a:fld id="{0E21FD59-C920-460C-B1C9-0346C59420B0}"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219200" rtl="0" eaLnBrk="1" fontAlgn="auto" latinLnBrk="0" hangingPunct="1">
              <a:lnSpc>
                <a:spcPct val="100000"/>
              </a:lnSpc>
              <a:spcBef>
                <a:spcPts val="0"/>
              </a:spcBef>
              <a:spcAft>
                <a:spcPts val="0"/>
              </a:spcAft>
              <a:buClrTx/>
              <a:buSzTx/>
              <a:buFontTx/>
              <a:buNone/>
              <a:defRPr/>
            </a:pPr>
            <a:fld id="{0E21FD59-C920-460C-B1C9-0346C59420B0}"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219200" rtl="0" eaLnBrk="1" fontAlgn="auto" latinLnBrk="0" hangingPunct="1">
              <a:lnSpc>
                <a:spcPct val="100000"/>
              </a:lnSpc>
              <a:spcBef>
                <a:spcPts val="0"/>
              </a:spcBef>
              <a:spcAft>
                <a:spcPts val="0"/>
              </a:spcAft>
              <a:buClrTx/>
              <a:buSzTx/>
              <a:buFontTx/>
              <a:buNone/>
              <a:defRPr/>
            </a:pPr>
            <a:fld id="{0E21FD59-C920-460C-B1C9-0346C59420B0}"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1219200" rtl="0" eaLnBrk="1" fontAlgn="auto" latinLnBrk="0" hangingPunct="1">
              <a:lnSpc>
                <a:spcPct val="100000"/>
              </a:lnSpc>
              <a:spcBef>
                <a:spcPts val="0"/>
              </a:spcBef>
              <a:spcAft>
                <a:spcPts val="0"/>
              </a:spcAft>
              <a:buClrTx/>
              <a:buSzTx/>
              <a:buFontTx/>
              <a:buNone/>
              <a:defRPr/>
            </a:pPr>
            <a:fld id="{41E0E0E2-7263-44C4-AAA9-733DBA7BD20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219200" rtl="0" eaLnBrk="1" fontAlgn="auto" latinLnBrk="0" hangingPunct="1">
              <a:lnSpc>
                <a:spcPct val="100000"/>
              </a:lnSpc>
              <a:spcBef>
                <a:spcPts val="0"/>
              </a:spcBef>
              <a:spcAft>
                <a:spcPts val="0"/>
              </a:spcAft>
              <a:buClrTx/>
              <a:buSzTx/>
              <a:buFontTx/>
              <a:buNone/>
              <a:defRPr/>
            </a:pPr>
            <a:fld id="{0E21FD59-C920-460C-B1C9-0346C59420B0}"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219200" rtl="0" eaLnBrk="1" fontAlgn="auto" latinLnBrk="0" hangingPunct="1">
              <a:lnSpc>
                <a:spcPct val="100000"/>
              </a:lnSpc>
              <a:spcBef>
                <a:spcPts val="0"/>
              </a:spcBef>
              <a:spcAft>
                <a:spcPts val="0"/>
              </a:spcAft>
              <a:buClrTx/>
              <a:buSzTx/>
              <a:buFontTx/>
              <a:buNone/>
              <a:defRPr/>
            </a:pPr>
            <a:fld id="{0E21FD59-C920-460C-B1C9-0346C59420B0}"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219200" rtl="0" eaLnBrk="1" fontAlgn="auto" latinLnBrk="0" hangingPunct="1">
              <a:lnSpc>
                <a:spcPct val="100000"/>
              </a:lnSpc>
              <a:spcBef>
                <a:spcPts val="0"/>
              </a:spcBef>
              <a:spcAft>
                <a:spcPts val="0"/>
              </a:spcAft>
              <a:buClrTx/>
              <a:buSzTx/>
              <a:buFontTx/>
              <a:buNone/>
              <a:defRPr/>
            </a:pPr>
            <a:fld id="{0E21FD59-C920-460C-B1C9-0346C59420B0}"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219200" rtl="0" eaLnBrk="1" fontAlgn="auto" latinLnBrk="0" hangingPunct="1">
              <a:lnSpc>
                <a:spcPct val="100000"/>
              </a:lnSpc>
              <a:spcBef>
                <a:spcPts val="0"/>
              </a:spcBef>
              <a:spcAft>
                <a:spcPts val="0"/>
              </a:spcAft>
              <a:buClrTx/>
              <a:buSzTx/>
              <a:buFontTx/>
              <a:buNone/>
              <a:defRPr/>
            </a:pPr>
            <a:fld id="{0E21FD59-C920-460C-B1C9-0346C59420B0}"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1219200" rtl="0" eaLnBrk="1" fontAlgn="auto" latinLnBrk="0" hangingPunct="1">
              <a:lnSpc>
                <a:spcPct val="100000"/>
              </a:lnSpc>
              <a:spcBef>
                <a:spcPts val="0"/>
              </a:spcBef>
              <a:spcAft>
                <a:spcPts val="0"/>
              </a:spcAft>
              <a:buClrTx/>
              <a:buSzTx/>
              <a:buFontTx/>
              <a:buNone/>
              <a:defRPr/>
            </a:pPr>
            <a:fld id="{41E0E0E2-7263-44C4-AAA9-733DBA7BD20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1219200" rtl="0" eaLnBrk="1" fontAlgn="auto" latinLnBrk="0" hangingPunct="1">
              <a:lnSpc>
                <a:spcPct val="100000"/>
              </a:lnSpc>
              <a:spcBef>
                <a:spcPts val="0"/>
              </a:spcBef>
              <a:spcAft>
                <a:spcPts val="0"/>
              </a:spcAft>
              <a:buClrTx/>
              <a:buSzTx/>
              <a:buFontTx/>
              <a:buNone/>
              <a:defRPr/>
            </a:pPr>
            <a:fld id="{41E0E0E2-7263-44C4-AAA9-733DBA7BD20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219200" rtl="0" eaLnBrk="1" fontAlgn="auto" latinLnBrk="0" hangingPunct="1">
              <a:lnSpc>
                <a:spcPct val="100000"/>
              </a:lnSpc>
              <a:spcBef>
                <a:spcPts val="0"/>
              </a:spcBef>
              <a:spcAft>
                <a:spcPts val="0"/>
              </a:spcAft>
              <a:buClrTx/>
              <a:buSzTx/>
              <a:buFontTx/>
              <a:buNone/>
              <a:defRPr/>
            </a:pPr>
            <a:fld id="{0E21FD59-C920-460C-B1C9-0346C59420B0}"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219200" rtl="0" eaLnBrk="1" fontAlgn="auto" latinLnBrk="0" hangingPunct="1">
              <a:lnSpc>
                <a:spcPct val="100000"/>
              </a:lnSpc>
              <a:spcBef>
                <a:spcPts val="0"/>
              </a:spcBef>
              <a:spcAft>
                <a:spcPts val="0"/>
              </a:spcAft>
              <a:buClrTx/>
              <a:buSzTx/>
              <a:buFontTx/>
              <a:buNone/>
              <a:defRPr/>
            </a:pPr>
            <a:fld id="{0E21FD59-C920-460C-B1C9-0346C59420B0}"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219200" rtl="0" eaLnBrk="1" fontAlgn="auto" latinLnBrk="0" hangingPunct="1">
              <a:lnSpc>
                <a:spcPct val="100000"/>
              </a:lnSpc>
              <a:spcBef>
                <a:spcPts val="0"/>
              </a:spcBef>
              <a:spcAft>
                <a:spcPts val="0"/>
              </a:spcAft>
              <a:buClrTx/>
              <a:buSzTx/>
              <a:buFontTx/>
              <a:buNone/>
              <a:defRPr/>
            </a:pPr>
            <a:fld id="{0E21FD59-C920-460C-B1C9-0346C59420B0}"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219200" rtl="0" eaLnBrk="1" fontAlgn="auto" latinLnBrk="0" hangingPunct="1">
              <a:lnSpc>
                <a:spcPct val="100000"/>
              </a:lnSpc>
              <a:spcBef>
                <a:spcPts val="0"/>
              </a:spcBef>
              <a:spcAft>
                <a:spcPts val="0"/>
              </a:spcAft>
              <a:buClrTx/>
              <a:buSzTx/>
              <a:buFontTx/>
              <a:buNone/>
              <a:defRPr/>
            </a:pPr>
            <a:fld id="{0E21FD59-C920-460C-B1C9-0346C59420B0}"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219200" rtl="0" eaLnBrk="1" fontAlgn="auto" latinLnBrk="0" hangingPunct="1">
              <a:lnSpc>
                <a:spcPct val="100000"/>
              </a:lnSpc>
              <a:spcBef>
                <a:spcPts val="0"/>
              </a:spcBef>
              <a:spcAft>
                <a:spcPts val="0"/>
              </a:spcAft>
              <a:buClrTx/>
              <a:buSzTx/>
              <a:buFontTx/>
              <a:buNone/>
              <a:defRPr/>
            </a:pPr>
            <a:fld id="{0E21FD59-C920-460C-B1C9-0346C59420B0}"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219200" rtl="0" eaLnBrk="1" fontAlgn="auto" latinLnBrk="0" hangingPunct="1">
              <a:lnSpc>
                <a:spcPct val="100000"/>
              </a:lnSpc>
              <a:spcBef>
                <a:spcPts val="0"/>
              </a:spcBef>
              <a:spcAft>
                <a:spcPts val="0"/>
              </a:spcAft>
              <a:buClrTx/>
              <a:buSzTx/>
              <a:buFontTx/>
              <a:buNone/>
              <a:defRPr/>
            </a:pPr>
            <a:fld id="{0E21FD59-C920-460C-B1C9-0346C59420B0}"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AE4770-152B-407E-B6FE-91B33E4E01CE}"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AE4770-152B-407E-B6FE-91B33E4E01CE}"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AE4770-152B-407E-B6FE-91B33E4E01CE}"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solidFill>
        <a:effectLst/>
      </p:bgPr>
    </p:bg>
    <p:spTree>
      <p:nvGrpSpPr>
        <p:cNvPr id="1" name=""/>
        <p:cNvGrpSpPr/>
        <p:nvPr/>
      </p:nvGrpSpPr>
      <p:grpSpPr>
        <a:xfrm>
          <a:off x="0" y="0"/>
          <a:ext cx="0" cy="0"/>
          <a:chOff x="0" y="0"/>
          <a:chExt cx="0" cy="0"/>
        </a:xfrm>
      </p:grpSpPr>
      <p:cxnSp>
        <p:nvCxnSpPr>
          <p:cNvPr id="5" name="直接连接符 4"/>
          <p:cNvCxnSpPr/>
          <p:nvPr userDrawn="1"/>
        </p:nvCxnSpPr>
        <p:spPr>
          <a:xfrm>
            <a:off x="111095" y="693329"/>
            <a:ext cx="8930355" cy="0"/>
          </a:xfrm>
          <a:prstGeom prst="line">
            <a:avLst/>
          </a:prstGeom>
          <a:ln w="25400">
            <a:solidFill>
              <a:srgbClr val="F5A609"/>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4639"/>
            <a:ext cx="8229600" cy="1143000"/>
          </a:xfrm>
          <a:prstGeom prst="rect">
            <a:avLst/>
          </a:prstGeom>
        </p:spPr>
        <p:txBody>
          <a:bodyPr lIns="121963" tIns="60981" rIns="121963" bIns="60981"/>
          <a:lstStyle/>
          <a:p>
            <a:r>
              <a:rPr lang="zh-CN" altLang="en-US"/>
              <a:t>单击此处编辑母版标题样式</a:t>
            </a:r>
          </a:p>
        </p:txBody>
      </p:sp>
      <p:sp>
        <p:nvSpPr>
          <p:cNvPr id="3" name="日期占位符 2"/>
          <p:cNvSpPr>
            <a:spLocks noGrp="1"/>
          </p:cNvSpPr>
          <p:nvPr>
            <p:ph type="dt" sz="half" idx="10"/>
          </p:nvPr>
        </p:nvSpPr>
        <p:spPr>
          <a:xfrm>
            <a:off x="457200" y="6356351"/>
            <a:ext cx="2133600" cy="365125"/>
          </a:xfrm>
          <a:prstGeom prst="rect">
            <a:avLst/>
          </a:prstGeom>
        </p:spPr>
        <p:txBody>
          <a:bodyPr lIns="121963" tIns="60981" rIns="121963" bIns="60981"/>
          <a:lstStyle/>
          <a:p>
            <a:endParaRPr lang="zh-CN" altLang="en-US"/>
          </a:p>
        </p:txBody>
      </p:sp>
      <p:sp>
        <p:nvSpPr>
          <p:cNvPr id="4" name="页脚占位符 3"/>
          <p:cNvSpPr>
            <a:spLocks noGrp="1"/>
          </p:cNvSpPr>
          <p:nvPr>
            <p:ph type="ftr" sz="quarter" idx="11"/>
          </p:nvPr>
        </p:nvSpPr>
        <p:spPr>
          <a:xfrm>
            <a:off x="3124201" y="6356351"/>
            <a:ext cx="2895600" cy="365125"/>
          </a:xfrm>
          <a:prstGeom prst="rect">
            <a:avLst/>
          </a:prstGeom>
        </p:spPr>
        <p:txBody>
          <a:bodyPr lIns="121963" tIns="60981" rIns="121963" bIns="60981"/>
          <a:lstStyle/>
          <a:p>
            <a:endParaRPr lang="zh-CN" altLang="en-US"/>
          </a:p>
        </p:txBody>
      </p:sp>
      <p:sp>
        <p:nvSpPr>
          <p:cNvPr id="5" name="灯片编号占位符 4"/>
          <p:cNvSpPr>
            <a:spLocks noGrp="1"/>
          </p:cNvSpPr>
          <p:nvPr>
            <p:ph type="sldNum" sz="quarter" idx="12"/>
          </p:nvPr>
        </p:nvSpPr>
        <p:spPr>
          <a:xfrm>
            <a:off x="6553200" y="6356351"/>
            <a:ext cx="2133600" cy="365125"/>
          </a:xfrm>
          <a:prstGeom prst="rect">
            <a:avLst/>
          </a:prstGeom>
        </p:spPr>
        <p:txBody>
          <a:bodyPr lIns="121963" tIns="60981" rIns="121963" bIns="60981"/>
          <a:lstStyle/>
          <a:p>
            <a:fld id="{EB730883-2733-4EB0-9793-894FF9D50112}"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1"/>
            <a:ext cx="2133600" cy="365125"/>
          </a:xfrm>
          <a:prstGeom prst="rect">
            <a:avLst/>
          </a:prstGeom>
        </p:spPr>
        <p:txBody>
          <a:bodyPr lIns="121963" tIns="60981" rIns="121963" bIns="60981"/>
          <a:lstStyle/>
          <a:p>
            <a:endParaRPr lang="zh-CN" altLang="en-US"/>
          </a:p>
        </p:txBody>
      </p:sp>
      <p:sp>
        <p:nvSpPr>
          <p:cNvPr id="3" name="页脚占位符 2"/>
          <p:cNvSpPr>
            <a:spLocks noGrp="1"/>
          </p:cNvSpPr>
          <p:nvPr>
            <p:ph type="ftr" sz="quarter" idx="11"/>
          </p:nvPr>
        </p:nvSpPr>
        <p:spPr>
          <a:xfrm>
            <a:off x="3124201" y="6356351"/>
            <a:ext cx="2895600" cy="365125"/>
          </a:xfrm>
          <a:prstGeom prst="rect">
            <a:avLst/>
          </a:prstGeom>
        </p:spPr>
        <p:txBody>
          <a:bodyPr lIns="121963" tIns="60981" rIns="121963" bIns="60981"/>
          <a:lstStyle/>
          <a:p>
            <a:endParaRPr lang="zh-CN" altLang="en-US"/>
          </a:p>
        </p:txBody>
      </p:sp>
      <p:sp>
        <p:nvSpPr>
          <p:cNvPr id="4" name="灯片编号占位符 3"/>
          <p:cNvSpPr>
            <a:spLocks noGrp="1"/>
          </p:cNvSpPr>
          <p:nvPr>
            <p:ph type="sldNum" sz="quarter" idx="12"/>
          </p:nvPr>
        </p:nvSpPr>
        <p:spPr>
          <a:xfrm>
            <a:off x="6553200" y="6356351"/>
            <a:ext cx="2133600" cy="365125"/>
          </a:xfrm>
          <a:prstGeom prst="rect">
            <a:avLst/>
          </a:prstGeom>
        </p:spPr>
        <p:txBody>
          <a:bodyPr lIns="121963" tIns="60981" rIns="121963" bIns="60981"/>
          <a:lstStyle/>
          <a:p>
            <a:fld id="{EB730883-2733-4EB0-9793-894FF9D50112}"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1"/>
          </a:xfrm>
          <a:prstGeom prst="rect">
            <a:avLst/>
          </a:prstGeom>
        </p:spPr>
        <p:txBody>
          <a:bodyPr lIns="121963" tIns="60981" rIns="121963" bIns="60981" anchor="b"/>
          <a:lstStyle>
            <a:lvl1pPr algn="l">
              <a:defRPr sz="2700" b="1"/>
            </a:lvl1pPr>
          </a:lstStyle>
          <a:p>
            <a:r>
              <a:rPr lang="zh-CN" altLang="en-US"/>
              <a:t>单击此处编辑母版标题样式</a:t>
            </a:r>
          </a:p>
        </p:txBody>
      </p:sp>
      <p:sp>
        <p:nvSpPr>
          <p:cNvPr id="3" name="内容占位符 2"/>
          <p:cNvSpPr>
            <a:spLocks noGrp="1"/>
          </p:cNvSpPr>
          <p:nvPr>
            <p:ph idx="1"/>
          </p:nvPr>
        </p:nvSpPr>
        <p:spPr>
          <a:xfrm>
            <a:off x="3575050" y="273051"/>
            <a:ext cx="5111750" cy="5853114"/>
          </a:xfrm>
          <a:prstGeom prst="rect">
            <a:avLst/>
          </a:prstGeom>
        </p:spPr>
        <p:txBody>
          <a:bodyPr lIns="121963" tIns="60981" rIns="121963" bIns="60981"/>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435103"/>
            <a:ext cx="3008313" cy="4691063"/>
          </a:xfrm>
          <a:prstGeom prst="rect">
            <a:avLst/>
          </a:prstGeom>
        </p:spPr>
        <p:txBody>
          <a:bodyPr lIns="121963" tIns="60981" rIns="121963" bIns="60981"/>
          <a:lstStyle>
            <a:lvl1pPr marL="0" indent="0">
              <a:buNone/>
              <a:defRPr sz="1900"/>
            </a:lvl1pPr>
            <a:lvl2pPr marL="609600" indent="0">
              <a:buNone/>
              <a:defRPr sz="1600"/>
            </a:lvl2pPr>
            <a:lvl3pPr marL="1219200" indent="0">
              <a:buNone/>
              <a:defRPr sz="1300"/>
            </a:lvl3pPr>
            <a:lvl4pPr marL="1828800" indent="0">
              <a:buNone/>
              <a:defRPr sz="1200"/>
            </a:lvl4pPr>
            <a:lvl5pPr marL="2437765" indent="0">
              <a:buNone/>
              <a:defRPr sz="1200"/>
            </a:lvl5pPr>
            <a:lvl6pPr marL="3047365" indent="0">
              <a:buNone/>
              <a:defRPr sz="1200"/>
            </a:lvl6pPr>
            <a:lvl7pPr marL="3656965" indent="0">
              <a:buNone/>
              <a:defRPr sz="1200"/>
            </a:lvl7pPr>
            <a:lvl8pPr marL="4266565" indent="0">
              <a:buNone/>
              <a:defRPr sz="1200"/>
            </a:lvl8pPr>
            <a:lvl9pPr marL="4876165" indent="0">
              <a:buNone/>
              <a:defRPr sz="1200"/>
            </a:lvl9pPr>
          </a:lstStyle>
          <a:p>
            <a:pPr lvl="0"/>
            <a:r>
              <a:rPr lang="zh-CN" altLang="en-US"/>
              <a:t>单击此处编辑母版文本样式</a:t>
            </a:r>
          </a:p>
        </p:txBody>
      </p:sp>
      <p:sp>
        <p:nvSpPr>
          <p:cNvPr id="5" name="日期占位符 4"/>
          <p:cNvSpPr>
            <a:spLocks noGrp="1"/>
          </p:cNvSpPr>
          <p:nvPr>
            <p:ph type="dt" sz="half" idx="10"/>
          </p:nvPr>
        </p:nvSpPr>
        <p:spPr>
          <a:xfrm>
            <a:off x="457200" y="6356351"/>
            <a:ext cx="2133600" cy="365125"/>
          </a:xfrm>
          <a:prstGeom prst="rect">
            <a:avLst/>
          </a:prstGeom>
        </p:spPr>
        <p:txBody>
          <a:bodyPr lIns="121963" tIns="60981" rIns="121963" bIns="60981"/>
          <a:lstStyle/>
          <a:p>
            <a:endParaRPr lang="zh-CN" altLang="en-US"/>
          </a:p>
        </p:txBody>
      </p:sp>
      <p:sp>
        <p:nvSpPr>
          <p:cNvPr id="6" name="页脚占位符 5"/>
          <p:cNvSpPr>
            <a:spLocks noGrp="1"/>
          </p:cNvSpPr>
          <p:nvPr>
            <p:ph type="ftr" sz="quarter" idx="11"/>
          </p:nvPr>
        </p:nvSpPr>
        <p:spPr>
          <a:xfrm>
            <a:off x="3124201" y="6356351"/>
            <a:ext cx="2895600" cy="365125"/>
          </a:xfrm>
          <a:prstGeom prst="rect">
            <a:avLst/>
          </a:prstGeom>
        </p:spPr>
        <p:txBody>
          <a:bodyPr lIns="121963" tIns="60981" rIns="121963" bIns="60981"/>
          <a:lstStyle/>
          <a:p>
            <a:endParaRPr lang="zh-CN" altLang="en-US"/>
          </a:p>
        </p:txBody>
      </p:sp>
      <p:sp>
        <p:nvSpPr>
          <p:cNvPr id="7" name="灯片编号占位符 6"/>
          <p:cNvSpPr>
            <a:spLocks noGrp="1"/>
          </p:cNvSpPr>
          <p:nvPr>
            <p:ph type="sldNum" sz="quarter" idx="12"/>
          </p:nvPr>
        </p:nvSpPr>
        <p:spPr>
          <a:xfrm>
            <a:off x="6553200" y="6356351"/>
            <a:ext cx="2133600" cy="365125"/>
          </a:xfrm>
          <a:prstGeom prst="rect">
            <a:avLst/>
          </a:prstGeom>
        </p:spPr>
        <p:txBody>
          <a:bodyPr lIns="121963" tIns="60981" rIns="121963" bIns="60981"/>
          <a:lstStyle/>
          <a:p>
            <a:fld id="{EB730883-2733-4EB0-9793-894FF9D50112}"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1"/>
            <a:ext cx="5486400" cy="566739"/>
          </a:xfrm>
          <a:prstGeom prst="rect">
            <a:avLst/>
          </a:prstGeom>
        </p:spPr>
        <p:txBody>
          <a:bodyPr lIns="121963" tIns="60981" rIns="121963" bIns="60981" anchor="b"/>
          <a:lstStyle>
            <a:lvl1pPr algn="l">
              <a:defRPr sz="27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lIns="121963" tIns="60981" rIns="121963" bIns="60981"/>
          <a:lstStyle>
            <a:lvl1pPr marL="0" indent="0">
              <a:buNone/>
              <a:defRPr sz="4300"/>
            </a:lvl1pPr>
            <a:lvl2pPr marL="609600" indent="0">
              <a:buNone/>
              <a:defRPr sz="3700"/>
            </a:lvl2pPr>
            <a:lvl3pPr marL="1219200" indent="0">
              <a:buNone/>
              <a:defRPr sz="3200"/>
            </a:lvl3pPr>
            <a:lvl4pPr marL="1828800" indent="0">
              <a:buNone/>
              <a:defRPr sz="2700"/>
            </a:lvl4pPr>
            <a:lvl5pPr marL="2437765" indent="0">
              <a:buNone/>
              <a:defRPr sz="2700"/>
            </a:lvl5pPr>
            <a:lvl6pPr marL="3047365" indent="0">
              <a:buNone/>
              <a:defRPr sz="2700"/>
            </a:lvl6pPr>
            <a:lvl7pPr marL="3656965" indent="0">
              <a:buNone/>
              <a:defRPr sz="2700"/>
            </a:lvl7pPr>
            <a:lvl8pPr marL="4266565" indent="0">
              <a:buNone/>
              <a:defRPr sz="2700"/>
            </a:lvl8pPr>
            <a:lvl9pPr marL="4876165" indent="0">
              <a:buNone/>
              <a:defRPr sz="2700"/>
            </a:lvl9pPr>
          </a:lstStyle>
          <a:p>
            <a:endParaRPr lang="zh-CN" altLang="en-US"/>
          </a:p>
        </p:txBody>
      </p:sp>
      <p:sp>
        <p:nvSpPr>
          <p:cNvPr id="4" name="文本占位符 3"/>
          <p:cNvSpPr>
            <a:spLocks noGrp="1"/>
          </p:cNvSpPr>
          <p:nvPr>
            <p:ph type="body" sz="half" idx="2"/>
          </p:nvPr>
        </p:nvSpPr>
        <p:spPr>
          <a:xfrm>
            <a:off x="1792288" y="5367339"/>
            <a:ext cx="5486400" cy="804863"/>
          </a:xfrm>
          <a:prstGeom prst="rect">
            <a:avLst/>
          </a:prstGeom>
        </p:spPr>
        <p:txBody>
          <a:bodyPr lIns="121963" tIns="60981" rIns="121963" bIns="60981"/>
          <a:lstStyle>
            <a:lvl1pPr marL="0" indent="0">
              <a:buNone/>
              <a:defRPr sz="1900"/>
            </a:lvl1pPr>
            <a:lvl2pPr marL="609600" indent="0">
              <a:buNone/>
              <a:defRPr sz="1600"/>
            </a:lvl2pPr>
            <a:lvl3pPr marL="1219200" indent="0">
              <a:buNone/>
              <a:defRPr sz="1300"/>
            </a:lvl3pPr>
            <a:lvl4pPr marL="1828800" indent="0">
              <a:buNone/>
              <a:defRPr sz="1200"/>
            </a:lvl4pPr>
            <a:lvl5pPr marL="2437765" indent="0">
              <a:buNone/>
              <a:defRPr sz="1200"/>
            </a:lvl5pPr>
            <a:lvl6pPr marL="3047365" indent="0">
              <a:buNone/>
              <a:defRPr sz="1200"/>
            </a:lvl6pPr>
            <a:lvl7pPr marL="3656965" indent="0">
              <a:buNone/>
              <a:defRPr sz="1200"/>
            </a:lvl7pPr>
            <a:lvl8pPr marL="4266565" indent="0">
              <a:buNone/>
              <a:defRPr sz="1200"/>
            </a:lvl8pPr>
            <a:lvl9pPr marL="4876165" indent="0">
              <a:buNone/>
              <a:defRPr sz="1200"/>
            </a:lvl9pPr>
          </a:lstStyle>
          <a:p>
            <a:pPr lvl="0"/>
            <a:r>
              <a:rPr lang="zh-CN" altLang="en-US"/>
              <a:t>单击此处编辑母版文本样式</a:t>
            </a:r>
          </a:p>
        </p:txBody>
      </p:sp>
      <p:sp>
        <p:nvSpPr>
          <p:cNvPr id="5" name="日期占位符 4"/>
          <p:cNvSpPr>
            <a:spLocks noGrp="1"/>
          </p:cNvSpPr>
          <p:nvPr>
            <p:ph type="dt" sz="half" idx="10"/>
          </p:nvPr>
        </p:nvSpPr>
        <p:spPr>
          <a:xfrm>
            <a:off x="457200" y="6356351"/>
            <a:ext cx="2133600" cy="365125"/>
          </a:xfrm>
          <a:prstGeom prst="rect">
            <a:avLst/>
          </a:prstGeom>
        </p:spPr>
        <p:txBody>
          <a:bodyPr lIns="121963" tIns="60981" rIns="121963" bIns="60981"/>
          <a:lstStyle/>
          <a:p>
            <a:endParaRPr lang="zh-CN" altLang="en-US"/>
          </a:p>
        </p:txBody>
      </p:sp>
      <p:sp>
        <p:nvSpPr>
          <p:cNvPr id="6" name="页脚占位符 5"/>
          <p:cNvSpPr>
            <a:spLocks noGrp="1"/>
          </p:cNvSpPr>
          <p:nvPr>
            <p:ph type="ftr" sz="quarter" idx="11"/>
          </p:nvPr>
        </p:nvSpPr>
        <p:spPr>
          <a:xfrm>
            <a:off x="3124201" y="6356351"/>
            <a:ext cx="2895600" cy="365125"/>
          </a:xfrm>
          <a:prstGeom prst="rect">
            <a:avLst/>
          </a:prstGeom>
        </p:spPr>
        <p:txBody>
          <a:bodyPr lIns="121963" tIns="60981" rIns="121963" bIns="60981"/>
          <a:lstStyle/>
          <a:p>
            <a:endParaRPr lang="zh-CN" altLang="en-US"/>
          </a:p>
        </p:txBody>
      </p:sp>
      <p:sp>
        <p:nvSpPr>
          <p:cNvPr id="7" name="灯片编号占位符 6"/>
          <p:cNvSpPr>
            <a:spLocks noGrp="1"/>
          </p:cNvSpPr>
          <p:nvPr>
            <p:ph type="sldNum" sz="quarter" idx="12"/>
          </p:nvPr>
        </p:nvSpPr>
        <p:spPr>
          <a:xfrm>
            <a:off x="6553200" y="6356351"/>
            <a:ext cx="2133600" cy="365125"/>
          </a:xfrm>
          <a:prstGeom prst="rect">
            <a:avLst/>
          </a:prstGeom>
        </p:spPr>
        <p:txBody>
          <a:bodyPr lIns="121963" tIns="60981" rIns="121963" bIns="60981"/>
          <a:lstStyle/>
          <a:p>
            <a:fld id="{EB730883-2733-4EB0-9793-894FF9D50112}"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1" y="274639"/>
            <a:ext cx="8229600" cy="1143000"/>
          </a:xfrm>
          <a:prstGeom prst="rect">
            <a:avLst/>
          </a:prstGeom>
        </p:spPr>
        <p:txBody>
          <a:bodyPr lIns="121963" tIns="60981" rIns="121963" bIns="60981"/>
          <a:lstStyle/>
          <a:p>
            <a:r>
              <a:rPr lang="zh-CN" altLang="en-US"/>
              <a:t>单击此处编辑母版标题样式</a:t>
            </a:r>
          </a:p>
        </p:txBody>
      </p:sp>
      <p:sp>
        <p:nvSpPr>
          <p:cNvPr id="3" name="竖排文字占位符 2"/>
          <p:cNvSpPr>
            <a:spLocks noGrp="1"/>
          </p:cNvSpPr>
          <p:nvPr>
            <p:ph type="body" orient="vert" idx="1"/>
          </p:nvPr>
        </p:nvSpPr>
        <p:spPr>
          <a:xfrm>
            <a:off x="457201" y="1600203"/>
            <a:ext cx="8229600" cy="4525963"/>
          </a:xfrm>
          <a:prstGeom prst="rect">
            <a:avLst/>
          </a:prstGeom>
        </p:spPr>
        <p:txBody>
          <a:bodyPr vert="eaVert" lIns="121963" tIns="60981" rIns="121963" bIns="6098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356351"/>
            <a:ext cx="2133600" cy="365125"/>
          </a:xfrm>
          <a:prstGeom prst="rect">
            <a:avLst/>
          </a:prstGeom>
        </p:spPr>
        <p:txBody>
          <a:bodyPr lIns="121963" tIns="60981" rIns="121963" bIns="60981"/>
          <a:lstStyle/>
          <a:p>
            <a:endParaRPr lang="zh-CN" altLang="en-US"/>
          </a:p>
        </p:txBody>
      </p:sp>
      <p:sp>
        <p:nvSpPr>
          <p:cNvPr id="5" name="页脚占位符 4"/>
          <p:cNvSpPr>
            <a:spLocks noGrp="1"/>
          </p:cNvSpPr>
          <p:nvPr>
            <p:ph type="ftr" sz="quarter" idx="11"/>
          </p:nvPr>
        </p:nvSpPr>
        <p:spPr>
          <a:xfrm>
            <a:off x="3124201" y="6356351"/>
            <a:ext cx="2895600" cy="365125"/>
          </a:xfrm>
          <a:prstGeom prst="rect">
            <a:avLst/>
          </a:prstGeom>
        </p:spPr>
        <p:txBody>
          <a:bodyPr lIns="121963" tIns="60981" rIns="121963" bIns="60981"/>
          <a:lstStyle/>
          <a:p>
            <a:endParaRPr lang="zh-CN" altLang="en-US"/>
          </a:p>
        </p:txBody>
      </p:sp>
      <p:sp>
        <p:nvSpPr>
          <p:cNvPr id="6" name="灯片编号占位符 5"/>
          <p:cNvSpPr>
            <a:spLocks noGrp="1"/>
          </p:cNvSpPr>
          <p:nvPr>
            <p:ph type="sldNum" sz="quarter" idx="12"/>
          </p:nvPr>
        </p:nvSpPr>
        <p:spPr>
          <a:xfrm>
            <a:off x="6553200" y="6356351"/>
            <a:ext cx="2133600" cy="365125"/>
          </a:xfrm>
          <a:prstGeom prst="rect">
            <a:avLst/>
          </a:prstGeom>
        </p:spPr>
        <p:txBody>
          <a:bodyPr lIns="121963" tIns="60981" rIns="121963" bIns="60981"/>
          <a:lstStyle/>
          <a:p>
            <a:fld id="{EB730883-2733-4EB0-9793-894FF9D50112}"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1" y="206376"/>
            <a:ext cx="2057400" cy="4387851"/>
          </a:xfrm>
          <a:prstGeom prst="rect">
            <a:avLst/>
          </a:prstGeom>
        </p:spPr>
        <p:txBody>
          <a:bodyPr vert="eaVert" lIns="121963" tIns="60981" rIns="121963" bIns="60981"/>
          <a:lstStyle/>
          <a:p>
            <a:r>
              <a:rPr lang="zh-CN" altLang="en-US"/>
              <a:t>单击此处编辑母版标题样式</a:t>
            </a:r>
          </a:p>
        </p:txBody>
      </p:sp>
      <p:sp>
        <p:nvSpPr>
          <p:cNvPr id="3" name="竖排文字占位符 2"/>
          <p:cNvSpPr>
            <a:spLocks noGrp="1"/>
          </p:cNvSpPr>
          <p:nvPr>
            <p:ph type="body" orient="vert" idx="1"/>
          </p:nvPr>
        </p:nvSpPr>
        <p:spPr>
          <a:xfrm>
            <a:off x="457200" y="206376"/>
            <a:ext cx="6019800" cy="4387851"/>
          </a:xfrm>
          <a:prstGeom prst="rect">
            <a:avLst/>
          </a:prstGeom>
        </p:spPr>
        <p:txBody>
          <a:bodyPr vert="eaVert" lIns="121963" tIns="60981" rIns="121963" bIns="6098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356351"/>
            <a:ext cx="2133600" cy="365125"/>
          </a:xfrm>
          <a:prstGeom prst="rect">
            <a:avLst/>
          </a:prstGeom>
        </p:spPr>
        <p:txBody>
          <a:bodyPr lIns="121963" tIns="60981" rIns="121963" bIns="60981"/>
          <a:lstStyle/>
          <a:p>
            <a:endParaRPr lang="zh-CN" altLang="en-US"/>
          </a:p>
        </p:txBody>
      </p:sp>
      <p:sp>
        <p:nvSpPr>
          <p:cNvPr id="5" name="页脚占位符 4"/>
          <p:cNvSpPr>
            <a:spLocks noGrp="1"/>
          </p:cNvSpPr>
          <p:nvPr>
            <p:ph type="ftr" sz="quarter" idx="11"/>
          </p:nvPr>
        </p:nvSpPr>
        <p:spPr>
          <a:xfrm>
            <a:off x="3124201" y="6356351"/>
            <a:ext cx="2895600" cy="365125"/>
          </a:xfrm>
          <a:prstGeom prst="rect">
            <a:avLst/>
          </a:prstGeom>
        </p:spPr>
        <p:txBody>
          <a:bodyPr lIns="121963" tIns="60981" rIns="121963" bIns="60981"/>
          <a:lstStyle/>
          <a:p>
            <a:endParaRPr lang="zh-CN" altLang="en-US"/>
          </a:p>
        </p:txBody>
      </p:sp>
      <p:sp>
        <p:nvSpPr>
          <p:cNvPr id="6" name="灯片编号占位符 5"/>
          <p:cNvSpPr>
            <a:spLocks noGrp="1"/>
          </p:cNvSpPr>
          <p:nvPr>
            <p:ph type="sldNum" sz="quarter" idx="12"/>
          </p:nvPr>
        </p:nvSpPr>
        <p:spPr>
          <a:xfrm>
            <a:off x="6553200" y="6356351"/>
            <a:ext cx="2133600" cy="365125"/>
          </a:xfrm>
          <a:prstGeom prst="rect">
            <a:avLst/>
          </a:prstGeom>
        </p:spPr>
        <p:txBody>
          <a:bodyPr lIns="121963" tIns="60981" rIns="121963" bIns="60981"/>
          <a:lstStyle/>
          <a:p>
            <a:fld id="{EB730883-2733-4EB0-9793-894FF9D50112}"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AE4770-152B-407E-B6FE-91B33E4E01CE}"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pic>
        <p:nvPicPr>
          <p:cNvPr id="8" name="Picture 2" descr="F:\桌面文件\ppt底图.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279" y="3177"/>
            <a:ext cx="9228378" cy="6854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userDrawn="1"/>
        </p:nvSpPr>
        <p:spPr>
          <a:xfrm>
            <a:off x="-14521" y="0"/>
            <a:ext cx="9228619" cy="6858000"/>
          </a:xfrm>
          <a:prstGeom prst="rect">
            <a:avLst/>
          </a:prstGeom>
          <a:gradFill flip="none" rotWithShape="1">
            <a:gsLst>
              <a:gs pos="0">
                <a:schemeClr val="bg1">
                  <a:alpha val="0"/>
                </a:schemeClr>
              </a:gs>
              <a:gs pos="30000">
                <a:schemeClr val="bg1">
                  <a:alpha val="0"/>
                </a:schemeClr>
              </a:gs>
              <a:gs pos="98000">
                <a:schemeClr val="tx1">
                  <a:alpha val="7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388" tIns="45693" rIns="91388" bIns="45693" anchor="ctr"/>
          <a:lstStyle/>
          <a:p>
            <a:pPr algn="ctr" eaLnBrk="0" hangingPunct="0">
              <a:defRPr/>
            </a:pPr>
            <a:endParaRPr lang="zh-CN" altLang="en-US" sz="180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1" y="365126"/>
            <a:ext cx="7886700" cy="1325563"/>
          </a:xfrm>
          <a:prstGeom prst="rect">
            <a:avLst/>
          </a:prstGeom>
        </p:spPr>
        <p:txBody>
          <a:bodyPr lIns="91472" tIns="45736" rIns="91472" bIns="45736"/>
          <a:lstStyle/>
          <a:p>
            <a:r>
              <a:rPr lang="zh-CN" altLang="en-US"/>
              <a:t>单击此处编辑母版标题样式</a:t>
            </a:r>
          </a:p>
        </p:txBody>
      </p:sp>
      <p:sp>
        <p:nvSpPr>
          <p:cNvPr id="3" name="内容占位符 2"/>
          <p:cNvSpPr>
            <a:spLocks noGrp="1"/>
          </p:cNvSpPr>
          <p:nvPr>
            <p:ph idx="1"/>
          </p:nvPr>
        </p:nvSpPr>
        <p:spPr>
          <a:xfrm>
            <a:off x="628651" y="1825625"/>
            <a:ext cx="7886700" cy="4351338"/>
          </a:xfrm>
          <a:prstGeom prst="rect">
            <a:avLst/>
          </a:prstGeom>
        </p:spPr>
        <p:txBody>
          <a:bodyPr lIns="91472" tIns="45736" rIns="91472" bIns="45736"/>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628650" y="6356351"/>
            <a:ext cx="2057400" cy="365125"/>
          </a:xfrm>
          <a:prstGeom prst="rect">
            <a:avLst/>
          </a:prstGeom>
        </p:spPr>
        <p:txBody>
          <a:bodyPr lIns="91472" tIns="45736" rIns="91472" bIns="45736"/>
          <a:lstStyle/>
          <a:p>
            <a:endParaRPr lang="zh-CN" altLang="en-US"/>
          </a:p>
        </p:txBody>
      </p:sp>
      <p:sp>
        <p:nvSpPr>
          <p:cNvPr id="5" name="页脚占位符 4"/>
          <p:cNvSpPr>
            <a:spLocks noGrp="1"/>
          </p:cNvSpPr>
          <p:nvPr>
            <p:ph type="ftr" sz="quarter" idx="11"/>
          </p:nvPr>
        </p:nvSpPr>
        <p:spPr>
          <a:xfrm>
            <a:off x="3028951" y="6356351"/>
            <a:ext cx="3086100" cy="365125"/>
          </a:xfrm>
          <a:prstGeom prst="rect">
            <a:avLst/>
          </a:prstGeom>
        </p:spPr>
        <p:txBody>
          <a:bodyPr lIns="91472" tIns="45736" rIns="91472" bIns="45736"/>
          <a:lstStyle/>
          <a:p>
            <a:endParaRPr lang="zh-CN" altLang="en-US"/>
          </a:p>
        </p:txBody>
      </p:sp>
      <p:sp>
        <p:nvSpPr>
          <p:cNvPr id="6" name="灯片编号占位符 5"/>
          <p:cNvSpPr>
            <a:spLocks noGrp="1"/>
          </p:cNvSpPr>
          <p:nvPr>
            <p:ph type="sldNum" sz="quarter" idx="12"/>
          </p:nvPr>
        </p:nvSpPr>
        <p:spPr>
          <a:xfrm>
            <a:off x="6457951" y="6356351"/>
            <a:ext cx="2057400" cy="365125"/>
          </a:xfrm>
          <a:prstGeom prst="rect">
            <a:avLst/>
          </a:prstGeom>
        </p:spPr>
        <p:txBody>
          <a:bodyPr lIns="91472" tIns="45736" rIns="91472" bIns="45736"/>
          <a:lstStyle/>
          <a:p>
            <a:fld id="{0C913308-F349-4B6D-A68A-DD1791B4A57B}" type="slidenum">
              <a:rPr lang="zh-CN" altLang="en-US" smtClean="0"/>
              <a:t>‹#›</a:t>
            </a:fld>
            <a:endParaRPr lang="zh-CN" altLang="en-US"/>
          </a:p>
        </p:txBody>
      </p:sp>
    </p:spTree>
  </p:cSld>
  <p:clrMapOvr>
    <a:masterClrMapping/>
  </p:clrMapOvr>
  <p:transition spd="slow">
    <p:push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AE4770-152B-407E-B6FE-91B33E4E01CE}"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2AE4770-152B-407E-B6FE-91B33E4E01CE}"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2AE4770-152B-407E-B6FE-91B33E4E01CE}"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2AE4770-152B-407E-B6FE-91B33E4E01CE}"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2AE4770-152B-407E-B6FE-91B33E4E01C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2AE4770-152B-407E-B6FE-91B33E4E01CE}"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2AE4770-152B-407E-B6FE-91B33E4E01CE}"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AE4770-152B-407E-B6FE-91B33E4E01C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hdr="0" ftr="0" dt="0"/>
  <p:txStyles>
    <p:titleStyle>
      <a:lvl1pPr algn="ctr" defTabSz="1218565" rtl="0" eaLnBrk="1" latinLnBrk="0" hangingPunct="1">
        <a:spcBef>
          <a:spcPct val="0"/>
        </a:spcBef>
        <a:buNone/>
        <a:defRPr sz="5895" kern="1200">
          <a:solidFill>
            <a:schemeClr val="tx1"/>
          </a:solidFill>
          <a:latin typeface="+mj-lt"/>
          <a:ea typeface="+mj-ea"/>
          <a:cs typeface="+mj-cs"/>
        </a:defRPr>
      </a:lvl1pPr>
    </p:titleStyle>
    <p:bodyStyle>
      <a:lvl1pPr marL="457200" indent="-457200" algn="l" defTabSz="1218565"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00"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2965"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4pPr>
      <a:lvl5pPr marL="2742565"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5pPr>
      <a:lvl6pPr marL="3352165"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1765"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1365"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0965"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7765" algn="l" defTabSz="1218565" rtl="0" eaLnBrk="1" latinLnBrk="0" hangingPunct="1">
        <a:defRPr sz="2400" kern="1200">
          <a:solidFill>
            <a:schemeClr val="tx1"/>
          </a:solidFill>
          <a:latin typeface="+mn-lt"/>
          <a:ea typeface="+mn-ea"/>
          <a:cs typeface="+mn-cs"/>
        </a:defRPr>
      </a:lvl5pPr>
      <a:lvl6pPr marL="3047365" algn="l" defTabSz="1218565" rtl="0" eaLnBrk="1" latinLnBrk="0" hangingPunct="1">
        <a:defRPr sz="2400" kern="1200">
          <a:solidFill>
            <a:schemeClr val="tx1"/>
          </a:solidFill>
          <a:latin typeface="+mn-lt"/>
          <a:ea typeface="+mn-ea"/>
          <a:cs typeface="+mn-cs"/>
        </a:defRPr>
      </a:lvl6pPr>
      <a:lvl7pPr marL="3656965" algn="l" defTabSz="1218565" rtl="0" eaLnBrk="1" latinLnBrk="0" hangingPunct="1">
        <a:defRPr sz="2400" kern="1200">
          <a:solidFill>
            <a:schemeClr val="tx1"/>
          </a:solidFill>
          <a:latin typeface="+mn-lt"/>
          <a:ea typeface="+mn-ea"/>
          <a:cs typeface="+mn-cs"/>
        </a:defRPr>
      </a:lvl7pPr>
      <a:lvl8pPr marL="4266565" algn="l" defTabSz="1218565" rtl="0" eaLnBrk="1" latinLnBrk="0" hangingPunct="1">
        <a:defRPr sz="2400" kern="1200">
          <a:solidFill>
            <a:schemeClr val="tx1"/>
          </a:solidFill>
          <a:latin typeface="+mn-lt"/>
          <a:ea typeface="+mn-ea"/>
          <a:cs typeface="+mn-cs"/>
        </a:defRPr>
      </a:lvl8pPr>
      <a:lvl9pPr marL="4876165"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ags" Target="../tags/tag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3.xml"/><Relationship Id="rId5" Type="http://schemas.openxmlformats.org/officeDocument/2006/relationships/image" Target="../media/image13.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8.emf"/><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oleObject" Target="../embeddings/oleObject1.bin"/><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3251200" y="1122680"/>
            <a:ext cx="5826760" cy="1474470"/>
          </a:xfrm>
          <a:prstGeom prst="rect">
            <a:avLst/>
          </a:prstGeom>
          <a:noFill/>
        </p:spPr>
        <p:txBody>
          <a:bodyPr wrap="square" lIns="121854" tIns="60926" rIns="121854" bIns="60926" rtlCol="0">
            <a:spAutoFit/>
          </a:bodyPr>
          <a:lstStyle/>
          <a:p>
            <a:pPr algn="ctr" defTabSz="1218565"/>
            <a:r>
              <a:rPr lang="zh-CN" altLang="en-US" sz="8800" b="1" dirty="0">
                <a:solidFill>
                  <a:srgbClr val="0070C0"/>
                </a:solidFill>
                <a:latin typeface="微软雅黑" panose="020B0503020204020204" pitchFamily="34" charset="-122"/>
                <a:ea typeface="微软雅黑" panose="020B0503020204020204" pitchFamily="34" charset="-122"/>
              </a:rPr>
              <a:t>机器学习</a:t>
            </a:r>
          </a:p>
        </p:txBody>
      </p:sp>
      <p:sp>
        <p:nvSpPr>
          <p:cNvPr id="24" name="TextBox 23"/>
          <p:cNvSpPr txBox="1"/>
          <p:nvPr/>
        </p:nvSpPr>
        <p:spPr>
          <a:xfrm>
            <a:off x="3251835" y="2720340"/>
            <a:ext cx="5824220" cy="1783497"/>
          </a:xfrm>
          <a:prstGeom prst="rect">
            <a:avLst/>
          </a:prstGeom>
          <a:noFill/>
        </p:spPr>
        <p:txBody>
          <a:bodyPr wrap="square" lIns="121854" tIns="60926" rIns="121854" bIns="60926" rtlCol="0">
            <a:spAutoFit/>
          </a:bodyPr>
          <a:lstStyle/>
          <a:p>
            <a:pPr algn="ctr" defTabSz="1218565"/>
            <a:r>
              <a:rPr lang="zh-CN" altLang="en-US" sz="5395" b="1" dirty="0">
                <a:solidFill>
                  <a:srgbClr val="0070C0"/>
                </a:solidFill>
                <a:latin typeface="微软雅黑" panose="020B0503020204020204" pitchFamily="34" charset="-122"/>
                <a:ea typeface="微软雅黑" panose="020B0503020204020204" pitchFamily="34" charset="-122"/>
              </a:rPr>
              <a:t>第五章 特征工程、降维与超参数调优</a:t>
            </a:r>
          </a:p>
        </p:txBody>
      </p:sp>
      <p:cxnSp>
        <p:nvCxnSpPr>
          <p:cNvPr id="3" name="直接连接符 2"/>
          <p:cNvCxnSpPr/>
          <p:nvPr/>
        </p:nvCxnSpPr>
        <p:spPr>
          <a:xfrm>
            <a:off x="473890" y="4793695"/>
            <a:ext cx="8259053" cy="0"/>
          </a:xfrm>
          <a:prstGeom prst="line">
            <a:avLst/>
          </a:prstGeom>
          <a:ln w="38100">
            <a:solidFill>
              <a:srgbClr val="F5A609"/>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4"/>
          <a:srcRect l="20747" t="5720" r="16720" b="6427"/>
          <a:stretch>
            <a:fillRect/>
          </a:stretch>
        </p:blipFill>
        <p:spPr>
          <a:xfrm>
            <a:off x="226060" y="248285"/>
            <a:ext cx="2978150" cy="4184015"/>
          </a:xfrm>
          <a:prstGeom prst="rect">
            <a:avLst/>
          </a:prstGeom>
        </p:spPr>
      </p:pic>
      <p:sp>
        <p:nvSpPr>
          <p:cNvPr id="4" name="TextBox 23"/>
          <p:cNvSpPr txBox="1"/>
          <p:nvPr/>
        </p:nvSpPr>
        <p:spPr>
          <a:xfrm>
            <a:off x="1659890" y="5321935"/>
            <a:ext cx="5824220" cy="612775"/>
          </a:xfrm>
          <a:prstGeom prst="rect">
            <a:avLst/>
          </a:prstGeom>
          <a:noFill/>
        </p:spPr>
        <p:txBody>
          <a:bodyPr wrap="square" lIns="121854" tIns="60926" rIns="121854" bIns="60926" rtlCol="0">
            <a:spAutoFit/>
            <a:scene3d>
              <a:camera prst="orthographicFront"/>
              <a:lightRig rig="threePt" dir="t"/>
            </a:scene3d>
          </a:bodyPr>
          <a:lstStyle/>
          <a:p>
            <a:pPr algn="ctr" defTabSz="1218565"/>
            <a:r>
              <a:rPr lang="zh-CN" altLang="en-US" sz="32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panose="020B0503020204020204" pitchFamily="34" charset="-122"/>
                <a:ea typeface="微软雅黑" panose="020B0503020204020204" pitchFamily="34" charset="-122"/>
              </a:rPr>
              <a:t>教研室  </a:t>
            </a:r>
            <a:r>
              <a:rPr lang="zh-CN" altLang="en-US" sz="32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楷体" panose="02010609060101010101" pitchFamily="49" charset="-122"/>
                <a:ea typeface="楷体" panose="02010609060101010101" pitchFamily="49" charset="-122"/>
              </a:rPr>
              <a:t>老师</a:t>
            </a:r>
            <a:endParaRPr lang="zh-CN" altLang="en-US" sz="32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楷体" panose="02010609060101010101" pitchFamily="49" charset="-122"/>
              <a:ea typeface="楷体" panose="02010609060101010101" pitchFamily="49" charset="-122"/>
            </a:endParaRPr>
          </a:p>
        </p:txBody>
      </p:sp>
    </p:spTree>
    <p:custDataLst>
      <p:tags r:id="rId1"/>
    </p:custDataLst>
    <p:extLst>
      <p:ext uri="{BB962C8B-B14F-4D97-AF65-F5344CB8AC3E}">
        <p14:creationId xmlns:p14="http://schemas.microsoft.com/office/powerpoint/2010/main" val="1931139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1+#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24"/>
                                        </p:tgtEl>
                                        <p:attrNameLst>
                                          <p:attrName>style.visibility</p:attrName>
                                        </p:attrNameLst>
                                      </p:cBhvr>
                                      <p:to>
                                        <p:strVal val="visible"/>
                                      </p:to>
                                    </p:set>
                                    <p:anim calcmode="lin" valueType="num">
                                      <p:cBhvr>
                                        <p:cTn id="12"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24"/>
                                        </p:tgtEl>
                                        <p:attrNameLst>
                                          <p:attrName>ppt_y</p:attrName>
                                        </p:attrNameLst>
                                      </p:cBhvr>
                                      <p:tavLst>
                                        <p:tav tm="0">
                                          <p:val>
                                            <p:strVal val="#ppt_y"/>
                                          </p:val>
                                        </p:tav>
                                        <p:tav tm="100000">
                                          <p:val>
                                            <p:strVal val="#ppt_y"/>
                                          </p:val>
                                        </p:tav>
                                      </p:tavLst>
                                    </p:anim>
                                    <p:anim calcmode="lin" valueType="num">
                                      <p:cBhvr>
                                        <p:cTn id="14"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24"/>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24"/>
                                        </p:tgtEl>
                                      </p:cBhvr>
                                    </p:animEffect>
                                  </p:childTnLst>
                                </p:cTn>
                              </p:par>
                            </p:childTnLst>
                          </p:cTn>
                        </p:par>
                        <p:par>
                          <p:cTn id="17" fill="hold">
                            <p:stCondLst>
                              <p:cond delay="175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4"/>
                                        </p:tgtEl>
                                        <p:attrNameLst>
                                          <p:attrName>ppt_y</p:attrName>
                                        </p:attrNameLst>
                                      </p:cBhvr>
                                      <p:tavLst>
                                        <p:tav tm="0">
                                          <p:val>
                                            <p:strVal val="#ppt_y"/>
                                          </p:val>
                                        </p:tav>
                                        <p:tav tm="100000">
                                          <p:val>
                                            <p:strVal val="#ppt_y"/>
                                          </p:val>
                                        </p:tav>
                                      </p:tavLst>
                                    </p:anim>
                                    <p:anim calcmode="lin" valueType="num">
                                      <p:cBhvr>
                                        <p:cTn id="22"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4"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2"/>
          <p:cNvSpPr txBox="1"/>
          <p:nvPr/>
        </p:nvSpPr>
        <p:spPr>
          <a:xfrm>
            <a:off x="411481" y="681693"/>
            <a:ext cx="8330184" cy="5773971"/>
          </a:xfrm>
          <a:prstGeom prst="rect">
            <a:avLst/>
          </a:prstGeom>
        </p:spPr>
        <p:txBody>
          <a:bodyPr vert="horz" lIns="91392" tIns="45696" rIns="91392" bIns="45696"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en-US" altLang="zh-CN" sz="2400" b="1" dirty="0">
                <a:solidFill>
                  <a:srgbClr val="0070C0"/>
                </a:solidFill>
                <a:latin typeface="Arial" panose="020B0604020202020204" pitchFamily="34" charset="0"/>
                <a:ea typeface="微软雅黑" panose="020B0503020204020204" pitchFamily="34" charset="-122"/>
                <a:cs typeface="Arial" panose="020B0604020202020204" pitchFamily="34" charset="0"/>
              </a:rPr>
              <a:t>4.</a:t>
            </a:r>
            <a:r>
              <a:rPr lang="zh-CN" altLang="en-US" sz="2400" b="1" dirty="0">
                <a:solidFill>
                  <a:srgbClr val="0070C0"/>
                </a:solidFill>
                <a:latin typeface="Arial" panose="020B0604020202020204" pitchFamily="34" charset="0"/>
                <a:ea typeface="微软雅黑" panose="020B0503020204020204" pitchFamily="34" charset="-122"/>
                <a:cs typeface="Arial" panose="020B0604020202020204" pitchFamily="34" charset="0"/>
              </a:rPr>
              <a:t>特征值分布处理</a:t>
            </a:r>
            <a:endParaRPr lang="en-US" altLang="zh-CN" sz="24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a:p>
            <a:pPr marL="0" indent="457200">
              <a:lnSpc>
                <a:spcPct val="150000"/>
              </a:lnSpc>
              <a:spcBef>
                <a:spcPts val="0"/>
              </a:spcBef>
              <a:buNone/>
            </a:pP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有些算法对特征的取值分布比较敏感，需要预先对取值的分布进行调整。</a:t>
            </a:r>
            <a:endPar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a:p>
            <a:pPr marL="0" indent="457200">
              <a:lnSpc>
                <a:spcPct val="150000"/>
              </a:lnSpc>
              <a:spcBef>
                <a:spcPts val="0"/>
              </a:spcBef>
              <a:buNone/>
            </a:pPr>
            <a:r>
              <a:rPr lang="zh-CN" altLang="en-US" sz="2200" dirty="0">
                <a:solidFill>
                  <a:srgbClr val="FF0000"/>
                </a:solidFill>
                <a:latin typeface="Arial" panose="020B0604020202020204" pitchFamily="34" charset="0"/>
                <a:ea typeface="微软雅黑" panose="020B0503020204020204" pitchFamily="34" charset="-122"/>
                <a:cs typeface="Arial" panose="020B0604020202020204" pitchFamily="34" charset="0"/>
              </a:rPr>
              <a:t>标准化（</a:t>
            </a:r>
            <a:r>
              <a:rPr lang="en-US" altLang="zh-CN" sz="2200" dirty="0">
                <a:solidFill>
                  <a:srgbClr val="FF0000"/>
                </a:solidFill>
                <a:latin typeface="Arial" panose="020B0604020202020204" pitchFamily="34" charset="0"/>
                <a:ea typeface="微软雅黑" panose="020B0503020204020204" pitchFamily="34" charset="-122"/>
                <a:cs typeface="Arial" panose="020B0604020202020204" pitchFamily="34" charset="0"/>
              </a:rPr>
              <a:t>Z-Score</a:t>
            </a:r>
            <a:r>
              <a:rPr lang="zh-CN" altLang="en-US" sz="2200" dirty="0">
                <a:solidFill>
                  <a:srgbClr val="FF0000"/>
                </a:solidFill>
                <a:latin typeface="Arial" panose="020B0604020202020204" pitchFamily="34" charset="0"/>
                <a:ea typeface="微软雅黑" panose="020B0503020204020204" pitchFamily="34" charset="-122"/>
                <a:cs typeface="Arial" panose="020B0604020202020204" pitchFamily="34" charset="0"/>
              </a:rPr>
              <a:t>）方法是针对对特征值概率分布敏感的算法而进行的调整特征值概率分布的方法</a:t>
            </a: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。它是对某个特征进行的操作，先计算出该特征的均值和方差，然后对所有样本的该特征值减去均值并除以标准差。</a:t>
            </a:r>
            <a:endPar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a:p>
            <a:pPr marL="0" indent="457200">
              <a:lnSpc>
                <a:spcPct val="150000"/>
              </a:lnSpc>
              <a:spcBef>
                <a:spcPts val="0"/>
              </a:spcBef>
              <a:buNone/>
            </a:pP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正则化（</a:t>
            </a:r>
            <a:r>
              <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Normalization</a:t>
            </a: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）是对样本进行的操作，它先计算每个样本的所有特征值的</a:t>
            </a:r>
            <a:r>
              <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p</a:t>
            </a: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范数，然后将该样本中的每个特征除以该范数，其结果是使得每个样本的所有特征值的</a:t>
            </a:r>
            <a:r>
              <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p</a:t>
            </a: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范数等于</a:t>
            </a:r>
            <a:r>
              <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1</a:t>
            </a: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a:t>
            </a:r>
          </a:p>
        </p:txBody>
      </p:sp>
      <p:sp>
        <p:nvSpPr>
          <p:cNvPr id="41" name="文本框 2"/>
          <p:cNvSpPr txBox="1"/>
          <p:nvPr/>
        </p:nvSpPr>
        <p:spPr>
          <a:xfrm>
            <a:off x="0" y="158473"/>
            <a:ext cx="9144000" cy="523220"/>
          </a:xfrm>
          <a:prstGeom prst="rect">
            <a:avLst/>
          </a:prstGeom>
          <a:noFill/>
        </p:spPr>
        <p:txBody>
          <a:bodyPr wrap="square" rtlCol="0">
            <a:spAutoFit/>
          </a:bodyPr>
          <a:lstStyle/>
          <a:p>
            <a:pPr algn="ctr" defTabSz="1218565"/>
            <a:r>
              <a:rPr lang="en-US" altLang="zh-CN" sz="2800" b="1" dirty="0">
                <a:solidFill>
                  <a:srgbClr val="0070C0"/>
                </a:solidFill>
                <a:latin typeface="微软雅黑" panose="020B0503020204020204" pitchFamily="34" charset="-122"/>
                <a:ea typeface="微软雅黑" panose="020B0503020204020204" pitchFamily="34" charset="-122"/>
              </a:rPr>
              <a:t>5.1.3 </a:t>
            </a:r>
            <a:r>
              <a:rPr lang="zh-CN" altLang="en-US" sz="2800" b="1" dirty="0">
                <a:solidFill>
                  <a:srgbClr val="0070C0"/>
                </a:solidFill>
                <a:latin typeface="微软雅黑" panose="020B0503020204020204" pitchFamily="34" charset="-122"/>
                <a:ea typeface="微软雅黑" panose="020B0503020204020204" pitchFamily="34" charset="-122"/>
              </a:rPr>
              <a:t>数据预处理</a:t>
            </a:r>
          </a:p>
        </p:txBody>
      </p:sp>
      <p:sp>
        <p:nvSpPr>
          <p:cNvPr id="4" name="灯片编号占位符 1"/>
          <p:cNvSpPr txBox="1">
            <a:spLocks/>
          </p:cNvSpPr>
          <p:nvPr/>
        </p:nvSpPr>
        <p:spPr>
          <a:xfrm>
            <a:off x="6791621" y="6464141"/>
            <a:ext cx="2133600" cy="273844"/>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E1BEBC7A-FD02-486B-81B5-A845787C689C}" type="slidenum">
              <a:rPr lang="zh-CN" altLang="en-US" sz="1600" smtClean="0"/>
              <a:pPr algn="r"/>
              <a:t>10</a:t>
            </a:fld>
            <a:endParaRPr lang="zh-CN" altLang="en-US" sz="16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896918240"/>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2"/>
          <p:cNvSpPr txBox="1"/>
          <p:nvPr/>
        </p:nvSpPr>
        <p:spPr>
          <a:xfrm>
            <a:off x="411481" y="681693"/>
            <a:ext cx="8330184" cy="5773971"/>
          </a:xfrm>
          <a:prstGeom prst="rect">
            <a:avLst/>
          </a:prstGeom>
        </p:spPr>
        <p:txBody>
          <a:bodyPr vert="horz" lIns="91392" tIns="45696" rIns="91392" bIns="45696"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en-US" altLang="zh-CN" sz="2400" b="1" dirty="0">
                <a:solidFill>
                  <a:srgbClr val="0070C0"/>
                </a:solidFill>
                <a:latin typeface="Arial" panose="020B0604020202020204" pitchFamily="34" charset="0"/>
                <a:ea typeface="微软雅黑" panose="020B0503020204020204" pitchFamily="34" charset="-122"/>
                <a:cs typeface="Arial" panose="020B0604020202020204" pitchFamily="34" charset="0"/>
              </a:rPr>
              <a:t>5.</a:t>
            </a:r>
            <a:r>
              <a:rPr lang="zh-CN" altLang="en-US" sz="2400" b="1" dirty="0">
                <a:solidFill>
                  <a:srgbClr val="0070C0"/>
                </a:solidFill>
                <a:latin typeface="Arial" panose="020B0604020202020204" pitchFamily="34" charset="0"/>
                <a:ea typeface="微软雅黑" panose="020B0503020204020204" pitchFamily="34" charset="-122"/>
                <a:cs typeface="Arial" panose="020B0604020202020204" pitchFamily="34" charset="0"/>
              </a:rPr>
              <a:t>缺失数据处理</a:t>
            </a:r>
            <a:endParaRPr lang="en-US" altLang="zh-CN" sz="24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a:p>
            <a:pPr marL="0" indent="457200">
              <a:lnSpc>
                <a:spcPct val="150000"/>
              </a:lnSpc>
              <a:spcBef>
                <a:spcPts val="0"/>
              </a:spcBef>
              <a:buNone/>
            </a:pP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有的算法能够自己处理缺失值。当使用不能处理缺失值的算法时，或者是想自已处理缺失值时，有以下两种方法。一是删除含有缺失的样本或者特征，这种方法会造成信息损失，可能会训练出不合理的模型。二是补全缺失值，这是常用的方法，即用某些值来代替缺失值。补全缺失值的目的是想最大限度地利用数据，以提高预测成功率。对于补全缺失值，有两种做法。一种方法是将所有的缺失值都分为一类，相当于将缺失值的这些样本作为一个子集来训练。另一种方法是所谓的插补（</a:t>
            </a:r>
            <a:r>
              <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imputation</a:t>
            </a: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），即用最可能的值来代替缺失值。插补的做法，实际上也是预测，也就是说，是采用机器学习的方法来补全机器学习所需要的样本。</a:t>
            </a:r>
          </a:p>
        </p:txBody>
      </p:sp>
      <p:sp>
        <p:nvSpPr>
          <p:cNvPr id="41" name="文本框 2"/>
          <p:cNvSpPr txBox="1"/>
          <p:nvPr/>
        </p:nvSpPr>
        <p:spPr>
          <a:xfrm>
            <a:off x="0" y="158473"/>
            <a:ext cx="9144000" cy="523220"/>
          </a:xfrm>
          <a:prstGeom prst="rect">
            <a:avLst/>
          </a:prstGeom>
          <a:noFill/>
        </p:spPr>
        <p:txBody>
          <a:bodyPr wrap="square" rtlCol="0">
            <a:spAutoFit/>
          </a:bodyPr>
          <a:lstStyle/>
          <a:p>
            <a:pPr algn="ctr" defTabSz="1218565"/>
            <a:r>
              <a:rPr lang="en-US" altLang="zh-CN" sz="2800" b="1" dirty="0">
                <a:solidFill>
                  <a:srgbClr val="0070C0"/>
                </a:solidFill>
                <a:latin typeface="微软雅黑" panose="020B0503020204020204" pitchFamily="34" charset="-122"/>
                <a:ea typeface="微软雅黑" panose="020B0503020204020204" pitchFamily="34" charset="-122"/>
              </a:rPr>
              <a:t>5.1.3 </a:t>
            </a:r>
            <a:r>
              <a:rPr lang="zh-CN" altLang="en-US" sz="2800" b="1" dirty="0">
                <a:solidFill>
                  <a:srgbClr val="0070C0"/>
                </a:solidFill>
                <a:latin typeface="微软雅黑" panose="020B0503020204020204" pitchFamily="34" charset="-122"/>
                <a:ea typeface="微软雅黑" panose="020B0503020204020204" pitchFamily="34" charset="-122"/>
              </a:rPr>
              <a:t>数据预处理</a:t>
            </a:r>
          </a:p>
        </p:txBody>
      </p:sp>
      <p:sp>
        <p:nvSpPr>
          <p:cNvPr id="4" name="灯片编号占位符 1"/>
          <p:cNvSpPr txBox="1">
            <a:spLocks/>
          </p:cNvSpPr>
          <p:nvPr/>
        </p:nvSpPr>
        <p:spPr>
          <a:xfrm>
            <a:off x="6791621" y="6464141"/>
            <a:ext cx="2133600" cy="273844"/>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E1BEBC7A-FD02-486B-81B5-A845787C689C}" type="slidenum">
              <a:rPr lang="zh-CN" altLang="en-US" sz="1600" smtClean="0"/>
              <a:pPr algn="r"/>
              <a:t>11</a:t>
            </a:fld>
            <a:endParaRPr lang="zh-CN" altLang="en-US" sz="16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698898631"/>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2"/>
          <p:cNvSpPr txBox="1"/>
          <p:nvPr/>
        </p:nvSpPr>
        <p:spPr>
          <a:xfrm>
            <a:off x="411481" y="681693"/>
            <a:ext cx="8330184" cy="5773971"/>
          </a:xfrm>
          <a:prstGeom prst="rect">
            <a:avLst/>
          </a:prstGeom>
        </p:spPr>
        <p:txBody>
          <a:bodyPr vert="horz" lIns="91392" tIns="45696" rIns="91392" bIns="45696"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en-US" altLang="zh-CN" sz="2400" b="1" dirty="0">
                <a:solidFill>
                  <a:srgbClr val="0070C0"/>
                </a:solidFill>
                <a:latin typeface="Arial" panose="020B0604020202020204" pitchFamily="34" charset="0"/>
                <a:ea typeface="微软雅黑" panose="020B0503020204020204" pitchFamily="34" charset="-122"/>
                <a:cs typeface="Arial" panose="020B0604020202020204" pitchFamily="34" charset="0"/>
              </a:rPr>
              <a:t>6.</a:t>
            </a:r>
            <a:r>
              <a:rPr lang="zh-CN" altLang="en-US" sz="2400" b="1" dirty="0">
                <a:solidFill>
                  <a:srgbClr val="0070C0"/>
                </a:solidFill>
                <a:latin typeface="Arial" panose="020B0604020202020204" pitchFamily="34" charset="0"/>
                <a:ea typeface="微软雅黑" panose="020B0503020204020204" pitchFamily="34" charset="-122"/>
                <a:cs typeface="Arial" panose="020B0604020202020204" pitchFamily="34" charset="0"/>
              </a:rPr>
              <a:t>异常数据处理</a:t>
            </a:r>
            <a:endParaRPr lang="en-US" altLang="zh-CN" sz="24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a:p>
            <a:pPr marL="0" indent="457200">
              <a:lnSpc>
                <a:spcPct val="150000"/>
              </a:lnSpc>
              <a:spcBef>
                <a:spcPts val="0"/>
              </a:spcBef>
              <a:buNone/>
            </a:pP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异常数据是明显偏离其他值的特征值。异常数据也称为离群点。通过统计分析可以发现离群点。统计分析中，常采用所谓的</a:t>
            </a:r>
            <a:r>
              <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3σ</a:t>
            </a: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原则来筛选离群点。</a:t>
            </a:r>
            <a:r>
              <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3σ</a:t>
            </a: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原则是正态分布中，与均值超过</a:t>
            </a:r>
            <a:r>
              <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3</a:t>
            </a: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倍标准差的值。在正态分布的假设下，距离平均值</a:t>
            </a:r>
            <a:r>
              <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3σ</a:t>
            </a: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之外的值出现的概率要小于</a:t>
            </a:r>
            <a:r>
              <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0.003</a:t>
            </a: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，以属于极个别的小概率事件。</a:t>
            </a:r>
          </a:p>
          <a:p>
            <a:pPr marL="0" indent="457200">
              <a:lnSpc>
                <a:spcPct val="150000"/>
              </a:lnSpc>
              <a:spcBef>
                <a:spcPts val="0"/>
              </a:spcBef>
              <a:buNone/>
            </a:pP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当发现离群点后，首先要结合领域知识进行分析，确定该值的出现到底是不是合理的。有些异常值的出现可能蕴含着规律的改变，是发现特殊规律的契机。如果是合理的异常值，则不需要处理，可以直接进行训练。如果是不合理的异常值，可删除该值，并按缺失值的处理方法进行处理。</a:t>
            </a:r>
          </a:p>
        </p:txBody>
      </p:sp>
      <p:sp>
        <p:nvSpPr>
          <p:cNvPr id="41" name="文本框 2"/>
          <p:cNvSpPr txBox="1"/>
          <p:nvPr/>
        </p:nvSpPr>
        <p:spPr>
          <a:xfrm>
            <a:off x="0" y="158473"/>
            <a:ext cx="9144000" cy="523220"/>
          </a:xfrm>
          <a:prstGeom prst="rect">
            <a:avLst/>
          </a:prstGeom>
          <a:noFill/>
        </p:spPr>
        <p:txBody>
          <a:bodyPr wrap="square" rtlCol="0">
            <a:spAutoFit/>
          </a:bodyPr>
          <a:lstStyle/>
          <a:p>
            <a:pPr algn="ctr" defTabSz="1218565"/>
            <a:r>
              <a:rPr lang="en-US" altLang="zh-CN" sz="2800" b="1" dirty="0">
                <a:solidFill>
                  <a:srgbClr val="0070C0"/>
                </a:solidFill>
                <a:latin typeface="微软雅黑" panose="020B0503020204020204" pitchFamily="34" charset="-122"/>
                <a:ea typeface="微软雅黑" panose="020B0503020204020204" pitchFamily="34" charset="-122"/>
              </a:rPr>
              <a:t>5.1.3 </a:t>
            </a:r>
            <a:r>
              <a:rPr lang="zh-CN" altLang="en-US" sz="2800" b="1" dirty="0">
                <a:solidFill>
                  <a:srgbClr val="0070C0"/>
                </a:solidFill>
                <a:latin typeface="微软雅黑" panose="020B0503020204020204" pitchFamily="34" charset="-122"/>
                <a:ea typeface="微软雅黑" panose="020B0503020204020204" pitchFamily="34" charset="-122"/>
              </a:rPr>
              <a:t>数据预处理</a:t>
            </a:r>
          </a:p>
        </p:txBody>
      </p:sp>
      <p:sp>
        <p:nvSpPr>
          <p:cNvPr id="4" name="灯片编号占位符 1"/>
          <p:cNvSpPr txBox="1">
            <a:spLocks/>
          </p:cNvSpPr>
          <p:nvPr/>
        </p:nvSpPr>
        <p:spPr>
          <a:xfrm>
            <a:off x="6791621" y="6464141"/>
            <a:ext cx="2133600" cy="273844"/>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E1BEBC7A-FD02-486B-81B5-A845787C689C}" type="slidenum">
              <a:rPr lang="zh-CN" altLang="en-US" sz="1600" smtClean="0"/>
              <a:pPr algn="r"/>
              <a:t>12</a:t>
            </a:fld>
            <a:endParaRPr lang="zh-CN" altLang="en-US" sz="16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439335702"/>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圆角矩形 66"/>
          <p:cNvSpPr/>
          <p:nvPr/>
        </p:nvSpPr>
        <p:spPr>
          <a:xfrm>
            <a:off x="5833659" y="1882118"/>
            <a:ext cx="525109" cy="511238"/>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29" tIns="60914" rIns="121829" bIns="60914" anchor="ctr"/>
          <a:lstStyle/>
          <a:p>
            <a:pPr algn="ctr" defTabSz="1218565">
              <a:defRPr/>
            </a:pPr>
            <a:r>
              <a:rPr lang="en-US" altLang="zh-CN" sz="3600" dirty="0">
                <a:solidFill>
                  <a:prstClr val="white"/>
                </a:solidFill>
                <a:latin typeface="Calibri" panose="020F0502020204030204"/>
                <a:ea typeface="Arial Unicode MS" panose="020B0604020202020204" pitchFamily="34" charset="-122"/>
                <a:cs typeface="Arial Unicode MS" panose="020B0604020202020204" pitchFamily="34" charset="-122"/>
              </a:rPr>
              <a:t>1</a:t>
            </a:r>
            <a:endParaRPr lang="zh-CN" altLang="en-US" sz="3600" dirty="0">
              <a:solidFill>
                <a:prstClr val="white"/>
              </a:solidFill>
              <a:latin typeface="Calibri" panose="020F0502020204030204"/>
              <a:ea typeface="Arial Unicode MS" panose="020B0604020202020204" pitchFamily="34" charset="-122"/>
              <a:cs typeface="Arial Unicode MS" panose="020B0604020202020204" pitchFamily="34" charset="-122"/>
            </a:endParaRPr>
          </a:p>
        </p:txBody>
      </p:sp>
      <p:grpSp>
        <p:nvGrpSpPr>
          <p:cNvPr id="68" name="组合 67"/>
          <p:cNvGrpSpPr/>
          <p:nvPr/>
        </p:nvGrpSpPr>
        <p:grpSpPr>
          <a:xfrm>
            <a:off x="6640754" y="1882117"/>
            <a:ext cx="1976597" cy="511238"/>
            <a:chOff x="6339097" y="1573726"/>
            <a:chExt cx="3744416" cy="511504"/>
          </a:xfrm>
        </p:grpSpPr>
        <p:sp>
          <p:nvSpPr>
            <p:cNvPr id="69" name="圆角矩形 68"/>
            <p:cNvSpPr/>
            <p:nvPr/>
          </p:nvSpPr>
          <p:spPr>
            <a:xfrm>
              <a:off x="6339097" y="1573726"/>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algn="ctr" defTabSz="1218565">
                <a:defRPr/>
              </a:pPr>
              <a:endParaRPr lang="zh-CN" altLang="en-US" sz="3600" dirty="0">
                <a:solidFill>
                  <a:prstClr val="white"/>
                </a:solidFill>
                <a:latin typeface="Calibri" panose="020F0502020204030204"/>
                <a:ea typeface="Arial Unicode MS" panose="020B0604020202020204" pitchFamily="34" charset="-122"/>
                <a:cs typeface="Arial Unicode MS" panose="020B0604020202020204" pitchFamily="34" charset="-122"/>
              </a:endParaRPr>
            </a:p>
          </p:txBody>
        </p:sp>
        <p:sp>
          <p:nvSpPr>
            <p:cNvPr id="70" name="矩形 69"/>
            <p:cNvSpPr/>
            <p:nvPr/>
          </p:nvSpPr>
          <p:spPr>
            <a:xfrm>
              <a:off x="6491851" y="1614014"/>
              <a:ext cx="3496276" cy="431087"/>
            </a:xfrm>
            <a:prstGeom prst="rect">
              <a:avLst/>
            </a:prstGeom>
          </p:spPr>
          <p:txBody>
            <a:bodyPr wrap="square" lIns="121897" tIns="60948" rIns="121897" bIns="60948">
              <a:spAutoFit/>
            </a:bodyPr>
            <a:lstStyle/>
            <a:p>
              <a:pPr defTabSz="1218565">
                <a:defRPr/>
              </a:pPr>
              <a:r>
                <a:rPr lang="zh-CN" altLang="en-US" sz="20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特征工程</a:t>
              </a:r>
              <a:endParaRPr lang="zh-CN" altLang="zh-CN" sz="20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71" name="圆角矩形 70"/>
          <p:cNvSpPr/>
          <p:nvPr/>
        </p:nvSpPr>
        <p:spPr>
          <a:xfrm>
            <a:off x="5833659" y="2718135"/>
            <a:ext cx="525109" cy="511238"/>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29" tIns="60914" rIns="121829" bIns="60914" anchor="ctr"/>
          <a:lstStyle/>
          <a:p>
            <a:pPr algn="ctr" defTabSz="1218565">
              <a:defRPr/>
            </a:pPr>
            <a:r>
              <a:rPr lang="en-US" altLang="zh-CN" sz="3600" dirty="0">
                <a:solidFill>
                  <a:prstClr val="white"/>
                </a:solidFill>
                <a:latin typeface="Calibri" panose="020F0502020204030204"/>
                <a:ea typeface="Arial Unicode MS" panose="020B0604020202020204" pitchFamily="34" charset="-122"/>
                <a:cs typeface="Arial Unicode MS" panose="020B0604020202020204" pitchFamily="34" charset="-122"/>
              </a:rPr>
              <a:t>2</a:t>
            </a:r>
            <a:endParaRPr lang="zh-CN" altLang="en-US" sz="3600" dirty="0">
              <a:solidFill>
                <a:prstClr val="white"/>
              </a:solidFill>
              <a:latin typeface="Calibri" panose="020F0502020204030204"/>
              <a:ea typeface="Arial Unicode MS" panose="020B0604020202020204" pitchFamily="34" charset="-122"/>
              <a:cs typeface="Arial Unicode MS" panose="020B0604020202020204" pitchFamily="34" charset="-122"/>
            </a:endParaRPr>
          </a:p>
        </p:txBody>
      </p:sp>
      <p:grpSp>
        <p:nvGrpSpPr>
          <p:cNvPr id="72" name="组合 71"/>
          <p:cNvGrpSpPr/>
          <p:nvPr/>
        </p:nvGrpSpPr>
        <p:grpSpPr>
          <a:xfrm>
            <a:off x="6622852" y="2718135"/>
            <a:ext cx="1976597" cy="511238"/>
            <a:chOff x="6315199" y="2410178"/>
            <a:chExt cx="3744416" cy="511504"/>
          </a:xfrm>
        </p:grpSpPr>
        <p:sp>
          <p:nvSpPr>
            <p:cNvPr id="73" name="圆角矩形 72"/>
            <p:cNvSpPr/>
            <p:nvPr/>
          </p:nvSpPr>
          <p:spPr>
            <a:xfrm>
              <a:off x="6315199" y="241017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algn="ctr" defTabSz="1218565">
                <a:defRPr/>
              </a:pPr>
              <a:endParaRPr lang="zh-CN" altLang="en-US" sz="3600" dirty="0">
                <a:solidFill>
                  <a:prstClr val="white"/>
                </a:solidFill>
                <a:latin typeface="Calibri" panose="020F0502020204030204"/>
                <a:ea typeface="Arial Unicode MS" panose="020B0604020202020204" pitchFamily="34" charset="-122"/>
                <a:cs typeface="Arial Unicode MS" panose="020B0604020202020204" pitchFamily="34" charset="-122"/>
              </a:endParaRPr>
            </a:p>
          </p:txBody>
        </p:sp>
        <p:sp>
          <p:nvSpPr>
            <p:cNvPr id="74" name="矩形 73"/>
            <p:cNvSpPr/>
            <p:nvPr/>
          </p:nvSpPr>
          <p:spPr>
            <a:xfrm>
              <a:off x="6486706" y="2450466"/>
              <a:ext cx="3496276" cy="430928"/>
            </a:xfrm>
            <a:prstGeom prst="rect">
              <a:avLst/>
            </a:prstGeom>
          </p:spPr>
          <p:txBody>
            <a:bodyPr wrap="square" lIns="121897" tIns="60948" rIns="121897" bIns="60948">
              <a:spAutoFit/>
            </a:bodyPr>
            <a:lstStyle/>
            <a:p>
              <a:pPr defTabSz="1218565">
                <a:defRPr/>
              </a:pPr>
              <a:r>
                <a:rPr lang="zh-CN" altLang="en-US" sz="20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线性降维</a:t>
              </a:r>
              <a:endParaRPr lang="zh-CN" altLang="zh-CN" sz="20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75" name="圆角矩形 74"/>
          <p:cNvSpPr/>
          <p:nvPr/>
        </p:nvSpPr>
        <p:spPr>
          <a:xfrm>
            <a:off x="5833659" y="3603527"/>
            <a:ext cx="525109" cy="511238"/>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29" tIns="60914" rIns="121829" bIns="60914" anchor="ctr"/>
          <a:lstStyle/>
          <a:p>
            <a:pPr algn="ctr" defTabSz="1218565">
              <a:defRPr/>
            </a:pPr>
            <a:r>
              <a:rPr lang="en-US" altLang="zh-CN" sz="3600" dirty="0">
                <a:solidFill>
                  <a:prstClr val="white"/>
                </a:solidFill>
                <a:latin typeface="Calibri" panose="020F0502020204030204"/>
                <a:ea typeface="Arial Unicode MS" panose="020B0604020202020204" pitchFamily="34" charset="-122"/>
                <a:cs typeface="Arial Unicode MS" panose="020B0604020202020204" pitchFamily="34" charset="-122"/>
              </a:rPr>
              <a:t>3</a:t>
            </a:r>
            <a:endParaRPr lang="zh-CN" altLang="en-US" sz="3600" dirty="0">
              <a:solidFill>
                <a:prstClr val="white"/>
              </a:solidFill>
              <a:latin typeface="Calibri" panose="020F0502020204030204"/>
              <a:ea typeface="Arial Unicode MS" panose="020B0604020202020204" pitchFamily="34" charset="-122"/>
              <a:cs typeface="Arial Unicode MS" panose="020B0604020202020204" pitchFamily="34" charset="-122"/>
            </a:endParaRPr>
          </a:p>
        </p:txBody>
      </p:sp>
      <p:grpSp>
        <p:nvGrpSpPr>
          <p:cNvPr id="76" name="组合 75"/>
          <p:cNvGrpSpPr/>
          <p:nvPr/>
        </p:nvGrpSpPr>
        <p:grpSpPr>
          <a:xfrm>
            <a:off x="6640754" y="3603525"/>
            <a:ext cx="1976597" cy="511238"/>
            <a:chOff x="6339097" y="3296031"/>
            <a:chExt cx="3744416" cy="511504"/>
          </a:xfrm>
        </p:grpSpPr>
        <p:sp>
          <p:nvSpPr>
            <p:cNvPr id="77" name="圆角矩形 76"/>
            <p:cNvSpPr/>
            <p:nvPr/>
          </p:nvSpPr>
          <p:spPr>
            <a:xfrm>
              <a:off x="6339097" y="3296031"/>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algn="ctr" defTabSz="1218565">
                <a:defRPr/>
              </a:pPr>
              <a:endParaRPr lang="zh-CN" altLang="en-US" sz="3600" dirty="0">
                <a:solidFill>
                  <a:prstClr val="white"/>
                </a:solidFill>
                <a:latin typeface="Calibri" panose="020F0502020204030204"/>
                <a:ea typeface="Arial Unicode MS" panose="020B0604020202020204" pitchFamily="34" charset="-122"/>
                <a:cs typeface="Arial Unicode MS" panose="020B0604020202020204" pitchFamily="34" charset="-122"/>
              </a:endParaRPr>
            </a:p>
          </p:txBody>
        </p:sp>
        <p:sp>
          <p:nvSpPr>
            <p:cNvPr id="78" name="矩形 77"/>
            <p:cNvSpPr/>
            <p:nvPr/>
          </p:nvSpPr>
          <p:spPr>
            <a:xfrm>
              <a:off x="6491850" y="3336319"/>
              <a:ext cx="3496276" cy="431087"/>
            </a:xfrm>
            <a:prstGeom prst="rect">
              <a:avLst/>
            </a:prstGeom>
          </p:spPr>
          <p:txBody>
            <a:bodyPr wrap="square" lIns="121897" tIns="60948" rIns="121897" bIns="60948">
              <a:spAutoFit/>
            </a:bodyPr>
            <a:lstStyle/>
            <a:p>
              <a:pPr defTabSz="1218565">
                <a:defRPr/>
              </a:pPr>
              <a:r>
                <a:rPr lang="zh-CN" altLang="en-US" sz="20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超参数调优</a:t>
              </a:r>
              <a:endParaRPr lang="zh-CN" altLang="zh-CN" sz="20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87" name="TextBox 86"/>
          <p:cNvSpPr txBox="1"/>
          <p:nvPr/>
        </p:nvSpPr>
        <p:spPr>
          <a:xfrm>
            <a:off x="-1" y="1859815"/>
            <a:ext cx="4809470" cy="2338993"/>
          </a:xfrm>
          <a:prstGeom prst="rect">
            <a:avLst/>
          </a:prstGeom>
          <a:noFill/>
        </p:spPr>
        <p:txBody>
          <a:bodyPr wrap="square" lIns="121817" tIns="60906" rIns="121817" bIns="60906">
            <a:spAutoFit/>
          </a:bodyPr>
          <a:lstStyle/>
          <a:p>
            <a:pPr algn="ctr" defTabSz="1218565">
              <a:defRPr/>
            </a:pPr>
            <a:r>
              <a:rPr lang="zh-CN" altLang="en-US" sz="4800" b="1" spc="200" dirty="0">
                <a:solidFill>
                  <a:srgbClr val="0070C0"/>
                </a:solidFill>
                <a:latin typeface="微软雅黑" panose="020B0503020204020204" pitchFamily="34" charset="-122"/>
                <a:ea typeface="微软雅黑" panose="020B0503020204020204" pitchFamily="34" charset="-122"/>
              </a:rPr>
              <a:t>第五章</a:t>
            </a:r>
            <a:endParaRPr lang="en-US" altLang="zh-CN" sz="4800" b="1" spc="200" dirty="0">
              <a:solidFill>
                <a:srgbClr val="0070C0"/>
              </a:solidFill>
              <a:latin typeface="微软雅黑" panose="020B0503020204020204" pitchFamily="34" charset="-122"/>
              <a:ea typeface="微软雅黑" panose="020B0503020204020204" pitchFamily="34" charset="-122"/>
            </a:endParaRPr>
          </a:p>
          <a:p>
            <a:pPr algn="ctr" defTabSz="1218565">
              <a:defRPr/>
            </a:pPr>
            <a:r>
              <a:rPr lang="zh-CN" altLang="en-US" sz="4800" b="1" spc="200" dirty="0">
                <a:solidFill>
                  <a:srgbClr val="0070C0"/>
                </a:solidFill>
                <a:latin typeface="微软雅黑" panose="020B0503020204020204" pitchFamily="34" charset="-122"/>
                <a:ea typeface="微软雅黑" panose="020B0503020204020204" pitchFamily="34" charset="-122"/>
              </a:rPr>
              <a:t>特征工程、降维与超参数调优</a:t>
            </a:r>
            <a:endParaRPr lang="zh-CN" altLang="en-US" sz="3200" b="1" spc="200" dirty="0">
              <a:solidFill>
                <a:srgbClr val="0070C0"/>
              </a:solidFill>
              <a:latin typeface="微软雅黑" panose="020B0503020204020204" pitchFamily="34" charset="-122"/>
              <a:ea typeface="微软雅黑" panose="020B0503020204020204" pitchFamily="34" charset="-122"/>
            </a:endParaRPr>
          </a:p>
        </p:txBody>
      </p:sp>
      <p:sp>
        <p:nvSpPr>
          <p:cNvPr id="88" name="下箭头 87"/>
          <p:cNvSpPr/>
          <p:nvPr/>
        </p:nvSpPr>
        <p:spPr>
          <a:xfrm rot="16200000">
            <a:off x="4972089" y="2648575"/>
            <a:ext cx="575764" cy="695523"/>
          </a:xfrm>
          <a:prstGeom prst="downArrow">
            <a:avLst/>
          </a:prstGeom>
          <a:solidFill>
            <a:srgbClr val="F5A609"/>
          </a:solidFill>
          <a:ln>
            <a:noFill/>
          </a:ln>
        </p:spPr>
        <p:style>
          <a:lnRef idx="2">
            <a:schemeClr val="accent1">
              <a:shade val="50000"/>
            </a:schemeClr>
          </a:lnRef>
          <a:fillRef idx="1">
            <a:schemeClr val="accent1"/>
          </a:fillRef>
          <a:effectRef idx="0">
            <a:schemeClr val="accent1"/>
          </a:effectRef>
          <a:fontRef idx="minor">
            <a:schemeClr val="lt1"/>
          </a:fontRef>
        </p:style>
        <p:txBody>
          <a:bodyPr lIns="91340" tIns="45671" rIns="91340" bIns="45671" rtlCol="0" anchor="ctr"/>
          <a:lstStyle/>
          <a:p>
            <a:pPr algn="ctr" defTabSz="1218565"/>
            <a:endParaRPr lang="zh-CN" altLang="en-US" sz="2400">
              <a:solidFill>
                <a:prstClr val="white"/>
              </a:solidFill>
              <a:latin typeface="Calibri" panose="020F0502020204030204"/>
              <a:ea typeface="宋体" panose="02010600030101010101" pitchFamily="2" charset="-122"/>
            </a:endParaRPr>
          </a:p>
        </p:txBody>
      </p:sp>
      <p:sp>
        <p:nvSpPr>
          <p:cNvPr id="20" name="灯片编号占位符 1"/>
          <p:cNvSpPr txBox="1">
            <a:spLocks/>
          </p:cNvSpPr>
          <p:nvPr/>
        </p:nvSpPr>
        <p:spPr>
          <a:xfrm>
            <a:off x="6791621" y="5786057"/>
            <a:ext cx="2133600" cy="273844"/>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E1BEBC7A-FD02-486B-81B5-A845787C689C}" type="slidenum">
              <a:rPr lang="zh-CN" altLang="en-US" sz="1600" smtClean="0"/>
              <a:pPr algn="r"/>
              <a:t>13</a:t>
            </a:fld>
            <a:endParaRPr lang="zh-CN" altLang="en-US" sz="1600" dirty="0"/>
          </a:p>
        </p:txBody>
      </p:sp>
    </p:spTree>
    <p:extLst>
      <p:ext uri="{BB962C8B-B14F-4D97-AF65-F5344CB8AC3E}">
        <p14:creationId xmlns:p14="http://schemas.microsoft.com/office/powerpoint/2010/main" val="50264967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wipe(down)">
                                      <p:cBhvr>
                                        <p:cTn id="7" dur="580">
                                          <p:stCondLst>
                                            <p:cond delay="0"/>
                                          </p:stCondLst>
                                        </p:cTn>
                                        <p:tgtEl>
                                          <p:spTgt spid="88"/>
                                        </p:tgtEl>
                                      </p:cBhvr>
                                    </p:animEffect>
                                    <p:anim calcmode="lin" valueType="num">
                                      <p:cBhvr>
                                        <p:cTn id="8" dur="1822" tmFilter="0,0; 0.14,0.36; 0.43,0.73; 0.71,0.91; 1.0,1.0">
                                          <p:stCondLst>
                                            <p:cond delay="0"/>
                                          </p:stCondLst>
                                        </p:cTn>
                                        <p:tgtEl>
                                          <p:spTgt spid="8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8"/>
                                        </p:tgtEl>
                                        <p:attrNameLst>
                                          <p:attrName>ppt_y</p:attrName>
                                        </p:attrNameLst>
                                      </p:cBhvr>
                                      <p:tavLst>
                                        <p:tav tm="0" fmla="#ppt_y-sin(pi*$)/81">
                                          <p:val>
                                            <p:fltVal val="0"/>
                                          </p:val>
                                        </p:tav>
                                        <p:tav tm="100000">
                                          <p:val>
                                            <p:fltVal val="1"/>
                                          </p:val>
                                        </p:tav>
                                      </p:tavLst>
                                    </p:anim>
                                    <p:animScale>
                                      <p:cBhvr>
                                        <p:cTn id="13" dur="26">
                                          <p:stCondLst>
                                            <p:cond delay="650"/>
                                          </p:stCondLst>
                                        </p:cTn>
                                        <p:tgtEl>
                                          <p:spTgt spid="88"/>
                                        </p:tgtEl>
                                      </p:cBhvr>
                                      <p:to x="100000" y="60000"/>
                                    </p:animScale>
                                    <p:animScale>
                                      <p:cBhvr>
                                        <p:cTn id="14" dur="166" decel="50000">
                                          <p:stCondLst>
                                            <p:cond delay="676"/>
                                          </p:stCondLst>
                                        </p:cTn>
                                        <p:tgtEl>
                                          <p:spTgt spid="88"/>
                                        </p:tgtEl>
                                      </p:cBhvr>
                                      <p:to x="100000" y="100000"/>
                                    </p:animScale>
                                    <p:animScale>
                                      <p:cBhvr>
                                        <p:cTn id="15" dur="26">
                                          <p:stCondLst>
                                            <p:cond delay="1312"/>
                                          </p:stCondLst>
                                        </p:cTn>
                                        <p:tgtEl>
                                          <p:spTgt spid="88"/>
                                        </p:tgtEl>
                                      </p:cBhvr>
                                      <p:to x="100000" y="80000"/>
                                    </p:animScale>
                                    <p:animScale>
                                      <p:cBhvr>
                                        <p:cTn id="16" dur="166" decel="50000">
                                          <p:stCondLst>
                                            <p:cond delay="1338"/>
                                          </p:stCondLst>
                                        </p:cTn>
                                        <p:tgtEl>
                                          <p:spTgt spid="88"/>
                                        </p:tgtEl>
                                      </p:cBhvr>
                                      <p:to x="100000" y="100000"/>
                                    </p:animScale>
                                    <p:animScale>
                                      <p:cBhvr>
                                        <p:cTn id="17" dur="26">
                                          <p:stCondLst>
                                            <p:cond delay="1642"/>
                                          </p:stCondLst>
                                        </p:cTn>
                                        <p:tgtEl>
                                          <p:spTgt spid="88"/>
                                        </p:tgtEl>
                                      </p:cBhvr>
                                      <p:to x="100000" y="90000"/>
                                    </p:animScale>
                                    <p:animScale>
                                      <p:cBhvr>
                                        <p:cTn id="18" dur="166" decel="50000">
                                          <p:stCondLst>
                                            <p:cond delay="1668"/>
                                          </p:stCondLst>
                                        </p:cTn>
                                        <p:tgtEl>
                                          <p:spTgt spid="88"/>
                                        </p:tgtEl>
                                      </p:cBhvr>
                                      <p:to x="100000" y="100000"/>
                                    </p:animScale>
                                    <p:animScale>
                                      <p:cBhvr>
                                        <p:cTn id="19" dur="26">
                                          <p:stCondLst>
                                            <p:cond delay="1808"/>
                                          </p:stCondLst>
                                        </p:cTn>
                                        <p:tgtEl>
                                          <p:spTgt spid="88"/>
                                        </p:tgtEl>
                                      </p:cBhvr>
                                      <p:to x="100000" y="95000"/>
                                    </p:animScale>
                                    <p:animScale>
                                      <p:cBhvr>
                                        <p:cTn id="20" dur="166" decel="50000">
                                          <p:stCondLst>
                                            <p:cond delay="1834"/>
                                          </p:stCondLst>
                                        </p:cTn>
                                        <p:tgtEl>
                                          <p:spTgt spid="8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2"/>
          <p:cNvSpPr txBox="1"/>
          <p:nvPr/>
        </p:nvSpPr>
        <p:spPr>
          <a:xfrm>
            <a:off x="411481" y="681693"/>
            <a:ext cx="8330184" cy="5773971"/>
          </a:xfrm>
          <a:prstGeom prst="rect">
            <a:avLst/>
          </a:prstGeom>
        </p:spPr>
        <p:txBody>
          <a:bodyPr vert="horz" lIns="91392" tIns="45696" rIns="91392" bIns="45696"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457200">
              <a:lnSpc>
                <a:spcPct val="150000"/>
              </a:lnSpc>
              <a:spcBef>
                <a:spcPts val="0"/>
              </a:spcBef>
              <a:buNone/>
            </a:pP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从实例的属性数据中提取特征时，有可能会提取特别多的特征，即出现了高维数据。在高维时，样本在空间中分布会很稀疏，距离计算也要复杂的多。高维数据带来的问题被称为“维数灾难（</a:t>
            </a:r>
            <a:r>
              <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curse of dimensionality</a:t>
            </a: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）”。此外，还有可能提取出两种线性相关的特征，即出现了特征冗余。</a:t>
            </a:r>
            <a:endPar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a:p>
            <a:pPr marL="0" indent="457200">
              <a:lnSpc>
                <a:spcPct val="150000"/>
              </a:lnSpc>
              <a:spcBef>
                <a:spcPts val="0"/>
              </a:spcBef>
              <a:buNone/>
            </a:pPr>
            <a:r>
              <a:rPr lang="zh-CN" altLang="en-US" sz="2200" dirty="0">
                <a:solidFill>
                  <a:srgbClr val="FF0000"/>
                </a:solidFill>
                <a:latin typeface="Arial" panose="020B0604020202020204" pitchFamily="34" charset="0"/>
                <a:ea typeface="微软雅黑" panose="020B0503020204020204" pitchFamily="34" charset="-122"/>
                <a:cs typeface="Arial" panose="020B0604020202020204" pitchFamily="34" charset="0"/>
              </a:rPr>
              <a:t>降维是解决上述问题的方法，它是将高维空间中的点映射到低维空间中的映射</a:t>
            </a: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可通过多种方法来达到降维的目的，比如通过随机森林算法分析出特征的重要排序，直接去掉排名靠后的特征，这是一种比较“硬”的方法。降维算法是专门用于降维的算法，可以分为线性和非线性的。线性的降维算法是基于线性变换来降维，主要有奇异值分解、主成分分析等算法。</a:t>
            </a:r>
          </a:p>
        </p:txBody>
      </p:sp>
      <p:sp>
        <p:nvSpPr>
          <p:cNvPr id="41" name="文本框 2"/>
          <p:cNvSpPr txBox="1"/>
          <p:nvPr/>
        </p:nvSpPr>
        <p:spPr>
          <a:xfrm>
            <a:off x="0" y="158473"/>
            <a:ext cx="9144000" cy="523220"/>
          </a:xfrm>
          <a:prstGeom prst="rect">
            <a:avLst/>
          </a:prstGeom>
          <a:noFill/>
        </p:spPr>
        <p:txBody>
          <a:bodyPr wrap="square" rtlCol="0">
            <a:spAutoFit/>
          </a:bodyPr>
          <a:lstStyle/>
          <a:p>
            <a:pPr algn="ctr" defTabSz="1218565"/>
            <a:r>
              <a:rPr lang="en-US" altLang="zh-CN" sz="2800" b="1" dirty="0">
                <a:solidFill>
                  <a:srgbClr val="0070C0"/>
                </a:solidFill>
                <a:latin typeface="微软雅黑" panose="020B0503020204020204" pitchFamily="34" charset="-122"/>
                <a:ea typeface="微软雅黑" panose="020B0503020204020204" pitchFamily="34" charset="-122"/>
              </a:rPr>
              <a:t>5.2 </a:t>
            </a:r>
            <a:r>
              <a:rPr lang="zh-CN" altLang="en-US" sz="2800" b="1" dirty="0">
                <a:solidFill>
                  <a:srgbClr val="0070C0"/>
                </a:solidFill>
                <a:latin typeface="微软雅黑" panose="020B0503020204020204" pitchFamily="34" charset="-122"/>
                <a:ea typeface="微软雅黑" panose="020B0503020204020204" pitchFamily="34" charset="-122"/>
              </a:rPr>
              <a:t>线性降维</a:t>
            </a:r>
          </a:p>
        </p:txBody>
      </p:sp>
      <p:sp>
        <p:nvSpPr>
          <p:cNvPr id="4" name="灯片编号占位符 1"/>
          <p:cNvSpPr txBox="1">
            <a:spLocks/>
          </p:cNvSpPr>
          <p:nvPr/>
        </p:nvSpPr>
        <p:spPr>
          <a:xfrm>
            <a:off x="6791621" y="6464141"/>
            <a:ext cx="2133600" cy="273844"/>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E1BEBC7A-FD02-486B-81B5-A845787C689C}" type="slidenum">
              <a:rPr lang="zh-CN" altLang="en-US" sz="1600" smtClean="0"/>
              <a:pPr algn="r"/>
              <a:t>14</a:t>
            </a:fld>
            <a:endParaRPr lang="zh-CN" altLang="en-US" sz="16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737279190"/>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 name="Content Placeholder 2"/>
              <p:cNvSpPr txBox="1"/>
              <p:nvPr/>
            </p:nvSpPr>
            <p:spPr>
              <a:xfrm>
                <a:off x="411481" y="681693"/>
                <a:ext cx="8330184" cy="5773971"/>
              </a:xfrm>
              <a:prstGeom prst="rect">
                <a:avLst/>
              </a:prstGeom>
            </p:spPr>
            <p:txBody>
              <a:bodyPr vert="horz" lIns="91392" tIns="45696" rIns="91392" bIns="45696"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457200">
                  <a:lnSpc>
                    <a:spcPct val="150000"/>
                  </a:lnSpc>
                  <a:spcBef>
                    <a:spcPts val="0"/>
                  </a:spcBef>
                  <a:buNone/>
                </a:pPr>
                <a14:m>
                  <m:oMath xmlns:m="http://schemas.openxmlformats.org/officeDocument/2006/math">
                    <m:r>
                      <a:rPr lang="en-US" altLang="zh-CN" sz="2200" smtClean="0">
                        <a:solidFill>
                          <a:prstClr val="black">
                            <a:lumMod val="85000"/>
                            <a:lumOff val="15000"/>
                          </a:prstClr>
                        </a:solidFill>
                        <a:latin typeface="Cambria Math"/>
                        <a:ea typeface="微软雅黑" panose="020B0503020204020204" pitchFamily="34" charset="-122"/>
                        <a:cs typeface="Arial" panose="020B0604020202020204" pitchFamily="34" charset="0"/>
                      </a:rPr>
                      <m:t>𝑚</m:t>
                    </m:r>
                    <m:r>
                      <a:rPr lang="en-US" altLang="zh-CN" sz="2200" smtClean="0">
                        <a:solidFill>
                          <a:prstClr val="black">
                            <a:lumMod val="85000"/>
                            <a:lumOff val="15000"/>
                          </a:prstClr>
                        </a:solidFill>
                        <a:latin typeface="Cambria Math"/>
                        <a:ea typeface="微软雅黑" panose="020B0503020204020204" pitchFamily="34" charset="-122"/>
                        <a:cs typeface="Arial" panose="020B0604020202020204" pitchFamily="34" charset="0"/>
                      </a:rPr>
                      <m:t>×</m:t>
                    </m:r>
                    <m:r>
                      <a:rPr lang="en-US" altLang="zh-CN" sz="2200" smtClean="0">
                        <a:solidFill>
                          <a:prstClr val="black">
                            <a:lumMod val="85000"/>
                            <a:lumOff val="15000"/>
                          </a:prstClr>
                        </a:solidFill>
                        <a:latin typeface="Cambria Math"/>
                        <a:ea typeface="微软雅黑" panose="020B0503020204020204" pitchFamily="34" charset="-122"/>
                        <a:cs typeface="Arial" panose="020B0604020202020204" pitchFamily="34" charset="0"/>
                      </a:rPr>
                      <m:t>𝑛</m:t>
                    </m:r>
                  </m:oMath>
                </a14:m>
                <a:r>
                  <a:rPr lang="zh-CN"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的矩阵</a:t>
                </a:r>
                <a14:m>
                  <m:oMath xmlns:m="http://schemas.openxmlformats.org/officeDocument/2006/math">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𝐴</m:t>
                    </m:r>
                  </m:oMath>
                </a14:m>
                <a:r>
                  <a:rPr lang="zh-CN"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的奇异值分解式为：</a:t>
                </a:r>
                <a14:m>
                  <m:oMath xmlns:m="http://schemas.openxmlformats.org/officeDocument/2006/math">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𝐴</m:t>
                    </m:r>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m:t>
                    </m:r>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𝑈</m:t>
                    </m:r>
                    <m:d>
                      <m:dPr>
                        <m:begChr m:val="["/>
                        <m:endChr m:val="]"/>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dPr>
                      <m:e>
                        <m:m>
                          <m:mPr>
                            <m:mcs>
                              <m:mc>
                                <m:mcPr>
                                  <m:count m:val="2"/>
                                  <m:mcJc m:val="center"/>
                                </m:mcPr>
                              </m:mc>
                            </m:mcs>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mPr>
                          <m:mr>
                            <m:e>
                              <m:r>
                                <m:rPr>
                                  <m:sty m:val="p"/>
                                </m:rP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Σ</m:t>
                              </m:r>
                            </m:e>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𝑂</m:t>
                              </m:r>
                            </m:e>
                          </m:mr>
                          <m:m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𝑂</m:t>
                              </m:r>
                            </m:e>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𝑂</m:t>
                              </m:r>
                            </m:e>
                          </m:mr>
                        </m:m>
                      </m:e>
                    </m:d>
                    <m:sSup>
                      <m:sSup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p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𝑉</m:t>
                        </m:r>
                      </m:e>
                      <m:sup>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𝑇</m:t>
                        </m:r>
                      </m:sup>
                    </m:sSup>
                  </m:oMath>
                </a14:m>
                <a:endPar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a:p>
                <a:pPr marL="0" indent="457200">
                  <a:lnSpc>
                    <a:spcPct val="150000"/>
                  </a:lnSpc>
                  <a:spcBef>
                    <a:spcPts val="0"/>
                  </a:spcBef>
                  <a:buNone/>
                </a:pPr>
                <a14:m>
                  <m:oMath xmlns:m="http://schemas.openxmlformats.org/officeDocument/2006/math">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𝑈</m:t>
                    </m:r>
                  </m:oMath>
                </a14:m>
                <a:r>
                  <a:rPr lang="zh-CN"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是</a:t>
                </a:r>
                <a14:m>
                  <m:oMath xmlns:m="http://schemas.openxmlformats.org/officeDocument/2006/math">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𝑚</m:t>
                    </m:r>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m:t>
                    </m:r>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𝑚</m:t>
                    </m:r>
                  </m:oMath>
                </a14:m>
                <a:r>
                  <a:rPr lang="zh-CN"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的酉矩阵，</a:t>
                </a:r>
                <a14:m>
                  <m:oMath xmlns:m="http://schemas.openxmlformats.org/officeDocument/2006/math">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𝑉</m:t>
                    </m:r>
                  </m:oMath>
                </a14:m>
                <a:r>
                  <a:rPr lang="zh-CN"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是</a:t>
                </a:r>
                <a14:m>
                  <m:oMath xmlns:m="http://schemas.openxmlformats.org/officeDocument/2006/math">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𝑛</m:t>
                    </m:r>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m:t>
                    </m:r>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𝑛</m:t>
                    </m:r>
                  </m:oMath>
                </a14:m>
                <a:r>
                  <a:rPr lang="zh-CN"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的酉矩阵，即</a:t>
                </a:r>
                <a14:m>
                  <m:oMath xmlns:m="http://schemas.openxmlformats.org/officeDocument/2006/math">
                    <m:sSup>
                      <m:sSup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p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𝑈</m:t>
                        </m:r>
                      </m:e>
                      <m:sup>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𝑇</m:t>
                        </m:r>
                      </m:sup>
                    </m:sSup>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𝑈</m:t>
                    </m:r>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m:t>
                    </m:r>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𝐼</m:t>
                    </m:r>
                  </m:oMath>
                </a14:m>
                <a:r>
                  <a:rPr lang="zh-CN"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a:t>
                </a:r>
                <a14:m>
                  <m:oMath xmlns:m="http://schemas.openxmlformats.org/officeDocument/2006/math">
                    <m:sSup>
                      <m:sSup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p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𝑉</m:t>
                        </m:r>
                      </m:e>
                      <m:sup>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𝑇</m:t>
                        </m:r>
                      </m:sup>
                    </m:sSup>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𝑉</m:t>
                    </m:r>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m:t>
                    </m:r>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𝐼</m:t>
                    </m:r>
                  </m:oMath>
                </a14:m>
                <a:r>
                  <a:rPr lang="zh-CN"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a:t>
                </a:r>
                <a14:m>
                  <m:oMath xmlns:m="http://schemas.openxmlformats.org/officeDocument/2006/math">
                    <m:d>
                      <m:dPr>
                        <m:begChr m:val="["/>
                        <m:endChr m:val="]"/>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dPr>
                      <m:e>
                        <m:m>
                          <m:mPr>
                            <m:mcs>
                              <m:mc>
                                <m:mcPr>
                                  <m:count m:val="2"/>
                                  <m:mcJc m:val="center"/>
                                </m:mcPr>
                              </m:mc>
                            </m:mcs>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mPr>
                          <m:mr>
                            <m:e>
                              <m:r>
                                <m:rPr>
                                  <m:sty m:val="p"/>
                                </m:rP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Σ</m:t>
                              </m:r>
                            </m:e>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𝑂</m:t>
                              </m:r>
                            </m:e>
                          </m:mr>
                          <m:m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𝑂</m:t>
                              </m:r>
                            </m:e>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𝑂</m:t>
                              </m:r>
                            </m:e>
                          </m:mr>
                        </m:m>
                      </m:e>
                    </m:d>
                  </m:oMath>
                </a14:m>
                <a:r>
                  <a:rPr lang="zh-CN"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是</a:t>
                </a:r>
                <a14:m>
                  <m:oMath xmlns:m="http://schemas.openxmlformats.org/officeDocument/2006/math">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𝑚</m:t>
                    </m:r>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m:t>
                    </m:r>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𝑛</m:t>
                    </m:r>
                  </m:oMath>
                </a14:m>
                <a:r>
                  <a:rPr lang="zh-CN"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的矩阵，</a:t>
                </a:r>
                <a14:m>
                  <m:oMath xmlns:m="http://schemas.openxmlformats.org/officeDocument/2006/math">
                    <m:r>
                      <m:rPr>
                        <m:sty m:val="p"/>
                      </m:rP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Σ</m:t>
                    </m:r>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m:t>
                    </m:r>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𝑑𝑖𝑎𝑔</m:t>
                    </m:r>
                    <m:d>
                      <m:d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dPr>
                      <m:e>
                        <m:sSub>
                          <m:sSub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𝜎</m:t>
                            </m:r>
                          </m:e>
                          <m: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1</m:t>
                            </m:r>
                          </m:sub>
                        </m:s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m:t>
                        </m:r>
                        <m:sSub>
                          <m:sSub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𝜎</m:t>
                            </m:r>
                          </m:e>
                          <m: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2</m:t>
                            </m:r>
                          </m:sub>
                        </m:s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m:t>
                        </m:r>
                        <m:sSub>
                          <m:sSub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𝜎</m:t>
                            </m:r>
                          </m:e>
                          <m:sub>
                            <m:r>
                              <a:rPr lang="en-US" altLang="zh-CN" sz="2200" b="0" i="1" smtClean="0">
                                <a:solidFill>
                                  <a:prstClr val="black">
                                    <a:lumMod val="85000"/>
                                    <a:lumOff val="15000"/>
                                  </a:prstClr>
                                </a:solidFill>
                                <a:latin typeface="Cambria Math"/>
                                <a:ea typeface="微软雅黑" panose="020B0503020204020204" pitchFamily="34" charset="-122"/>
                                <a:cs typeface="Arial" panose="020B0604020202020204" pitchFamily="34" charset="0"/>
                              </a:rPr>
                              <m:t>𝑠</m:t>
                            </m:r>
                          </m:sub>
                        </m:sSub>
                      </m:e>
                    </m:d>
                  </m:oMath>
                </a14:m>
                <a:r>
                  <a:rPr lang="zh-CN"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为对角矩阵，</a:t>
                </a:r>
                <a14:m>
                  <m:oMath xmlns:m="http://schemas.openxmlformats.org/officeDocument/2006/math">
                    <m:sSub>
                      <m:sSub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𝜎</m:t>
                        </m:r>
                      </m:e>
                      <m: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1</m:t>
                        </m:r>
                      </m:sub>
                    </m:s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m:t>
                    </m:r>
                    <m:sSub>
                      <m:sSub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𝜎</m:t>
                        </m:r>
                      </m:e>
                      <m: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2</m:t>
                        </m:r>
                      </m:sub>
                    </m:s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m:t>
                    </m:r>
                    <m:sSub>
                      <m:sSub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𝜎</m:t>
                        </m:r>
                      </m:e>
                      <m:sub>
                        <m:r>
                          <m:rPr>
                            <m:sty m:val="p"/>
                          </m:rPr>
                          <a:rPr lang="en-US" altLang="zh-CN" sz="2200" b="0" i="0" smtClean="0">
                            <a:solidFill>
                              <a:prstClr val="black">
                                <a:lumMod val="85000"/>
                                <a:lumOff val="15000"/>
                              </a:prstClr>
                            </a:solidFill>
                            <a:latin typeface="Cambria Math"/>
                            <a:ea typeface="微软雅黑" panose="020B0503020204020204" pitchFamily="34" charset="-122"/>
                            <a:cs typeface="Arial" panose="020B0604020202020204" pitchFamily="34" charset="0"/>
                          </a:rPr>
                          <m:t>s</m:t>
                        </m:r>
                      </m:sub>
                    </m:sSub>
                  </m:oMath>
                </a14:m>
                <a:r>
                  <a:rPr lang="zh-CN"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为矩阵</a:t>
                </a:r>
                <a14:m>
                  <m:oMath xmlns:m="http://schemas.openxmlformats.org/officeDocument/2006/math">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𝐴</m:t>
                    </m:r>
                  </m:oMath>
                </a14:m>
                <a:r>
                  <a:rPr lang="zh-CN"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的全部非零奇异值。</a:t>
                </a:r>
                <a:endPar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a:p>
                <a:pPr marL="0" indent="457200">
                  <a:lnSpc>
                    <a:spcPct val="150000"/>
                  </a:lnSpc>
                  <a:spcBef>
                    <a:spcPts val="0"/>
                  </a:spcBef>
                  <a:buNone/>
                </a:pPr>
                <a:r>
                  <a:rPr lang="zh-CN"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一般来说奇异值序列下降非常快，奇异值分解用于降维就是利用了这一点，它用最大的</a:t>
                </a:r>
                <a14:m>
                  <m:oMath xmlns:m="http://schemas.openxmlformats.org/officeDocument/2006/math">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𝑟</m:t>
                    </m:r>
                  </m:oMath>
                </a14:m>
                <a:r>
                  <a:rPr lang="zh-CN"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个奇异值及对应的左右奇异向量来近似原矩阵，从而减少维数，即：</a:t>
                </a:r>
                <a:endPar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a:p>
                <a:pPr marL="0" indent="457200">
                  <a:lnSpc>
                    <a:spcPct val="150000"/>
                  </a:lnSpc>
                  <a:spcBef>
                    <a:spcPts val="0"/>
                  </a:spcBef>
                  <a:buNone/>
                </a:pPr>
                <a14:m>
                  <m:oMathPara xmlns:m="http://schemas.openxmlformats.org/officeDocument/2006/math">
                    <m:oMathParaPr>
                      <m:jc m:val="centerGroup"/>
                    </m:oMathParaPr>
                    <m:oMath xmlns:m="http://schemas.openxmlformats.org/officeDocument/2006/math">
                      <m:sSub>
                        <m:sSub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𝐴</m:t>
                          </m:r>
                        </m:e>
                        <m: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𝑚</m:t>
                          </m:r>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m:t>
                          </m:r>
                          <m:r>
                            <a:rPr lang="en-US" altLang="zh-CN" sz="2200" b="0" i="1" smtClean="0">
                              <a:solidFill>
                                <a:prstClr val="black">
                                  <a:lumMod val="85000"/>
                                  <a:lumOff val="15000"/>
                                </a:prstClr>
                              </a:solidFill>
                              <a:latin typeface="Cambria Math"/>
                              <a:ea typeface="微软雅黑" panose="020B0503020204020204" pitchFamily="34" charset="-122"/>
                              <a:cs typeface="Arial" panose="020B0604020202020204" pitchFamily="34" charset="0"/>
                            </a:rPr>
                            <m:t>𝑛</m:t>
                          </m:r>
                        </m:sub>
                      </m:s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m:t>
                      </m:r>
                      <m:sSub>
                        <m:sSub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𝑈</m:t>
                          </m:r>
                        </m:e>
                        <m: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𝑚</m:t>
                          </m:r>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m:t>
                          </m:r>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𝑚</m:t>
                          </m:r>
                        </m:sub>
                      </m:sSub>
                      <m:sSub>
                        <m:sSub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Pr>
                        <m:e>
                          <m:d>
                            <m:dPr>
                              <m:begChr m:val="["/>
                              <m:endChr m:val="]"/>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dPr>
                            <m:e>
                              <m:m>
                                <m:mPr>
                                  <m:mcs>
                                    <m:mc>
                                      <m:mcPr>
                                        <m:count m:val="2"/>
                                        <m:mcJc m:val="center"/>
                                      </m:mcPr>
                                    </m:mc>
                                  </m:mcs>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mPr>
                                <m:mr>
                                  <m:e>
                                    <m:r>
                                      <m:rPr>
                                        <m:sty m:val="p"/>
                                      </m:rP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Σ</m:t>
                                    </m:r>
                                  </m:e>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𝑂</m:t>
                                    </m:r>
                                  </m:e>
                                </m:mr>
                                <m:m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𝑂</m:t>
                                    </m:r>
                                  </m:e>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𝑂</m:t>
                                    </m:r>
                                  </m:e>
                                </m:mr>
                              </m:m>
                            </m:e>
                          </m:d>
                        </m:e>
                        <m: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𝑚</m:t>
                          </m:r>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m:t>
                          </m:r>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𝑛</m:t>
                          </m:r>
                        </m:sub>
                      </m:sSub>
                      <m:sSubSup>
                        <m:sSubSup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Sup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𝑉</m:t>
                          </m:r>
                        </m:e>
                        <m: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𝑛</m:t>
                          </m:r>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m:t>
                          </m:r>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𝑛</m:t>
                          </m:r>
                        </m:sub>
                        <m:sup>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𝑇</m:t>
                          </m:r>
                        </m:sup>
                      </m:sSubSup>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m:t>
                      </m:r>
                      <m:sSub>
                        <m:sSub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𝑈</m:t>
                          </m:r>
                        </m:e>
                        <m: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𝑚</m:t>
                          </m:r>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m:t>
                          </m:r>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𝑟</m:t>
                          </m:r>
                        </m:sub>
                      </m:sSub>
                      <m:sSub>
                        <m:sSub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Pr>
                        <m:e>
                          <m:r>
                            <m:rPr>
                              <m:sty m:val="p"/>
                            </m:rP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Σ</m:t>
                          </m:r>
                        </m:e>
                        <m: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𝑟</m:t>
                          </m:r>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m:t>
                          </m:r>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𝑟</m:t>
                          </m:r>
                        </m:sub>
                      </m:sSub>
                      <m:sSubSup>
                        <m:sSubSup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Sup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𝑉</m:t>
                          </m:r>
                        </m:e>
                        <m: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𝑟</m:t>
                          </m:r>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m:t>
                          </m:r>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𝑛</m:t>
                          </m:r>
                        </m:sub>
                        <m:sup>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𝑇</m:t>
                          </m:r>
                        </m:sup>
                      </m:sSubSup>
                    </m:oMath>
                  </m:oMathPara>
                </a14:m>
                <a:endPar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p:txBody>
          </p:sp>
        </mc:Choice>
        <mc:Fallback xmlns="">
          <p:sp>
            <p:nvSpPr>
              <p:cNvPr id="20" name="Content Placeholder 2"/>
              <p:cNvSpPr txBox="1">
                <a:spLocks noRot="1" noChangeAspect="1" noMove="1" noResize="1" noEditPoints="1" noAdjustHandles="1" noChangeArrowheads="1" noChangeShapeType="1" noTextEdit="1"/>
              </p:cNvSpPr>
              <p:nvPr/>
            </p:nvSpPr>
            <p:spPr>
              <a:xfrm>
                <a:off x="411481" y="681693"/>
                <a:ext cx="8330184" cy="5773971"/>
              </a:xfrm>
              <a:prstGeom prst="rect">
                <a:avLst/>
              </a:prstGeom>
              <a:blipFill rotWithShape="1">
                <a:blip r:embed="rId3"/>
                <a:stretch>
                  <a:fillRect l="-952" r="-512"/>
                </a:stretch>
              </a:blipFill>
            </p:spPr>
            <p:txBody>
              <a:bodyPr/>
              <a:lstStyle/>
              <a:p>
                <a:r>
                  <a:rPr lang="zh-CN" altLang="en-US">
                    <a:noFill/>
                  </a:rPr>
                  <a:t> </a:t>
                </a:r>
              </a:p>
            </p:txBody>
          </p:sp>
        </mc:Fallback>
      </mc:AlternateContent>
      <p:sp>
        <p:nvSpPr>
          <p:cNvPr id="41" name="文本框 2"/>
          <p:cNvSpPr txBox="1"/>
          <p:nvPr/>
        </p:nvSpPr>
        <p:spPr>
          <a:xfrm>
            <a:off x="0" y="158473"/>
            <a:ext cx="9144000" cy="523220"/>
          </a:xfrm>
          <a:prstGeom prst="rect">
            <a:avLst/>
          </a:prstGeom>
          <a:noFill/>
        </p:spPr>
        <p:txBody>
          <a:bodyPr wrap="square" rtlCol="0">
            <a:spAutoFit/>
          </a:bodyPr>
          <a:lstStyle/>
          <a:p>
            <a:pPr algn="ctr" defTabSz="1218565"/>
            <a:r>
              <a:rPr lang="en-US" altLang="zh-CN" sz="2800" b="1" dirty="0">
                <a:solidFill>
                  <a:srgbClr val="0070C0"/>
                </a:solidFill>
                <a:latin typeface="微软雅黑" panose="020B0503020204020204" pitchFamily="34" charset="-122"/>
                <a:ea typeface="微软雅黑" panose="020B0503020204020204" pitchFamily="34" charset="-122"/>
              </a:rPr>
              <a:t>5.2.1 </a:t>
            </a:r>
            <a:r>
              <a:rPr lang="zh-CN" altLang="en-US" sz="2800" b="1" dirty="0">
                <a:solidFill>
                  <a:srgbClr val="0070C0"/>
                </a:solidFill>
                <a:latin typeface="微软雅黑" panose="020B0503020204020204" pitchFamily="34" charset="-122"/>
                <a:ea typeface="微软雅黑" panose="020B0503020204020204" pitchFamily="34" charset="-122"/>
              </a:rPr>
              <a:t>奇异值分解</a:t>
            </a:r>
          </a:p>
        </p:txBody>
      </p:sp>
      <p:sp>
        <p:nvSpPr>
          <p:cNvPr id="4" name="灯片编号占位符 1"/>
          <p:cNvSpPr txBox="1">
            <a:spLocks/>
          </p:cNvSpPr>
          <p:nvPr/>
        </p:nvSpPr>
        <p:spPr>
          <a:xfrm>
            <a:off x="6791621" y="6464141"/>
            <a:ext cx="2133600" cy="273844"/>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E1BEBC7A-FD02-486B-81B5-A845787C689C}" type="slidenum">
              <a:rPr lang="zh-CN" altLang="en-US" sz="1600" smtClean="0"/>
              <a:pPr algn="r"/>
              <a:t>15</a:t>
            </a:fld>
            <a:endParaRPr lang="zh-CN" altLang="en-US" sz="16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657955011"/>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 name="Content Placeholder 2"/>
              <p:cNvSpPr txBox="1"/>
              <p:nvPr/>
            </p:nvSpPr>
            <p:spPr>
              <a:xfrm>
                <a:off x="411481" y="681693"/>
                <a:ext cx="8330184" cy="5773971"/>
              </a:xfrm>
              <a:prstGeom prst="rect">
                <a:avLst/>
              </a:prstGeom>
            </p:spPr>
            <p:txBody>
              <a:bodyPr vert="horz" lIns="91392" tIns="45696" rIns="91392" bIns="45696"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457200">
                  <a:lnSpc>
                    <a:spcPct val="150000"/>
                  </a:lnSpc>
                  <a:spcBef>
                    <a:spcPts val="0"/>
                  </a:spcBef>
                  <a:buNone/>
                </a:pPr>
                <a:r>
                  <a:rPr lang="zh-CN"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如果</a:t>
                </a:r>
                <a14:m>
                  <m:oMath xmlns:m="http://schemas.openxmlformats.org/officeDocument/2006/math">
                    <m:sSub>
                      <m:sSub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𝐴</m:t>
                        </m:r>
                      </m:e>
                      <m: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𝑚</m:t>
                        </m:r>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m:t>
                        </m:r>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𝑛</m:t>
                        </m:r>
                      </m:sub>
                    </m:sSub>
                  </m:oMath>
                </a14:m>
                <a:r>
                  <a:rPr lang="zh-CN"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是按行排列的样本，即</a:t>
                </a:r>
                <a14:m>
                  <m:oMath xmlns:m="http://schemas.openxmlformats.org/officeDocument/2006/math">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𝑚</m:t>
                    </m:r>
                  </m:oMath>
                </a14:m>
                <a:r>
                  <a:rPr lang="zh-CN"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是样本数量，</a:t>
                </a:r>
                <a14:m>
                  <m:oMath xmlns:m="http://schemas.openxmlformats.org/officeDocument/2006/math">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𝑛</m:t>
                    </m:r>
                  </m:oMath>
                </a14:m>
                <a:r>
                  <a:rPr lang="zh-CN"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是特征数量，对上式右乘</a:t>
                </a:r>
                <a14:m>
                  <m:oMath xmlns:m="http://schemas.openxmlformats.org/officeDocument/2006/math">
                    <m:sSub>
                      <m:sSub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𝑉</m:t>
                        </m:r>
                      </m:e>
                      <m: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𝑛</m:t>
                        </m:r>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m:t>
                        </m:r>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𝑟</m:t>
                        </m:r>
                      </m:sub>
                    </m:sSub>
                  </m:oMath>
                </a14:m>
                <a:r>
                  <a:rPr lang="zh-CN"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可得到降维后的样本特征矩阵：</a:t>
                </a:r>
                <a:endPar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a:p>
                <a:pPr marL="0" indent="457200">
                  <a:lnSpc>
                    <a:spcPct val="150000"/>
                  </a:lnSpc>
                  <a:spcBef>
                    <a:spcPts val="0"/>
                  </a:spcBef>
                  <a:buNone/>
                </a:pPr>
                <a14:m>
                  <m:oMathPara xmlns:m="http://schemas.openxmlformats.org/officeDocument/2006/math">
                    <m:oMathParaPr>
                      <m:jc m:val="centerGroup"/>
                    </m:oMathParaPr>
                    <m:oMath xmlns:m="http://schemas.openxmlformats.org/officeDocument/2006/math">
                      <m:sSub>
                        <m:sSub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Pr>
                        <m:e>
                          <m:sSup>
                            <m:sSup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p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𝐴</m:t>
                              </m:r>
                            </m:e>
                            <m:sup>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m:t>
                              </m:r>
                            </m:sup>
                          </m:sSup>
                        </m:e>
                        <m: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𝑚</m:t>
                          </m:r>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m:t>
                          </m:r>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𝑟</m:t>
                          </m:r>
                        </m:sub>
                      </m:s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m:t>
                      </m:r>
                      <m:sSub>
                        <m:sSub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𝐴</m:t>
                          </m:r>
                        </m:e>
                        <m: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𝑚</m:t>
                          </m:r>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m:t>
                          </m:r>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𝑛</m:t>
                          </m:r>
                        </m:sub>
                      </m:sSub>
                      <m:sSub>
                        <m:sSub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𝑉</m:t>
                          </m:r>
                        </m:e>
                        <m: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𝑛</m:t>
                          </m:r>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m:t>
                          </m:r>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𝑟</m:t>
                          </m:r>
                        </m:sub>
                      </m:s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m:t>
                      </m:r>
                      <m:sSub>
                        <m:sSub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𝑈</m:t>
                          </m:r>
                        </m:e>
                        <m: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𝑚</m:t>
                          </m:r>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m:t>
                          </m:r>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𝑟</m:t>
                          </m:r>
                        </m:sub>
                      </m:sSub>
                      <m:sSub>
                        <m:sSub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Pr>
                        <m:e>
                          <m:r>
                            <m:rPr>
                              <m:sty m:val="p"/>
                            </m:rP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Σ</m:t>
                          </m:r>
                        </m:e>
                        <m: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𝑟</m:t>
                          </m:r>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m:t>
                          </m:r>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𝑟</m:t>
                          </m:r>
                        </m:sub>
                      </m:sSub>
                      <m:sSubSup>
                        <m:sSubSup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Sup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𝑉</m:t>
                          </m:r>
                        </m:e>
                        <m: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𝑟</m:t>
                          </m:r>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m:t>
                          </m:r>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𝑛</m:t>
                          </m:r>
                        </m:sub>
                        <m:sup>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𝑇</m:t>
                          </m:r>
                        </m:sup>
                      </m:sSubSup>
                      <m:sSub>
                        <m:sSub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𝑉</m:t>
                          </m:r>
                        </m:e>
                        <m: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𝑛</m:t>
                          </m:r>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m:t>
                          </m:r>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𝑟</m:t>
                          </m:r>
                        </m:sub>
                      </m:s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m:t>
                      </m:r>
                      <m:sSub>
                        <m:sSub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𝑈</m:t>
                          </m:r>
                        </m:e>
                        <m: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𝑚</m:t>
                          </m:r>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m:t>
                          </m:r>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𝑟</m:t>
                          </m:r>
                        </m:sub>
                      </m:sSub>
                      <m:sSub>
                        <m:sSub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Pr>
                        <m:e>
                          <m:r>
                            <m:rPr>
                              <m:sty m:val="p"/>
                            </m:rP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Σ</m:t>
                          </m:r>
                        </m:e>
                        <m: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𝑟</m:t>
                          </m:r>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m:t>
                          </m:r>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𝑟</m:t>
                          </m:r>
                        </m:sub>
                      </m:sSub>
                    </m:oMath>
                  </m:oMathPara>
                </a14:m>
                <a:endPar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a:p>
                <a:pPr marL="0" indent="457200">
                  <a:lnSpc>
                    <a:spcPct val="150000"/>
                  </a:lnSpc>
                  <a:spcBef>
                    <a:spcPts val="0"/>
                  </a:spcBef>
                  <a:buNone/>
                </a:pPr>
                <a:endPar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p:txBody>
          </p:sp>
        </mc:Choice>
        <mc:Fallback xmlns="">
          <p:sp>
            <p:nvSpPr>
              <p:cNvPr id="20" name="Content Placeholder 2"/>
              <p:cNvSpPr txBox="1">
                <a:spLocks noRot="1" noChangeAspect="1" noMove="1" noResize="1" noEditPoints="1" noAdjustHandles="1" noChangeArrowheads="1" noChangeShapeType="1" noTextEdit="1"/>
              </p:cNvSpPr>
              <p:nvPr/>
            </p:nvSpPr>
            <p:spPr>
              <a:xfrm>
                <a:off x="411481" y="681693"/>
                <a:ext cx="8330184" cy="5773971"/>
              </a:xfrm>
              <a:prstGeom prst="rect">
                <a:avLst/>
              </a:prstGeom>
              <a:blipFill rotWithShape="1">
                <a:blip r:embed="rId3"/>
                <a:stretch>
                  <a:fillRect l="-952" r="-4246"/>
                </a:stretch>
              </a:blipFill>
            </p:spPr>
            <p:txBody>
              <a:bodyPr/>
              <a:lstStyle/>
              <a:p>
                <a:r>
                  <a:rPr lang="zh-CN" altLang="en-US">
                    <a:noFill/>
                  </a:rPr>
                  <a:t> </a:t>
                </a:r>
              </a:p>
            </p:txBody>
          </p:sp>
        </mc:Fallback>
      </mc:AlternateContent>
      <p:sp>
        <p:nvSpPr>
          <p:cNvPr id="41" name="文本框 2"/>
          <p:cNvSpPr txBox="1"/>
          <p:nvPr/>
        </p:nvSpPr>
        <p:spPr>
          <a:xfrm>
            <a:off x="0" y="158473"/>
            <a:ext cx="9144000" cy="523220"/>
          </a:xfrm>
          <a:prstGeom prst="rect">
            <a:avLst/>
          </a:prstGeom>
          <a:noFill/>
        </p:spPr>
        <p:txBody>
          <a:bodyPr wrap="square" rtlCol="0">
            <a:spAutoFit/>
          </a:bodyPr>
          <a:lstStyle/>
          <a:p>
            <a:pPr algn="ctr" defTabSz="1218565"/>
            <a:r>
              <a:rPr lang="en-US" altLang="zh-CN" sz="2800" b="1" dirty="0">
                <a:solidFill>
                  <a:srgbClr val="0070C0"/>
                </a:solidFill>
                <a:latin typeface="微软雅黑" panose="020B0503020204020204" pitchFamily="34" charset="-122"/>
                <a:ea typeface="微软雅黑" panose="020B0503020204020204" pitchFamily="34" charset="-122"/>
              </a:rPr>
              <a:t>5.2.1 </a:t>
            </a:r>
            <a:r>
              <a:rPr lang="zh-CN" altLang="en-US" sz="2800" b="1" dirty="0">
                <a:solidFill>
                  <a:srgbClr val="0070C0"/>
                </a:solidFill>
                <a:latin typeface="微软雅黑" panose="020B0503020204020204" pitchFamily="34" charset="-122"/>
                <a:ea typeface="微软雅黑" panose="020B0503020204020204" pitchFamily="34" charset="-122"/>
              </a:rPr>
              <a:t>奇异值分解</a:t>
            </a:r>
          </a:p>
        </p:txBody>
      </p:sp>
      <p:sp>
        <p:nvSpPr>
          <p:cNvPr id="4" name="灯片编号占位符 1"/>
          <p:cNvSpPr txBox="1">
            <a:spLocks/>
          </p:cNvSpPr>
          <p:nvPr/>
        </p:nvSpPr>
        <p:spPr>
          <a:xfrm>
            <a:off x="6791621" y="6464141"/>
            <a:ext cx="2133600" cy="273844"/>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E1BEBC7A-FD02-486B-81B5-A845787C689C}" type="slidenum">
              <a:rPr lang="zh-CN" altLang="en-US" sz="1600" smtClean="0"/>
              <a:pPr algn="r"/>
              <a:t>16</a:t>
            </a:fld>
            <a:endParaRPr lang="zh-CN" altLang="en-US" sz="16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03777"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6432" y="2697577"/>
            <a:ext cx="7827963" cy="3309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4170277"/>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 name="Content Placeholder 2"/>
              <p:cNvSpPr txBox="1"/>
              <p:nvPr/>
            </p:nvSpPr>
            <p:spPr>
              <a:xfrm>
                <a:off x="411481" y="681693"/>
                <a:ext cx="3981615" cy="2131081"/>
              </a:xfrm>
              <a:prstGeom prst="rect">
                <a:avLst/>
              </a:prstGeom>
            </p:spPr>
            <p:txBody>
              <a:bodyPr vert="horz" lIns="91392" tIns="45696" rIns="91392" bIns="45696"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457200">
                  <a:lnSpc>
                    <a:spcPct val="150000"/>
                  </a:lnSpc>
                  <a:spcBef>
                    <a:spcPts val="0"/>
                  </a:spcBef>
                  <a:buNone/>
                </a:pP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主成分分析降维，实际上是丢弃样本点在空间中的某些坐标分量。</a:t>
                </a:r>
                <a:endPar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a:p>
                <a:pPr marL="0" indent="457200" latinLnBrk="1">
                  <a:lnSpc>
                    <a:spcPct val="150000"/>
                  </a:lnSpc>
                  <a:spcBef>
                    <a:spcPts val="0"/>
                  </a:spcBef>
                  <a:buNone/>
                </a:pPr>
                <a:r>
                  <a:rPr lang="zh-CN"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在二维平面上有</a:t>
                </a:r>
                <a14:m>
                  <m:oMath xmlns:m="http://schemas.openxmlformats.org/officeDocument/2006/math">
                    <m:sSub>
                      <m:sSub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𝒙</m:t>
                        </m:r>
                      </m:e>
                      <m: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1</m:t>
                        </m:r>
                      </m:sub>
                    </m:s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m:t>
                    </m:r>
                    <m:sSub>
                      <m:sSub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𝒙</m:t>
                        </m:r>
                      </m:e>
                      <m: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2</m:t>
                        </m:r>
                      </m:sub>
                    </m:s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m:t>
                    </m:r>
                    <m:sSub>
                      <m:sSub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𝒙</m:t>
                        </m:r>
                      </m:e>
                      <m: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3</m:t>
                        </m:r>
                      </m:sub>
                    </m:s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m:t>
                    </m:r>
                    <m:sSub>
                      <m:sSub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𝒙</m:t>
                        </m:r>
                      </m:e>
                      <m: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4</m:t>
                        </m:r>
                      </m:sub>
                    </m:sSub>
                  </m:oMath>
                </a14:m>
                <a:r>
                  <a:rPr lang="zh-CN"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四个点，具体坐标如图中所示，它们满足所谓中心化要求，即</a:t>
                </a:r>
                <a14:m>
                  <m:oMath xmlns:m="http://schemas.openxmlformats.org/officeDocument/2006/math">
                    <m:nary>
                      <m:naryPr>
                        <m:chr m:val="∑"/>
                        <m:limLoc m:val="undOv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naryPr>
                      <m: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𝑖</m:t>
                        </m:r>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=1</m:t>
                        </m:r>
                      </m:sub>
                      <m:sup>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4</m:t>
                        </m:r>
                      </m:sup>
                      <m:e>
                        <m:sSub>
                          <m:sSub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𝒙</m:t>
                            </m:r>
                          </m:e>
                          <m: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𝑖</m:t>
                            </m:r>
                          </m:sub>
                        </m:sSub>
                      </m:e>
                    </m:nary>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=0</m:t>
                    </m:r>
                  </m:oMath>
                </a14:m>
                <a:r>
                  <a:rPr lang="zh-CN"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a:t>
                </a:r>
                <a:endPar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p:txBody>
          </p:sp>
        </mc:Choice>
        <mc:Fallback xmlns="">
          <p:sp>
            <p:nvSpPr>
              <p:cNvPr id="20" name="Content Placeholder 2"/>
              <p:cNvSpPr txBox="1">
                <a:spLocks noRot="1" noChangeAspect="1" noMove="1" noResize="1" noEditPoints="1" noAdjustHandles="1" noChangeArrowheads="1" noChangeShapeType="1" noTextEdit="1"/>
              </p:cNvSpPr>
              <p:nvPr/>
            </p:nvSpPr>
            <p:spPr>
              <a:xfrm>
                <a:off x="411481" y="681693"/>
                <a:ext cx="3981615" cy="2131081"/>
              </a:xfrm>
              <a:prstGeom prst="rect">
                <a:avLst/>
              </a:prstGeom>
              <a:blipFill rotWithShape="1">
                <a:blip r:embed="rId3"/>
                <a:stretch>
                  <a:fillRect l="-1991" b="-107163"/>
                </a:stretch>
              </a:blipFill>
            </p:spPr>
            <p:txBody>
              <a:bodyPr/>
              <a:lstStyle/>
              <a:p>
                <a:r>
                  <a:rPr lang="zh-CN" altLang="en-US">
                    <a:noFill/>
                  </a:rPr>
                  <a:t> </a:t>
                </a:r>
              </a:p>
            </p:txBody>
          </p:sp>
        </mc:Fallback>
      </mc:AlternateContent>
      <p:sp>
        <p:nvSpPr>
          <p:cNvPr id="41" name="文本框 2"/>
          <p:cNvSpPr txBox="1"/>
          <p:nvPr/>
        </p:nvSpPr>
        <p:spPr>
          <a:xfrm>
            <a:off x="0" y="158473"/>
            <a:ext cx="9144000" cy="523220"/>
          </a:xfrm>
          <a:prstGeom prst="rect">
            <a:avLst/>
          </a:prstGeom>
          <a:noFill/>
        </p:spPr>
        <p:txBody>
          <a:bodyPr wrap="square" rtlCol="0">
            <a:spAutoFit/>
          </a:bodyPr>
          <a:lstStyle/>
          <a:p>
            <a:pPr algn="ctr" defTabSz="1218565"/>
            <a:r>
              <a:rPr lang="en-US" altLang="zh-CN" sz="2800" b="1" dirty="0">
                <a:solidFill>
                  <a:srgbClr val="0070C0"/>
                </a:solidFill>
                <a:latin typeface="微软雅黑" panose="020B0503020204020204" pitchFamily="34" charset="-122"/>
                <a:ea typeface="微软雅黑" panose="020B0503020204020204" pitchFamily="34" charset="-122"/>
              </a:rPr>
              <a:t>5.2.2 </a:t>
            </a:r>
            <a:r>
              <a:rPr lang="zh-CN" altLang="en-US" sz="2800" b="1" dirty="0">
                <a:solidFill>
                  <a:srgbClr val="0070C0"/>
                </a:solidFill>
                <a:latin typeface="微软雅黑" panose="020B0503020204020204" pitchFamily="34" charset="-122"/>
                <a:ea typeface="微软雅黑" panose="020B0503020204020204" pitchFamily="34" charset="-122"/>
              </a:rPr>
              <a:t>主成分分析</a:t>
            </a:r>
          </a:p>
        </p:txBody>
      </p:sp>
      <p:sp>
        <p:nvSpPr>
          <p:cNvPr id="4" name="灯片编号占位符 1"/>
          <p:cNvSpPr txBox="1">
            <a:spLocks/>
          </p:cNvSpPr>
          <p:nvPr/>
        </p:nvSpPr>
        <p:spPr>
          <a:xfrm>
            <a:off x="6791621" y="6464141"/>
            <a:ext cx="2133600" cy="273844"/>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E1BEBC7A-FD02-486B-81B5-A845787C689C}" type="slidenum">
              <a:rPr lang="zh-CN" altLang="en-US" sz="1600" smtClean="0"/>
              <a:pPr algn="r"/>
              <a:t>17</a:t>
            </a:fld>
            <a:endParaRPr lang="zh-CN" altLang="en-US" sz="16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xmlns:a14="http://schemas.microsoft.com/office/drawing/2010/main">
        <mc:Choice Requires="a14">
          <p:sp>
            <p:nvSpPr>
              <p:cNvPr id="9" name="Content Placeholder 2"/>
              <p:cNvSpPr txBox="1"/>
              <p:nvPr/>
            </p:nvSpPr>
            <p:spPr>
              <a:xfrm>
                <a:off x="411481" y="4199746"/>
                <a:ext cx="8330184" cy="2131081"/>
              </a:xfrm>
              <a:prstGeom prst="rect">
                <a:avLst/>
              </a:prstGeom>
            </p:spPr>
            <p:txBody>
              <a:bodyPr vert="horz" lIns="91392" tIns="45696" rIns="91392" bIns="45696"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457200">
                  <a:lnSpc>
                    <a:spcPct val="150000"/>
                  </a:lnSpc>
                  <a:spcBef>
                    <a:spcPts val="0"/>
                  </a:spcBef>
                  <a:buNone/>
                </a:pPr>
                <a:r>
                  <a:rPr lang="zh-CN"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丢弃一个坐标使得</a:t>
                </a:r>
                <a14:m>
                  <m:oMath xmlns:m="http://schemas.openxmlformats.org/officeDocument/2006/math">
                    <m:sSub>
                      <m:sSub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𝒙</m:t>
                        </m:r>
                      </m:e>
                      <m: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𝟏</m:t>
                        </m:r>
                      </m:sub>
                    </m:sSub>
                  </m:oMath>
                </a14:m>
                <a:r>
                  <a:rPr lang="zh-CN"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只能用</a:t>
                </a:r>
                <a14:m>
                  <m:oMath xmlns:m="http://schemas.openxmlformats.org/officeDocument/2006/math">
                    <m:sSubSup>
                      <m:sSubSup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Sup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𝒙</m:t>
                        </m:r>
                      </m:e>
                      <m: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𝟏</m:t>
                        </m:r>
                      </m:sub>
                      <m:sup>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m:t>
                        </m:r>
                      </m:sup>
                    </m:sSubSup>
                  </m:oMath>
                </a14:m>
                <a:r>
                  <a:rPr lang="zh-CN"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来代表（或者叫恢复），因此要带来误差，该误差可以用</a:t>
                </a:r>
                <a14:m>
                  <m:oMath xmlns:m="http://schemas.openxmlformats.org/officeDocument/2006/math">
                    <m:sSub>
                      <m:sSub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𝒙</m:t>
                        </m:r>
                      </m:e>
                      <m: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𝟏</m:t>
                        </m:r>
                      </m:sub>
                    </m:sSub>
                  </m:oMath>
                </a14:m>
                <a:r>
                  <a:rPr lang="zh-CN"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和</a:t>
                </a:r>
                <a14:m>
                  <m:oMath xmlns:m="http://schemas.openxmlformats.org/officeDocument/2006/math">
                    <m:sSubSup>
                      <m:sSubSup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Sup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𝒙</m:t>
                        </m:r>
                      </m:e>
                      <m: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𝟏</m:t>
                        </m:r>
                      </m:sub>
                      <m:sup>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m:t>
                        </m:r>
                      </m:sup>
                    </m:sSubSup>
                  </m:oMath>
                </a14:m>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之差的</a:t>
                </a:r>
                <a:r>
                  <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2-</a:t>
                </a: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范数的平方来衡量，即</a:t>
                </a:r>
                <a14:m>
                  <m:oMath xmlns:m="http://schemas.openxmlformats.org/officeDocument/2006/math">
                    <m:sSubSup>
                      <m:sSubSup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SupPr>
                      <m:e>
                        <m:d>
                          <m:dPr>
                            <m:begChr m:val="‖"/>
                            <m:endChr m:val="‖"/>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dPr>
                          <m:e>
                            <m:sSub>
                              <m:sSub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𝒙</m:t>
                                </m:r>
                              </m:e>
                              <m: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𝟏</m:t>
                                </m:r>
                              </m:sub>
                            </m:s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m:t>
                            </m:r>
                            <m:sSubSup>
                              <m:sSubSup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Sup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𝒙</m:t>
                                </m:r>
                              </m:e>
                              <m: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𝟏</m:t>
                                </m:r>
                              </m:sub>
                              <m:sup>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m:t>
                                </m:r>
                              </m:sup>
                            </m:sSubSup>
                          </m:e>
                        </m:d>
                      </m:e>
                      <m: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2</m:t>
                        </m:r>
                      </m:sub>
                      <m:sup>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2</m:t>
                        </m:r>
                      </m:sup>
                    </m:sSubSup>
                  </m:oMath>
                </a14:m>
                <a:r>
                  <a:rPr lang="zh-CN"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a:t>
                </a:r>
                <a:endPar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a:p>
                <a:pPr marL="0" indent="457200">
                  <a:lnSpc>
                    <a:spcPct val="150000"/>
                  </a:lnSpc>
                  <a:spcBef>
                    <a:spcPts val="0"/>
                  </a:spcBef>
                  <a:buNone/>
                </a:pP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希望降维带来的恢复误差尽可能小，即要使所有点的误差和最小，称之为极小化恢复误差。</a:t>
                </a:r>
              </a:p>
            </p:txBody>
          </p:sp>
        </mc:Choice>
        <mc:Fallback xmlns="">
          <p:sp>
            <p:nvSpPr>
              <p:cNvPr id="9" name="Content Placeholder 2"/>
              <p:cNvSpPr txBox="1">
                <a:spLocks noRot="1" noChangeAspect="1" noMove="1" noResize="1" noEditPoints="1" noAdjustHandles="1" noChangeArrowheads="1" noChangeShapeType="1" noTextEdit="1"/>
              </p:cNvSpPr>
              <p:nvPr/>
            </p:nvSpPr>
            <p:spPr>
              <a:xfrm>
                <a:off x="411481" y="4199746"/>
                <a:ext cx="8330184" cy="2131081"/>
              </a:xfrm>
              <a:prstGeom prst="rect">
                <a:avLst/>
              </a:prstGeom>
              <a:blipFill rotWithShape="1">
                <a:blip r:embed="rId4"/>
                <a:stretch>
                  <a:fillRect l="-952" b="-25714"/>
                </a:stretch>
              </a:blipFill>
            </p:spPr>
            <p:txBody>
              <a:bodyPr/>
              <a:lstStyle/>
              <a:p>
                <a:r>
                  <a:rPr lang="zh-CN" altLang="en-US">
                    <a:noFill/>
                  </a:rPr>
                  <a:t> </a:t>
                </a:r>
              </a:p>
            </p:txBody>
          </p:sp>
        </mc:Fallback>
      </mc:AlternateContent>
      <p:sp>
        <p:nvSpPr>
          <p:cNvPr id="7"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02764"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72271" y="681693"/>
            <a:ext cx="4838700" cy="356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8771942"/>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 name="Content Placeholder 2"/>
              <p:cNvSpPr txBox="1"/>
              <p:nvPr/>
            </p:nvSpPr>
            <p:spPr>
              <a:xfrm>
                <a:off x="411481" y="681693"/>
                <a:ext cx="8330184" cy="5773971"/>
              </a:xfrm>
              <a:prstGeom prst="rect">
                <a:avLst/>
              </a:prstGeom>
            </p:spPr>
            <p:txBody>
              <a:bodyPr vert="horz" lIns="91392" tIns="45696" rIns="91392" bIns="45696"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457200">
                  <a:lnSpc>
                    <a:spcPct val="150000"/>
                  </a:lnSpc>
                  <a:spcBef>
                    <a:spcPts val="0"/>
                  </a:spcBef>
                  <a:buNone/>
                </a:pPr>
                <a:r>
                  <a:rPr lang="zh-CN"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考虑所有样本点的优化</a:t>
                </a: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模型</a:t>
                </a:r>
                <a:r>
                  <a:rPr lang="zh-CN"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为：</a:t>
                </a:r>
                <a:endPar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a:p>
                <a:pPr marL="0" indent="457200">
                  <a:spcBef>
                    <a:spcPts val="0"/>
                  </a:spcBef>
                  <a:buNone/>
                </a:pPr>
                <a14:m>
                  <m:oMathPara xmlns:m="http://schemas.openxmlformats.org/officeDocument/2006/math">
                    <m:oMathParaPr>
                      <m:jc m:val="centerGroup"/>
                    </m:oMathParaPr>
                    <m:oMath xmlns:m="http://schemas.openxmlformats.org/officeDocument/2006/math">
                      <m:func>
                        <m:func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funcPr>
                        <m:fName>
                          <m:limLow>
                            <m:limLow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limLowPr>
                            <m:e>
                              <m:r>
                                <m:rPr>
                                  <m:sty m:val="p"/>
                                </m:rP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min</m:t>
                              </m:r>
                            </m:e>
                            <m:lim>
                              <m:sSub>
                                <m:sSub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𝒘</m:t>
                                  </m:r>
                                </m:e>
                                <m: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1</m:t>
                                  </m:r>
                                </m:sub>
                              </m:s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m:t>
                              </m:r>
                              <m:sSub>
                                <m:sSub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𝒘</m:t>
                                  </m:r>
                                </m:e>
                                <m: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2</m:t>
                                  </m:r>
                                </m:sub>
                              </m:sSub>
                            </m:lim>
                          </m:limLow>
                        </m:fName>
                        <m:e>
                          <m:nary>
                            <m:naryPr>
                              <m:chr m:val="∑"/>
                              <m:limLoc m:val="undOv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naryPr>
                            <m: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𝑖</m:t>
                              </m:r>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=1</m:t>
                              </m:r>
                            </m:sub>
                            <m:sup>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4</m:t>
                              </m:r>
                            </m:sup>
                            <m:e>
                              <m:sSubSup>
                                <m:sSubSup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SupPr>
                                <m:e>
                                  <m:d>
                                    <m:dPr>
                                      <m:begChr m:val="‖"/>
                                      <m:endChr m:val="‖"/>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dPr>
                                    <m:e>
                                      <m:sSub>
                                        <m:sSub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𝒙</m:t>
                                          </m:r>
                                        </m:e>
                                        <m: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𝑖</m:t>
                                          </m:r>
                                        </m:sub>
                                      </m:s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m:t>
                                      </m:r>
                                      <m:sSubSup>
                                        <m:sSubSup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Sup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𝒙</m:t>
                                          </m:r>
                                        </m:e>
                                        <m: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𝑖</m:t>
                                          </m:r>
                                        </m:sub>
                                        <m:sup>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m:t>
                                          </m:r>
                                        </m:sup>
                                      </m:sSubSup>
                                    </m:e>
                                  </m:d>
                                </m:e>
                                <m: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2</m:t>
                                  </m:r>
                                </m:sub>
                                <m:sup>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2</m:t>
                                  </m:r>
                                </m:sup>
                              </m:sSubSup>
                            </m:e>
                          </m:nary>
                        </m:e>
                      </m:func>
                    </m:oMath>
                  </m:oMathPara>
                </a14:m>
                <a:endParaRPr lang="zh-CN"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a:p>
                <a:pPr marL="0" indent="457200">
                  <a:spcBef>
                    <a:spcPts val="0"/>
                  </a:spcBef>
                  <a:buNone/>
                </a:pPr>
                <a14:m>
                  <m:oMathPara xmlns:m="http://schemas.openxmlformats.org/officeDocument/2006/math">
                    <m:oMathParaPr>
                      <m:jc m:val="centerGroup"/>
                    </m:oMathParaPr>
                    <m:oMath xmlns:m="http://schemas.openxmlformats.org/officeDocument/2006/math">
                      <m:r>
                        <m:rPr>
                          <m:sty m:val="p"/>
                        </m:rPr>
                        <a:rPr lang="en-US" altLang="zh-CN" sz="2200" i="1">
                          <a:solidFill>
                            <a:prstClr val="black">
                              <a:lumMod val="85000"/>
                              <a:lumOff val="15000"/>
                            </a:prstClr>
                          </a:solidFill>
                          <a:latin typeface="Cambria Math"/>
                          <a:ea typeface="微软雅黑" panose="020B0503020204020204" pitchFamily="34" charset="-122"/>
                          <a:cs typeface="Arial" panose="020B0604020202020204" pitchFamily="34" charset="0"/>
                        </a:rPr>
                        <m:t>s</m:t>
                      </m:r>
                      <m:r>
                        <a:rPr lang="en-US" altLang="zh-CN" sz="2200" i="1">
                          <a:solidFill>
                            <a:prstClr val="black">
                              <a:lumMod val="85000"/>
                              <a:lumOff val="15000"/>
                            </a:prstClr>
                          </a:solidFill>
                          <a:latin typeface="Cambria Math"/>
                          <a:ea typeface="微软雅黑" panose="020B0503020204020204" pitchFamily="34" charset="-122"/>
                          <a:cs typeface="Arial" panose="020B0604020202020204" pitchFamily="34" charset="0"/>
                        </a:rPr>
                        <m:t>.</m:t>
                      </m:r>
                      <m:r>
                        <m:rPr>
                          <m:sty m:val="p"/>
                        </m:rPr>
                        <a:rPr lang="en-US" altLang="zh-CN" sz="2200" i="1">
                          <a:solidFill>
                            <a:prstClr val="black">
                              <a:lumMod val="85000"/>
                              <a:lumOff val="15000"/>
                            </a:prstClr>
                          </a:solidFill>
                          <a:latin typeface="Cambria Math"/>
                          <a:ea typeface="微软雅黑" panose="020B0503020204020204" pitchFamily="34" charset="-122"/>
                          <a:cs typeface="Arial" panose="020B0604020202020204" pitchFamily="34" charset="0"/>
                        </a:rPr>
                        <m:t>t</m:t>
                      </m:r>
                      <m:r>
                        <a:rPr lang="en-US" altLang="zh-CN" sz="2200" i="1">
                          <a:solidFill>
                            <a:prstClr val="black">
                              <a:lumMod val="85000"/>
                              <a:lumOff val="15000"/>
                            </a:prstClr>
                          </a:solidFill>
                          <a:latin typeface="Cambria Math"/>
                          <a:ea typeface="微软雅黑" panose="020B0503020204020204" pitchFamily="34" charset="-122"/>
                          <a:cs typeface="Arial" panose="020B0604020202020204" pitchFamily="34" charset="0"/>
                        </a:rPr>
                        <m:t>.</m:t>
                      </m:r>
                      <m:sSubSup>
                        <m:sSubSup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SupPr>
                        <m:e>
                          <m:sSub>
                            <m:sSub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200" i="1">
                                  <a:solidFill>
                                    <a:prstClr val="black">
                                      <a:lumMod val="85000"/>
                                      <a:lumOff val="15000"/>
                                    </a:prstClr>
                                  </a:solidFill>
                                  <a:latin typeface="Cambria Math"/>
                                  <a:ea typeface="微软雅黑" panose="020B0503020204020204" pitchFamily="34" charset="-122"/>
                                  <a:cs typeface="Arial" panose="020B0604020202020204" pitchFamily="34" charset="0"/>
                                </a:rPr>
                                <m:t>𝒘</m:t>
                              </m:r>
                            </m:e>
                            <m:sub>
                              <m:r>
                                <a:rPr lang="en-US" altLang="zh-CN" sz="2200" i="1">
                                  <a:solidFill>
                                    <a:prstClr val="black">
                                      <a:lumMod val="85000"/>
                                      <a:lumOff val="15000"/>
                                    </a:prstClr>
                                  </a:solidFill>
                                  <a:latin typeface="Cambria Math"/>
                                  <a:ea typeface="微软雅黑" panose="020B0503020204020204" pitchFamily="34" charset="-122"/>
                                  <a:cs typeface="Arial" panose="020B0604020202020204" pitchFamily="34" charset="0"/>
                                </a:rPr>
                                <m:t>𝑖</m:t>
                              </m:r>
                            </m:sub>
                          </m:sSub>
                          <m:r>
                            <a:rPr lang="en-US" altLang="zh-CN" sz="2200" i="1">
                              <a:solidFill>
                                <a:prstClr val="black">
                                  <a:lumMod val="85000"/>
                                  <a:lumOff val="15000"/>
                                </a:prstClr>
                              </a:solidFill>
                              <a:latin typeface="Cambria Math"/>
                              <a:ea typeface="微软雅黑" panose="020B0503020204020204" pitchFamily="34" charset="-122"/>
                              <a:cs typeface="Arial" panose="020B0604020202020204" pitchFamily="34" charset="0"/>
                            </a:rPr>
                            <m:t>𝒘</m:t>
                          </m:r>
                        </m:e>
                        <m:sub>
                          <m:r>
                            <a:rPr lang="en-US" altLang="zh-CN" sz="2200" i="1">
                              <a:solidFill>
                                <a:prstClr val="black">
                                  <a:lumMod val="85000"/>
                                  <a:lumOff val="15000"/>
                                </a:prstClr>
                              </a:solidFill>
                              <a:latin typeface="Cambria Math"/>
                              <a:ea typeface="微软雅黑" panose="020B0503020204020204" pitchFamily="34" charset="-122"/>
                              <a:cs typeface="Arial" panose="020B0604020202020204" pitchFamily="34" charset="0"/>
                            </a:rPr>
                            <m:t>𝑖</m:t>
                          </m:r>
                        </m:sub>
                        <m:sup>
                          <m:r>
                            <a:rPr lang="en-US" altLang="zh-CN" sz="2200" i="1">
                              <a:solidFill>
                                <a:prstClr val="black">
                                  <a:lumMod val="85000"/>
                                  <a:lumOff val="15000"/>
                                </a:prstClr>
                              </a:solidFill>
                              <a:latin typeface="Cambria Math"/>
                              <a:ea typeface="微软雅黑" panose="020B0503020204020204" pitchFamily="34" charset="-122"/>
                              <a:cs typeface="Arial" panose="020B0604020202020204" pitchFamily="34" charset="0"/>
                            </a:rPr>
                            <m:t>𝑇</m:t>
                          </m:r>
                        </m:sup>
                      </m:sSubSup>
                      <m:r>
                        <a:rPr lang="en-US" altLang="zh-CN" sz="2200" i="1">
                          <a:solidFill>
                            <a:prstClr val="black">
                              <a:lumMod val="85000"/>
                              <a:lumOff val="15000"/>
                            </a:prstClr>
                          </a:solidFill>
                          <a:latin typeface="Cambria Math"/>
                          <a:ea typeface="微软雅黑" panose="020B0503020204020204" pitchFamily="34" charset="-122"/>
                          <a:cs typeface="Arial" panose="020B0604020202020204" pitchFamily="34" charset="0"/>
                        </a:rPr>
                        <m:t>=1,</m:t>
                      </m:r>
                      <m:sSubSup>
                        <m:sSubSup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SupPr>
                        <m:e>
                          <m:r>
                            <a:rPr lang="en-US" altLang="zh-CN" sz="2200" i="1">
                              <a:solidFill>
                                <a:prstClr val="black">
                                  <a:lumMod val="85000"/>
                                  <a:lumOff val="15000"/>
                                </a:prstClr>
                              </a:solidFill>
                              <a:latin typeface="Cambria Math"/>
                              <a:ea typeface="微软雅黑" panose="020B0503020204020204" pitchFamily="34" charset="-122"/>
                              <a:cs typeface="Arial" panose="020B0604020202020204" pitchFamily="34" charset="0"/>
                            </a:rPr>
                            <m:t>𝒘</m:t>
                          </m:r>
                        </m:e>
                        <m:sub>
                          <m:r>
                            <a:rPr lang="en-US" altLang="zh-CN" sz="2200" i="1">
                              <a:solidFill>
                                <a:prstClr val="black">
                                  <a:lumMod val="85000"/>
                                  <a:lumOff val="15000"/>
                                </a:prstClr>
                              </a:solidFill>
                              <a:latin typeface="Cambria Math"/>
                              <a:ea typeface="微软雅黑" panose="020B0503020204020204" pitchFamily="34" charset="-122"/>
                              <a:cs typeface="Arial" panose="020B0604020202020204" pitchFamily="34" charset="0"/>
                            </a:rPr>
                            <m:t>𝑗</m:t>
                          </m:r>
                        </m:sub>
                        <m:sup>
                          <m:r>
                            <a:rPr lang="en-US" altLang="zh-CN" sz="2200" i="1">
                              <a:solidFill>
                                <a:prstClr val="black">
                                  <a:lumMod val="85000"/>
                                  <a:lumOff val="15000"/>
                                </a:prstClr>
                              </a:solidFill>
                              <a:latin typeface="Cambria Math"/>
                              <a:ea typeface="微软雅黑" panose="020B0503020204020204" pitchFamily="34" charset="-122"/>
                              <a:cs typeface="Arial" panose="020B0604020202020204" pitchFamily="34" charset="0"/>
                            </a:rPr>
                            <m:t>𝑇</m:t>
                          </m:r>
                        </m:sup>
                      </m:sSubSup>
                      <m:sSub>
                        <m:sSub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200" i="1">
                              <a:solidFill>
                                <a:prstClr val="black">
                                  <a:lumMod val="85000"/>
                                  <a:lumOff val="15000"/>
                                </a:prstClr>
                              </a:solidFill>
                              <a:latin typeface="Cambria Math"/>
                              <a:ea typeface="微软雅黑" panose="020B0503020204020204" pitchFamily="34" charset="-122"/>
                              <a:cs typeface="Arial" panose="020B0604020202020204" pitchFamily="34" charset="0"/>
                            </a:rPr>
                            <m:t>𝒘</m:t>
                          </m:r>
                        </m:e>
                        <m:sub>
                          <m:r>
                            <a:rPr lang="en-US" altLang="zh-CN" sz="2200" i="1">
                              <a:solidFill>
                                <a:prstClr val="black">
                                  <a:lumMod val="85000"/>
                                  <a:lumOff val="15000"/>
                                </a:prstClr>
                              </a:solidFill>
                              <a:latin typeface="Cambria Math"/>
                              <a:ea typeface="微软雅黑" panose="020B0503020204020204" pitchFamily="34" charset="-122"/>
                              <a:cs typeface="Arial" panose="020B0604020202020204" pitchFamily="34" charset="0"/>
                            </a:rPr>
                            <m:t>𝒊</m:t>
                          </m:r>
                        </m:sub>
                      </m:sSub>
                      <m:r>
                        <a:rPr lang="en-US" altLang="zh-CN" sz="2200" i="1">
                          <a:solidFill>
                            <a:prstClr val="black">
                              <a:lumMod val="85000"/>
                              <a:lumOff val="15000"/>
                            </a:prstClr>
                          </a:solidFill>
                          <a:latin typeface="Cambria Math"/>
                          <a:ea typeface="微软雅黑" panose="020B0503020204020204" pitchFamily="34" charset="-122"/>
                          <a:cs typeface="Arial" panose="020B0604020202020204" pitchFamily="34" charset="0"/>
                        </a:rPr>
                        <m:t>=</m:t>
                      </m:r>
                      <m:r>
                        <a:rPr lang="en-US" altLang="zh-CN" sz="2200" i="1">
                          <a:solidFill>
                            <a:prstClr val="black">
                              <a:lumMod val="85000"/>
                              <a:lumOff val="15000"/>
                            </a:prstClr>
                          </a:solidFill>
                          <a:latin typeface="Cambria Math"/>
                          <a:ea typeface="微软雅黑" panose="020B0503020204020204" pitchFamily="34" charset="-122"/>
                          <a:cs typeface="Arial" panose="020B0604020202020204" pitchFamily="34" charset="0"/>
                        </a:rPr>
                        <m:t>𝟎</m:t>
                      </m:r>
                    </m:oMath>
                  </m:oMathPara>
                </a14:m>
                <a:endParaRPr lang="en-US" altLang="zh-CN" sz="2200" i="1" dirty="0">
                  <a:solidFill>
                    <a:prstClr val="black">
                      <a:lumMod val="85000"/>
                      <a:lumOff val="15000"/>
                    </a:prstClr>
                  </a:solidFill>
                  <a:latin typeface="Cambria Math"/>
                  <a:ea typeface="微软雅黑" panose="020B0503020204020204" pitchFamily="34" charset="-122"/>
                  <a:cs typeface="Arial" panose="020B0604020202020204" pitchFamily="34" charset="0"/>
                </a:endParaRPr>
              </a:p>
              <a:p>
                <a:pPr marL="0" indent="0">
                  <a:buNone/>
                </a:pP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展开可得：</a:t>
                </a:r>
                <a14:m>
                  <m:oMath xmlns:m="http://schemas.openxmlformats.org/officeDocument/2006/math">
                    <m:nary>
                      <m:naryPr>
                        <m:chr m:val="∑"/>
                        <m:limLoc m:val="undOv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naryPr>
                      <m:sub>
                        <m:r>
                          <a:rPr lang="en-US" altLang="zh-CN" sz="2200" i="1">
                            <a:solidFill>
                              <a:prstClr val="black">
                                <a:lumMod val="85000"/>
                                <a:lumOff val="15000"/>
                              </a:prstClr>
                            </a:solidFill>
                            <a:latin typeface="Cambria Math"/>
                            <a:ea typeface="微软雅黑" panose="020B0503020204020204" pitchFamily="34" charset="-122"/>
                            <a:cs typeface="Arial" panose="020B0604020202020204" pitchFamily="34" charset="0"/>
                          </a:rPr>
                          <m:t>𝑖</m:t>
                        </m:r>
                        <m:r>
                          <a:rPr lang="en-US" altLang="zh-CN" sz="2200" i="1">
                            <a:solidFill>
                              <a:prstClr val="black">
                                <a:lumMod val="85000"/>
                                <a:lumOff val="15000"/>
                              </a:prstClr>
                            </a:solidFill>
                            <a:latin typeface="Cambria Math"/>
                            <a:ea typeface="微软雅黑" panose="020B0503020204020204" pitchFamily="34" charset="-122"/>
                            <a:cs typeface="Arial" panose="020B0604020202020204" pitchFamily="34" charset="0"/>
                          </a:rPr>
                          <m:t>=1</m:t>
                        </m:r>
                      </m:sub>
                      <m:sup>
                        <m:r>
                          <a:rPr lang="en-US" altLang="zh-CN" sz="2200" i="1">
                            <a:solidFill>
                              <a:prstClr val="black">
                                <a:lumMod val="85000"/>
                                <a:lumOff val="15000"/>
                              </a:prstClr>
                            </a:solidFill>
                            <a:latin typeface="Cambria Math"/>
                            <a:ea typeface="微软雅黑" panose="020B0503020204020204" pitchFamily="34" charset="-122"/>
                            <a:cs typeface="Arial" panose="020B0604020202020204" pitchFamily="34" charset="0"/>
                          </a:rPr>
                          <m:t>4</m:t>
                        </m:r>
                      </m:sup>
                      <m:e>
                        <m:sSubSup>
                          <m:sSubSup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SupPr>
                          <m:e>
                            <m:d>
                              <m:dPr>
                                <m:begChr m:val="‖"/>
                                <m:endChr m:val="‖"/>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dPr>
                              <m:e>
                                <m:sSub>
                                  <m:sSub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200" i="1">
                                        <a:solidFill>
                                          <a:prstClr val="black">
                                            <a:lumMod val="85000"/>
                                            <a:lumOff val="15000"/>
                                          </a:prstClr>
                                        </a:solidFill>
                                        <a:latin typeface="Cambria Math"/>
                                        <a:ea typeface="微软雅黑" panose="020B0503020204020204" pitchFamily="34" charset="-122"/>
                                        <a:cs typeface="Arial" panose="020B0604020202020204" pitchFamily="34" charset="0"/>
                                      </a:rPr>
                                      <m:t>𝒙</m:t>
                                    </m:r>
                                  </m:e>
                                  <m:sub>
                                    <m:r>
                                      <a:rPr lang="en-US" altLang="zh-CN" sz="2200" i="1">
                                        <a:solidFill>
                                          <a:prstClr val="black">
                                            <a:lumMod val="85000"/>
                                            <a:lumOff val="15000"/>
                                          </a:prstClr>
                                        </a:solidFill>
                                        <a:latin typeface="Cambria Math"/>
                                        <a:ea typeface="微软雅黑" panose="020B0503020204020204" pitchFamily="34" charset="-122"/>
                                        <a:cs typeface="Arial" panose="020B0604020202020204" pitchFamily="34" charset="0"/>
                                      </a:rPr>
                                      <m:t>𝑖</m:t>
                                    </m:r>
                                  </m:sub>
                                </m:sSub>
                                <m:r>
                                  <a:rPr lang="en-US" altLang="zh-CN" sz="2200" i="1">
                                    <a:solidFill>
                                      <a:prstClr val="black">
                                        <a:lumMod val="85000"/>
                                        <a:lumOff val="15000"/>
                                      </a:prstClr>
                                    </a:solidFill>
                                    <a:latin typeface="Cambria Math"/>
                                    <a:ea typeface="微软雅黑" panose="020B0503020204020204" pitchFamily="34" charset="-122"/>
                                    <a:cs typeface="Arial" panose="020B0604020202020204" pitchFamily="34" charset="0"/>
                                  </a:rPr>
                                  <m:t>−</m:t>
                                </m:r>
                                <m:sSubSup>
                                  <m:sSubSup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SupPr>
                                  <m:e>
                                    <m:r>
                                      <a:rPr lang="en-US" altLang="zh-CN" sz="2200" i="1">
                                        <a:solidFill>
                                          <a:prstClr val="black">
                                            <a:lumMod val="85000"/>
                                            <a:lumOff val="15000"/>
                                          </a:prstClr>
                                        </a:solidFill>
                                        <a:latin typeface="Cambria Math"/>
                                        <a:ea typeface="微软雅黑" panose="020B0503020204020204" pitchFamily="34" charset="-122"/>
                                        <a:cs typeface="Arial" panose="020B0604020202020204" pitchFamily="34" charset="0"/>
                                      </a:rPr>
                                      <m:t>𝒙</m:t>
                                    </m:r>
                                  </m:e>
                                  <m:sub>
                                    <m:r>
                                      <a:rPr lang="en-US" altLang="zh-CN" sz="2200" i="1">
                                        <a:solidFill>
                                          <a:prstClr val="black">
                                            <a:lumMod val="85000"/>
                                            <a:lumOff val="15000"/>
                                          </a:prstClr>
                                        </a:solidFill>
                                        <a:latin typeface="Cambria Math"/>
                                        <a:ea typeface="微软雅黑" panose="020B0503020204020204" pitchFamily="34" charset="-122"/>
                                        <a:cs typeface="Arial" panose="020B0604020202020204" pitchFamily="34" charset="0"/>
                                      </a:rPr>
                                      <m:t>𝑖</m:t>
                                    </m:r>
                                  </m:sub>
                                  <m:sup>
                                    <m:r>
                                      <a:rPr lang="en-US" altLang="zh-CN" sz="2200" i="1">
                                        <a:solidFill>
                                          <a:prstClr val="black">
                                            <a:lumMod val="85000"/>
                                            <a:lumOff val="15000"/>
                                          </a:prstClr>
                                        </a:solidFill>
                                        <a:latin typeface="Cambria Math"/>
                                        <a:ea typeface="微软雅黑" panose="020B0503020204020204" pitchFamily="34" charset="-122"/>
                                        <a:cs typeface="Arial" panose="020B0604020202020204" pitchFamily="34" charset="0"/>
                                      </a:rPr>
                                      <m:t>′</m:t>
                                    </m:r>
                                  </m:sup>
                                </m:sSubSup>
                              </m:e>
                            </m:d>
                          </m:e>
                          <m:sub>
                            <m:r>
                              <a:rPr lang="en-US" altLang="zh-CN" sz="2200" i="1">
                                <a:solidFill>
                                  <a:prstClr val="black">
                                    <a:lumMod val="85000"/>
                                    <a:lumOff val="15000"/>
                                  </a:prstClr>
                                </a:solidFill>
                                <a:latin typeface="Cambria Math"/>
                                <a:ea typeface="微软雅黑" panose="020B0503020204020204" pitchFamily="34" charset="-122"/>
                                <a:cs typeface="Arial" panose="020B0604020202020204" pitchFamily="34" charset="0"/>
                              </a:rPr>
                              <m:t>2</m:t>
                            </m:r>
                          </m:sub>
                          <m:sup>
                            <m:r>
                              <a:rPr lang="en-US" altLang="zh-CN" sz="2200" i="1">
                                <a:solidFill>
                                  <a:prstClr val="black">
                                    <a:lumMod val="85000"/>
                                    <a:lumOff val="15000"/>
                                  </a:prstClr>
                                </a:solidFill>
                                <a:latin typeface="Cambria Math"/>
                                <a:ea typeface="微软雅黑" panose="020B0503020204020204" pitchFamily="34" charset="-122"/>
                                <a:cs typeface="Arial" panose="020B0604020202020204" pitchFamily="34" charset="0"/>
                              </a:rPr>
                              <m:t>2</m:t>
                            </m:r>
                          </m:sup>
                        </m:sSubSup>
                      </m:e>
                    </m:nary>
                    <m:r>
                      <a:rPr lang="en-US" altLang="zh-CN" sz="2200" i="1">
                        <a:solidFill>
                          <a:prstClr val="black">
                            <a:lumMod val="85000"/>
                            <a:lumOff val="15000"/>
                          </a:prstClr>
                        </a:solidFill>
                        <a:latin typeface="Cambria Math"/>
                        <a:ea typeface="微软雅黑" panose="020B0503020204020204" pitchFamily="34" charset="-122"/>
                        <a:cs typeface="Arial" panose="020B0604020202020204" pitchFamily="34" charset="0"/>
                      </a:rPr>
                      <m:t>=</m:t>
                    </m:r>
                    <m:nary>
                      <m:naryPr>
                        <m:chr m:val="∑"/>
                        <m:limLoc m:val="undOv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naryPr>
                      <m:sub>
                        <m:r>
                          <a:rPr lang="en-US" altLang="zh-CN" sz="2200" i="1">
                            <a:solidFill>
                              <a:prstClr val="black">
                                <a:lumMod val="85000"/>
                                <a:lumOff val="15000"/>
                              </a:prstClr>
                            </a:solidFill>
                            <a:latin typeface="Cambria Math"/>
                            <a:ea typeface="微软雅黑" panose="020B0503020204020204" pitchFamily="34" charset="-122"/>
                            <a:cs typeface="Arial" panose="020B0604020202020204" pitchFamily="34" charset="0"/>
                          </a:rPr>
                          <m:t>𝑖</m:t>
                        </m:r>
                        <m:r>
                          <a:rPr lang="en-US" altLang="zh-CN" sz="2200" i="1">
                            <a:solidFill>
                              <a:prstClr val="black">
                                <a:lumMod val="85000"/>
                                <a:lumOff val="15000"/>
                              </a:prstClr>
                            </a:solidFill>
                            <a:latin typeface="Cambria Math"/>
                            <a:ea typeface="微软雅黑" panose="020B0503020204020204" pitchFamily="34" charset="-122"/>
                            <a:cs typeface="Arial" panose="020B0604020202020204" pitchFamily="34" charset="0"/>
                          </a:rPr>
                          <m:t>=1</m:t>
                        </m:r>
                      </m:sub>
                      <m:sup>
                        <m:r>
                          <a:rPr lang="en-US" altLang="zh-CN" sz="2200" i="1">
                            <a:solidFill>
                              <a:prstClr val="black">
                                <a:lumMod val="85000"/>
                                <a:lumOff val="15000"/>
                              </a:prstClr>
                            </a:solidFill>
                            <a:latin typeface="Cambria Math"/>
                            <a:ea typeface="微软雅黑" panose="020B0503020204020204" pitchFamily="34" charset="-122"/>
                            <a:cs typeface="Arial" panose="020B0604020202020204" pitchFamily="34" charset="0"/>
                          </a:rPr>
                          <m:t>4</m:t>
                        </m:r>
                      </m:sup>
                      <m:e>
                        <m:sSubSup>
                          <m:sSubSup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SupPr>
                          <m:e>
                            <m:d>
                              <m:dPr>
                                <m:begChr m:val="‖"/>
                                <m:endChr m:val="‖"/>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dPr>
                              <m:e>
                                <m:sSub>
                                  <m:sSub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200" i="1">
                                        <a:solidFill>
                                          <a:prstClr val="black">
                                            <a:lumMod val="85000"/>
                                            <a:lumOff val="15000"/>
                                          </a:prstClr>
                                        </a:solidFill>
                                        <a:latin typeface="Cambria Math"/>
                                        <a:ea typeface="微软雅黑" panose="020B0503020204020204" pitchFamily="34" charset="-122"/>
                                        <a:cs typeface="Arial" panose="020B0604020202020204" pitchFamily="34" charset="0"/>
                                      </a:rPr>
                                      <m:t>𝒙</m:t>
                                    </m:r>
                                  </m:e>
                                  <m:sub>
                                    <m:r>
                                      <a:rPr lang="en-US" altLang="zh-CN" sz="2200" i="1">
                                        <a:solidFill>
                                          <a:prstClr val="black">
                                            <a:lumMod val="85000"/>
                                            <a:lumOff val="15000"/>
                                          </a:prstClr>
                                        </a:solidFill>
                                        <a:latin typeface="Cambria Math"/>
                                        <a:ea typeface="微软雅黑" panose="020B0503020204020204" pitchFamily="34" charset="-122"/>
                                        <a:cs typeface="Arial" panose="020B0604020202020204" pitchFamily="34" charset="0"/>
                                      </a:rPr>
                                      <m:t>𝑖</m:t>
                                    </m:r>
                                  </m:sub>
                                </m:sSub>
                                <m:r>
                                  <a:rPr lang="en-US" altLang="zh-CN" sz="2200" i="1">
                                    <a:solidFill>
                                      <a:prstClr val="black">
                                        <a:lumMod val="85000"/>
                                        <a:lumOff val="15000"/>
                                      </a:prstClr>
                                    </a:solidFill>
                                    <a:latin typeface="Cambria Math"/>
                                    <a:ea typeface="微软雅黑" panose="020B0503020204020204" pitchFamily="34" charset="-122"/>
                                    <a:cs typeface="Arial" panose="020B0604020202020204" pitchFamily="34" charset="0"/>
                                  </a:rPr>
                                  <m:t>−</m:t>
                                </m:r>
                                <m:sSubSup>
                                  <m:sSubSup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SupPr>
                                  <m:e>
                                    <m:r>
                                      <a:rPr lang="en-US" altLang="zh-CN" sz="2200" i="1">
                                        <a:solidFill>
                                          <a:prstClr val="black">
                                            <a:lumMod val="85000"/>
                                            <a:lumOff val="15000"/>
                                          </a:prstClr>
                                        </a:solidFill>
                                        <a:latin typeface="Cambria Math"/>
                                        <a:ea typeface="微软雅黑" panose="020B0503020204020204" pitchFamily="34" charset="-122"/>
                                        <a:cs typeface="Arial" panose="020B0604020202020204" pitchFamily="34" charset="0"/>
                                      </a:rPr>
                                      <m:t>𝑧</m:t>
                                    </m:r>
                                  </m:e>
                                  <m:sub>
                                    <m:r>
                                      <a:rPr lang="en-US" altLang="zh-CN" sz="2200" i="1">
                                        <a:solidFill>
                                          <a:prstClr val="black">
                                            <a:lumMod val="85000"/>
                                            <a:lumOff val="15000"/>
                                          </a:prstClr>
                                        </a:solidFill>
                                        <a:latin typeface="Cambria Math"/>
                                        <a:ea typeface="微软雅黑" panose="020B0503020204020204" pitchFamily="34" charset="-122"/>
                                        <a:cs typeface="Arial" panose="020B0604020202020204" pitchFamily="34" charset="0"/>
                                      </a:rPr>
                                      <m:t>𝑖</m:t>
                                    </m:r>
                                  </m:sub>
                                  <m:sup>
                                    <m:d>
                                      <m:d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dPr>
                                      <m:e>
                                        <m:r>
                                          <a:rPr lang="en-US" altLang="zh-CN" sz="2200" i="1">
                                            <a:solidFill>
                                              <a:prstClr val="black">
                                                <a:lumMod val="85000"/>
                                                <a:lumOff val="15000"/>
                                              </a:prstClr>
                                            </a:solidFill>
                                            <a:latin typeface="Cambria Math"/>
                                            <a:ea typeface="微软雅黑" panose="020B0503020204020204" pitchFamily="34" charset="-122"/>
                                            <a:cs typeface="Arial" panose="020B0604020202020204" pitchFamily="34" charset="0"/>
                                          </a:rPr>
                                          <m:t>1</m:t>
                                        </m:r>
                                      </m:e>
                                    </m:d>
                                  </m:sup>
                                </m:sSubSup>
                                <m:sSub>
                                  <m:sSub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200" i="1">
                                        <a:solidFill>
                                          <a:prstClr val="black">
                                            <a:lumMod val="85000"/>
                                            <a:lumOff val="15000"/>
                                          </a:prstClr>
                                        </a:solidFill>
                                        <a:latin typeface="Cambria Math"/>
                                        <a:ea typeface="微软雅黑" panose="020B0503020204020204" pitchFamily="34" charset="-122"/>
                                        <a:cs typeface="Arial" panose="020B0604020202020204" pitchFamily="34" charset="0"/>
                                      </a:rPr>
                                      <m:t>𝒘</m:t>
                                    </m:r>
                                  </m:e>
                                  <m:sub>
                                    <m:r>
                                      <a:rPr lang="en-US" altLang="zh-CN" sz="2200" i="1">
                                        <a:solidFill>
                                          <a:prstClr val="black">
                                            <a:lumMod val="85000"/>
                                            <a:lumOff val="15000"/>
                                          </a:prstClr>
                                        </a:solidFill>
                                        <a:latin typeface="Cambria Math"/>
                                        <a:ea typeface="微软雅黑" panose="020B0503020204020204" pitchFamily="34" charset="-122"/>
                                        <a:cs typeface="Arial" panose="020B0604020202020204" pitchFamily="34" charset="0"/>
                                      </a:rPr>
                                      <m:t>1</m:t>
                                    </m:r>
                                  </m:sub>
                                </m:sSub>
                              </m:e>
                            </m:d>
                          </m:e>
                          <m:sub>
                            <m:r>
                              <a:rPr lang="en-US" altLang="zh-CN" sz="2200" i="1">
                                <a:solidFill>
                                  <a:prstClr val="black">
                                    <a:lumMod val="85000"/>
                                    <a:lumOff val="15000"/>
                                  </a:prstClr>
                                </a:solidFill>
                                <a:latin typeface="Cambria Math"/>
                                <a:ea typeface="微软雅黑" panose="020B0503020204020204" pitchFamily="34" charset="-122"/>
                                <a:cs typeface="Arial" panose="020B0604020202020204" pitchFamily="34" charset="0"/>
                              </a:rPr>
                              <m:t>2</m:t>
                            </m:r>
                          </m:sub>
                          <m:sup>
                            <m:r>
                              <a:rPr lang="en-US" altLang="zh-CN" sz="2200" i="1">
                                <a:solidFill>
                                  <a:prstClr val="black">
                                    <a:lumMod val="85000"/>
                                    <a:lumOff val="15000"/>
                                  </a:prstClr>
                                </a:solidFill>
                                <a:latin typeface="Cambria Math"/>
                                <a:ea typeface="微软雅黑" panose="020B0503020204020204" pitchFamily="34" charset="-122"/>
                                <a:cs typeface="Arial" panose="020B0604020202020204" pitchFamily="34" charset="0"/>
                              </a:rPr>
                              <m:t>2</m:t>
                            </m:r>
                          </m:sup>
                        </m:sSubSup>
                      </m:e>
                    </m:nary>
                  </m:oMath>
                </a14:m>
                <a:endParaRPr lang="en-US" altLang="zh-CN" sz="2200" i="1" dirty="0">
                  <a:solidFill>
                    <a:prstClr val="black">
                      <a:lumMod val="85000"/>
                      <a:lumOff val="15000"/>
                    </a:prstClr>
                  </a:solidFill>
                  <a:latin typeface="Cambria Math"/>
                  <a:ea typeface="微软雅黑" panose="020B0503020204020204" pitchFamily="34" charset="-122"/>
                  <a:cs typeface="Arial" panose="020B0604020202020204" pitchFamily="34" charset="0"/>
                </a:endParaRPr>
              </a:p>
              <a:p>
                <a:pPr marL="0" indent="0">
                  <a:buNone/>
                </a:pPr>
                <a14:m>
                  <m:oMathPara xmlns:m="http://schemas.openxmlformats.org/officeDocument/2006/math">
                    <m:oMathParaPr>
                      <m:jc m:val="centerGroup"/>
                    </m:oMathParaPr>
                    <m:oMath xmlns:m="http://schemas.openxmlformats.org/officeDocument/2006/math">
                      <m:r>
                        <a:rPr lang="en-US" altLang="zh-CN" sz="2200" i="1">
                          <a:solidFill>
                            <a:prstClr val="black">
                              <a:lumMod val="85000"/>
                              <a:lumOff val="15000"/>
                            </a:prstClr>
                          </a:solidFill>
                          <a:latin typeface="Cambria Math"/>
                          <a:ea typeface="微软雅黑" panose="020B0503020204020204" pitchFamily="34" charset="-122"/>
                          <a:cs typeface="Arial" panose="020B0604020202020204" pitchFamily="34" charset="0"/>
                        </a:rPr>
                        <m:t>=</m:t>
                      </m:r>
                      <m:nary>
                        <m:naryPr>
                          <m:chr m:val="∑"/>
                          <m:limLoc m:val="undOv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naryPr>
                        <m:sub>
                          <m:r>
                            <a:rPr lang="en-US" altLang="zh-CN" sz="2200" i="1">
                              <a:solidFill>
                                <a:prstClr val="black">
                                  <a:lumMod val="85000"/>
                                  <a:lumOff val="15000"/>
                                </a:prstClr>
                              </a:solidFill>
                              <a:latin typeface="Cambria Math"/>
                              <a:ea typeface="微软雅黑" panose="020B0503020204020204" pitchFamily="34" charset="-122"/>
                              <a:cs typeface="Arial" panose="020B0604020202020204" pitchFamily="34" charset="0"/>
                            </a:rPr>
                            <m:t>𝑖</m:t>
                          </m:r>
                          <m:r>
                            <a:rPr lang="en-US" altLang="zh-CN" sz="2200" i="1">
                              <a:solidFill>
                                <a:prstClr val="black">
                                  <a:lumMod val="85000"/>
                                  <a:lumOff val="15000"/>
                                </a:prstClr>
                              </a:solidFill>
                              <a:latin typeface="Cambria Math"/>
                              <a:ea typeface="微软雅黑" panose="020B0503020204020204" pitchFamily="34" charset="-122"/>
                              <a:cs typeface="Arial" panose="020B0604020202020204" pitchFamily="34" charset="0"/>
                            </a:rPr>
                            <m:t>=1</m:t>
                          </m:r>
                        </m:sub>
                        <m:sup>
                          <m:r>
                            <a:rPr lang="en-US" altLang="zh-CN" sz="2200" i="1">
                              <a:solidFill>
                                <a:prstClr val="black">
                                  <a:lumMod val="85000"/>
                                  <a:lumOff val="15000"/>
                                </a:prstClr>
                              </a:solidFill>
                              <a:latin typeface="Cambria Math"/>
                              <a:ea typeface="微软雅黑" panose="020B0503020204020204" pitchFamily="34" charset="-122"/>
                              <a:cs typeface="Arial" panose="020B0604020202020204" pitchFamily="34" charset="0"/>
                            </a:rPr>
                            <m:t>4</m:t>
                          </m:r>
                        </m:sup>
                        <m:e>
                          <m:d>
                            <m:d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dPr>
                            <m:e>
                              <m:sSub>
                                <m:sSub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200" i="1">
                                      <a:solidFill>
                                        <a:prstClr val="black">
                                          <a:lumMod val="85000"/>
                                          <a:lumOff val="15000"/>
                                        </a:prstClr>
                                      </a:solidFill>
                                      <a:latin typeface="Cambria Math"/>
                                      <a:ea typeface="微软雅黑" panose="020B0503020204020204" pitchFamily="34" charset="-122"/>
                                      <a:cs typeface="Arial" panose="020B0604020202020204" pitchFamily="34" charset="0"/>
                                    </a:rPr>
                                    <m:t>𝒙</m:t>
                                  </m:r>
                                </m:e>
                                <m:sub>
                                  <m:r>
                                    <a:rPr lang="en-US" altLang="zh-CN" sz="2200" i="1">
                                      <a:solidFill>
                                        <a:prstClr val="black">
                                          <a:lumMod val="85000"/>
                                          <a:lumOff val="15000"/>
                                        </a:prstClr>
                                      </a:solidFill>
                                      <a:latin typeface="Cambria Math"/>
                                      <a:ea typeface="微软雅黑" panose="020B0503020204020204" pitchFamily="34" charset="-122"/>
                                      <a:cs typeface="Arial" panose="020B0604020202020204" pitchFamily="34" charset="0"/>
                                    </a:rPr>
                                    <m:t>𝑖</m:t>
                                  </m:r>
                                </m:sub>
                              </m:sSub>
                              <m:r>
                                <a:rPr lang="en-US" altLang="zh-CN" sz="2200" i="1">
                                  <a:solidFill>
                                    <a:prstClr val="black">
                                      <a:lumMod val="85000"/>
                                      <a:lumOff val="15000"/>
                                    </a:prstClr>
                                  </a:solidFill>
                                  <a:latin typeface="Cambria Math"/>
                                  <a:ea typeface="微软雅黑" panose="020B0503020204020204" pitchFamily="34" charset="-122"/>
                                  <a:cs typeface="Arial" panose="020B0604020202020204" pitchFamily="34" charset="0"/>
                                </a:rPr>
                                <m:t>−</m:t>
                              </m:r>
                              <m:sSubSup>
                                <m:sSubSup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SupPr>
                                <m:e>
                                  <m:r>
                                    <a:rPr lang="en-US" altLang="zh-CN" sz="2200" i="1">
                                      <a:solidFill>
                                        <a:prstClr val="black">
                                          <a:lumMod val="85000"/>
                                          <a:lumOff val="15000"/>
                                        </a:prstClr>
                                      </a:solidFill>
                                      <a:latin typeface="Cambria Math"/>
                                      <a:ea typeface="微软雅黑" panose="020B0503020204020204" pitchFamily="34" charset="-122"/>
                                      <a:cs typeface="Arial" panose="020B0604020202020204" pitchFamily="34" charset="0"/>
                                    </a:rPr>
                                    <m:t>𝑧</m:t>
                                  </m:r>
                                </m:e>
                                <m:sub>
                                  <m:r>
                                    <a:rPr lang="en-US" altLang="zh-CN" sz="2200" i="1">
                                      <a:solidFill>
                                        <a:prstClr val="black">
                                          <a:lumMod val="85000"/>
                                          <a:lumOff val="15000"/>
                                        </a:prstClr>
                                      </a:solidFill>
                                      <a:latin typeface="Cambria Math"/>
                                      <a:ea typeface="微软雅黑" panose="020B0503020204020204" pitchFamily="34" charset="-122"/>
                                      <a:cs typeface="Arial" panose="020B0604020202020204" pitchFamily="34" charset="0"/>
                                    </a:rPr>
                                    <m:t>𝑖</m:t>
                                  </m:r>
                                </m:sub>
                                <m:sup>
                                  <m:d>
                                    <m:d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dPr>
                                    <m:e>
                                      <m:r>
                                        <a:rPr lang="en-US" altLang="zh-CN" sz="2200" i="1">
                                          <a:solidFill>
                                            <a:prstClr val="black">
                                              <a:lumMod val="85000"/>
                                              <a:lumOff val="15000"/>
                                            </a:prstClr>
                                          </a:solidFill>
                                          <a:latin typeface="Cambria Math"/>
                                          <a:ea typeface="微软雅黑" panose="020B0503020204020204" pitchFamily="34" charset="-122"/>
                                          <a:cs typeface="Arial" panose="020B0604020202020204" pitchFamily="34" charset="0"/>
                                        </a:rPr>
                                        <m:t>1</m:t>
                                      </m:r>
                                    </m:e>
                                  </m:d>
                                </m:sup>
                              </m:sSubSup>
                              <m:sSub>
                                <m:sSub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200" i="1">
                                      <a:solidFill>
                                        <a:prstClr val="black">
                                          <a:lumMod val="85000"/>
                                          <a:lumOff val="15000"/>
                                        </a:prstClr>
                                      </a:solidFill>
                                      <a:latin typeface="Cambria Math"/>
                                      <a:ea typeface="微软雅黑" panose="020B0503020204020204" pitchFamily="34" charset="-122"/>
                                      <a:cs typeface="Arial" panose="020B0604020202020204" pitchFamily="34" charset="0"/>
                                    </a:rPr>
                                    <m:t>𝒘</m:t>
                                  </m:r>
                                </m:e>
                                <m:sub>
                                  <m:r>
                                    <a:rPr lang="en-US" altLang="zh-CN" sz="2200" i="1">
                                      <a:solidFill>
                                        <a:prstClr val="black">
                                          <a:lumMod val="85000"/>
                                          <a:lumOff val="15000"/>
                                        </a:prstClr>
                                      </a:solidFill>
                                      <a:latin typeface="Cambria Math"/>
                                      <a:ea typeface="微软雅黑" panose="020B0503020204020204" pitchFamily="34" charset="-122"/>
                                      <a:cs typeface="Arial" panose="020B0604020202020204" pitchFamily="34" charset="0"/>
                                    </a:rPr>
                                    <m:t>1</m:t>
                                  </m:r>
                                </m:sub>
                              </m:sSub>
                            </m:e>
                          </m:d>
                          <m:sSup>
                            <m:sSup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pPr>
                            <m:e>
                              <m:d>
                                <m:d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dPr>
                                <m:e>
                                  <m:sSub>
                                    <m:sSub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200" i="1">
                                          <a:solidFill>
                                            <a:prstClr val="black">
                                              <a:lumMod val="85000"/>
                                              <a:lumOff val="15000"/>
                                            </a:prstClr>
                                          </a:solidFill>
                                          <a:latin typeface="Cambria Math"/>
                                          <a:ea typeface="微软雅黑" panose="020B0503020204020204" pitchFamily="34" charset="-122"/>
                                          <a:cs typeface="Arial" panose="020B0604020202020204" pitchFamily="34" charset="0"/>
                                        </a:rPr>
                                        <m:t>𝒙</m:t>
                                      </m:r>
                                    </m:e>
                                    <m:sub>
                                      <m:r>
                                        <a:rPr lang="en-US" altLang="zh-CN" sz="2200" i="1">
                                          <a:solidFill>
                                            <a:prstClr val="black">
                                              <a:lumMod val="85000"/>
                                              <a:lumOff val="15000"/>
                                            </a:prstClr>
                                          </a:solidFill>
                                          <a:latin typeface="Cambria Math"/>
                                          <a:ea typeface="微软雅黑" panose="020B0503020204020204" pitchFamily="34" charset="-122"/>
                                          <a:cs typeface="Arial" panose="020B0604020202020204" pitchFamily="34" charset="0"/>
                                        </a:rPr>
                                        <m:t>𝑖</m:t>
                                      </m:r>
                                    </m:sub>
                                  </m:sSub>
                                  <m:r>
                                    <a:rPr lang="en-US" altLang="zh-CN" sz="2200" i="1">
                                      <a:solidFill>
                                        <a:prstClr val="black">
                                          <a:lumMod val="85000"/>
                                          <a:lumOff val="15000"/>
                                        </a:prstClr>
                                      </a:solidFill>
                                      <a:latin typeface="Cambria Math"/>
                                      <a:ea typeface="微软雅黑" panose="020B0503020204020204" pitchFamily="34" charset="-122"/>
                                      <a:cs typeface="Arial" panose="020B0604020202020204" pitchFamily="34" charset="0"/>
                                    </a:rPr>
                                    <m:t>−</m:t>
                                  </m:r>
                                  <m:sSubSup>
                                    <m:sSubSup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SupPr>
                                    <m:e>
                                      <m:r>
                                        <a:rPr lang="en-US" altLang="zh-CN" sz="2200" i="1">
                                          <a:solidFill>
                                            <a:prstClr val="black">
                                              <a:lumMod val="85000"/>
                                              <a:lumOff val="15000"/>
                                            </a:prstClr>
                                          </a:solidFill>
                                          <a:latin typeface="Cambria Math"/>
                                          <a:ea typeface="微软雅黑" panose="020B0503020204020204" pitchFamily="34" charset="-122"/>
                                          <a:cs typeface="Arial" panose="020B0604020202020204" pitchFamily="34" charset="0"/>
                                        </a:rPr>
                                        <m:t>𝑧</m:t>
                                      </m:r>
                                    </m:e>
                                    <m:sub>
                                      <m:r>
                                        <a:rPr lang="en-US" altLang="zh-CN" sz="2200" i="1">
                                          <a:solidFill>
                                            <a:prstClr val="black">
                                              <a:lumMod val="85000"/>
                                              <a:lumOff val="15000"/>
                                            </a:prstClr>
                                          </a:solidFill>
                                          <a:latin typeface="Cambria Math"/>
                                          <a:ea typeface="微软雅黑" panose="020B0503020204020204" pitchFamily="34" charset="-122"/>
                                          <a:cs typeface="Arial" panose="020B0604020202020204" pitchFamily="34" charset="0"/>
                                        </a:rPr>
                                        <m:t>𝑖</m:t>
                                      </m:r>
                                    </m:sub>
                                    <m:sup>
                                      <m:d>
                                        <m:d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dPr>
                                        <m:e>
                                          <m:r>
                                            <a:rPr lang="en-US" altLang="zh-CN" sz="2200" i="1">
                                              <a:solidFill>
                                                <a:prstClr val="black">
                                                  <a:lumMod val="85000"/>
                                                  <a:lumOff val="15000"/>
                                                </a:prstClr>
                                              </a:solidFill>
                                              <a:latin typeface="Cambria Math"/>
                                              <a:ea typeface="微软雅黑" panose="020B0503020204020204" pitchFamily="34" charset="-122"/>
                                              <a:cs typeface="Arial" panose="020B0604020202020204" pitchFamily="34" charset="0"/>
                                            </a:rPr>
                                            <m:t>1</m:t>
                                          </m:r>
                                        </m:e>
                                      </m:d>
                                    </m:sup>
                                  </m:sSubSup>
                                  <m:sSub>
                                    <m:sSub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200" i="1">
                                          <a:solidFill>
                                            <a:prstClr val="black">
                                              <a:lumMod val="85000"/>
                                              <a:lumOff val="15000"/>
                                            </a:prstClr>
                                          </a:solidFill>
                                          <a:latin typeface="Cambria Math"/>
                                          <a:ea typeface="微软雅黑" panose="020B0503020204020204" pitchFamily="34" charset="-122"/>
                                          <a:cs typeface="Arial" panose="020B0604020202020204" pitchFamily="34" charset="0"/>
                                        </a:rPr>
                                        <m:t>𝒘</m:t>
                                      </m:r>
                                    </m:e>
                                    <m:sub>
                                      <m:r>
                                        <a:rPr lang="en-US" altLang="zh-CN" sz="2200" i="1">
                                          <a:solidFill>
                                            <a:prstClr val="black">
                                              <a:lumMod val="85000"/>
                                              <a:lumOff val="15000"/>
                                            </a:prstClr>
                                          </a:solidFill>
                                          <a:latin typeface="Cambria Math"/>
                                          <a:ea typeface="微软雅黑" panose="020B0503020204020204" pitchFamily="34" charset="-122"/>
                                          <a:cs typeface="Arial" panose="020B0604020202020204" pitchFamily="34" charset="0"/>
                                        </a:rPr>
                                        <m:t>1</m:t>
                                      </m:r>
                                    </m:sub>
                                  </m:sSub>
                                </m:e>
                              </m:d>
                            </m:e>
                            <m:sup>
                              <m:r>
                                <a:rPr lang="en-US" altLang="zh-CN" sz="2200" i="1">
                                  <a:solidFill>
                                    <a:prstClr val="black">
                                      <a:lumMod val="85000"/>
                                      <a:lumOff val="15000"/>
                                    </a:prstClr>
                                  </a:solidFill>
                                  <a:latin typeface="Cambria Math"/>
                                  <a:ea typeface="微软雅黑" panose="020B0503020204020204" pitchFamily="34" charset="-122"/>
                                  <a:cs typeface="Arial" panose="020B0604020202020204" pitchFamily="34" charset="0"/>
                                </a:rPr>
                                <m:t>𝑇</m:t>
                              </m:r>
                            </m:sup>
                          </m:sSup>
                        </m:e>
                      </m:nary>
                    </m:oMath>
                  </m:oMathPara>
                </a14:m>
                <a:endParaRPr lang="zh-CN" altLang="zh-CN" sz="2200" i="1" dirty="0">
                  <a:solidFill>
                    <a:prstClr val="black">
                      <a:lumMod val="85000"/>
                      <a:lumOff val="15000"/>
                    </a:prstClr>
                  </a:solidFill>
                  <a:latin typeface="Cambria Math"/>
                  <a:ea typeface="微软雅黑" panose="020B0503020204020204" pitchFamily="34" charset="-122"/>
                  <a:cs typeface="Arial" panose="020B0604020202020204" pitchFamily="34" charset="0"/>
                </a:endParaRPr>
              </a:p>
              <a:p>
                <a:pPr marL="0" indent="0">
                  <a:buNone/>
                </a:pPr>
                <a14:m>
                  <m:oMathPara xmlns:m="http://schemas.openxmlformats.org/officeDocument/2006/math">
                    <m:oMathParaPr>
                      <m:jc m:val="centerGroup"/>
                    </m:oMathParaPr>
                    <m:oMath xmlns:m="http://schemas.openxmlformats.org/officeDocument/2006/math">
                      <m:r>
                        <a:rPr lang="en-US" altLang="zh-CN" sz="2200" i="1">
                          <a:solidFill>
                            <a:prstClr val="black">
                              <a:lumMod val="85000"/>
                              <a:lumOff val="15000"/>
                            </a:prstClr>
                          </a:solidFill>
                          <a:latin typeface="Cambria Math"/>
                          <a:ea typeface="微软雅黑" panose="020B0503020204020204" pitchFamily="34" charset="-122"/>
                          <a:cs typeface="Arial" panose="020B0604020202020204" pitchFamily="34" charset="0"/>
                        </a:rPr>
                        <m:t>=</m:t>
                      </m:r>
                      <m:nary>
                        <m:naryPr>
                          <m:chr m:val="∑"/>
                          <m:limLoc m:val="undOv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naryPr>
                        <m:sub>
                          <m:r>
                            <a:rPr lang="en-US" altLang="zh-CN" sz="2200" i="1">
                              <a:solidFill>
                                <a:prstClr val="black">
                                  <a:lumMod val="85000"/>
                                  <a:lumOff val="15000"/>
                                </a:prstClr>
                              </a:solidFill>
                              <a:latin typeface="Cambria Math"/>
                              <a:ea typeface="微软雅黑" panose="020B0503020204020204" pitchFamily="34" charset="-122"/>
                              <a:cs typeface="Arial" panose="020B0604020202020204" pitchFamily="34" charset="0"/>
                            </a:rPr>
                            <m:t>𝑖</m:t>
                          </m:r>
                          <m:r>
                            <a:rPr lang="en-US" altLang="zh-CN" sz="2200" i="1">
                              <a:solidFill>
                                <a:prstClr val="black">
                                  <a:lumMod val="85000"/>
                                  <a:lumOff val="15000"/>
                                </a:prstClr>
                              </a:solidFill>
                              <a:latin typeface="Cambria Math"/>
                              <a:ea typeface="微软雅黑" panose="020B0503020204020204" pitchFamily="34" charset="-122"/>
                              <a:cs typeface="Arial" panose="020B0604020202020204" pitchFamily="34" charset="0"/>
                            </a:rPr>
                            <m:t>=1</m:t>
                          </m:r>
                        </m:sub>
                        <m:sup>
                          <m:r>
                            <a:rPr lang="en-US" altLang="zh-CN" sz="2200" i="1">
                              <a:solidFill>
                                <a:prstClr val="black">
                                  <a:lumMod val="85000"/>
                                  <a:lumOff val="15000"/>
                                </a:prstClr>
                              </a:solidFill>
                              <a:latin typeface="Cambria Math"/>
                              <a:ea typeface="微软雅黑" panose="020B0503020204020204" pitchFamily="34" charset="-122"/>
                              <a:cs typeface="Arial" panose="020B0604020202020204" pitchFamily="34" charset="0"/>
                            </a:rPr>
                            <m:t>4</m:t>
                          </m:r>
                        </m:sup>
                        <m:e>
                          <m:sSub>
                            <m:sSub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200" i="1">
                                  <a:solidFill>
                                    <a:prstClr val="black">
                                      <a:lumMod val="85000"/>
                                      <a:lumOff val="15000"/>
                                    </a:prstClr>
                                  </a:solidFill>
                                  <a:latin typeface="Cambria Math"/>
                                  <a:ea typeface="微软雅黑" panose="020B0503020204020204" pitchFamily="34" charset="-122"/>
                                  <a:cs typeface="Arial" panose="020B0604020202020204" pitchFamily="34" charset="0"/>
                                </a:rPr>
                                <m:t>𝒙</m:t>
                              </m:r>
                            </m:e>
                            <m:sub>
                              <m:r>
                                <a:rPr lang="en-US" altLang="zh-CN" sz="2200" i="1">
                                  <a:solidFill>
                                    <a:prstClr val="black">
                                      <a:lumMod val="85000"/>
                                      <a:lumOff val="15000"/>
                                    </a:prstClr>
                                  </a:solidFill>
                                  <a:latin typeface="Cambria Math"/>
                                  <a:ea typeface="微软雅黑" panose="020B0503020204020204" pitchFamily="34" charset="-122"/>
                                  <a:cs typeface="Arial" panose="020B0604020202020204" pitchFamily="34" charset="0"/>
                                </a:rPr>
                                <m:t>𝑖</m:t>
                              </m:r>
                            </m:sub>
                          </m:sSub>
                          <m:sSubSup>
                            <m:sSubSup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SupPr>
                            <m:e>
                              <m:r>
                                <a:rPr lang="en-US" altLang="zh-CN" sz="2200" i="1">
                                  <a:solidFill>
                                    <a:prstClr val="black">
                                      <a:lumMod val="85000"/>
                                      <a:lumOff val="15000"/>
                                    </a:prstClr>
                                  </a:solidFill>
                                  <a:latin typeface="Cambria Math"/>
                                  <a:ea typeface="微软雅黑" panose="020B0503020204020204" pitchFamily="34" charset="-122"/>
                                  <a:cs typeface="Arial" panose="020B0604020202020204" pitchFamily="34" charset="0"/>
                                </a:rPr>
                                <m:t>𝒙</m:t>
                              </m:r>
                            </m:e>
                            <m:sub>
                              <m:r>
                                <a:rPr lang="en-US" altLang="zh-CN" sz="2200" i="1">
                                  <a:solidFill>
                                    <a:prstClr val="black">
                                      <a:lumMod val="85000"/>
                                      <a:lumOff val="15000"/>
                                    </a:prstClr>
                                  </a:solidFill>
                                  <a:latin typeface="Cambria Math"/>
                                  <a:ea typeface="微软雅黑" panose="020B0503020204020204" pitchFamily="34" charset="-122"/>
                                  <a:cs typeface="Arial" panose="020B0604020202020204" pitchFamily="34" charset="0"/>
                                </a:rPr>
                                <m:t>𝑖</m:t>
                              </m:r>
                            </m:sub>
                            <m:sup>
                              <m:r>
                                <a:rPr lang="en-US" altLang="zh-CN" sz="2200" i="1">
                                  <a:solidFill>
                                    <a:prstClr val="black">
                                      <a:lumMod val="85000"/>
                                      <a:lumOff val="15000"/>
                                    </a:prstClr>
                                  </a:solidFill>
                                  <a:latin typeface="Cambria Math"/>
                                  <a:ea typeface="微软雅黑" panose="020B0503020204020204" pitchFamily="34" charset="-122"/>
                                  <a:cs typeface="Arial" panose="020B0604020202020204" pitchFamily="34" charset="0"/>
                                </a:rPr>
                                <m:t>𝑇</m:t>
                              </m:r>
                            </m:sup>
                          </m:sSubSup>
                        </m:e>
                      </m:nary>
                      <m:r>
                        <a:rPr lang="en-US" altLang="zh-CN" sz="2200" i="1">
                          <a:solidFill>
                            <a:prstClr val="black">
                              <a:lumMod val="85000"/>
                              <a:lumOff val="15000"/>
                            </a:prstClr>
                          </a:solidFill>
                          <a:latin typeface="Cambria Math"/>
                          <a:ea typeface="微软雅黑" panose="020B0503020204020204" pitchFamily="34" charset="-122"/>
                          <a:cs typeface="Arial" panose="020B0604020202020204" pitchFamily="34" charset="0"/>
                        </a:rPr>
                        <m:t>−</m:t>
                      </m:r>
                      <m:nary>
                        <m:naryPr>
                          <m:chr m:val="∑"/>
                          <m:limLoc m:val="undOv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naryPr>
                        <m:sub>
                          <m:r>
                            <a:rPr lang="en-US" altLang="zh-CN" sz="2200" i="1">
                              <a:solidFill>
                                <a:prstClr val="black">
                                  <a:lumMod val="85000"/>
                                  <a:lumOff val="15000"/>
                                </a:prstClr>
                              </a:solidFill>
                              <a:latin typeface="Cambria Math"/>
                              <a:ea typeface="微软雅黑" panose="020B0503020204020204" pitchFamily="34" charset="-122"/>
                              <a:cs typeface="Arial" panose="020B0604020202020204" pitchFamily="34" charset="0"/>
                            </a:rPr>
                            <m:t>𝑖</m:t>
                          </m:r>
                          <m:r>
                            <a:rPr lang="en-US" altLang="zh-CN" sz="2200" i="1">
                              <a:solidFill>
                                <a:prstClr val="black">
                                  <a:lumMod val="85000"/>
                                  <a:lumOff val="15000"/>
                                </a:prstClr>
                              </a:solidFill>
                              <a:latin typeface="Cambria Math"/>
                              <a:ea typeface="微软雅黑" panose="020B0503020204020204" pitchFamily="34" charset="-122"/>
                              <a:cs typeface="Arial" panose="020B0604020202020204" pitchFamily="34" charset="0"/>
                            </a:rPr>
                            <m:t>=1</m:t>
                          </m:r>
                        </m:sub>
                        <m:sup>
                          <m:r>
                            <a:rPr lang="en-US" altLang="zh-CN" sz="2200" i="1">
                              <a:solidFill>
                                <a:prstClr val="black">
                                  <a:lumMod val="85000"/>
                                  <a:lumOff val="15000"/>
                                </a:prstClr>
                              </a:solidFill>
                              <a:latin typeface="Cambria Math"/>
                              <a:ea typeface="微软雅黑" panose="020B0503020204020204" pitchFamily="34" charset="-122"/>
                              <a:cs typeface="Arial" panose="020B0604020202020204" pitchFamily="34" charset="0"/>
                            </a:rPr>
                            <m:t>4</m:t>
                          </m:r>
                        </m:sup>
                        <m:e>
                          <m:sSub>
                            <m:sSub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200" i="1">
                                  <a:solidFill>
                                    <a:prstClr val="black">
                                      <a:lumMod val="85000"/>
                                      <a:lumOff val="15000"/>
                                    </a:prstClr>
                                  </a:solidFill>
                                  <a:latin typeface="Cambria Math"/>
                                  <a:ea typeface="微软雅黑" panose="020B0503020204020204" pitchFamily="34" charset="-122"/>
                                  <a:cs typeface="Arial" panose="020B0604020202020204" pitchFamily="34" charset="0"/>
                                </a:rPr>
                                <m:t>𝒙</m:t>
                              </m:r>
                            </m:e>
                            <m:sub>
                              <m:r>
                                <a:rPr lang="en-US" altLang="zh-CN" sz="2200" i="1">
                                  <a:solidFill>
                                    <a:prstClr val="black">
                                      <a:lumMod val="85000"/>
                                      <a:lumOff val="15000"/>
                                    </a:prstClr>
                                  </a:solidFill>
                                  <a:latin typeface="Cambria Math"/>
                                  <a:ea typeface="微软雅黑" panose="020B0503020204020204" pitchFamily="34" charset="-122"/>
                                  <a:cs typeface="Arial" panose="020B0604020202020204" pitchFamily="34" charset="0"/>
                                </a:rPr>
                                <m:t>𝑖</m:t>
                              </m:r>
                            </m:sub>
                          </m:sSub>
                        </m:e>
                      </m:nary>
                      <m:sSubSup>
                        <m:sSubSup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SupPr>
                        <m:e>
                          <m:r>
                            <a:rPr lang="en-US" altLang="zh-CN" sz="2200" i="1">
                              <a:solidFill>
                                <a:prstClr val="black">
                                  <a:lumMod val="85000"/>
                                  <a:lumOff val="15000"/>
                                </a:prstClr>
                              </a:solidFill>
                              <a:latin typeface="Cambria Math"/>
                              <a:ea typeface="微软雅黑" panose="020B0503020204020204" pitchFamily="34" charset="-122"/>
                              <a:cs typeface="Arial" panose="020B0604020202020204" pitchFamily="34" charset="0"/>
                            </a:rPr>
                            <m:t>𝒘</m:t>
                          </m:r>
                        </m:e>
                        <m:sub>
                          <m:r>
                            <a:rPr lang="en-US" altLang="zh-CN" sz="2200" i="1">
                              <a:solidFill>
                                <a:prstClr val="black">
                                  <a:lumMod val="85000"/>
                                  <a:lumOff val="15000"/>
                                </a:prstClr>
                              </a:solidFill>
                              <a:latin typeface="Cambria Math"/>
                              <a:ea typeface="微软雅黑" panose="020B0503020204020204" pitchFamily="34" charset="-122"/>
                              <a:cs typeface="Arial" panose="020B0604020202020204" pitchFamily="34" charset="0"/>
                            </a:rPr>
                            <m:t>1</m:t>
                          </m:r>
                        </m:sub>
                        <m:sup>
                          <m:r>
                            <a:rPr lang="en-US" altLang="zh-CN" sz="2200" i="1">
                              <a:solidFill>
                                <a:prstClr val="black">
                                  <a:lumMod val="85000"/>
                                  <a:lumOff val="15000"/>
                                </a:prstClr>
                              </a:solidFill>
                              <a:latin typeface="Cambria Math"/>
                              <a:ea typeface="微软雅黑" panose="020B0503020204020204" pitchFamily="34" charset="-122"/>
                              <a:cs typeface="Arial" panose="020B0604020202020204" pitchFamily="34" charset="0"/>
                            </a:rPr>
                            <m:t>𝑇</m:t>
                          </m:r>
                        </m:sup>
                      </m:sSubSup>
                      <m:sSup>
                        <m:sSup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pPr>
                        <m:e>
                          <m:d>
                            <m:d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dPr>
                            <m:e>
                              <m:sSubSup>
                                <m:sSubSup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SupPr>
                                <m:e>
                                  <m:r>
                                    <a:rPr lang="en-US" altLang="zh-CN" sz="2200" i="1">
                                      <a:solidFill>
                                        <a:prstClr val="black">
                                          <a:lumMod val="85000"/>
                                          <a:lumOff val="15000"/>
                                        </a:prstClr>
                                      </a:solidFill>
                                      <a:latin typeface="Cambria Math"/>
                                      <a:ea typeface="微软雅黑" panose="020B0503020204020204" pitchFamily="34" charset="-122"/>
                                      <a:cs typeface="Arial" panose="020B0604020202020204" pitchFamily="34" charset="0"/>
                                    </a:rPr>
                                    <m:t>𝑧</m:t>
                                  </m:r>
                                </m:e>
                                <m:sub>
                                  <m:r>
                                    <a:rPr lang="en-US" altLang="zh-CN" sz="2200" i="1">
                                      <a:solidFill>
                                        <a:prstClr val="black">
                                          <a:lumMod val="85000"/>
                                          <a:lumOff val="15000"/>
                                        </a:prstClr>
                                      </a:solidFill>
                                      <a:latin typeface="Cambria Math"/>
                                      <a:ea typeface="微软雅黑" panose="020B0503020204020204" pitchFamily="34" charset="-122"/>
                                      <a:cs typeface="Arial" panose="020B0604020202020204" pitchFamily="34" charset="0"/>
                                    </a:rPr>
                                    <m:t>𝑖</m:t>
                                  </m:r>
                                </m:sub>
                                <m:sup>
                                  <m:d>
                                    <m:d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dPr>
                                    <m:e>
                                      <m:r>
                                        <a:rPr lang="en-US" altLang="zh-CN" sz="2200" i="1">
                                          <a:solidFill>
                                            <a:prstClr val="black">
                                              <a:lumMod val="85000"/>
                                              <a:lumOff val="15000"/>
                                            </a:prstClr>
                                          </a:solidFill>
                                          <a:latin typeface="Cambria Math"/>
                                          <a:ea typeface="微软雅黑" panose="020B0503020204020204" pitchFamily="34" charset="-122"/>
                                          <a:cs typeface="Arial" panose="020B0604020202020204" pitchFamily="34" charset="0"/>
                                        </a:rPr>
                                        <m:t>1</m:t>
                                      </m:r>
                                    </m:e>
                                  </m:d>
                                </m:sup>
                              </m:sSubSup>
                            </m:e>
                          </m:d>
                        </m:e>
                        <m:sup>
                          <m:r>
                            <a:rPr lang="en-US" altLang="zh-CN" sz="2200" i="1">
                              <a:solidFill>
                                <a:prstClr val="black">
                                  <a:lumMod val="85000"/>
                                  <a:lumOff val="15000"/>
                                </a:prstClr>
                              </a:solidFill>
                              <a:latin typeface="Cambria Math"/>
                              <a:ea typeface="微软雅黑" panose="020B0503020204020204" pitchFamily="34" charset="-122"/>
                              <a:cs typeface="Arial" panose="020B0604020202020204" pitchFamily="34" charset="0"/>
                            </a:rPr>
                            <m:t>𝑇</m:t>
                          </m:r>
                        </m:sup>
                      </m:sSup>
                      <m:r>
                        <a:rPr lang="en-US" altLang="zh-CN" sz="2200" i="1">
                          <a:solidFill>
                            <a:prstClr val="black">
                              <a:lumMod val="85000"/>
                              <a:lumOff val="15000"/>
                            </a:prstClr>
                          </a:solidFill>
                          <a:latin typeface="Cambria Math"/>
                          <a:ea typeface="微软雅黑" panose="020B0503020204020204" pitchFamily="34" charset="-122"/>
                          <a:cs typeface="Arial" panose="020B0604020202020204" pitchFamily="34" charset="0"/>
                        </a:rPr>
                        <m:t>−</m:t>
                      </m:r>
                      <m:nary>
                        <m:naryPr>
                          <m:chr m:val="∑"/>
                          <m:limLoc m:val="undOv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naryPr>
                        <m:sub>
                          <m:r>
                            <a:rPr lang="en-US" altLang="zh-CN" sz="2200" i="1">
                              <a:solidFill>
                                <a:prstClr val="black">
                                  <a:lumMod val="85000"/>
                                  <a:lumOff val="15000"/>
                                </a:prstClr>
                              </a:solidFill>
                              <a:latin typeface="Cambria Math"/>
                              <a:ea typeface="微软雅黑" panose="020B0503020204020204" pitchFamily="34" charset="-122"/>
                              <a:cs typeface="Arial" panose="020B0604020202020204" pitchFamily="34" charset="0"/>
                            </a:rPr>
                            <m:t>𝑖</m:t>
                          </m:r>
                          <m:r>
                            <a:rPr lang="en-US" altLang="zh-CN" sz="2200" i="1">
                              <a:solidFill>
                                <a:prstClr val="black">
                                  <a:lumMod val="85000"/>
                                  <a:lumOff val="15000"/>
                                </a:prstClr>
                              </a:solidFill>
                              <a:latin typeface="Cambria Math"/>
                              <a:ea typeface="微软雅黑" panose="020B0503020204020204" pitchFamily="34" charset="-122"/>
                              <a:cs typeface="Arial" panose="020B0604020202020204" pitchFamily="34" charset="0"/>
                            </a:rPr>
                            <m:t>=1</m:t>
                          </m:r>
                        </m:sub>
                        <m:sup>
                          <m:r>
                            <a:rPr lang="en-US" altLang="zh-CN" sz="2200" i="1">
                              <a:solidFill>
                                <a:prstClr val="black">
                                  <a:lumMod val="85000"/>
                                  <a:lumOff val="15000"/>
                                </a:prstClr>
                              </a:solidFill>
                              <a:latin typeface="Cambria Math"/>
                              <a:ea typeface="微软雅黑" panose="020B0503020204020204" pitchFamily="34" charset="-122"/>
                              <a:cs typeface="Arial" panose="020B0604020202020204" pitchFamily="34" charset="0"/>
                            </a:rPr>
                            <m:t>4</m:t>
                          </m:r>
                        </m:sup>
                        <m:e>
                          <m:sSubSup>
                            <m:sSubSup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SupPr>
                            <m:e>
                              <m:r>
                                <a:rPr lang="en-US" altLang="zh-CN" sz="2200" i="1">
                                  <a:solidFill>
                                    <a:prstClr val="black">
                                      <a:lumMod val="85000"/>
                                      <a:lumOff val="15000"/>
                                    </a:prstClr>
                                  </a:solidFill>
                                  <a:latin typeface="Cambria Math"/>
                                  <a:ea typeface="微软雅黑" panose="020B0503020204020204" pitchFamily="34" charset="-122"/>
                                  <a:cs typeface="Arial" panose="020B0604020202020204" pitchFamily="34" charset="0"/>
                                </a:rPr>
                                <m:t>𝑧</m:t>
                              </m:r>
                            </m:e>
                            <m:sub>
                              <m:r>
                                <a:rPr lang="en-US" altLang="zh-CN" sz="2200" i="1">
                                  <a:solidFill>
                                    <a:prstClr val="black">
                                      <a:lumMod val="85000"/>
                                      <a:lumOff val="15000"/>
                                    </a:prstClr>
                                  </a:solidFill>
                                  <a:latin typeface="Cambria Math"/>
                                  <a:ea typeface="微软雅黑" panose="020B0503020204020204" pitchFamily="34" charset="-122"/>
                                  <a:cs typeface="Arial" panose="020B0604020202020204" pitchFamily="34" charset="0"/>
                                </a:rPr>
                                <m:t>𝑖</m:t>
                              </m:r>
                            </m:sub>
                            <m:sup>
                              <m:d>
                                <m:d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dPr>
                                <m:e>
                                  <m:r>
                                    <a:rPr lang="en-US" altLang="zh-CN" sz="2200" i="1">
                                      <a:solidFill>
                                        <a:prstClr val="black">
                                          <a:lumMod val="85000"/>
                                          <a:lumOff val="15000"/>
                                        </a:prstClr>
                                      </a:solidFill>
                                      <a:latin typeface="Cambria Math"/>
                                      <a:ea typeface="微软雅黑" panose="020B0503020204020204" pitchFamily="34" charset="-122"/>
                                      <a:cs typeface="Arial" panose="020B0604020202020204" pitchFamily="34" charset="0"/>
                                    </a:rPr>
                                    <m:t>1</m:t>
                                  </m:r>
                                </m:e>
                              </m:d>
                            </m:sup>
                          </m:sSubSup>
                        </m:e>
                      </m:nary>
                      <m:sSup>
                        <m:sSup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pPr>
                        <m:e>
                          <m:d>
                            <m:d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dPr>
                            <m:e>
                              <m:sSub>
                                <m:sSub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200" i="1">
                                      <a:solidFill>
                                        <a:prstClr val="black">
                                          <a:lumMod val="85000"/>
                                          <a:lumOff val="15000"/>
                                        </a:prstClr>
                                      </a:solidFill>
                                      <a:latin typeface="Cambria Math"/>
                                      <a:ea typeface="微软雅黑" panose="020B0503020204020204" pitchFamily="34" charset="-122"/>
                                      <a:cs typeface="Arial" panose="020B0604020202020204" pitchFamily="34" charset="0"/>
                                    </a:rPr>
                                    <m:t>𝒙</m:t>
                                  </m:r>
                                </m:e>
                                <m:sub>
                                  <m:r>
                                    <a:rPr lang="en-US" altLang="zh-CN" sz="2200" i="1">
                                      <a:solidFill>
                                        <a:prstClr val="black">
                                          <a:lumMod val="85000"/>
                                          <a:lumOff val="15000"/>
                                        </a:prstClr>
                                      </a:solidFill>
                                      <a:latin typeface="Cambria Math"/>
                                      <a:ea typeface="微软雅黑" panose="020B0503020204020204" pitchFamily="34" charset="-122"/>
                                      <a:cs typeface="Arial" panose="020B0604020202020204" pitchFamily="34" charset="0"/>
                                    </a:rPr>
                                    <m:t>𝑖</m:t>
                                  </m:r>
                                </m:sub>
                              </m:sSub>
                              <m:sSubSup>
                                <m:sSubSup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SupPr>
                                <m:e>
                                  <m:r>
                                    <a:rPr lang="en-US" altLang="zh-CN" sz="2200" i="1">
                                      <a:solidFill>
                                        <a:prstClr val="black">
                                          <a:lumMod val="85000"/>
                                          <a:lumOff val="15000"/>
                                        </a:prstClr>
                                      </a:solidFill>
                                      <a:latin typeface="Cambria Math"/>
                                      <a:ea typeface="微软雅黑" panose="020B0503020204020204" pitchFamily="34" charset="-122"/>
                                      <a:cs typeface="Arial" panose="020B0604020202020204" pitchFamily="34" charset="0"/>
                                    </a:rPr>
                                    <m:t>𝒘</m:t>
                                  </m:r>
                                </m:e>
                                <m:sub>
                                  <m:r>
                                    <a:rPr lang="en-US" altLang="zh-CN" sz="2200" i="1">
                                      <a:solidFill>
                                        <a:prstClr val="black">
                                          <a:lumMod val="85000"/>
                                          <a:lumOff val="15000"/>
                                        </a:prstClr>
                                      </a:solidFill>
                                      <a:latin typeface="Cambria Math"/>
                                      <a:ea typeface="微软雅黑" panose="020B0503020204020204" pitchFamily="34" charset="-122"/>
                                      <a:cs typeface="Arial" panose="020B0604020202020204" pitchFamily="34" charset="0"/>
                                    </a:rPr>
                                    <m:t>1</m:t>
                                  </m:r>
                                </m:sub>
                                <m:sup>
                                  <m:r>
                                    <a:rPr lang="en-US" altLang="zh-CN" sz="2200" i="1">
                                      <a:solidFill>
                                        <a:prstClr val="black">
                                          <a:lumMod val="85000"/>
                                          <a:lumOff val="15000"/>
                                        </a:prstClr>
                                      </a:solidFill>
                                      <a:latin typeface="Cambria Math"/>
                                      <a:ea typeface="微软雅黑" panose="020B0503020204020204" pitchFamily="34" charset="-122"/>
                                      <a:cs typeface="Arial" panose="020B0604020202020204" pitchFamily="34" charset="0"/>
                                    </a:rPr>
                                    <m:t>𝑇</m:t>
                                  </m:r>
                                </m:sup>
                              </m:sSubSup>
                            </m:e>
                          </m:d>
                        </m:e>
                        <m:sup>
                          <m:r>
                            <a:rPr lang="en-US" altLang="zh-CN" sz="2200" i="1">
                              <a:solidFill>
                                <a:prstClr val="black">
                                  <a:lumMod val="85000"/>
                                  <a:lumOff val="15000"/>
                                </a:prstClr>
                              </a:solidFill>
                              <a:latin typeface="Cambria Math"/>
                              <a:ea typeface="微软雅黑" panose="020B0503020204020204" pitchFamily="34" charset="-122"/>
                              <a:cs typeface="Arial" panose="020B0604020202020204" pitchFamily="34" charset="0"/>
                            </a:rPr>
                            <m:t>𝑇</m:t>
                          </m:r>
                        </m:sup>
                      </m:sSup>
                      <m:r>
                        <a:rPr lang="en-US" altLang="zh-CN" sz="2200" i="1">
                          <a:solidFill>
                            <a:prstClr val="black">
                              <a:lumMod val="85000"/>
                              <a:lumOff val="15000"/>
                            </a:prstClr>
                          </a:solidFill>
                          <a:latin typeface="Cambria Math"/>
                          <a:ea typeface="微软雅黑" panose="020B0503020204020204" pitchFamily="34" charset="-122"/>
                          <a:cs typeface="Arial" panose="020B0604020202020204" pitchFamily="34" charset="0"/>
                        </a:rPr>
                        <m:t>+</m:t>
                      </m:r>
                      <m:nary>
                        <m:naryPr>
                          <m:chr m:val="∑"/>
                          <m:limLoc m:val="undOv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naryPr>
                        <m:sub>
                          <m:r>
                            <a:rPr lang="en-US" altLang="zh-CN" sz="2200" i="1">
                              <a:solidFill>
                                <a:prstClr val="black">
                                  <a:lumMod val="85000"/>
                                  <a:lumOff val="15000"/>
                                </a:prstClr>
                              </a:solidFill>
                              <a:latin typeface="Cambria Math"/>
                              <a:ea typeface="微软雅黑" panose="020B0503020204020204" pitchFamily="34" charset="-122"/>
                              <a:cs typeface="Arial" panose="020B0604020202020204" pitchFamily="34" charset="0"/>
                            </a:rPr>
                            <m:t>𝑖</m:t>
                          </m:r>
                          <m:r>
                            <a:rPr lang="en-US" altLang="zh-CN" sz="2200" i="1">
                              <a:solidFill>
                                <a:prstClr val="black">
                                  <a:lumMod val="85000"/>
                                  <a:lumOff val="15000"/>
                                </a:prstClr>
                              </a:solidFill>
                              <a:latin typeface="Cambria Math"/>
                              <a:ea typeface="微软雅黑" panose="020B0503020204020204" pitchFamily="34" charset="-122"/>
                              <a:cs typeface="Arial" panose="020B0604020202020204" pitchFamily="34" charset="0"/>
                            </a:rPr>
                            <m:t>=1</m:t>
                          </m:r>
                        </m:sub>
                        <m:sup>
                          <m:r>
                            <a:rPr lang="en-US" altLang="zh-CN" sz="2200" i="1">
                              <a:solidFill>
                                <a:prstClr val="black">
                                  <a:lumMod val="85000"/>
                                  <a:lumOff val="15000"/>
                                </a:prstClr>
                              </a:solidFill>
                              <a:latin typeface="Cambria Math"/>
                              <a:ea typeface="微软雅黑" panose="020B0503020204020204" pitchFamily="34" charset="-122"/>
                              <a:cs typeface="Arial" panose="020B0604020202020204" pitchFamily="34" charset="0"/>
                            </a:rPr>
                            <m:t>4</m:t>
                          </m:r>
                        </m:sup>
                        <m:e>
                          <m:sSubSup>
                            <m:sSubSup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SupPr>
                            <m:e>
                              <m:r>
                                <a:rPr lang="en-US" altLang="zh-CN" sz="2200" i="1">
                                  <a:solidFill>
                                    <a:prstClr val="black">
                                      <a:lumMod val="85000"/>
                                      <a:lumOff val="15000"/>
                                    </a:prstClr>
                                  </a:solidFill>
                                  <a:latin typeface="Cambria Math"/>
                                  <a:ea typeface="微软雅黑" panose="020B0503020204020204" pitchFamily="34" charset="-122"/>
                                  <a:cs typeface="Arial" panose="020B0604020202020204" pitchFamily="34" charset="0"/>
                                </a:rPr>
                                <m:t>𝑧</m:t>
                              </m:r>
                            </m:e>
                            <m:sub>
                              <m:r>
                                <a:rPr lang="en-US" altLang="zh-CN" sz="2200" i="1">
                                  <a:solidFill>
                                    <a:prstClr val="black">
                                      <a:lumMod val="85000"/>
                                      <a:lumOff val="15000"/>
                                    </a:prstClr>
                                  </a:solidFill>
                                  <a:latin typeface="Cambria Math"/>
                                  <a:ea typeface="微软雅黑" panose="020B0503020204020204" pitchFamily="34" charset="-122"/>
                                  <a:cs typeface="Arial" panose="020B0604020202020204" pitchFamily="34" charset="0"/>
                                </a:rPr>
                                <m:t>𝑖</m:t>
                              </m:r>
                            </m:sub>
                            <m:sup>
                              <m:d>
                                <m:d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dPr>
                                <m:e>
                                  <m:r>
                                    <a:rPr lang="en-US" altLang="zh-CN" sz="2200" i="1">
                                      <a:solidFill>
                                        <a:prstClr val="black">
                                          <a:lumMod val="85000"/>
                                          <a:lumOff val="15000"/>
                                        </a:prstClr>
                                      </a:solidFill>
                                      <a:latin typeface="Cambria Math"/>
                                      <a:ea typeface="微软雅黑" panose="020B0503020204020204" pitchFamily="34" charset="-122"/>
                                      <a:cs typeface="Arial" panose="020B0604020202020204" pitchFamily="34" charset="0"/>
                                    </a:rPr>
                                    <m:t>1</m:t>
                                  </m:r>
                                </m:e>
                              </m:d>
                            </m:sup>
                          </m:sSubSup>
                          <m:sSup>
                            <m:sSup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pPr>
                            <m:e>
                              <m:d>
                                <m:d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dPr>
                                <m:e>
                                  <m:sSubSup>
                                    <m:sSubSup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SupPr>
                                    <m:e>
                                      <m:r>
                                        <a:rPr lang="en-US" altLang="zh-CN" sz="2200" i="1">
                                          <a:solidFill>
                                            <a:prstClr val="black">
                                              <a:lumMod val="85000"/>
                                              <a:lumOff val="15000"/>
                                            </a:prstClr>
                                          </a:solidFill>
                                          <a:latin typeface="Cambria Math"/>
                                          <a:ea typeface="微软雅黑" panose="020B0503020204020204" pitchFamily="34" charset="-122"/>
                                          <a:cs typeface="Arial" panose="020B0604020202020204" pitchFamily="34" charset="0"/>
                                        </a:rPr>
                                        <m:t>𝑧</m:t>
                                      </m:r>
                                    </m:e>
                                    <m:sub>
                                      <m:r>
                                        <a:rPr lang="en-US" altLang="zh-CN" sz="2200" i="1">
                                          <a:solidFill>
                                            <a:prstClr val="black">
                                              <a:lumMod val="85000"/>
                                              <a:lumOff val="15000"/>
                                            </a:prstClr>
                                          </a:solidFill>
                                          <a:latin typeface="Cambria Math"/>
                                          <a:ea typeface="微软雅黑" panose="020B0503020204020204" pitchFamily="34" charset="-122"/>
                                          <a:cs typeface="Arial" panose="020B0604020202020204" pitchFamily="34" charset="0"/>
                                        </a:rPr>
                                        <m:t>𝑖</m:t>
                                      </m:r>
                                    </m:sub>
                                    <m:sup>
                                      <m:d>
                                        <m:d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dPr>
                                        <m:e>
                                          <m:r>
                                            <a:rPr lang="en-US" altLang="zh-CN" sz="2200" i="1">
                                              <a:solidFill>
                                                <a:prstClr val="black">
                                                  <a:lumMod val="85000"/>
                                                  <a:lumOff val="15000"/>
                                                </a:prstClr>
                                              </a:solidFill>
                                              <a:latin typeface="Cambria Math"/>
                                              <a:ea typeface="微软雅黑" panose="020B0503020204020204" pitchFamily="34" charset="-122"/>
                                              <a:cs typeface="Arial" panose="020B0604020202020204" pitchFamily="34" charset="0"/>
                                            </a:rPr>
                                            <m:t>1</m:t>
                                          </m:r>
                                        </m:e>
                                      </m:d>
                                    </m:sup>
                                  </m:sSubSup>
                                </m:e>
                              </m:d>
                            </m:e>
                            <m:sup>
                              <m:r>
                                <a:rPr lang="en-US" altLang="zh-CN" sz="2200" i="1">
                                  <a:solidFill>
                                    <a:prstClr val="black">
                                      <a:lumMod val="85000"/>
                                      <a:lumOff val="15000"/>
                                    </a:prstClr>
                                  </a:solidFill>
                                  <a:latin typeface="Cambria Math"/>
                                  <a:ea typeface="微软雅黑" panose="020B0503020204020204" pitchFamily="34" charset="-122"/>
                                  <a:cs typeface="Arial" panose="020B0604020202020204" pitchFamily="34" charset="0"/>
                                </a:rPr>
                                <m:t>𝑇</m:t>
                              </m:r>
                            </m:sup>
                          </m:sSup>
                        </m:e>
                      </m:nary>
                    </m:oMath>
                  </m:oMathPara>
                </a14:m>
                <a:endParaRPr lang="zh-CN" altLang="zh-CN" sz="2200" i="1" dirty="0">
                  <a:solidFill>
                    <a:prstClr val="black">
                      <a:lumMod val="85000"/>
                      <a:lumOff val="15000"/>
                    </a:prstClr>
                  </a:solidFill>
                  <a:latin typeface="Cambria Math"/>
                  <a:ea typeface="微软雅黑" panose="020B0503020204020204" pitchFamily="34" charset="-122"/>
                  <a:cs typeface="Arial" panose="020B0604020202020204" pitchFamily="34" charset="0"/>
                </a:endParaRPr>
              </a:p>
              <a:p>
                <a:pPr marL="0" indent="0">
                  <a:buNone/>
                </a:pPr>
                <a14:m>
                  <m:oMathPara xmlns:m="http://schemas.openxmlformats.org/officeDocument/2006/math">
                    <m:oMathParaPr>
                      <m:jc m:val="centerGroup"/>
                    </m:oMathParaPr>
                    <m:oMath xmlns:m="http://schemas.openxmlformats.org/officeDocument/2006/math">
                      <m:r>
                        <a:rPr lang="en-US" altLang="zh-CN" sz="2200" i="1">
                          <a:solidFill>
                            <a:prstClr val="black">
                              <a:lumMod val="85000"/>
                              <a:lumOff val="15000"/>
                            </a:prstClr>
                          </a:solidFill>
                          <a:latin typeface="Cambria Math"/>
                          <a:ea typeface="微软雅黑" panose="020B0503020204020204" pitchFamily="34" charset="-122"/>
                          <a:cs typeface="Arial" panose="020B0604020202020204" pitchFamily="34" charset="0"/>
                        </a:rPr>
                        <m:t>=</m:t>
                      </m:r>
                      <m:nary>
                        <m:naryPr>
                          <m:chr m:val="∑"/>
                          <m:limLoc m:val="undOv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naryPr>
                        <m:sub>
                          <m:r>
                            <a:rPr lang="en-US" altLang="zh-CN" sz="2200" i="1">
                              <a:solidFill>
                                <a:prstClr val="black">
                                  <a:lumMod val="85000"/>
                                  <a:lumOff val="15000"/>
                                </a:prstClr>
                              </a:solidFill>
                              <a:latin typeface="Cambria Math"/>
                              <a:ea typeface="微软雅黑" panose="020B0503020204020204" pitchFamily="34" charset="-122"/>
                              <a:cs typeface="Arial" panose="020B0604020202020204" pitchFamily="34" charset="0"/>
                            </a:rPr>
                            <m:t>𝑖</m:t>
                          </m:r>
                          <m:r>
                            <a:rPr lang="en-US" altLang="zh-CN" sz="2200" i="1">
                              <a:solidFill>
                                <a:prstClr val="black">
                                  <a:lumMod val="85000"/>
                                  <a:lumOff val="15000"/>
                                </a:prstClr>
                              </a:solidFill>
                              <a:latin typeface="Cambria Math"/>
                              <a:ea typeface="微软雅黑" panose="020B0503020204020204" pitchFamily="34" charset="-122"/>
                              <a:cs typeface="Arial" panose="020B0604020202020204" pitchFamily="34" charset="0"/>
                            </a:rPr>
                            <m:t>=1</m:t>
                          </m:r>
                        </m:sub>
                        <m:sup>
                          <m:r>
                            <a:rPr lang="en-US" altLang="zh-CN" sz="2200" i="1">
                              <a:solidFill>
                                <a:prstClr val="black">
                                  <a:lumMod val="85000"/>
                                  <a:lumOff val="15000"/>
                                </a:prstClr>
                              </a:solidFill>
                              <a:latin typeface="Cambria Math"/>
                              <a:ea typeface="微软雅黑" panose="020B0503020204020204" pitchFamily="34" charset="-122"/>
                              <a:cs typeface="Arial" panose="020B0604020202020204" pitchFamily="34" charset="0"/>
                            </a:rPr>
                            <m:t>4</m:t>
                          </m:r>
                        </m:sup>
                        <m:e>
                          <m:sSub>
                            <m:sSub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200" i="1">
                                  <a:solidFill>
                                    <a:prstClr val="black">
                                      <a:lumMod val="85000"/>
                                      <a:lumOff val="15000"/>
                                    </a:prstClr>
                                  </a:solidFill>
                                  <a:latin typeface="Cambria Math"/>
                                  <a:ea typeface="微软雅黑" panose="020B0503020204020204" pitchFamily="34" charset="-122"/>
                                  <a:cs typeface="Arial" panose="020B0604020202020204" pitchFamily="34" charset="0"/>
                                </a:rPr>
                                <m:t>𝒙</m:t>
                              </m:r>
                            </m:e>
                            <m:sub>
                              <m:r>
                                <a:rPr lang="en-US" altLang="zh-CN" sz="2200" i="1">
                                  <a:solidFill>
                                    <a:prstClr val="black">
                                      <a:lumMod val="85000"/>
                                      <a:lumOff val="15000"/>
                                    </a:prstClr>
                                  </a:solidFill>
                                  <a:latin typeface="Cambria Math"/>
                                  <a:ea typeface="微软雅黑" panose="020B0503020204020204" pitchFamily="34" charset="-122"/>
                                  <a:cs typeface="Arial" panose="020B0604020202020204" pitchFamily="34" charset="0"/>
                                </a:rPr>
                                <m:t>𝑖</m:t>
                              </m:r>
                            </m:sub>
                          </m:sSub>
                          <m:sSubSup>
                            <m:sSubSup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SupPr>
                            <m:e>
                              <m:r>
                                <a:rPr lang="en-US" altLang="zh-CN" sz="2200" i="1">
                                  <a:solidFill>
                                    <a:prstClr val="black">
                                      <a:lumMod val="85000"/>
                                      <a:lumOff val="15000"/>
                                    </a:prstClr>
                                  </a:solidFill>
                                  <a:latin typeface="Cambria Math"/>
                                  <a:ea typeface="微软雅黑" panose="020B0503020204020204" pitchFamily="34" charset="-122"/>
                                  <a:cs typeface="Arial" panose="020B0604020202020204" pitchFamily="34" charset="0"/>
                                </a:rPr>
                                <m:t>𝒙</m:t>
                              </m:r>
                            </m:e>
                            <m:sub>
                              <m:r>
                                <a:rPr lang="en-US" altLang="zh-CN" sz="2200" i="1">
                                  <a:solidFill>
                                    <a:prstClr val="black">
                                      <a:lumMod val="85000"/>
                                      <a:lumOff val="15000"/>
                                    </a:prstClr>
                                  </a:solidFill>
                                  <a:latin typeface="Cambria Math"/>
                                  <a:ea typeface="微软雅黑" panose="020B0503020204020204" pitchFamily="34" charset="-122"/>
                                  <a:cs typeface="Arial" panose="020B0604020202020204" pitchFamily="34" charset="0"/>
                                </a:rPr>
                                <m:t>𝑖</m:t>
                              </m:r>
                            </m:sub>
                            <m:sup>
                              <m:r>
                                <a:rPr lang="en-US" altLang="zh-CN" sz="2200" i="1">
                                  <a:solidFill>
                                    <a:prstClr val="black">
                                      <a:lumMod val="85000"/>
                                      <a:lumOff val="15000"/>
                                    </a:prstClr>
                                  </a:solidFill>
                                  <a:latin typeface="Cambria Math"/>
                                  <a:ea typeface="微软雅黑" panose="020B0503020204020204" pitchFamily="34" charset="-122"/>
                                  <a:cs typeface="Arial" panose="020B0604020202020204" pitchFamily="34" charset="0"/>
                                </a:rPr>
                                <m:t>𝑇</m:t>
                              </m:r>
                            </m:sup>
                          </m:sSubSup>
                        </m:e>
                      </m:nary>
                      <m:r>
                        <a:rPr lang="en-US" altLang="zh-CN" sz="2200" i="1">
                          <a:solidFill>
                            <a:prstClr val="black">
                              <a:lumMod val="85000"/>
                              <a:lumOff val="15000"/>
                            </a:prstClr>
                          </a:solidFill>
                          <a:latin typeface="Cambria Math"/>
                          <a:ea typeface="微软雅黑" panose="020B0503020204020204" pitchFamily="34" charset="-122"/>
                          <a:cs typeface="Arial" panose="020B0604020202020204" pitchFamily="34" charset="0"/>
                        </a:rPr>
                        <m:t>−</m:t>
                      </m:r>
                      <m:nary>
                        <m:naryPr>
                          <m:chr m:val="∑"/>
                          <m:limLoc m:val="undOv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naryPr>
                        <m:sub>
                          <m:r>
                            <a:rPr lang="en-US" altLang="zh-CN" sz="2200" i="1">
                              <a:solidFill>
                                <a:prstClr val="black">
                                  <a:lumMod val="85000"/>
                                  <a:lumOff val="15000"/>
                                </a:prstClr>
                              </a:solidFill>
                              <a:latin typeface="Cambria Math"/>
                              <a:ea typeface="微软雅黑" panose="020B0503020204020204" pitchFamily="34" charset="-122"/>
                              <a:cs typeface="Arial" panose="020B0604020202020204" pitchFamily="34" charset="0"/>
                            </a:rPr>
                            <m:t>𝑖</m:t>
                          </m:r>
                          <m:r>
                            <a:rPr lang="en-US" altLang="zh-CN" sz="2200" i="1">
                              <a:solidFill>
                                <a:prstClr val="black">
                                  <a:lumMod val="85000"/>
                                  <a:lumOff val="15000"/>
                                </a:prstClr>
                              </a:solidFill>
                              <a:latin typeface="Cambria Math"/>
                              <a:ea typeface="微软雅黑" panose="020B0503020204020204" pitchFamily="34" charset="-122"/>
                              <a:cs typeface="Arial" panose="020B0604020202020204" pitchFamily="34" charset="0"/>
                            </a:rPr>
                            <m:t>=1</m:t>
                          </m:r>
                        </m:sub>
                        <m:sup>
                          <m:r>
                            <a:rPr lang="en-US" altLang="zh-CN" sz="2200" i="1">
                              <a:solidFill>
                                <a:prstClr val="black">
                                  <a:lumMod val="85000"/>
                                  <a:lumOff val="15000"/>
                                </a:prstClr>
                              </a:solidFill>
                              <a:latin typeface="Cambria Math"/>
                              <a:ea typeface="微软雅黑" panose="020B0503020204020204" pitchFamily="34" charset="-122"/>
                              <a:cs typeface="Arial" panose="020B0604020202020204" pitchFamily="34" charset="0"/>
                            </a:rPr>
                            <m:t>4</m:t>
                          </m:r>
                        </m:sup>
                        <m:e>
                          <m:sSubSup>
                            <m:sSubSup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SupPr>
                            <m:e>
                              <m:r>
                                <a:rPr lang="en-US" altLang="zh-CN" sz="2200" i="1">
                                  <a:solidFill>
                                    <a:prstClr val="black">
                                      <a:lumMod val="85000"/>
                                      <a:lumOff val="15000"/>
                                    </a:prstClr>
                                  </a:solidFill>
                                  <a:latin typeface="Cambria Math"/>
                                  <a:ea typeface="微软雅黑" panose="020B0503020204020204" pitchFamily="34" charset="-122"/>
                                  <a:cs typeface="Arial" panose="020B0604020202020204" pitchFamily="34" charset="0"/>
                                </a:rPr>
                                <m:t>𝑧</m:t>
                              </m:r>
                            </m:e>
                            <m:sub>
                              <m:r>
                                <a:rPr lang="en-US" altLang="zh-CN" sz="2200" i="1">
                                  <a:solidFill>
                                    <a:prstClr val="black">
                                      <a:lumMod val="85000"/>
                                      <a:lumOff val="15000"/>
                                    </a:prstClr>
                                  </a:solidFill>
                                  <a:latin typeface="Cambria Math"/>
                                  <a:ea typeface="微软雅黑" panose="020B0503020204020204" pitchFamily="34" charset="-122"/>
                                  <a:cs typeface="Arial" panose="020B0604020202020204" pitchFamily="34" charset="0"/>
                                </a:rPr>
                                <m:t>𝑖</m:t>
                              </m:r>
                            </m:sub>
                            <m:sup>
                              <m:d>
                                <m:d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dPr>
                                <m:e>
                                  <m:r>
                                    <a:rPr lang="en-US" altLang="zh-CN" sz="2200" i="1">
                                      <a:solidFill>
                                        <a:prstClr val="black">
                                          <a:lumMod val="85000"/>
                                          <a:lumOff val="15000"/>
                                        </a:prstClr>
                                      </a:solidFill>
                                      <a:latin typeface="Cambria Math"/>
                                      <a:ea typeface="微软雅黑" panose="020B0503020204020204" pitchFamily="34" charset="-122"/>
                                      <a:cs typeface="Arial" panose="020B0604020202020204" pitchFamily="34" charset="0"/>
                                    </a:rPr>
                                    <m:t>1</m:t>
                                  </m:r>
                                </m:e>
                              </m:d>
                            </m:sup>
                          </m:sSubSup>
                          <m:sSup>
                            <m:sSup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pPr>
                            <m:e>
                              <m:d>
                                <m:d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dPr>
                                <m:e>
                                  <m:sSubSup>
                                    <m:sSubSup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SupPr>
                                    <m:e>
                                      <m:r>
                                        <a:rPr lang="en-US" altLang="zh-CN" sz="2200" i="1">
                                          <a:solidFill>
                                            <a:prstClr val="black">
                                              <a:lumMod val="85000"/>
                                              <a:lumOff val="15000"/>
                                            </a:prstClr>
                                          </a:solidFill>
                                          <a:latin typeface="Cambria Math"/>
                                          <a:ea typeface="微软雅黑" panose="020B0503020204020204" pitchFamily="34" charset="-122"/>
                                          <a:cs typeface="Arial" panose="020B0604020202020204" pitchFamily="34" charset="0"/>
                                        </a:rPr>
                                        <m:t>𝑧</m:t>
                                      </m:r>
                                    </m:e>
                                    <m:sub>
                                      <m:r>
                                        <a:rPr lang="en-US" altLang="zh-CN" sz="2200" i="1">
                                          <a:solidFill>
                                            <a:prstClr val="black">
                                              <a:lumMod val="85000"/>
                                              <a:lumOff val="15000"/>
                                            </a:prstClr>
                                          </a:solidFill>
                                          <a:latin typeface="Cambria Math"/>
                                          <a:ea typeface="微软雅黑" panose="020B0503020204020204" pitchFamily="34" charset="-122"/>
                                          <a:cs typeface="Arial" panose="020B0604020202020204" pitchFamily="34" charset="0"/>
                                        </a:rPr>
                                        <m:t>𝑖</m:t>
                                      </m:r>
                                    </m:sub>
                                    <m:sup>
                                      <m:d>
                                        <m:d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dPr>
                                        <m:e>
                                          <m:r>
                                            <a:rPr lang="en-US" altLang="zh-CN" sz="2200" i="1">
                                              <a:solidFill>
                                                <a:prstClr val="black">
                                                  <a:lumMod val="85000"/>
                                                  <a:lumOff val="15000"/>
                                                </a:prstClr>
                                              </a:solidFill>
                                              <a:latin typeface="Cambria Math"/>
                                              <a:ea typeface="微软雅黑" panose="020B0503020204020204" pitchFamily="34" charset="-122"/>
                                              <a:cs typeface="Arial" panose="020B0604020202020204" pitchFamily="34" charset="0"/>
                                            </a:rPr>
                                            <m:t>1</m:t>
                                          </m:r>
                                        </m:e>
                                      </m:d>
                                    </m:sup>
                                  </m:sSubSup>
                                </m:e>
                              </m:d>
                            </m:e>
                            <m:sup>
                              <m:r>
                                <a:rPr lang="en-US" altLang="zh-CN" sz="2200" i="1">
                                  <a:solidFill>
                                    <a:prstClr val="black">
                                      <a:lumMod val="85000"/>
                                      <a:lumOff val="15000"/>
                                    </a:prstClr>
                                  </a:solidFill>
                                  <a:latin typeface="Cambria Math"/>
                                  <a:ea typeface="微软雅黑" panose="020B0503020204020204" pitchFamily="34" charset="-122"/>
                                  <a:cs typeface="Arial" panose="020B0604020202020204" pitchFamily="34" charset="0"/>
                                </a:rPr>
                                <m:t>𝑇</m:t>
                              </m:r>
                            </m:sup>
                          </m:sSup>
                        </m:e>
                      </m:nary>
                    </m:oMath>
                  </m:oMathPara>
                </a14:m>
                <a:endParaRPr lang="en-US" altLang="zh-CN" sz="2200" i="1" dirty="0">
                  <a:solidFill>
                    <a:prstClr val="black">
                      <a:lumMod val="85000"/>
                      <a:lumOff val="15000"/>
                    </a:prstClr>
                  </a:solidFill>
                  <a:latin typeface="Cambria Math"/>
                  <a:ea typeface="微软雅黑" panose="020B0503020204020204" pitchFamily="34" charset="-122"/>
                  <a:cs typeface="Arial" panose="020B0604020202020204" pitchFamily="34" charset="0"/>
                </a:endParaRPr>
              </a:p>
            </p:txBody>
          </p:sp>
        </mc:Choice>
        <mc:Fallback xmlns="">
          <p:sp>
            <p:nvSpPr>
              <p:cNvPr id="20" name="Content Placeholder 2"/>
              <p:cNvSpPr txBox="1">
                <a:spLocks noRot="1" noChangeAspect="1" noMove="1" noResize="1" noEditPoints="1" noAdjustHandles="1" noChangeArrowheads="1" noChangeShapeType="1" noTextEdit="1"/>
              </p:cNvSpPr>
              <p:nvPr/>
            </p:nvSpPr>
            <p:spPr>
              <a:xfrm>
                <a:off x="411481" y="681693"/>
                <a:ext cx="8330184" cy="5773971"/>
              </a:xfrm>
              <a:prstGeom prst="rect">
                <a:avLst/>
              </a:prstGeom>
              <a:blipFill rotWithShape="1">
                <a:blip r:embed="rId3"/>
                <a:stretch>
                  <a:fillRect l="-952"/>
                </a:stretch>
              </a:blipFill>
            </p:spPr>
            <p:txBody>
              <a:bodyPr/>
              <a:lstStyle/>
              <a:p>
                <a:r>
                  <a:rPr lang="zh-CN" altLang="en-US">
                    <a:noFill/>
                  </a:rPr>
                  <a:t> </a:t>
                </a:r>
              </a:p>
            </p:txBody>
          </p:sp>
        </mc:Fallback>
      </mc:AlternateContent>
      <p:sp>
        <p:nvSpPr>
          <p:cNvPr id="41" name="文本框 2"/>
          <p:cNvSpPr txBox="1"/>
          <p:nvPr/>
        </p:nvSpPr>
        <p:spPr>
          <a:xfrm>
            <a:off x="0" y="158473"/>
            <a:ext cx="9144000" cy="523220"/>
          </a:xfrm>
          <a:prstGeom prst="rect">
            <a:avLst/>
          </a:prstGeom>
          <a:noFill/>
        </p:spPr>
        <p:txBody>
          <a:bodyPr wrap="square" rtlCol="0">
            <a:spAutoFit/>
          </a:bodyPr>
          <a:lstStyle/>
          <a:p>
            <a:pPr algn="ctr" defTabSz="1218565"/>
            <a:r>
              <a:rPr lang="en-US" altLang="zh-CN" sz="2800" b="1" dirty="0">
                <a:solidFill>
                  <a:srgbClr val="0070C0"/>
                </a:solidFill>
                <a:latin typeface="微软雅黑" panose="020B0503020204020204" pitchFamily="34" charset="-122"/>
                <a:ea typeface="微软雅黑" panose="020B0503020204020204" pitchFamily="34" charset="-122"/>
              </a:rPr>
              <a:t>5.2.2 </a:t>
            </a:r>
            <a:r>
              <a:rPr lang="zh-CN" altLang="en-US" sz="2800" b="1" dirty="0">
                <a:solidFill>
                  <a:srgbClr val="0070C0"/>
                </a:solidFill>
                <a:latin typeface="微软雅黑" panose="020B0503020204020204" pitchFamily="34" charset="-122"/>
                <a:ea typeface="微软雅黑" panose="020B0503020204020204" pitchFamily="34" charset="-122"/>
              </a:rPr>
              <a:t>主成分分析</a:t>
            </a:r>
          </a:p>
        </p:txBody>
      </p:sp>
      <p:sp>
        <p:nvSpPr>
          <p:cNvPr id="4" name="灯片编号占位符 1"/>
          <p:cNvSpPr txBox="1">
            <a:spLocks/>
          </p:cNvSpPr>
          <p:nvPr/>
        </p:nvSpPr>
        <p:spPr>
          <a:xfrm>
            <a:off x="6791621" y="6464141"/>
            <a:ext cx="2133600" cy="273844"/>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E1BEBC7A-FD02-486B-81B5-A845787C689C}" type="slidenum">
              <a:rPr lang="zh-CN" altLang="en-US" sz="1600" smtClean="0"/>
              <a:pPr algn="r"/>
              <a:t>18</a:t>
            </a:fld>
            <a:endParaRPr lang="zh-CN" altLang="en-US" sz="16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454914211"/>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 name="Content Placeholder 2"/>
              <p:cNvSpPr txBox="1"/>
              <p:nvPr/>
            </p:nvSpPr>
            <p:spPr>
              <a:xfrm>
                <a:off x="411481" y="681693"/>
                <a:ext cx="8330184" cy="5773971"/>
              </a:xfrm>
              <a:prstGeom prst="rect">
                <a:avLst/>
              </a:prstGeom>
            </p:spPr>
            <p:txBody>
              <a:bodyPr vert="horz" lIns="91392" tIns="45696" rIns="91392" bIns="45696"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457200">
                  <a:lnSpc>
                    <a:spcPct val="150000"/>
                  </a:lnSpc>
                  <a:spcBef>
                    <a:spcPts val="0"/>
                  </a:spcBef>
                  <a:buNone/>
                </a:pPr>
                <a:r>
                  <a:rPr lang="zh-CN"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直观来看，就是要调整</a:t>
                </a:r>
                <a14:m>
                  <m:oMath xmlns:m="http://schemas.openxmlformats.org/officeDocument/2006/math">
                    <m:sSub>
                      <m:sSub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𝒘</m:t>
                        </m:r>
                      </m:e>
                      <m: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1</m:t>
                        </m:r>
                      </m:sub>
                    </m:sSub>
                  </m:oMath>
                </a14:m>
                <a:r>
                  <a:rPr lang="zh-CN"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的角度使这</a:t>
                </a:r>
                <a:r>
                  <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4</a:t>
                </a:r>
                <a:r>
                  <a:rPr lang="zh-CN"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个点在</a:t>
                </a:r>
                <a14:m>
                  <m:oMath xmlns:m="http://schemas.openxmlformats.org/officeDocument/2006/math">
                    <m:sSub>
                      <m:sSub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𝒘</m:t>
                        </m:r>
                      </m:e>
                      <m: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1</m:t>
                        </m:r>
                      </m:sub>
                    </m:sSub>
                  </m:oMath>
                </a14:m>
                <a:r>
                  <a:rPr lang="zh-CN"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上投影的平方和最大。</a:t>
                </a:r>
                <a:endPar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a:p>
                <a:pPr marL="0" indent="457200">
                  <a:spcBef>
                    <a:spcPts val="0"/>
                  </a:spcBef>
                  <a:buNone/>
                </a:pPr>
                <a14:m>
                  <m:oMathPara xmlns:m="http://schemas.openxmlformats.org/officeDocument/2006/math">
                    <m:oMathParaPr>
                      <m:jc m:val="centerGroup"/>
                    </m:oMathParaPr>
                    <m:oMath xmlns:m="http://schemas.openxmlformats.org/officeDocument/2006/math">
                      <m:nary>
                        <m:naryPr>
                          <m:chr m:val="∑"/>
                          <m:limLoc m:val="undOv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naryPr>
                        <m: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𝑖</m:t>
                          </m:r>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=1</m:t>
                          </m:r>
                        </m:sub>
                        <m:sup>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4</m:t>
                          </m:r>
                        </m:sup>
                        <m:e>
                          <m:sSubSup>
                            <m:sSubSup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Sup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𝑧</m:t>
                              </m:r>
                            </m:e>
                            <m: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𝑖</m:t>
                              </m:r>
                            </m:sub>
                            <m:sup>
                              <m:d>
                                <m:d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d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1</m:t>
                                  </m:r>
                                </m:e>
                              </m:d>
                            </m:sup>
                          </m:sSubSup>
                          <m:sSup>
                            <m:sSup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pPr>
                            <m:e>
                              <m:d>
                                <m:d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dPr>
                                <m:e>
                                  <m:sSubSup>
                                    <m:sSubSup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Sup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𝑧</m:t>
                                      </m:r>
                                    </m:e>
                                    <m: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𝑖</m:t>
                                      </m:r>
                                    </m:sub>
                                    <m:sup>
                                      <m:d>
                                        <m:d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d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1</m:t>
                                          </m:r>
                                        </m:e>
                                      </m:d>
                                    </m:sup>
                                  </m:sSubSup>
                                </m:e>
                              </m:d>
                            </m:e>
                            <m:sup>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𝑇</m:t>
                              </m:r>
                            </m:sup>
                          </m:sSup>
                        </m:e>
                      </m:nary>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m:t>
                      </m:r>
                      <m:nary>
                        <m:naryPr>
                          <m:chr m:val="∑"/>
                          <m:limLoc m:val="undOv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naryPr>
                        <m: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𝑖</m:t>
                          </m:r>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=1</m:t>
                          </m:r>
                        </m:sub>
                        <m:sup>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4</m:t>
                          </m:r>
                        </m:sup>
                        <m:e>
                          <m:sSup>
                            <m:sSup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pPr>
                            <m:e>
                              <m:d>
                                <m:d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dPr>
                                <m:e>
                                  <m:sSubSup>
                                    <m:sSubSup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Sup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𝑧</m:t>
                                      </m:r>
                                    </m:e>
                                    <m: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𝑖</m:t>
                                      </m:r>
                                    </m:sub>
                                    <m:sup>
                                      <m:d>
                                        <m:d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d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1</m:t>
                                          </m:r>
                                        </m:e>
                                      </m:d>
                                    </m:sup>
                                  </m:sSubSup>
                                </m:e>
                              </m:d>
                            </m:e>
                            <m:sup>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𝑇</m:t>
                              </m:r>
                            </m:sup>
                          </m:sSup>
                          <m:sSubSup>
                            <m:sSubSup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Sup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𝑧</m:t>
                              </m:r>
                            </m:e>
                            <m: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𝑖</m:t>
                              </m:r>
                            </m:sub>
                            <m:sup>
                              <m:d>
                                <m:d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d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1</m:t>
                                  </m:r>
                                </m:e>
                              </m:d>
                            </m:sup>
                          </m:sSubSup>
                        </m:e>
                      </m:nary>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m:t>
                      </m:r>
                      <m:nary>
                        <m:naryPr>
                          <m:chr m:val="∑"/>
                          <m:limLoc m:val="undOv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naryPr>
                        <m: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𝑖</m:t>
                          </m:r>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=1</m:t>
                          </m:r>
                        </m:sub>
                        <m:sup>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4</m:t>
                          </m:r>
                        </m:sup>
                        <m:e>
                          <m:sSub>
                            <m:sSub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𝒘</m:t>
                              </m:r>
                            </m:e>
                            <m: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1</m:t>
                              </m:r>
                            </m:sub>
                          </m:sSub>
                        </m:e>
                      </m:nary>
                      <m:sSubSup>
                        <m:sSubSup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Sup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𝒙</m:t>
                          </m:r>
                        </m:e>
                        <m: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𝑖</m:t>
                          </m:r>
                        </m:sub>
                        <m:sup>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𝑇</m:t>
                          </m:r>
                        </m:sup>
                      </m:sSubSup>
                      <m:sSub>
                        <m:sSub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𝒙</m:t>
                          </m:r>
                        </m:e>
                        <m: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𝑖</m:t>
                          </m:r>
                        </m:sub>
                      </m:sSub>
                      <m:sSubSup>
                        <m:sSubSup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Sup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𝒘</m:t>
                          </m:r>
                        </m:e>
                        <m: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1</m:t>
                          </m:r>
                        </m:sub>
                        <m:sup>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𝑇</m:t>
                          </m:r>
                        </m:sup>
                      </m:sSubSup>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m:t>
                      </m:r>
                      <m:sSub>
                        <m:sSub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𝒘</m:t>
                          </m:r>
                        </m:e>
                        <m: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1</m:t>
                          </m:r>
                        </m:sub>
                      </m:sSub>
                      <m:d>
                        <m:dPr>
                          <m:begChr m:val="["/>
                          <m:endChr m:val="]"/>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dPr>
                        <m:e>
                          <m:nary>
                            <m:naryPr>
                              <m:chr m:val="∑"/>
                              <m:limLoc m:val="undOv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naryPr>
                            <m: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𝑖</m:t>
                              </m:r>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=1</m:t>
                              </m:r>
                            </m:sub>
                            <m:sup>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4</m:t>
                              </m:r>
                            </m:sup>
                            <m:e>
                              <m:d>
                                <m:d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dPr>
                                <m:e>
                                  <m:sSubSup>
                                    <m:sSubSup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Sup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𝒙</m:t>
                                      </m:r>
                                    </m:e>
                                    <m: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𝑖</m:t>
                                      </m:r>
                                    </m:sub>
                                    <m:sup>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𝑇</m:t>
                                      </m:r>
                                    </m:sup>
                                  </m:sSubSup>
                                  <m:sSub>
                                    <m:sSub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𝒙</m:t>
                                      </m:r>
                                    </m:e>
                                    <m: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𝑖</m:t>
                                      </m:r>
                                    </m:sub>
                                  </m:sSub>
                                </m:e>
                              </m:d>
                            </m:e>
                          </m:nary>
                        </m:e>
                      </m:d>
                      <m:sSubSup>
                        <m:sSubSup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Sup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𝒘</m:t>
                          </m:r>
                        </m:e>
                        <m: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1</m:t>
                          </m:r>
                        </m:sub>
                        <m:sup>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𝑇</m:t>
                          </m:r>
                        </m:sup>
                      </m:sSubSup>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m:t>
                      </m:r>
                      <m:sSub>
                        <m:sSub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𝒘</m:t>
                          </m:r>
                        </m:e>
                        <m: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1</m:t>
                          </m:r>
                        </m:sub>
                      </m:sSub>
                      <m:sSup>
                        <m:sSup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p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𝑿</m:t>
                          </m:r>
                        </m:e>
                        <m:sup>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𝑻</m:t>
                          </m:r>
                        </m:sup>
                      </m:sSup>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𝑿</m:t>
                      </m:r>
                      <m:sSubSup>
                        <m:sSubSup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Sup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𝒘</m:t>
                          </m:r>
                        </m:e>
                        <m: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1</m:t>
                          </m:r>
                        </m:sub>
                        <m:sup>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𝑇</m:t>
                          </m:r>
                        </m:sup>
                      </m:sSubSup>
                    </m:oMath>
                  </m:oMathPara>
                </a14:m>
                <a:endPar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a:p>
                <a:pPr marL="0" indent="457200">
                  <a:lnSpc>
                    <a:spcPct val="120000"/>
                  </a:lnSpc>
                  <a:spcBef>
                    <a:spcPts val="0"/>
                  </a:spcBef>
                  <a:buNone/>
                </a:pPr>
                <a:r>
                  <a:rPr lang="zh-CN"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在满足中心化要求</a:t>
                </a:r>
                <a14:m>
                  <m:oMath xmlns:m="http://schemas.openxmlformats.org/officeDocument/2006/math">
                    <m:nary>
                      <m:naryPr>
                        <m:chr m:val="∑"/>
                        <m:limLoc m:val="undOv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naryPr>
                      <m: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𝑖</m:t>
                        </m:r>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=1</m:t>
                        </m:r>
                      </m:sub>
                      <m:sup>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4</m:t>
                        </m:r>
                      </m:sup>
                      <m:e>
                        <m:sSub>
                          <m:sSub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𝒙</m:t>
                            </m:r>
                          </m:e>
                          <m: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𝑖</m:t>
                            </m:r>
                          </m:sub>
                        </m:sSub>
                      </m:e>
                    </m:nary>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=0</m:t>
                    </m:r>
                  </m:oMath>
                </a14:m>
                <a:r>
                  <a:rPr lang="zh-CN"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的前提下，</a:t>
                </a:r>
                <a14:m>
                  <m:oMath xmlns:m="http://schemas.openxmlformats.org/officeDocument/2006/math">
                    <m:sSup>
                      <m:sSup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p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𝑿</m:t>
                        </m:r>
                      </m:e>
                      <m:sup>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𝑻</m:t>
                        </m:r>
                      </m:sup>
                    </m:sSup>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𝑿</m:t>
                    </m:r>
                  </m:oMath>
                </a14:m>
                <a:r>
                  <a:rPr lang="zh-CN"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为协方差矩阵，是实对称矩阵，因此存在正交矩阵</a:t>
                </a:r>
                <a14:m>
                  <m:oMath xmlns:m="http://schemas.openxmlformats.org/officeDocument/2006/math">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𝑸</m:t>
                    </m:r>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m:t>
                    </m:r>
                    <m:d>
                      <m:d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dPr>
                      <m:e>
                        <m:sSub>
                          <m:sSub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𝒒</m:t>
                            </m:r>
                          </m:e>
                          <m: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1</m:t>
                            </m:r>
                          </m:sub>
                        </m:s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m:t>
                        </m:r>
                        <m:sSub>
                          <m:sSub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𝒒</m:t>
                            </m:r>
                          </m:e>
                          <m: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2</m:t>
                            </m:r>
                          </m:sub>
                        </m:sSub>
                      </m:e>
                    </m:d>
                  </m:oMath>
                </a14:m>
                <a:r>
                  <a:rPr lang="zh-CN"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，使得</a:t>
                </a:r>
                <a14:m>
                  <m:oMath xmlns:m="http://schemas.openxmlformats.org/officeDocument/2006/math">
                    <m:sSup>
                      <m:sSup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p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𝑸</m:t>
                        </m:r>
                      </m:e>
                      <m:sup>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𝑻</m:t>
                        </m:r>
                      </m:sup>
                    </m:sSup>
                    <m:sSup>
                      <m:sSup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p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𝑿</m:t>
                        </m:r>
                      </m:e>
                      <m:sup>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𝑻</m:t>
                        </m:r>
                      </m:sup>
                    </m:sSup>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𝑿𝑸</m:t>
                    </m:r>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m:t>
                    </m:r>
                    <m:d>
                      <m:d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dPr>
                      <m:e>
                        <m:m>
                          <m:mPr>
                            <m:mcs>
                              <m:mc>
                                <m:mcPr>
                                  <m:count m:val="2"/>
                                  <m:mcJc m:val="center"/>
                                </m:mcPr>
                              </m:mc>
                            </m:mcs>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mPr>
                          <m:mr>
                            <m:e>
                              <m:sSub>
                                <m:sSub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𝜆</m:t>
                                  </m:r>
                                </m:e>
                                <m: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1</m:t>
                                  </m:r>
                                </m:sub>
                              </m:sSub>
                            </m:e>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0</m:t>
                              </m:r>
                            </m:e>
                          </m:mr>
                          <m:m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0</m:t>
                              </m:r>
                            </m:e>
                            <m:e>
                              <m:sSub>
                                <m:sSub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𝜆</m:t>
                                  </m:r>
                                </m:e>
                                <m: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2</m:t>
                                  </m:r>
                                </m:sub>
                              </m:sSub>
                            </m:e>
                          </m:mr>
                        </m:m>
                      </m:e>
                    </m:d>
                  </m:oMath>
                </a14:m>
                <a:r>
                  <a:rPr lang="zh-CN"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，即对</a:t>
                </a:r>
                <a14:m>
                  <m:oMath xmlns:m="http://schemas.openxmlformats.org/officeDocument/2006/math">
                    <m:sSup>
                      <m:sSup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p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𝑿</m:t>
                        </m:r>
                      </m:e>
                      <m:sup>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𝑻</m:t>
                        </m:r>
                      </m:sup>
                    </m:sSup>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𝑿</m:t>
                    </m:r>
                  </m:oMath>
                </a14:m>
                <a:r>
                  <a:rPr lang="zh-CN"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进行特征值分解。对</a:t>
                </a:r>
                <a14:m>
                  <m:oMath xmlns:m="http://schemas.openxmlformats.org/officeDocument/2006/math">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𝑸</m:t>
                    </m:r>
                  </m:oMath>
                </a14:m>
                <a:r>
                  <a:rPr lang="zh-CN"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的任一特征向量</a:t>
                </a:r>
                <a14:m>
                  <m:oMath xmlns:m="http://schemas.openxmlformats.org/officeDocument/2006/math">
                    <m:sSub>
                      <m:sSub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𝒒</m:t>
                        </m:r>
                      </m:e>
                      <m: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𝑖</m:t>
                        </m:r>
                      </m:sub>
                    </m:sSub>
                  </m:oMath>
                </a14:m>
                <a:r>
                  <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a:t>
                </a:r>
                <a:r>
                  <a:rPr lang="zh-CN"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有</a:t>
                </a:r>
                <a14:m>
                  <m:oMath xmlns:m="http://schemas.openxmlformats.org/officeDocument/2006/math">
                    <m:sSubSup>
                      <m:sSubSup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Sup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𝒒</m:t>
                        </m:r>
                      </m:e>
                      <m: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𝑖</m:t>
                        </m:r>
                      </m:sub>
                      <m:sup>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𝑇</m:t>
                        </m:r>
                      </m:sup>
                    </m:sSubSup>
                    <m:sSup>
                      <m:sSup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p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𝑿</m:t>
                        </m:r>
                      </m:e>
                      <m:sup>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𝑻</m:t>
                        </m:r>
                      </m:sup>
                    </m:sSup>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𝑿</m:t>
                    </m:r>
                    <m:sSub>
                      <m:sSub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𝒒</m:t>
                        </m:r>
                      </m:e>
                      <m: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𝑖</m:t>
                        </m:r>
                      </m:sub>
                    </m:s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m:t>
                    </m:r>
                    <m:sSub>
                      <m:sSub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𝜆</m:t>
                        </m:r>
                      </m:e>
                      <m: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𝑖</m:t>
                        </m:r>
                      </m:sub>
                    </m:sSub>
                  </m:oMath>
                </a14:m>
                <a:r>
                  <a:rPr lang="zh-CN"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a:t>
                </a:r>
                <a:endPar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a:p>
                <a:pPr marL="0" indent="457200">
                  <a:lnSpc>
                    <a:spcPct val="120000"/>
                  </a:lnSpc>
                  <a:spcBef>
                    <a:spcPts val="0"/>
                  </a:spcBef>
                  <a:buNone/>
                </a:pPr>
                <a:r>
                  <a:rPr lang="zh-CN"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可以证明，</a:t>
                </a: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上式</a:t>
                </a:r>
                <a:r>
                  <a:rPr lang="zh-CN"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取得的最大值为矩阵</a:t>
                </a:r>
                <a14:m>
                  <m:oMath xmlns:m="http://schemas.openxmlformats.org/officeDocument/2006/math">
                    <m:sSup>
                      <m:sSup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p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𝑿</m:t>
                        </m:r>
                      </m:e>
                      <m:sup>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𝑻</m:t>
                        </m:r>
                      </m:sup>
                    </m:sSup>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𝑿</m:t>
                    </m:r>
                  </m:oMath>
                </a14:m>
                <a:r>
                  <a:rPr lang="zh-CN"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的最大特征值，此时，</a:t>
                </a:r>
                <a14:m>
                  <m:oMath xmlns:m="http://schemas.openxmlformats.org/officeDocument/2006/math">
                    <m:sSub>
                      <m:sSub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𝒘</m:t>
                        </m:r>
                      </m:e>
                      <m: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1</m:t>
                        </m:r>
                      </m:sub>
                    </m:sSub>
                  </m:oMath>
                </a14:m>
                <a:r>
                  <a:rPr lang="zh-CN"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为对应的特征向量。最大的特征向量代表了最主要的投影成分。</a:t>
                </a:r>
                <a:endPar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p:txBody>
          </p:sp>
        </mc:Choice>
        <mc:Fallback xmlns="">
          <p:sp>
            <p:nvSpPr>
              <p:cNvPr id="20" name="Content Placeholder 2"/>
              <p:cNvSpPr txBox="1">
                <a:spLocks noRot="1" noChangeAspect="1" noMove="1" noResize="1" noEditPoints="1" noAdjustHandles="1" noChangeArrowheads="1" noChangeShapeType="1" noTextEdit="1"/>
              </p:cNvSpPr>
              <p:nvPr/>
            </p:nvSpPr>
            <p:spPr>
              <a:xfrm>
                <a:off x="411481" y="681693"/>
                <a:ext cx="8330184" cy="5773971"/>
              </a:xfrm>
              <a:prstGeom prst="rect">
                <a:avLst/>
              </a:prstGeom>
              <a:blipFill rotWithShape="1">
                <a:blip r:embed="rId3"/>
                <a:stretch>
                  <a:fillRect l="-952" r="-4246" b="-7286"/>
                </a:stretch>
              </a:blipFill>
            </p:spPr>
            <p:txBody>
              <a:bodyPr/>
              <a:lstStyle/>
              <a:p>
                <a:r>
                  <a:rPr lang="zh-CN" altLang="en-US">
                    <a:noFill/>
                  </a:rPr>
                  <a:t> </a:t>
                </a:r>
              </a:p>
            </p:txBody>
          </p:sp>
        </mc:Fallback>
      </mc:AlternateContent>
      <p:sp>
        <p:nvSpPr>
          <p:cNvPr id="41" name="文本框 2"/>
          <p:cNvSpPr txBox="1"/>
          <p:nvPr/>
        </p:nvSpPr>
        <p:spPr>
          <a:xfrm>
            <a:off x="0" y="158473"/>
            <a:ext cx="9144000" cy="523220"/>
          </a:xfrm>
          <a:prstGeom prst="rect">
            <a:avLst/>
          </a:prstGeom>
          <a:noFill/>
        </p:spPr>
        <p:txBody>
          <a:bodyPr wrap="square" rtlCol="0">
            <a:spAutoFit/>
          </a:bodyPr>
          <a:lstStyle/>
          <a:p>
            <a:pPr algn="ctr" defTabSz="1218565"/>
            <a:r>
              <a:rPr lang="en-US" altLang="zh-CN" sz="2800" b="1" dirty="0">
                <a:solidFill>
                  <a:srgbClr val="0070C0"/>
                </a:solidFill>
                <a:latin typeface="微软雅黑" panose="020B0503020204020204" pitchFamily="34" charset="-122"/>
                <a:ea typeface="微软雅黑" panose="020B0503020204020204" pitchFamily="34" charset="-122"/>
              </a:rPr>
              <a:t>5.2.2 </a:t>
            </a:r>
            <a:r>
              <a:rPr lang="zh-CN" altLang="en-US" sz="2800" b="1" dirty="0">
                <a:solidFill>
                  <a:srgbClr val="0070C0"/>
                </a:solidFill>
                <a:latin typeface="微软雅黑" panose="020B0503020204020204" pitchFamily="34" charset="-122"/>
                <a:ea typeface="微软雅黑" panose="020B0503020204020204" pitchFamily="34" charset="-122"/>
              </a:rPr>
              <a:t>主成分分析</a:t>
            </a:r>
          </a:p>
        </p:txBody>
      </p:sp>
      <p:sp>
        <p:nvSpPr>
          <p:cNvPr id="4" name="灯片编号占位符 1"/>
          <p:cNvSpPr txBox="1">
            <a:spLocks/>
          </p:cNvSpPr>
          <p:nvPr/>
        </p:nvSpPr>
        <p:spPr>
          <a:xfrm>
            <a:off x="6791621" y="6464141"/>
            <a:ext cx="2133600" cy="273844"/>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E1BEBC7A-FD02-486B-81B5-A845787C689C}" type="slidenum">
              <a:rPr lang="zh-CN" altLang="en-US" sz="1600" smtClean="0"/>
              <a:pPr algn="r"/>
              <a:t>19</a:t>
            </a:fld>
            <a:endParaRPr lang="zh-CN" altLang="en-US" sz="16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92667838"/>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2"/>
          <p:cNvSpPr txBox="1"/>
          <p:nvPr/>
        </p:nvSpPr>
        <p:spPr>
          <a:xfrm>
            <a:off x="411481" y="681693"/>
            <a:ext cx="8330184" cy="5773971"/>
          </a:xfrm>
          <a:prstGeom prst="rect">
            <a:avLst/>
          </a:prstGeom>
        </p:spPr>
        <p:txBody>
          <a:bodyPr vert="horz" lIns="91392" tIns="45696" rIns="91392" bIns="45696"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648000" defTabSz="913765">
              <a:lnSpc>
                <a:spcPct val="150000"/>
              </a:lnSpc>
              <a:buNone/>
            </a:pPr>
            <a:r>
              <a:rPr lang="zh-CN" altLang="en-US" sz="2400" b="1" dirty="0">
                <a:solidFill>
                  <a:srgbClr val="0070C0"/>
                </a:solidFill>
                <a:latin typeface="Arial" panose="020B0604020202020204" pitchFamily="34" charset="0"/>
                <a:ea typeface="微软雅黑" panose="020B0503020204020204" pitchFamily="34" charset="-122"/>
                <a:cs typeface="Arial" panose="020B0604020202020204" pitchFamily="34" charset="0"/>
              </a:rPr>
              <a:t>特征工程、降维与超参数调优是机器学习工程应用中的三个重要问题。在优惠券核销示例中讨论过，输入模型进行训练的一般不是实例的属性，而是从实例的属性数据中提取出的特征。</a:t>
            </a:r>
            <a:r>
              <a:rPr lang="zh-CN" altLang="en-US" sz="2400" b="1" dirty="0">
                <a:solidFill>
                  <a:srgbClr val="FF0000"/>
                </a:solidFill>
                <a:latin typeface="Arial" panose="020B0604020202020204" pitchFamily="34" charset="0"/>
                <a:ea typeface="微软雅黑" panose="020B0503020204020204" pitchFamily="34" charset="-122"/>
                <a:cs typeface="Arial" panose="020B0604020202020204" pitchFamily="34" charset="0"/>
              </a:rPr>
              <a:t>从属性数据中提取出特征的过程叫做“特征工程”</a:t>
            </a:r>
            <a:r>
              <a:rPr lang="zh-CN" altLang="en-US" sz="2400" b="1" dirty="0">
                <a:solidFill>
                  <a:srgbClr val="0070C0"/>
                </a:solidFill>
                <a:latin typeface="Arial" panose="020B0604020202020204" pitchFamily="34" charset="0"/>
                <a:ea typeface="微软雅黑" panose="020B0503020204020204" pitchFamily="34" charset="-122"/>
                <a:cs typeface="Arial" panose="020B0604020202020204" pitchFamily="34" charset="0"/>
              </a:rPr>
              <a:t>。在掌握机器学习的算法之后，特征工程就是最具有挑战性的工作了。</a:t>
            </a:r>
            <a:endParaRPr lang="en-US" altLang="zh-CN" sz="2400" b="1" dirty="0">
              <a:solidFill>
                <a:srgbClr val="0070C0"/>
              </a:solidFill>
              <a:latin typeface="Arial" panose="020B0604020202020204" pitchFamily="34" charset="0"/>
              <a:ea typeface="微软雅黑" panose="020B0503020204020204" pitchFamily="34" charset="-122"/>
              <a:cs typeface="Arial" panose="020B0604020202020204" pitchFamily="34" charset="0"/>
            </a:endParaRPr>
          </a:p>
          <a:p>
            <a:pPr marL="0" indent="648000" defTabSz="913765">
              <a:lnSpc>
                <a:spcPct val="150000"/>
              </a:lnSpc>
              <a:buNone/>
            </a:pPr>
            <a:r>
              <a:rPr lang="zh-CN" altLang="en-US" sz="2400" b="1" dirty="0">
                <a:solidFill>
                  <a:srgbClr val="0070C0"/>
                </a:solidFill>
                <a:latin typeface="Arial" panose="020B0604020202020204" pitchFamily="34" charset="0"/>
                <a:ea typeface="微软雅黑" panose="020B0503020204020204" pitchFamily="34" charset="-122"/>
                <a:cs typeface="Arial" panose="020B0604020202020204" pitchFamily="34" charset="0"/>
              </a:rPr>
              <a:t>降维技术可以解决因为特征过多而带来的样本稀疏、计算量大等问题。</a:t>
            </a:r>
            <a:endParaRPr lang="en-US" altLang="zh-CN" sz="2400" b="1" dirty="0">
              <a:solidFill>
                <a:srgbClr val="0070C0"/>
              </a:solidFill>
              <a:latin typeface="Arial" panose="020B0604020202020204" pitchFamily="34" charset="0"/>
              <a:ea typeface="微软雅黑" panose="020B0503020204020204" pitchFamily="34" charset="-122"/>
              <a:cs typeface="Arial" panose="020B0604020202020204" pitchFamily="34" charset="0"/>
            </a:endParaRPr>
          </a:p>
          <a:p>
            <a:pPr marL="0" indent="648000" defTabSz="913765">
              <a:lnSpc>
                <a:spcPct val="150000"/>
              </a:lnSpc>
              <a:buNone/>
            </a:pPr>
            <a:r>
              <a:rPr lang="zh-CN" altLang="en-US" sz="2400" b="1" dirty="0">
                <a:solidFill>
                  <a:srgbClr val="0070C0"/>
                </a:solidFill>
                <a:latin typeface="Arial" panose="020B0604020202020204" pitchFamily="34" charset="0"/>
                <a:ea typeface="微软雅黑" panose="020B0503020204020204" pitchFamily="34" charset="-122"/>
                <a:cs typeface="Arial" panose="020B0604020202020204" pitchFamily="34" charset="0"/>
              </a:rPr>
              <a:t>在训练时，算法参数的设置对算法效果的影响很大，设置合适算法参数的过程称为“超参数调优”。</a:t>
            </a:r>
          </a:p>
          <a:p>
            <a:pPr marL="0" indent="0" defTabSz="913765">
              <a:lnSpc>
                <a:spcPct val="150000"/>
              </a:lnSpc>
              <a:buNone/>
            </a:pPr>
            <a:endParaRPr lang="en-US" altLang="zh-CN" sz="2400" b="1" dirty="0">
              <a:solidFill>
                <a:srgbClr val="0070C0"/>
              </a:solidFill>
              <a:latin typeface="Arial" panose="020B0604020202020204" pitchFamily="34" charset="0"/>
              <a:ea typeface="微软雅黑" panose="020B0503020204020204" pitchFamily="34" charset="-122"/>
              <a:cs typeface="Arial" panose="020B0604020202020204" pitchFamily="34" charset="0"/>
            </a:endParaRPr>
          </a:p>
        </p:txBody>
      </p:sp>
      <p:sp>
        <p:nvSpPr>
          <p:cNvPr id="41" name="文本框 2"/>
          <p:cNvSpPr txBox="1"/>
          <p:nvPr/>
        </p:nvSpPr>
        <p:spPr>
          <a:xfrm>
            <a:off x="0" y="158473"/>
            <a:ext cx="9144000" cy="523220"/>
          </a:xfrm>
          <a:prstGeom prst="rect">
            <a:avLst/>
          </a:prstGeom>
          <a:noFill/>
        </p:spPr>
        <p:txBody>
          <a:bodyPr wrap="square" rtlCol="0">
            <a:spAutoFit/>
          </a:bodyPr>
          <a:lstStyle/>
          <a:p>
            <a:pPr algn="ctr" defTabSz="1218565"/>
            <a:r>
              <a:rPr lang="zh-CN" altLang="en-US" sz="2800" b="1" dirty="0">
                <a:solidFill>
                  <a:srgbClr val="0070C0"/>
                </a:solidFill>
                <a:latin typeface="微软雅黑" panose="020B0503020204020204" pitchFamily="34" charset="-122"/>
                <a:ea typeface="微软雅黑" panose="020B0503020204020204" pitchFamily="34" charset="-122"/>
              </a:rPr>
              <a:t>第五章  特征工程、降维与超参数调优</a:t>
            </a:r>
          </a:p>
        </p:txBody>
      </p:sp>
      <p:sp>
        <p:nvSpPr>
          <p:cNvPr id="4" name="灯片编号占位符 1"/>
          <p:cNvSpPr txBox="1">
            <a:spLocks/>
          </p:cNvSpPr>
          <p:nvPr/>
        </p:nvSpPr>
        <p:spPr>
          <a:xfrm>
            <a:off x="6791621" y="6464141"/>
            <a:ext cx="2133600" cy="273844"/>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E1BEBC7A-FD02-486B-81B5-A845787C689C}" type="slidenum">
              <a:rPr lang="zh-CN" altLang="en-US" sz="1600" smtClean="0"/>
              <a:pPr algn="r"/>
              <a:t>2</a:t>
            </a:fld>
            <a:endParaRPr lang="zh-CN" altLang="en-US" sz="1600" dirty="0"/>
          </a:p>
        </p:txBody>
      </p:sp>
    </p:spTree>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2"/>
          <p:cNvSpPr txBox="1"/>
          <p:nvPr/>
        </p:nvSpPr>
        <p:spPr>
          <a:xfrm>
            <a:off x="411481" y="681693"/>
            <a:ext cx="8330184" cy="5773971"/>
          </a:xfrm>
          <a:prstGeom prst="rect">
            <a:avLst/>
          </a:prstGeom>
        </p:spPr>
        <p:txBody>
          <a:bodyPr vert="horz" lIns="91392" tIns="45696" rIns="91392" bIns="45696"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buNone/>
            </a:pPr>
            <a:endPar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p:txBody>
      </p:sp>
      <p:sp>
        <p:nvSpPr>
          <p:cNvPr id="41" name="文本框 2"/>
          <p:cNvSpPr txBox="1"/>
          <p:nvPr/>
        </p:nvSpPr>
        <p:spPr>
          <a:xfrm>
            <a:off x="0" y="158473"/>
            <a:ext cx="9144000" cy="523220"/>
          </a:xfrm>
          <a:prstGeom prst="rect">
            <a:avLst/>
          </a:prstGeom>
          <a:noFill/>
        </p:spPr>
        <p:txBody>
          <a:bodyPr wrap="square" rtlCol="0">
            <a:spAutoFit/>
          </a:bodyPr>
          <a:lstStyle/>
          <a:p>
            <a:pPr algn="ctr" defTabSz="1218565"/>
            <a:r>
              <a:rPr lang="en-US" altLang="zh-CN" sz="2800" b="1" dirty="0">
                <a:solidFill>
                  <a:srgbClr val="0070C0"/>
                </a:solidFill>
                <a:latin typeface="微软雅黑" panose="020B0503020204020204" pitchFamily="34" charset="-122"/>
                <a:ea typeface="微软雅黑" panose="020B0503020204020204" pitchFamily="34" charset="-122"/>
              </a:rPr>
              <a:t>5.2.2 </a:t>
            </a:r>
            <a:r>
              <a:rPr lang="zh-CN" altLang="en-US" sz="2800" b="1" dirty="0">
                <a:solidFill>
                  <a:srgbClr val="0070C0"/>
                </a:solidFill>
                <a:latin typeface="微软雅黑" panose="020B0503020204020204" pitchFamily="34" charset="-122"/>
                <a:ea typeface="微软雅黑" panose="020B0503020204020204" pitchFamily="34" charset="-122"/>
              </a:rPr>
              <a:t>主成分分析</a:t>
            </a:r>
          </a:p>
        </p:txBody>
      </p:sp>
      <p:sp>
        <p:nvSpPr>
          <p:cNvPr id="4" name="灯片编号占位符 1"/>
          <p:cNvSpPr txBox="1">
            <a:spLocks/>
          </p:cNvSpPr>
          <p:nvPr/>
        </p:nvSpPr>
        <p:spPr>
          <a:xfrm>
            <a:off x="6791621" y="6464141"/>
            <a:ext cx="2133600" cy="273844"/>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E1BEBC7A-FD02-486B-81B5-A845787C689C}" type="slidenum">
              <a:rPr lang="zh-CN" altLang="en-US" sz="1600" smtClean="0"/>
              <a:pPr algn="r"/>
              <a:t>20</a:t>
            </a:fld>
            <a:endParaRPr lang="zh-CN" altLang="en-US" sz="16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0480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8762" y="801342"/>
            <a:ext cx="8086476" cy="60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3952595"/>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 name="Content Placeholder 2"/>
              <p:cNvSpPr txBox="1"/>
              <p:nvPr/>
            </p:nvSpPr>
            <p:spPr>
              <a:xfrm>
                <a:off x="411481" y="681693"/>
                <a:ext cx="8330184" cy="5773971"/>
              </a:xfrm>
              <a:prstGeom prst="rect">
                <a:avLst/>
              </a:prstGeom>
            </p:spPr>
            <p:txBody>
              <a:bodyPr vert="horz" lIns="91392" tIns="45696" rIns="91392" bIns="45696"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推广到多维空间的求解思路与此例类似，下面给出简略过程及结论。</a:t>
                </a:r>
                <a:endPar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a:p>
                <a:pPr marL="0" indent="0">
                  <a:lnSpc>
                    <a:spcPct val="150000"/>
                  </a:lnSpc>
                  <a:buNone/>
                </a:pPr>
                <a:r>
                  <a:rPr lang="zh-CN"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设样本集为</a:t>
                </a:r>
                <a14:m>
                  <m:oMath xmlns:m="http://schemas.openxmlformats.org/officeDocument/2006/math">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𝐒</m:t>
                    </m:r>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m:t>
                    </m:r>
                    <m:d>
                      <m:dPr>
                        <m:begChr m:val="{"/>
                        <m:endChr m:val="}"/>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dPr>
                      <m:e>
                        <m:sSub>
                          <m:sSub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𝒙</m:t>
                            </m:r>
                          </m:e>
                          <m: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1</m:t>
                            </m:r>
                          </m:sub>
                        </m:s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m:t>
                        </m:r>
                        <m:sSub>
                          <m:sSub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𝒙</m:t>
                            </m:r>
                          </m:e>
                          <m: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2</m:t>
                            </m:r>
                          </m:sub>
                        </m:s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m:t>
                        </m:r>
                        <m:sSub>
                          <m:sSub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𝒙</m:t>
                            </m:r>
                          </m:e>
                          <m: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𝑚</m:t>
                            </m:r>
                          </m:sub>
                        </m:sSub>
                      </m:e>
                    </m:d>
                  </m:oMath>
                </a14:m>
                <a:r>
                  <a:rPr lang="zh-CN"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包含</a:t>
                </a:r>
                <a14:m>
                  <m:oMath xmlns:m="http://schemas.openxmlformats.org/officeDocument/2006/math">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𝑚</m:t>
                    </m:r>
                  </m:oMath>
                </a14:m>
                <a:r>
                  <a:rPr lang="zh-CN"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个无标签样本，每个样本</a:t>
                </a:r>
                <a14:m>
                  <m:oMath xmlns:m="http://schemas.openxmlformats.org/officeDocument/2006/math">
                    <m:sSub>
                      <m:sSub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𝒙</m:t>
                        </m:r>
                      </m:e>
                      <m: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𝑖</m:t>
                        </m:r>
                      </m:sub>
                    </m:s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m:t>
                    </m:r>
                    <m:d>
                      <m:dPr>
                        <m:begChr m:val="{"/>
                        <m:endChr m:val="}"/>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dPr>
                      <m:e>
                        <m:sSubSup>
                          <m:sSubSup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Sup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𝑥</m:t>
                            </m:r>
                          </m:e>
                          <m: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𝑖</m:t>
                            </m:r>
                          </m:sub>
                          <m:sup>
                            <m:d>
                              <m:d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d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1</m:t>
                                </m:r>
                              </m:e>
                            </m:d>
                          </m:sup>
                        </m:sSubSup>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m:t>
                        </m:r>
                        <m:sSubSup>
                          <m:sSubSup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Sup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𝑥</m:t>
                            </m:r>
                          </m:e>
                          <m: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𝑖</m:t>
                            </m:r>
                          </m:sub>
                          <m:sup>
                            <m:d>
                              <m:d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d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2</m:t>
                                </m:r>
                              </m:e>
                            </m:d>
                          </m:sup>
                        </m:sSubSup>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m:t>
                        </m:r>
                        <m:sSubSup>
                          <m:sSubSup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Sup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𝑥</m:t>
                            </m:r>
                          </m:e>
                          <m: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𝑖</m:t>
                            </m:r>
                          </m:sub>
                          <m:sup>
                            <m:d>
                              <m:d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d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𝑛</m:t>
                                </m:r>
                              </m:e>
                            </m:d>
                          </m:sup>
                        </m:sSubSup>
                      </m:e>
                    </m:d>
                  </m:oMath>
                </a14:m>
                <a:r>
                  <a:rPr lang="zh-CN"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是一个</a:t>
                </a:r>
                <a:r>
                  <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n</a:t>
                </a:r>
                <a:r>
                  <a:rPr lang="zh-CN"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维特征向量，并经过了中心化，即</a:t>
                </a:r>
                <a14:m>
                  <m:oMath xmlns:m="http://schemas.openxmlformats.org/officeDocument/2006/math">
                    <m:nary>
                      <m:naryPr>
                        <m:chr m:val="∑"/>
                        <m:limLoc m:val="undOv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naryPr>
                      <m: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𝑖</m:t>
                        </m:r>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=1</m:t>
                        </m:r>
                      </m:sub>
                      <m:sup>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𝑚</m:t>
                        </m:r>
                      </m:sup>
                      <m:e>
                        <m:sSub>
                          <m:sSub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𝒙</m:t>
                            </m:r>
                          </m:e>
                          <m: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𝑖</m:t>
                            </m:r>
                          </m:sub>
                        </m:sSub>
                      </m:e>
                    </m:nary>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=0</m:t>
                    </m:r>
                  </m:oMath>
                </a14:m>
                <a:r>
                  <a:rPr lang="zh-CN"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。中心化是对每个样本</a:t>
                </a:r>
                <a14:m>
                  <m:oMath xmlns:m="http://schemas.openxmlformats.org/officeDocument/2006/math">
                    <m:sSub>
                      <m:sSub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𝒙</m:t>
                        </m:r>
                      </m:e>
                      <m: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𝑖</m:t>
                        </m:r>
                      </m:sub>
                    </m:sSub>
                  </m:oMath>
                </a14:m>
                <a:r>
                  <a:rPr lang="zh-CN"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减去均值</a:t>
                </a:r>
                <a14:m>
                  <m:oMath xmlns:m="http://schemas.openxmlformats.org/officeDocument/2006/math">
                    <m:acc>
                      <m:accPr>
                        <m:chr m:val="̅"/>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acc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𝒙</m:t>
                        </m:r>
                      </m:e>
                    </m:acc>
                  </m:oMath>
                </a14:m>
                <a:r>
                  <a:rPr lang="zh-CN"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的操作。经过投影变换后的新坐标系为</a:t>
                </a:r>
                <a14:m>
                  <m:oMath xmlns:m="http://schemas.openxmlformats.org/officeDocument/2006/math">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𝑾</m:t>
                    </m:r>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m:t>
                    </m:r>
                    <m:d>
                      <m:d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dPr>
                      <m:e>
                        <m:m>
                          <m:mPr>
                            <m:mcs>
                              <m:mc>
                                <m:mcPr>
                                  <m:count m:val="1"/>
                                  <m:mcJc m:val="center"/>
                                </m:mcPr>
                              </m:mc>
                            </m:mcs>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mPr>
                          <m:mr>
                            <m:e>
                              <m:sSub>
                                <m:sSub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𝒘</m:t>
                                  </m:r>
                                </m:e>
                                <m: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𝟏</m:t>
                                  </m:r>
                                </m:sub>
                              </m:sSub>
                            </m:e>
                          </m:mr>
                          <m:m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m:t>
                              </m:r>
                            </m:e>
                          </m:mr>
                          <m:mr>
                            <m:e>
                              <m:sSub>
                                <m:sSub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𝒘</m:t>
                                  </m:r>
                                </m:e>
                                <m: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𝒏</m:t>
                                  </m:r>
                                </m:sub>
                              </m:sSub>
                            </m:e>
                          </m:mr>
                        </m:m>
                      </m:e>
                    </m:d>
                  </m:oMath>
                </a14:m>
                <a:r>
                  <a:rPr lang="zh-CN"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，其中</a:t>
                </a:r>
                <a14:m>
                  <m:oMath xmlns:m="http://schemas.openxmlformats.org/officeDocument/2006/math">
                    <m:sSub>
                      <m:sSub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𝒘</m:t>
                        </m:r>
                      </m:e>
                      <m: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𝒊</m:t>
                        </m:r>
                      </m:sub>
                    </m:sSub>
                  </m:oMath>
                </a14:m>
                <a:r>
                  <a:rPr lang="zh-CN"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为标准正交基。将样本从</a:t>
                </a:r>
                <a:r>
                  <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 </a:t>
                </a:r>
                <a:r>
                  <a:rPr lang="zh-CN"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维降为</a:t>
                </a:r>
                <a14:m>
                  <m:oMath xmlns:m="http://schemas.openxmlformats.org/officeDocument/2006/math">
                    <m:acc>
                      <m:accPr>
                        <m:chr m:val="́"/>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acc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𝑛</m:t>
                        </m:r>
                      </m:e>
                    </m:acc>
                  </m:oMath>
                </a14:m>
                <a:r>
                  <a:rPr lang="zh-CN"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维，即丢弃新坐标系中部分坐标，不妨设新坐标系为</a:t>
                </a:r>
                <a14:m>
                  <m:oMath xmlns:m="http://schemas.openxmlformats.org/officeDocument/2006/math">
                    <m:acc>
                      <m:accPr>
                        <m:chr m:val="́"/>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acc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𝑾</m:t>
                        </m:r>
                      </m:e>
                    </m:acc>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m:t>
                    </m:r>
                    <m:d>
                      <m:d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dPr>
                      <m:e>
                        <m:m>
                          <m:mPr>
                            <m:mcs>
                              <m:mc>
                                <m:mcPr>
                                  <m:count m:val="1"/>
                                  <m:mcJc m:val="center"/>
                                </m:mcPr>
                              </m:mc>
                            </m:mcs>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mPr>
                          <m:mr>
                            <m:e>
                              <m:sSub>
                                <m:sSub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𝒘</m:t>
                                  </m:r>
                                </m:e>
                                <m: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𝟏</m:t>
                                  </m:r>
                                </m:sub>
                              </m:sSub>
                            </m:e>
                          </m:mr>
                          <m:m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m:t>
                              </m:r>
                            </m:e>
                          </m:mr>
                          <m:mr>
                            <m:e>
                              <m:sSub>
                                <m:sSub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𝒘</m:t>
                                  </m:r>
                                </m:e>
                                <m:sub>
                                  <m:acc>
                                    <m:accPr>
                                      <m:chr m:val="́"/>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acc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𝒏</m:t>
                                      </m:r>
                                    </m:e>
                                  </m:acc>
                                </m:sub>
                              </m:sSub>
                            </m:e>
                          </m:mr>
                        </m:m>
                      </m:e>
                    </m:d>
                  </m:oMath>
                </a14:m>
                <a:r>
                  <a:rPr lang="zh-CN"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，样本点在新坐标系中的投影为</a:t>
                </a:r>
                <a14:m>
                  <m:oMath xmlns:m="http://schemas.openxmlformats.org/officeDocument/2006/math">
                    <m:sSub>
                      <m:sSub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𝒛</m:t>
                        </m:r>
                      </m:e>
                      <m: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𝑖</m:t>
                        </m:r>
                      </m:sub>
                    </m:s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m:t>
                    </m:r>
                    <m:d>
                      <m:dPr>
                        <m:begChr m:val="{"/>
                        <m:endChr m:val="}"/>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dPr>
                      <m:e>
                        <m:sSubSup>
                          <m:sSubSup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Sup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𝑧</m:t>
                            </m:r>
                          </m:e>
                          <m: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𝑖</m:t>
                            </m:r>
                          </m:sub>
                          <m:sup>
                            <m:d>
                              <m:d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d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1</m:t>
                                </m:r>
                              </m:e>
                            </m:d>
                          </m:sup>
                        </m:sSubSup>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m:t>
                        </m:r>
                        <m:sSubSup>
                          <m:sSubSup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Sup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𝑧</m:t>
                            </m:r>
                          </m:e>
                          <m: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𝑖</m:t>
                            </m:r>
                          </m:sub>
                          <m:sup>
                            <m:d>
                              <m:d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d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2</m:t>
                                </m:r>
                              </m:e>
                            </m:d>
                          </m:sup>
                        </m:sSubSup>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m:t>
                        </m:r>
                        <m:sSubSup>
                          <m:sSubSup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Sup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𝑧</m:t>
                            </m:r>
                          </m:e>
                          <m: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𝑖</m:t>
                            </m:r>
                          </m:sub>
                          <m:sup>
                            <m:d>
                              <m:d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dPr>
                              <m:e>
                                <m:acc>
                                  <m:accPr>
                                    <m:chr m:val="́"/>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acc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𝑛</m:t>
                                    </m:r>
                                  </m:e>
                                </m:acc>
                              </m:e>
                            </m:d>
                          </m:sup>
                        </m:sSubSup>
                      </m:e>
                    </m:d>
                  </m:oMath>
                </a14:m>
                <a:r>
                  <a:rPr lang="zh-CN"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，其中</a:t>
                </a:r>
                <a14:m>
                  <m:oMath xmlns:m="http://schemas.openxmlformats.org/officeDocument/2006/math">
                    <m:sSubSup>
                      <m:sSubSup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Sup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𝑧</m:t>
                        </m:r>
                      </m:e>
                      <m: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𝑖</m:t>
                        </m:r>
                      </m:sub>
                      <m:sup>
                        <m:d>
                          <m:d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d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𝑗</m:t>
                            </m:r>
                          </m:e>
                        </m:d>
                      </m:sup>
                    </m:sSubSup>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m:t>
                    </m:r>
                    <m:sSub>
                      <m:sSub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𝒙</m:t>
                        </m:r>
                      </m:e>
                      <m: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𝑖</m:t>
                        </m:r>
                      </m:sub>
                    </m:sSub>
                    <m:sSubSup>
                      <m:sSubSup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Sup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𝒘</m:t>
                        </m:r>
                      </m:e>
                      <m: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𝑗</m:t>
                        </m:r>
                      </m:sub>
                      <m:sup>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𝑇</m:t>
                        </m:r>
                      </m:sup>
                    </m:sSubSup>
                  </m:oMath>
                </a14:m>
                <a:r>
                  <a:rPr lang="zh-CN"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是</a:t>
                </a:r>
                <a14:m>
                  <m:oMath xmlns:m="http://schemas.openxmlformats.org/officeDocument/2006/math">
                    <m:sSub>
                      <m:sSub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𝒙</m:t>
                        </m:r>
                      </m:e>
                      <m: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𝑖</m:t>
                        </m:r>
                      </m:sub>
                    </m:sSub>
                  </m:oMath>
                </a14:m>
                <a:r>
                  <a:rPr lang="zh-CN"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在低维坐标系里第</a:t>
                </a:r>
                <a14:m>
                  <m:oMath xmlns:m="http://schemas.openxmlformats.org/officeDocument/2006/math">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𝑗</m:t>
                    </m:r>
                  </m:oMath>
                </a14:m>
                <a:r>
                  <a:rPr lang="zh-CN"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维的投影。</a:t>
                </a:r>
                <a:endPar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p:txBody>
          </p:sp>
        </mc:Choice>
        <mc:Fallback xmlns="">
          <p:sp>
            <p:nvSpPr>
              <p:cNvPr id="20" name="Content Placeholder 2"/>
              <p:cNvSpPr txBox="1">
                <a:spLocks noRot="1" noChangeAspect="1" noMove="1" noResize="1" noEditPoints="1" noAdjustHandles="1" noChangeArrowheads="1" noChangeShapeType="1" noTextEdit="1"/>
              </p:cNvSpPr>
              <p:nvPr/>
            </p:nvSpPr>
            <p:spPr>
              <a:xfrm>
                <a:off x="411481" y="681693"/>
                <a:ext cx="8330184" cy="5773971"/>
              </a:xfrm>
              <a:prstGeom prst="rect">
                <a:avLst/>
              </a:prstGeom>
              <a:blipFill rotWithShape="1">
                <a:blip r:embed="rId3"/>
                <a:stretch>
                  <a:fillRect l="-5124" r="-4319" b="-8765"/>
                </a:stretch>
              </a:blipFill>
            </p:spPr>
            <p:txBody>
              <a:bodyPr/>
              <a:lstStyle/>
              <a:p>
                <a:r>
                  <a:rPr lang="zh-CN" altLang="en-US">
                    <a:noFill/>
                  </a:rPr>
                  <a:t> </a:t>
                </a:r>
              </a:p>
            </p:txBody>
          </p:sp>
        </mc:Fallback>
      </mc:AlternateContent>
      <p:sp>
        <p:nvSpPr>
          <p:cNvPr id="41" name="文本框 2"/>
          <p:cNvSpPr txBox="1"/>
          <p:nvPr/>
        </p:nvSpPr>
        <p:spPr>
          <a:xfrm>
            <a:off x="0" y="158473"/>
            <a:ext cx="9144000" cy="523220"/>
          </a:xfrm>
          <a:prstGeom prst="rect">
            <a:avLst/>
          </a:prstGeom>
          <a:noFill/>
        </p:spPr>
        <p:txBody>
          <a:bodyPr wrap="square" rtlCol="0">
            <a:spAutoFit/>
          </a:bodyPr>
          <a:lstStyle/>
          <a:p>
            <a:pPr algn="ctr" defTabSz="1218565"/>
            <a:r>
              <a:rPr lang="en-US" altLang="zh-CN" sz="2800" b="1" dirty="0">
                <a:solidFill>
                  <a:srgbClr val="0070C0"/>
                </a:solidFill>
                <a:latin typeface="微软雅黑" panose="020B0503020204020204" pitchFamily="34" charset="-122"/>
                <a:ea typeface="微软雅黑" panose="020B0503020204020204" pitchFamily="34" charset="-122"/>
              </a:rPr>
              <a:t>5.2.2 </a:t>
            </a:r>
            <a:r>
              <a:rPr lang="zh-CN" altLang="en-US" sz="2800" b="1" dirty="0">
                <a:solidFill>
                  <a:srgbClr val="0070C0"/>
                </a:solidFill>
                <a:latin typeface="微软雅黑" panose="020B0503020204020204" pitchFamily="34" charset="-122"/>
                <a:ea typeface="微软雅黑" panose="020B0503020204020204" pitchFamily="34" charset="-122"/>
              </a:rPr>
              <a:t>主成分分析</a:t>
            </a:r>
          </a:p>
        </p:txBody>
      </p:sp>
      <p:sp>
        <p:nvSpPr>
          <p:cNvPr id="4" name="灯片编号占位符 1"/>
          <p:cNvSpPr txBox="1">
            <a:spLocks/>
          </p:cNvSpPr>
          <p:nvPr/>
        </p:nvSpPr>
        <p:spPr>
          <a:xfrm>
            <a:off x="6791621" y="6464141"/>
            <a:ext cx="2133600" cy="273844"/>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E1BEBC7A-FD02-486B-81B5-A845787C689C}" type="slidenum">
              <a:rPr lang="zh-CN" altLang="en-US" sz="1600" smtClean="0"/>
              <a:pPr algn="r"/>
              <a:t>21</a:t>
            </a:fld>
            <a:endParaRPr lang="zh-CN" altLang="en-US" sz="16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85043423"/>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 name="Content Placeholder 2"/>
              <p:cNvSpPr txBox="1"/>
              <p:nvPr/>
            </p:nvSpPr>
            <p:spPr>
              <a:xfrm>
                <a:off x="411481" y="681693"/>
                <a:ext cx="8330184" cy="5773971"/>
              </a:xfrm>
              <a:prstGeom prst="rect">
                <a:avLst/>
              </a:prstGeom>
            </p:spPr>
            <p:txBody>
              <a:bodyPr vert="horz" lIns="91392" tIns="45696" rIns="91392" bIns="45696"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buNone/>
                </a:pPr>
                <a:r>
                  <a:rPr lang="zh-CN"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用</a:t>
                </a:r>
                <a14:m>
                  <m:oMath xmlns:m="http://schemas.openxmlformats.org/officeDocument/2006/math">
                    <m:sSub>
                      <m:sSub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𝒛</m:t>
                        </m:r>
                      </m:e>
                      <m: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𝑖</m:t>
                        </m:r>
                      </m:sub>
                    </m:sSub>
                  </m:oMath>
                </a14:m>
                <a:r>
                  <a:rPr lang="zh-CN"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来恢复原样本点</a:t>
                </a:r>
                <a14:m>
                  <m:oMath xmlns:m="http://schemas.openxmlformats.org/officeDocument/2006/math">
                    <m:sSub>
                      <m:sSub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𝒙</m:t>
                        </m:r>
                      </m:e>
                      <m: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𝑖</m:t>
                        </m:r>
                      </m:sub>
                    </m:sSub>
                  </m:oMath>
                </a14:m>
                <a:r>
                  <a:rPr lang="zh-CN"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，得到恢复点为</a:t>
                </a:r>
                <a14:m>
                  <m:oMath xmlns:m="http://schemas.openxmlformats.org/officeDocument/2006/math">
                    <m:sSubSup>
                      <m:sSubSup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Sup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𝒙</m:t>
                        </m:r>
                      </m:e>
                      <m: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𝑖</m:t>
                        </m:r>
                      </m:sub>
                      <m:sup>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m:t>
                        </m:r>
                      </m:sup>
                    </m:sSubSup>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m:t>
                    </m:r>
                    <m:nary>
                      <m:naryPr>
                        <m:chr m:val="∑"/>
                        <m:limLoc m:val="undOv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naryPr>
                      <m: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𝑖</m:t>
                        </m:r>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=1</m:t>
                        </m:r>
                      </m:sub>
                      <m:sup>
                        <m:acc>
                          <m:accPr>
                            <m:chr m:val="́"/>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acc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𝑛</m:t>
                            </m:r>
                          </m:e>
                        </m:acc>
                      </m:sup>
                      <m:e>
                        <m:sSubSup>
                          <m:sSubSup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Sup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𝑧</m:t>
                            </m:r>
                          </m:e>
                          <m: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𝑖</m:t>
                            </m:r>
                          </m:sub>
                          <m:sup>
                            <m:d>
                              <m:d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d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𝑗</m:t>
                                </m:r>
                              </m:e>
                            </m:d>
                          </m:sup>
                        </m:sSubSup>
                      </m:e>
                    </m:nary>
                    <m:sSub>
                      <m:sSub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𝒘</m:t>
                        </m:r>
                      </m:e>
                      <m: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𝑖</m:t>
                        </m:r>
                      </m:sub>
                    </m:s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m:t>
                    </m:r>
                    <m:sSub>
                      <m:sSub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𝒛</m:t>
                        </m:r>
                      </m:e>
                      <m: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𝑖</m:t>
                        </m:r>
                      </m:sub>
                    </m:sSub>
                    <m:acc>
                      <m:accPr>
                        <m:chr m:val="́"/>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acc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𝑾</m:t>
                        </m:r>
                      </m:e>
                    </m:acc>
                  </m:oMath>
                </a14:m>
                <a:r>
                  <a:rPr lang="zh-CN"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，则误差为</a:t>
                </a:r>
                <a14:m>
                  <m:oMath xmlns:m="http://schemas.openxmlformats.org/officeDocument/2006/math">
                    <m:sSubSup>
                      <m:sSubSup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SupPr>
                      <m:e>
                        <m:d>
                          <m:dPr>
                            <m:begChr m:val="‖"/>
                            <m:endChr m:val="‖"/>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dPr>
                          <m:e>
                            <m:sSub>
                              <m:sSub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𝒙</m:t>
                                </m:r>
                              </m:e>
                              <m: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𝑖</m:t>
                                </m:r>
                              </m:sub>
                            </m:s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m:t>
                            </m:r>
                            <m:sSubSup>
                              <m:sSubSup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Sup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𝒙</m:t>
                                </m:r>
                              </m:e>
                              <m: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𝑖</m:t>
                                </m:r>
                              </m:sub>
                              <m:sup>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m:t>
                                </m:r>
                              </m:sup>
                            </m:sSubSup>
                          </m:e>
                        </m:d>
                      </m:e>
                      <m: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2</m:t>
                        </m:r>
                      </m:sub>
                      <m:sup>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2</m:t>
                        </m:r>
                      </m:sup>
                    </m:sSubSup>
                  </m:oMath>
                </a14:m>
                <a:r>
                  <a:rPr lang="zh-CN"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。基于最小化恢复误差的思想，可知优化模型为：</a:t>
                </a:r>
                <a:endPar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a:p>
                <a:pPr marL="0" indent="0">
                  <a:buNone/>
                </a:pPr>
                <a14:m>
                  <m:oMathPara xmlns:m="http://schemas.openxmlformats.org/officeDocument/2006/math">
                    <m:oMathParaPr>
                      <m:jc m:val="centerGroup"/>
                    </m:oMathParaPr>
                    <m:oMath xmlns:m="http://schemas.openxmlformats.org/officeDocument/2006/math">
                      <m:func>
                        <m:func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funcPr>
                        <m:fName>
                          <m:limLow>
                            <m:limLow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limLowPr>
                            <m:e>
                              <m:r>
                                <m:rPr>
                                  <m:sty m:val="p"/>
                                </m:rP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min</m:t>
                              </m:r>
                            </m:e>
                            <m:lim>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𝑾</m:t>
                              </m:r>
                            </m:lim>
                          </m:limLow>
                        </m:fName>
                        <m:e>
                          <m:nary>
                            <m:naryPr>
                              <m:chr m:val="∑"/>
                              <m:limLoc m:val="undOv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naryPr>
                            <m: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𝑖</m:t>
                              </m:r>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=1</m:t>
                              </m:r>
                            </m:sub>
                            <m:sup>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𝑚</m:t>
                              </m:r>
                            </m:sup>
                            <m:e>
                              <m:sSubSup>
                                <m:sSubSup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SupPr>
                                <m:e>
                                  <m:d>
                                    <m:dPr>
                                      <m:begChr m:val="‖"/>
                                      <m:endChr m:val="‖"/>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dPr>
                                    <m:e>
                                      <m:sSub>
                                        <m:sSub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𝒙</m:t>
                                          </m:r>
                                        </m:e>
                                        <m: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𝑖</m:t>
                                          </m:r>
                                        </m:sub>
                                      </m:s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m:t>
                                      </m:r>
                                      <m:sSubSup>
                                        <m:sSubSup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Sup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𝒙</m:t>
                                          </m:r>
                                        </m:e>
                                        <m: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𝑖</m:t>
                                          </m:r>
                                        </m:sub>
                                        <m:sup>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m:t>
                                          </m:r>
                                        </m:sup>
                                      </m:sSubSup>
                                    </m:e>
                                  </m:d>
                                </m:e>
                                <m: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2</m:t>
                                  </m:r>
                                </m:sub>
                                <m:sup>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2</m:t>
                                  </m:r>
                                </m:sup>
                              </m:sSubSup>
                            </m:e>
                          </m:nary>
                        </m:e>
                      </m:func>
                    </m:oMath>
                  </m:oMathPara>
                </a14:m>
                <a:endParaRPr lang="zh-CN"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a:p>
                <a:pPr marL="0" indent="0">
                  <a:buNone/>
                </a:pPr>
                <a14:m>
                  <m:oMathPara xmlns:m="http://schemas.openxmlformats.org/officeDocument/2006/math">
                    <m:oMathParaPr>
                      <m:jc m:val="centerGroup"/>
                    </m:oMathParaPr>
                    <m:oMath xmlns:m="http://schemas.openxmlformats.org/officeDocument/2006/math">
                      <m:r>
                        <m:rPr>
                          <m:sty m:val="p"/>
                        </m:rP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s</m:t>
                      </m:r>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m:t>
                      </m:r>
                      <m:r>
                        <m:rPr>
                          <m:sty m:val="p"/>
                        </m:rP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t</m:t>
                      </m:r>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 </m:t>
                      </m:r>
                      <m:sSubSup>
                        <m:sSubSup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SupPr>
                        <m:e>
                          <m:sSub>
                            <m:sSub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𝒘</m:t>
                              </m:r>
                            </m:e>
                            <m: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𝑖</m:t>
                              </m:r>
                            </m:sub>
                          </m:s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𝒘</m:t>
                          </m:r>
                        </m:e>
                        <m: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𝑖</m:t>
                          </m:r>
                        </m:sub>
                        <m:sup>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𝑇</m:t>
                          </m:r>
                        </m:sup>
                      </m:sSubSup>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=1,</m:t>
                      </m:r>
                      <m:sSubSup>
                        <m:sSubSup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SupPr>
                        <m:e>
                          <m:sSub>
                            <m:sSub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𝒘</m:t>
                              </m:r>
                            </m:e>
                            <m: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𝒊</m:t>
                              </m:r>
                            </m:sub>
                          </m:s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𝒘</m:t>
                          </m:r>
                        </m:e>
                        <m: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𝑗</m:t>
                          </m:r>
                        </m:sub>
                        <m:sup>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𝑇</m:t>
                          </m:r>
                        </m:sup>
                      </m:sSubSup>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=0</m:t>
                      </m:r>
                    </m:oMath>
                  </m:oMathPara>
                </a14:m>
                <a:endPar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a:p>
                <a:pPr marL="0" indent="0">
                  <a:buNone/>
                </a:pP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整理后得到：</a:t>
                </a:r>
                <a:endPar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a:p>
                <a:pPr marL="0" indent="0">
                  <a:buNone/>
                </a:pPr>
                <a14:m>
                  <m:oMathPara xmlns:m="http://schemas.openxmlformats.org/officeDocument/2006/math">
                    <m:oMathParaPr>
                      <m:jc m:val="centerGroup"/>
                    </m:oMathParaPr>
                    <m:oMath xmlns:m="http://schemas.openxmlformats.org/officeDocument/2006/math">
                      <m:func>
                        <m:func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funcPr>
                        <m:fName>
                          <m:limLow>
                            <m:limLow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limLowPr>
                            <m:e>
                              <m:r>
                                <m:rPr>
                                  <m:sty m:val="p"/>
                                </m:rP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min</m:t>
                              </m:r>
                            </m:e>
                            <m:lim>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𝑾</m:t>
                              </m:r>
                            </m:lim>
                          </m:limLow>
                        </m:fName>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m:t>
                          </m:r>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𝑡𝑟</m:t>
                          </m:r>
                          <m:d>
                            <m:d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dPr>
                            <m:e>
                              <m:acc>
                                <m:accPr>
                                  <m:chr m:val="́"/>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acc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𝑾</m:t>
                                  </m:r>
                                </m:e>
                              </m:acc>
                              <m:sSup>
                                <m:sSup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p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𝑿</m:t>
                                  </m:r>
                                </m:e>
                                <m:sup>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𝑻</m:t>
                                  </m:r>
                                </m:sup>
                              </m:sSup>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𝑿</m:t>
                              </m:r>
                              <m:sSup>
                                <m:sSup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pPr>
                                <m:e>
                                  <m:acc>
                                    <m:accPr>
                                      <m:chr m:val="́"/>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acc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𝑾</m:t>
                                      </m:r>
                                    </m:e>
                                  </m:acc>
                                </m:e>
                                <m:sup>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𝑇</m:t>
                                  </m:r>
                                </m:sup>
                              </m:sSup>
                            </m:e>
                          </m:d>
                        </m:e>
                      </m:func>
                    </m:oMath>
                  </m:oMathPara>
                </a14:m>
                <a:endParaRPr lang="zh-CN"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a:p>
                <a:pPr marL="0" indent="0">
                  <a:buNone/>
                </a:pPr>
                <a14:m>
                  <m:oMathPara xmlns:m="http://schemas.openxmlformats.org/officeDocument/2006/math">
                    <m:oMathParaPr>
                      <m:jc m:val="centerGroup"/>
                    </m:oMathParaPr>
                    <m:oMath xmlns:m="http://schemas.openxmlformats.org/officeDocument/2006/math">
                      <m:r>
                        <m:rPr>
                          <m:sty m:val="p"/>
                        </m:rP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s</m:t>
                      </m:r>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m:t>
                      </m:r>
                      <m:r>
                        <m:rPr>
                          <m:sty m:val="p"/>
                        </m:rP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t</m:t>
                      </m:r>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 </m:t>
                      </m:r>
                      <m:sSubSup>
                        <m:sSubSup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SupPr>
                        <m:e>
                          <m:sSub>
                            <m:sSub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𝒘</m:t>
                              </m:r>
                            </m:e>
                            <m: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𝑖</m:t>
                              </m:r>
                            </m:sub>
                          </m:s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𝒘</m:t>
                          </m:r>
                        </m:e>
                        <m: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𝑖</m:t>
                          </m:r>
                        </m:sub>
                        <m:sup>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𝑇</m:t>
                          </m:r>
                        </m:sup>
                      </m:sSubSup>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=1,</m:t>
                      </m:r>
                      <m:sSubSup>
                        <m:sSubSup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SupPr>
                        <m:e>
                          <m:sSub>
                            <m:sSub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𝒘</m:t>
                              </m:r>
                            </m:e>
                            <m: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𝒊</m:t>
                              </m:r>
                            </m:sub>
                          </m:s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𝒘</m:t>
                          </m:r>
                        </m:e>
                        <m: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𝑗</m:t>
                          </m:r>
                        </m:sub>
                        <m:sup>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𝑇</m:t>
                          </m:r>
                        </m:sup>
                      </m:sSubSup>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=0</m:t>
                      </m:r>
                    </m:oMath>
                  </m:oMathPara>
                </a14:m>
                <a:endPar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a:p>
                <a:pPr marL="0" indent="0">
                  <a:lnSpc>
                    <a:spcPct val="150000"/>
                  </a:lnSpc>
                  <a:buNone/>
                </a:pPr>
                <a14:m>
                  <m:oMath xmlns:m="http://schemas.openxmlformats.org/officeDocument/2006/math">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𝑡𝑟</m:t>
                    </m:r>
                    <m:d>
                      <m:d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d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m:t>
                        </m:r>
                      </m:e>
                    </m:d>
                  </m:oMath>
                </a14:m>
                <a:r>
                  <a:rPr lang="zh-CN"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为矩阵的迹。可以证明，取协方差矩阵</a:t>
                </a:r>
                <a14:m>
                  <m:oMath xmlns:m="http://schemas.openxmlformats.org/officeDocument/2006/math">
                    <m:sSup>
                      <m:sSup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p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𝑿</m:t>
                        </m:r>
                      </m:e>
                      <m:sup>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𝑻</m:t>
                        </m:r>
                      </m:sup>
                    </m:sSup>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𝑿</m:t>
                    </m:r>
                  </m:oMath>
                </a14:m>
                <a:r>
                  <a:rPr lang="zh-CN"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最大的</a:t>
                </a:r>
                <a14:m>
                  <m:oMath xmlns:m="http://schemas.openxmlformats.org/officeDocument/2006/math">
                    <m:acc>
                      <m:accPr>
                        <m:chr m:val="́"/>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acc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𝑛</m:t>
                        </m:r>
                      </m:e>
                    </m:acc>
                  </m:oMath>
                </a14:m>
                <a:r>
                  <a:rPr lang="zh-CN"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个特征值对应的特征向量组成</a:t>
                </a:r>
                <a14:m>
                  <m:oMath xmlns:m="http://schemas.openxmlformats.org/officeDocument/2006/math">
                    <m:acc>
                      <m:accPr>
                        <m:chr m:val="́"/>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acc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𝑾</m:t>
                        </m:r>
                      </m:e>
                    </m:acc>
                  </m:oMath>
                </a14:m>
                <a:r>
                  <a:rPr lang="zh-CN"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，可使上式取得最小值。</a:t>
                </a:r>
                <a:endPar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a:p>
                <a:pPr marL="0" indent="0">
                  <a:buNone/>
                </a:pPr>
                <a:endPar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p:txBody>
          </p:sp>
        </mc:Choice>
        <mc:Fallback xmlns="">
          <p:sp>
            <p:nvSpPr>
              <p:cNvPr id="20" name="Content Placeholder 2"/>
              <p:cNvSpPr txBox="1">
                <a:spLocks noRot="1" noChangeAspect="1" noMove="1" noResize="1" noEditPoints="1" noAdjustHandles="1" noChangeArrowheads="1" noChangeShapeType="1" noTextEdit="1"/>
              </p:cNvSpPr>
              <p:nvPr/>
            </p:nvSpPr>
            <p:spPr>
              <a:xfrm>
                <a:off x="411481" y="681693"/>
                <a:ext cx="8330184" cy="5773971"/>
              </a:xfrm>
              <a:prstGeom prst="rect">
                <a:avLst/>
              </a:prstGeom>
              <a:blipFill rotWithShape="1">
                <a:blip r:embed="rId3"/>
                <a:stretch>
                  <a:fillRect l="-952" r="-4246"/>
                </a:stretch>
              </a:blipFill>
            </p:spPr>
            <p:txBody>
              <a:bodyPr/>
              <a:lstStyle/>
              <a:p>
                <a:r>
                  <a:rPr lang="zh-CN" altLang="en-US">
                    <a:noFill/>
                  </a:rPr>
                  <a:t> </a:t>
                </a:r>
              </a:p>
            </p:txBody>
          </p:sp>
        </mc:Fallback>
      </mc:AlternateContent>
      <p:sp>
        <p:nvSpPr>
          <p:cNvPr id="41" name="文本框 2"/>
          <p:cNvSpPr txBox="1"/>
          <p:nvPr/>
        </p:nvSpPr>
        <p:spPr>
          <a:xfrm>
            <a:off x="0" y="158473"/>
            <a:ext cx="9144000" cy="523220"/>
          </a:xfrm>
          <a:prstGeom prst="rect">
            <a:avLst/>
          </a:prstGeom>
          <a:noFill/>
        </p:spPr>
        <p:txBody>
          <a:bodyPr wrap="square" rtlCol="0">
            <a:spAutoFit/>
          </a:bodyPr>
          <a:lstStyle/>
          <a:p>
            <a:pPr algn="ctr" defTabSz="1218565"/>
            <a:r>
              <a:rPr lang="en-US" altLang="zh-CN" sz="2800" b="1" dirty="0">
                <a:solidFill>
                  <a:srgbClr val="0070C0"/>
                </a:solidFill>
                <a:latin typeface="微软雅黑" panose="020B0503020204020204" pitchFamily="34" charset="-122"/>
                <a:ea typeface="微软雅黑" panose="020B0503020204020204" pitchFamily="34" charset="-122"/>
              </a:rPr>
              <a:t>5.2.2 </a:t>
            </a:r>
            <a:r>
              <a:rPr lang="zh-CN" altLang="en-US" sz="2800" b="1" dirty="0">
                <a:solidFill>
                  <a:srgbClr val="0070C0"/>
                </a:solidFill>
                <a:latin typeface="微软雅黑" panose="020B0503020204020204" pitchFamily="34" charset="-122"/>
                <a:ea typeface="微软雅黑" panose="020B0503020204020204" pitchFamily="34" charset="-122"/>
              </a:rPr>
              <a:t>主成分分析</a:t>
            </a:r>
          </a:p>
        </p:txBody>
      </p:sp>
      <p:sp>
        <p:nvSpPr>
          <p:cNvPr id="4" name="灯片编号占位符 1"/>
          <p:cNvSpPr txBox="1">
            <a:spLocks/>
          </p:cNvSpPr>
          <p:nvPr/>
        </p:nvSpPr>
        <p:spPr>
          <a:xfrm>
            <a:off x="6791621" y="6464141"/>
            <a:ext cx="2133600" cy="273844"/>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E1BEBC7A-FD02-486B-81B5-A845787C689C}" type="slidenum">
              <a:rPr lang="zh-CN" altLang="en-US" sz="1600" smtClean="0"/>
              <a:pPr algn="r"/>
              <a:t>22</a:t>
            </a:fld>
            <a:endParaRPr lang="zh-CN" altLang="en-US" sz="16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626124773"/>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2"/>
          <p:cNvSpPr txBox="1"/>
          <p:nvPr/>
        </p:nvSpPr>
        <p:spPr>
          <a:xfrm>
            <a:off x="411481" y="681693"/>
            <a:ext cx="8330184" cy="5773971"/>
          </a:xfrm>
          <a:prstGeom prst="rect">
            <a:avLst/>
          </a:prstGeom>
        </p:spPr>
        <p:txBody>
          <a:bodyPr vert="horz" lIns="91392" tIns="45696" rIns="91392" bIns="45696"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buNone/>
            </a:pPr>
            <a:endPar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p:txBody>
      </p:sp>
      <p:sp>
        <p:nvSpPr>
          <p:cNvPr id="41" name="文本框 2"/>
          <p:cNvSpPr txBox="1"/>
          <p:nvPr/>
        </p:nvSpPr>
        <p:spPr>
          <a:xfrm>
            <a:off x="0" y="158473"/>
            <a:ext cx="9144000" cy="523220"/>
          </a:xfrm>
          <a:prstGeom prst="rect">
            <a:avLst/>
          </a:prstGeom>
          <a:noFill/>
        </p:spPr>
        <p:txBody>
          <a:bodyPr wrap="square" rtlCol="0">
            <a:spAutoFit/>
          </a:bodyPr>
          <a:lstStyle/>
          <a:p>
            <a:pPr algn="ctr" defTabSz="1218565"/>
            <a:r>
              <a:rPr lang="en-US" altLang="zh-CN" sz="2800" b="1" dirty="0">
                <a:solidFill>
                  <a:srgbClr val="0070C0"/>
                </a:solidFill>
                <a:latin typeface="微软雅黑" panose="020B0503020204020204" pitchFamily="34" charset="-122"/>
                <a:ea typeface="微软雅黑" panose="020B0503020204020204" pitchFamily="34" charset="-122"/>
              </a:rPr>
              <a:t>5.2.2 </a:t>
            </a:r>
            <a:r>
              <a:rPr lang="zh-CN" altLang="en-US" sz="2800" b="1" dirty="0">
                <a:solidFill>
                  <a:srgbClr val="0070C0"/>
                </a:solidFill>
                <a:latin typeface="微软雅黑" panose="020B0503020204020204" pitchFamily="34" charset="-122"/>
                <a:ea typeface="微软雅黑" panose="020B0503020204020204" pitchFamily="34" charset="-122"/>
              </a:rPr>
              <a:t>主成分分析</a:t>
            </a:r>
          </a:p>
        </p:txBody>
      </p:sp>
      <p:sp>
        <p:nvSpPr>
          <p:cNvPr id="4" name="灯片编号占位符 1"/>
          <p:cNvSpPr txBox="1">
            <a:spLocks/>
          </p:cNvSpPr>
          <p:nvPr/>
        </p:nvSpPr>
        <p:spPr>
          <a:xfrm>
            <a:off x="6791621" y="6464141"/>
            <a:ext cx="2133600" cy="273844"/>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E1BEBC7A-FD02-486B-81B5-A845787C689C}" type="slidenum">
              <a:rPr lang="zh-CN" altLang="en-US" sz="1600" smtClean="0"/>
              <a:pPr algn="r"/>
              <a:t>23</a:t>
            </a:fld>
            <a:endParaRPr lang="zh-CN" altLang="en-US" sz="16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xmlns:a14="http://schemas.microsoft.com/office/drawing/2010/main">
        <mc:Choice Requires="a14">
          <p:graphicFrame>
            <p:nvGraphicFramePr>
              <p:cNvPr id="7" name="表格 6"/>
              <p:cNvGraphicFramePr>
                <a:graphicFrameLocks noGrp="1"/>
              </p:cNvGraphicFramePr>
              <p:nvPr>
                <p:extLst>
                  <p:ext uri="{D42A27DB-BD31-4B8C-83A1-F6EECF244321}">
                    <p14:modId xmlns:p14="http://schemas.microsoft.com/office/powerpoint/2010/main" val="3565171767"/>
                  </p:ext>
                </p:extLst>
              </p:nvPr>
            </p:nvGraphicFramePr>
            <p:xfrm>
              <a:off x="642937" y="1230589"/>
              <a:ext cx="7815263" cy="4876800"/>
            </p:xfrm>
            <a:graphic>
              <a:graphicData uri="http://schemas.openxmlformats.org/drawingml/2006/table">
                <a:tbl>
                  <a:tblPr firstRow="1" firstCol="1" bandRow="1">
                    <a:tableStyleId>{0E3FDE45-AF77-4B5C-9715-49D594BDF05E}</a:tableStyleId>
                  </a:tblPr>
                  <a:tblGrid>
                    <a:gridCol w="1156045">
                      <a:extLst>
                        <a:ext uri="{9D8B030D-6E8A-4147-A177-3AD203B41FA5}">
                          <a16:colId xmlns:a16="http://schemas.microsoft.com/office/drawing/2014/main" val="20000"/>
                        </a:ext>
                      </a:extLst>
                    </a:gridCol>
                    <a:gridCol w="6659218">
                      <a:extLst>
                        <a:ext uri="{9D8B030D-6E8A-4147-A177-3AD203B41FA5}">
                          <a16:colId xmlns:a16="http://schemas.microsoft.com/office/drawing/2014/main" val="20001"/>
                        </a:ext>
                      </a:extLst>
                    </a:gridCol>
                  </a:tblGrid>
                  <a:tr h="0">
                    <a:tc>
                      <a:txBody>
                        <a:bodyPr/>
                        <a:lstStyle/>
                        <a:p>
                          <a:pPr algn="ctr">
                            <a:spcAft>
                              <a:spcPts val="0"/>
                            </a:spcAft>
                          </a:pPr>
                          <a:r>
                            <a:rPr lang="zh-CN" sz="3200" kern="100" dirty="0">
                              <a:effectLst/>
                              <a:latin typeface="楷体" panose="02010609060101010101" pitchFamily="49" charset="-122"/>
                              <a:ea typeface="楷体" panose="02010609060101010101" pitchFamily="49" charset="-122"/>
                            </a:rPr>
                            <a:t>步数</a:t>
                          </a:r>
                          <a:endParaRPr lang="zh-CN" sz="4000" kern="100" dirty="0">
                            <a:solidFill>
                              <a:srgbClr val="31849B"/>
                            </a:solidFill>
                            <a:effectLst/>
                            <a:latin typeface="楷体" panose="02010609060101010101" pitchFamily="49" charset="-122"/>
                            <a:ea typeface="楷体" panose="02010609060101010101" pitchFamily="49" charset="-122"/>
                          </a:endParaRPr>
                        </a:p>
                      </a:txBody>
                      <a:tcPr marL="68580" marR="68580" marT="0" marB="0"/>
                    </a:tc>
                    <a:tc>
                      <a:txBody>
                        <a:bodyPr/>
                        <a:lstStyle/>
                        <a:p>
                          <a:pPr algn="ctr">
                            <a:spcAft>
                              <a:spcPts val="0"/>
                            </a:spcAft>
                          </a:pPr>
                          <a:r>
                            <a:rPr lang="zh-CN" sz="3200" kern="100">
                              <a:effectLst/>
                              <a:latin typeface="楷体" panose="02010609060101010101" pitchFamily="49" charset="-122"/>
                              <a:ea typeface="楷体" panose="02010609060101010101" pitchFamily="49" charset="-122"/>
                            </a:rPr>
                            <a:t>操作</a:t>
                          </a:r>
                          <a:endParaRPr lang="zh-CN" sz="4000" kern="100">
                            <a:solidFill>
                              <a:srgbClr val="31849B"/>
                            </a:solidFill>
                            <a:effectLst/>
                            <a:latin typeface="楷体" panose="02010609060101010101" pitchFamily="49" charset="-122"/>
                            <a:ea typeface="楷体" panose="02010609060101010101" pitchFamily="49" charset="-122"/>
                          </a:endParaRPr>
                        </a:p>
                      </a:txBody>
                      <a:tcPr marL="68580" marR="68580" marT="0" marB="0"/>
                    </a:tc>
                    <a:extLst>
                      <a:ext uri="{0D108BD9-81ED-4DB2-BD59-A6C34878D82A}">
                        <a16:rowId xmlns:a16="http://schemas.microsoft.com/office/drawing/2014/main" val="10000"/>
                      </a:ext>
                    </a:extLst>
                  </a:tr>
                  <a:tr h="0">
                    <a:tc>
                      <a:txBody>
                        <a:bodyPr/>
                        <a:lstStyle/>
                        <a:p>
                          <a:pPr algn="ctr">
                            <a:spcAft>
                              <a:spcPts val="0"/>
                            </a:spcAft>
                          </a:pPr>
                          <a:r>
                            <a:rPr lang="en-US" sz="3200" kern="100">
                              <a:effectLst/>
                              <a:latin typeface="楷体" panose="02010609060101010101" pitchFamily="49" charset="-122"/>
                              <a:ea typeface="楷体" panose="02010609060101010101" pitchFamily="49" charset="-122"/>
                            </a:rPr>
                            <a:t>1</a:t>
                          </a:r>
                          <a:endParaRPr lang="zh-CN" sz="4000" kern="100">
                            <a:solidFill>
                              <a:srgbClr val="31849B"/>
                            </a:solidFill>
                            <a:effectLst/>
                            <a:latin typeface="楷体" panose="02010609060101010101" pitchFamily="49" charset="-122"/>
                            <a:ea typeface="楷体" panose="02010609060101010101" pitchFamily="49" charset="-122"/>
                          </a:endParaRPr>
                        </a:p>
                      </a:txBody>
                      <a:tcPr marL="68580" marR="68580" marT="0" marB="0"/>
                    </a:tc>
                    <a:tc>
                      <a:txBody>
                        <a:bodyPr/>
                        <a:lstStyle/>
                        <a:p>
                          <a:pPr algn="l">
                            <a:spcAft>
                              <a:spcPts val="0"/>
                            </a:spcAft>
                          </a:pPr>
                          <a:r>
                            <a:rPr lang="zh-CN" sz="3200" kern="100">
                              <a:effectLst/>
                              <a:latin typeface="楷体" panose="02010609060101010101" pitchFamily="49" charset="-122"/>
                              <a:ea typeface="楷体" panose="02010609060101010101" pitchFamily="49" charset="-122"/>
                            </a:rPr>
                            <a:t>设定降维的维数</a:t>
                          </a:r>
                          <a14:m>
                            <m:oMath xmlns:m="http://schemas.openxmlformats.org/officeDocument/2006/math">
                              <m:acc>
                                <m:accPr>
                                  <m:chr m:val="́"/>
                                  <m:ctrlPr>
                                    <a:rPr lang="zh-CN" sz="3200" i="1" kern="100">
                                      <a:effectLst/>
                                      <a:latin typeface="Cambria Math" panose="02040503050406030204" pitchFamily="18" charset="0"/>
                                    </a:rPr>
                                  </m:ctrlPr>
                                </m:accPr>
                                <m:e>
                                  <m:r>
                                    <a:rPr lang="en-US" sz="3200" kern="100">
                                      <a:effectLst/>
                                      <a:latin typeface="Cambria Math"/>
                                    </a:rPr>
                                    <m:t>𝑛</m:t>
                                  </m:r>
                                </m:e>
                              </m:acc>
                            </m:oMath>
                          </a14:m>
                          <a:endParaRPr lang="zh-CN" sz="4000" kern="100">
                            <a:solidFill>
                              <a:srgbClr val="31849B"/>
                            </a:solidFill>
                            <a:effectLst/>
                            <a:latin typeface="楷体" panose="02010609060101010101" pitchFamily="49" charset="-122"/>
                            <a:ea typeface="楷体" panose="02010609060101010101" pitchFamily="49" charset="-122"/>
                          </a:endParaRPr>
                        </a:p>
                      </a:txBody>
                      <a:tcPr marL="68580" marR="68580" marT="0" marB="0"/>
                    </a:tc>
                    <a:extLst>
                      <a:ext uri="{0D108BD9-81ED-4DB2-BD59-A6C34878D82A}">
                        <a16:rowId xmlns:a16="http://schemas.microsoft.com/office/drawing/2014/main" val="10001"/>
                      </a:ext>
                    </a:extLst>
                  </a:tr>
                  <a:tr h="0">
                    <a:tc>
                      <a:txBody>
                        <a:bodyPr/>
                        <a:lstStyle/>
                        <a:p>
                          <a:pPr algn="ctr">
                            <a:spcAft>
                              <a:spcPts val="0"/>
                            </a:spcAft>
                          </a:pPr>
                          <a:r>
                            <a:rPr lang="en-US" sz="3200" kern="100">
                              <a:effectLst/>
                              <a:latin typeface="楷体" panose="02010609060101010101" pitchFamily="49" charset="-122"/>
                              <a:ea typeface="楷体" panose="02010609060101010101" pitchFamily="49" charset="-122"/>
                            </a:rPr>
                            <a:t>2</a:t>
                          </a:r>
                          <a:endParaRPr lang="zh-CN" sz="4000" kern="100">
                            <a:solidFill>
                              <a:srgbClr val="31849B"/>
                            </a:solidFill>
                            <a:effectLst/>
                            <a:latin typeface="楷体" panose="02010609060101010101" pitchFamily="49" charset="-122"/>
                            <a:ea typeface="楷体" panose="02010609060101010101" pitchFamily="49" charset="-122"/>
                          </a:endParaRPr>
                        </a:p>
                      </a:txBody>
                      <a:tcPr marL="68580" marR="68580" marT="0" marB="0"/>
                    </a:tc>
                    <a:tc>
                      <a:txBody>
                        <a:bodyPr/>
                        <a:lstStyle/>
                        <a:p>
                          <a:pPr algn="l">
                            <a:spcAft>
                              <a:spcPts val="0"/>
                            </a:spcAft>
                          </a:pPr>
                          <a:r>
                            <a:rPr lang="zh-CN" sz="3200" kern="100">
                              <a:effectLst/>
                              <a:latin typeface="楷体" panose="02010609060101010101" pitchFamily="49" charset="-122"/>
                              <a:ea typeface="楷体" panose="02010609060101010101" pitchFamily="49" charset="-122"/>
                            </a:rPr>
                            <a:t>计算所有样本的均值</a:t>
                          </a:r>
                          <a14:m>
                            <m:oMath xmlns:m="http://schemas.openxmlformats.org/officeDocument/2006/math">
                              <m:acc>
                                <m:accPr>
                                  <m:chr m:val="̅"/>
                                  <m:ctrlPr>
                                    <a:rPr lang="zh-CN" sz="3200" i="1" kern="100">
                                      <a:effectLst/>
                                      <a:latin typeface="Cambria Math" panose="02040503050406030204" pitchFamily="18" charset="0"/>
                                    </a:rPr>
                                  </m:ctrlPr>
                                </m:accPr>
                                <m:e>
                                  <m:r>
                                    <a:rPr lang="en-US" sz="3200" kern="100">
                                      <a:effectLst/>
                                      <a:latin typeface="Cambria Math"/>
                                    </a:rPr>
                                    <m:t>𝑥</m:t>
                                  </m:r>
                                </m:e>
                              </m:acc>
                            </m:oMath>
                          </a14:m>
                          <a:r>
                            <a:rPr lang="zh-CN" sz="3200" kern="100">
                              <a:effectLst/>
                              <a:latin typeface="楷体" panose="02010609060101010101" pitchFamily="49" charset="-122"/>
                              <a:ea typeface="楷体" panose="02010609060101010101" pitchFamily="49" charset="-122"/>
                            </a:rPr>
                            <a:t>，减各样本</a:t>
                          </a:r>
                          <a14:m>
                            <m:oMath xmlns:m="http://schemas.openxmlformats.org/officeDocument/2006/math">
                              <m:sSub>
                                <m:sSubPr>
                                  <m:ctrlPr>
                                    <a:rPr lang="zh-CN" sz="3200" i="1" kern="100">
                                      <a:effectLst/>
                                      <a:latin typeface="Cambria Math" panose="02040503050406030204" pitchFamily="18" charset="0"/>
                                    </a:rPr>
                                  </m:ctrlPr>
                                </m:sSubPr>
                                <m:e>
                                  <m:r>
                                    <a:rPr lang="en-US" sz="3200" kern="100">
                                      <a:effectLst/>
                                      <a:latin typeface="Cambria Math"/>
                                    </a:rPr>
                                    <m:t>𝑥</m:t>
                                  </m:r>
                                </m:e>
                                <m:sub>
                                  <m:r>
                                    <a:rPr lang="en-US" sz="3200" kern="100">
                                      <a:effectLst/>
                                      <a:latin typeface="Cambria Math"/>
                                    </a:rPr>
                                    <m:t>𝑖</m:t>
                                  </m:r>
                                </m:sub>
                              </m:sSub>
                            </m:oMath>
                          </a14:m>
                          <a:r>
                            <a:rPr lang="zh-CN" sz="3200" kern="100">
                              <a:effectLst/>
                              <a:latin typeface="楷体" panose="02010609060101010101" pitchFamily="49" charset="-122"/>
                              <a:ea typeface="楷体" panose="02010609060101010101" pitchFamily="49" charset="-122"/>
                            </a:rPr>
                            <a:t>完成中心化</a:t>
                          </a:r>
                          <a:endParaRPr lang="zh-CN" sz="4000" kern="100">
                            <a:solidFill>
                              <a:srgbClr val="31849B"/>
                            </a:solidFill>
                            <a:effectLst/>
                            <a:latin typeface="楷体" panose="02010609060101010101" pitchFamily="49" charset="-122"/>
                            <a:ea typeface="楷体" panose="02010609060101010101" pitchFamily="49" charset="-122"/>
                          </a:endParaRPr>
                        </a:p>
                      </a:txBody>
                      <a:tcPr marL="68580" marR="68580" marT="0" marB="0"/>
                    </a:tc>
                    <a:extLst>
                      <a:ext uri="{0D108BD9-81ED-4DB2-BD59-A6C34878D82A}">
                        <a16:rowId xmlns:a16="http://schemas.microsoft.com/office/drawing/2014/main" val="10002"/>
                      </a:ext>
                    </a:extLst>
                  </a:tr>
                  <a:tr h="0">
                    <a:tc>
                      <a:txBody>
                        <a:bodyPr/>
                        <a:lstStyle/>
                        <a:p>
                          <a:pPr algn="ctr">
                            <a:spcAft>
                              <a:spcPts val="0"/>
                            </a:spcAft>
                          </a:pPr>
                          <a:r>
                            <a:rPr lang="en-US" sz="3200" kern="100">
                              <a:effectLst/>
                              <a:latin typeface="楷体" panose="02010609060101010101" pitchFamily="49" charset="-122"/>
                              <a:ea typeface="楷体" panose="02010609060101010101" pitchFamily="49" charset="-122"/>
                            </a:rPr>
                            <a:t>3</a:t>
                          </a:r>
                          <a:endParaRPr lang="zh-CN" sz="4000" kern="100">
                            <a:solidFill>
                              <a:srgbClr val="31849B"/>
                            </a:solidFill>
                            <a:effectLst/>
                            <a:latin typeface="楷体" panose="02010609060101010101" pitchFamily="49" charset="-122"/>
                            <a:ea typeface="楷体" panose="02010609060101010101" pitchFamily="49" charset="-122"/>
                          </a:endParaRPr>
                        </a:p>
                      </a:txBody>
                      <a:tcPr marL="68580" marR="68580" marT="0" marB="0"/>
                    </a:tc>
                    <a:tc>
                      <a:txBody>
                        <a:bodyPr/>
                        <a:lstStyle/>
                        <a:p>
                          <a:pPr algn="l">
                            <a:spcAft>
                              <a:spcPts val="0"/>
                            </a:spcAft>
                          </a:pPr>
                          <a:r>
                            <a:rPr lang="zh-CN" sz="3200" kern="100">
                              <a:effectLst/>
                              <a:latin typeface="楷体" panose="02010609060101010101" pitchFamily="49" charset="-122"/>
                              <a:ea typeface="楷体" panose="02010609060101010101" pitchFamily="49" charset="-122"/>
                            </a:rPr>
                            <a:t>计算样本的协方差矩阵</a:t>
                          </a:r>
                          <a14:m>
                            <m:oMath xmlns:m="http://schemas.openxmlformats.org/officeDocument/2006/math">
                              <m:sSup>
                                <m:sSupPr>
                                  <m:ctrlPr>
                                    <a:rPr lang="zh-CN" sz="3200" i="1" kern="100">
                                      <a:effectLst/>
                                      <a:latin typeface="Cambria Math" panose="02040503050406030204" pitchFamily="18" charset="0"/>
                                    </a:rPr>
                                  </m:ctrlPr>
                                </m:sSupPr>
                                <m:e>
                                  <m:r>
                                    <a:rPr lang="en-US" sz="3200" kern="100">
                                      <a:effectLst/>
                                      <a:latin typeface="Cambria Math"/>
                                    </a:rPr>
                                    <m:t>𝑋</m:t>
                                  </m:r>
                                </m:e>
                                <m:sup>
                                  <m:r>
                                    <a:rPr lang="en-US" sz="3200" kern="100">
                                      <a:effectLst/>
                                      <a:latin typeface="Cambria Math"/>
                                    </a:rPr>
                                    <m:t>𝑇</m:t>
                                  </m:r>
                                </m:sup>
                              </m:sSup>
                              <m:r>
                                <a:rPr lang="en-US" sz="3200" kern="100">
                                  <a:effectLst/>
                                  <a:latin typeface="Cambria Math"/>
                                </a:rPr>
                                <m:t>𝑋</m:t>
                              </m:r>
                            </m:oMath>
                          </a14:m>
                          <a:r>
                            <a:rPr lang="zh-CN" sz="3200" kern="100">
                              <a:effectLst/>
                              <a:latin typeface="楷体" panose="02010609060101010101" pitchFamily="49" charset="-122"/>
                              <a:ea typeface="楷体" panose="02010609060101010101" pitchFamily="49" charset="-122"/>
                            </a:rPr>
                            <a:t>，并进行特征值分解</a:t>
                          </a:r>
                          <a:endParaRPr lang="zh-CN" sz="4000" kern="100">
                            <a:solidFill>
                              <a:srgbClr val="31849B"/>
                            </a:solidFill>
                            <a:effectLst/>
                            <a:latin typeface="楷体" panose="02010609060101010101" pitchFamily="49" charset="-122"/>
                            <a:ea typeface="楷体" panose="02010609060101010101" pitchFamily="49" charset="-122"/>
                          </a:endParaRPr>
                        </a:p>
                      </a:txBody>
                      <a:tcPr marL="68580" marR="68580" marT="0" marB="0"/>
                    </a:tc>
                    <a:extLst>
                      <a:ext uri="{0D108BD9-81ED-4DB2-BD59-A6C34878D82A}">
                        <a16:rowId xmlns:a16="http://schemas.microsoft.com/office/drawing/2014/main" val="10003"/>
                      </a:ext>
                    </a:extLst>
                  </a:tr>
                  <a:tr h="0">
                    <a:tc>
                      <a:txBody>
                        <a:bodyPr/>
                        <a:lstStyle/>
                        <a:p>
                          <a:pPr algn="ctr">
                            <a:spcAft>
                              <a:spcPts val="0"/>
                            </a:spcAft>
                          </a:pPr>
                          <a:r>
                            <a:rPr lang="en-US" sz="3200" kern="100">
                              <a:effectLst/>
                              <a:latin typeface="楷体" panose="02010609060101010101" pitchFamily="49" charset="-122"/>
                              <a:ea typeface="楷体" panose="02010609060101010101" pitchFamily="49" charset="-122"/>
                            </a:rPr>
                            <a:t>4</a:t>
                          </a:r>
                          <a:endParaRPr lang="zh-CN" sz="4000" kern="100">
                            <a:solidFill>
                              <a:srgbClr val="31849B"/>
                            </a:solidFill>
                            <a:effectLst/>
                            <a:latin typeface="楷体" panose="02010609060101010101" pitchFamily="49" charset="-122"/>
                            <a:ea typeface="楷体" panose="02010609060101010101" pitchFamily="49" charset="-122"/>
                          </a:endParaRPr>
                        </a:p>
                      </a:txBody>
                      <a:tcPr marL="68580" marR="68580" marT="0" marB="0"/>
                    </a:tc>
                    <a:tc>
                      <a:txBody>
                        <a:bodyPr/>
                        <a:lstStyle/>
                        <a:p>
                          <a:pPr algn="l">
                            <a:spcAft>
                              <a:spcPts val="0"/>
                            </a:spcAft>
                          </a:pPr>
                          <a:r>
                            <a:rPr lang="zh-CN" sz="3200" kern="100" dirty="0">
                              <a:effectLst/>
                              <a:latin typeface="楷体" panose="02010609060101010101" pitchFamily="49" charset="-122"/>
                              <a:ea typeface="楷体" panose="02010609060101010101" pitchFamily="49" charset="-122"/>
                            </a:rPr>
                            <a:t>取最大的</a:t>
                          </a:r>
                          <a14:m>
                            <m:oMath xmlns:m="http://schemas.openxmlformats.org/officeDocument/2006/math">
                              <m:acc>
                                <m:accPr>
                                  <m:chr m:val="́"/>
                                  <m:ctrlPr>
                                    <a:rPr lang="zh-CN" sz="3200" i="1" kern="100">
                                      <a:effectLst/>
                                      <a:latin typeface="Cambria Math" panose="02040503050406030204" pitchFamily="18" charset="0"/>
                                    </a:rPr>
                                  </m:ctrlPr>
                                </m:accPr>
                                <m:e>
                                  <m:r>
                                    <a:rPr lang="en-US" sz="3200" kern="100">
                                      <a:effectLst/>
                                      <a:latin typeface="Cambria Math"/>
                                    </a:rPr>
                                    <m:t>𝑛</m:t>
                                  </m:r>
                                </m:e>
                              </m:acc>
                            </m:oMath>
                          </a14:m>
                          <a:r>
                            <a:rPr lang="zh-CN" sz="3200" kern="100" dirty="0">
                              <a:effectLst/>
                              <a:latin typeface="楷体" panose="02010609060101010101" pitchFamily="49" charset="-122"/>
                              <a:ea typeface="楷体" panose="02010609060101010101" pitchFamily="49" charset="-122"/>
                            </a:rPr>
                            <a:t>个特征值对应的特征向量即得到投影矩阵</a:t>
                          </a:r>
                          <a:endParaRPr lang="zh-CN" sz="4000" kern="100" dirty="0">
                            <a:solidFill>
                              <a:srgbClr val="31849B"/>
                            </a:solidFill>
                            <a:effectLst/>
                            <a:latin typeface="楷体" panose="02010609060101010101" pitchFamily="49" charset="-122"/>
                            <a:ea typeface="楷体" panose="02010609060101010101" pitchFamily="49" charset="-122"/>
                          </a:endParaRPr>
                        </a:p>
                      </a:txBody>
                      <a:tcPr marL="68580" marR="68580" marT="0" marB="0"/>
                    </a:tc>
                    <a:extLst>
                      <a:ext uri="{0D108BD9-81ED-4DB2-BD59-A6C34878D82A}">
                        <a16:rowId xmlns:a16="http://schemas.microsoft.com/office/drawing/2014/main" val="10004"/>
                      </a:ext>
                    </a:extLst>
                  </a:tr>
                  <a:tr h="0">
                    <a:tc>
                      <a:txBody>
                        <a:bodyPr/>
                        <a:lstStyle/>
                        <a:p>
                          <a:pPr algn="ctr">
                            <a:spcAft>
                              <a:spcPts val="0"/>
                            </a:spcAft>
                          </a:pPr>
                          <a:r>
                            <a:rPr lang="en-US" sz="3200" kern="100">
                              <a:effectLst/>
                              <a:latin typeface="楷体" panose="02010609060101010101" pitchFamily="49" charset="-122"/>
                              <a:ea typeface="楷体" panose="02010609060101010101" pitchFamily="49" charset="-122"/>
                            </a:rPr>
                            <a:t>5</a:t>
                          </a:r>
                          <a:endParaRPr lang="zh-CN" sz="4000" kern="100">
                            <a:solidFill>
                              <a:srgbClr val="31849B"/>
                            </a:solidFill>
                            <a:effectLst/>
                            <a:latin typeface="楷体" panose="02010609060101010101" pitchFamily="49" charset="-122"/>
                            <a:ea typeface="楷体" panose="02010609060101010101" pitchFamily="49" charset="-122"/>
                          </a:endParaRPr>
                        </a:p>
                      </a:txBody>
                      <a:tcPr marL="68580" marR="68580" marT="0" marB="0"/>
                    </a:tc>
                    <a:tc>
                      <a:txBody>
                        <a:bodyPr/>
                        <a:lstStyle/>
                        <a:p>
                          <a:pPr algn="l">
                            <a:spcAft>
                              <a:spcPts val="0"/>
                            </a:spcAft>
                          </a:pPr>
                          <a:r>
                            <a:rPr lang="zh-CN" sz="3200" kern="100" dirty="0">
                              <a:effectLst/>
                              <a:latin typeface="楷体" panose="02010609060101010101" pitchFamily="49" charset="-122"/>
                              <a:ea typeface="楷体" panose="02010609060101010101" pitchFamily="49" charset="-122"/>
                            </a:rPr>
                            <a:t>用样本矩阵乘投影矩阵得到低维样本</a:t>
                          </a:r>
                          <a:r>
                            <a:rPr lang="zh-CN" altLang="en-US" sz="3200" kern="100" dirty="0">
                              <a:effectLst/>
                              <a:latin typeface="楷体" panose="02010609060101010101" pitchFamily="49" charset="-122"/>
                              <a:ea typeface="楷体" panose="02010609060101010101" pitchFamily="49" charset="-122"/>
                            </a:rPr>
                            <a:t>特征</a:t>
                          </a:r>
                          <a:r>
                            <a:rPr lang="zh-CN" sz="3200" kern="100" dirty="0">
                              <a:effectLst/>
                              <a:latin typeface="楷体" panose="02010609060101010101" pitchFamily="49" charset="-122"/>
                              <a:ea typeface="楷体" panose="02010609060101010101" pitchFamily="49" charset="-122"/>
                            </a:rPr>
                            <a:t>矩阵</a:t>
                          </a:r>
                          <a:endParaRPr lang="zh-CN" sz="4000" kern="100" dirty="0">
                            <a:solidFill>
                              <a:srgbClr val="31849B"/>
                            </a:solidFill>
                            <a:effectLst/>
                            <a:latin typeface="楷体" panose="02010609060101010101" pitchFamily="49" charset="-122"/>
                            <a:ea typeface="楷体" panose="02010609060101010101" pitchFamily="49" charset="-122"/>
                          </a:endParaRPr>
                        </a:p>
                      </a:txBody>
                      <a:tcPr marL="68580" marR="68580" marT="0" marB="0"/>
                    </a:tc>
                    <a:extLst>
                      <a:ext uri="{0D108BD9-81ED-4DB2-BD59-A6C34878D82A}">
                        <a16:rowId xmlns:a16="http://schemas.microsoft.com/office/drawing/2014/main" val="10005"/>
                      </a:ext>
                    </a:extLst>
                  </a:tr>
                </a:tbl>
              </a:graphicData>
            </a:graphic>
          </p:graphicFrame>
        </mc:Choice>
        <mc:Fallback xmlns="">
          <p:graphicFrame>
            <p:nvGraphicFramePr>
              <p:cNvPr id="7" name="表格 6"/>
              <p:cNvGraphicFramePr>
                <a:graphicFrameLocks noGrp="1"/>
              </p:cNvGraphicFramePr>
              <p:nvPr>
                <p:extLst>
                  <p:ext uri="{D42A27DB-BD31-4B8C-83A1-F6EECF244321}">
                    <p14:modId xmlns:p14="http://schemas.microsoft.com/office/powerpoint/2010/main" val="3565171767"/>
                  </p:ext>
                </p:extLst>
              </p:nvPr>
            </p:nvGraphicFramePr>
            <p:xfrm>
              <a:off x="642937" y="1230589"/>
              <a:ext cx="7815263" cy="4916297"/>
            </p:xfrm>
            <a:graphic>
              <a:graphicData uri="http://schemas.openxmlformats.org/drawingml/2006/table">
                <a:tbl>
                  <a:tblPr firstRow="1" firstCol="1" bandRow="1">
                    <a:tableStyleId>{0E3FDE45-AF77-4B5C-9715-49D594BDF05E}</a:tableStyleId>
                  </a:tblPr>
                  <a:tblGrid>
                    <a:gridCol w="1156045"/>
                    <a:gridCol w="6659218"/>
                  </a:tblGrid>
                  <a:tr h="487680">
                    <a:tc>
                      <a:txBody>
                        <a:bodyPr/>
                        <a:lstStyle/>
                        <a:p>
                          <a:pPr algn="ctr">
                            <a:spcAft>
                              <a:spcPts val="0"/>
                            </a:spcAft>
                          </a:pPr>
                          <a:r>
                            <a:rPr lang="zh-CN" sz="3200" kern="100" dirty="0">
                              <a:effectLst/>
                              <a:latin typeface="楷体" panose="02010609060101010101" pitchFamily="49" charset="-122"/>
                              <a:ea typeface="楷体" panose="02010609060101010101" pitchFamily="49" charset="-122"/>
                            </a:rPr>
                            <a:t>步数</a:t>
                          </a:r>
                          <a:endParaRPr lang="zh-CN" sz="4000" kern="100" dirty="0">
                            <a:solidFill>
                              <a:srgbClr val="31849B"/>
                            </a:solidFill>
                            <a:effectLst/>
                            <a:latin typeface="楷体" panose="02010609060101010101" pitchFamily="49" charset="-122"/>
                            <a:ea typeface="楷体" panose="02010609060101010101" pitchFamily="49" charset="-122"/>
                          </a:endParaRPr>
                        </a:p>
                      </a:txBody>
                      <a:tcPr marL="68580" marR="68580" marT="0" marB="0"/>
                    </a:tc>
                    <a:tc>
                      <a:txBody>
                        <a:bodyPr/>
                        <a:lstStyle/>
                        <a:p>
                          <a:pPr algn="ctr">
                            <a:spcAft>
                              <a:spcPts val="0"/>
                            </a:spcAft>
                          </a:pPr>
                          <a:r>
                            <a:rPr lang="zh-CN" sz="3200" kern="100">
                              <a:effectLst/>
                              <a:latin typeface="楷体" panose="02010609060101010101" pitchFamily="49" charset="-122"/>
                              <a:ea typeface="楷体" panose="02010609060101010101" pitchFamily="49" charset="-122"/>
                            </a:rPr>
                            <a:t>操作</a:t>
                          </a:r>
                          <a:endParaRPr lang="zh-CN" sz="4000" kern="100">
                            <a:solidFill>
                              <a:srgbClr val="31849B"/>
                            </a:solidFill>
                            <a:effectLst/>
                            <a:latin typeface="楷体" panose="02010609060101010101" pitchFamily="49" charset="-122"/>
                            <a:ea typeface="楷体" panose="02010609060101010101" pitchFamily="49" charset="-122"/>
                          </a:endParaRPr>
                        </a:p>
                      </a:txBody>
                      <a:tcPr marL="68580" marR="68580" marT="0" marB="0"/>
                    </a:tc>
                  </a:tr>
                  <a:tr h="487680">
                    <a:tc>
                      <a:txBody>
                        <a:bodyPr/>
                        <a:lstStyle/>
                        <a:p>
                          <a:pPr algn="ctr">
                            <a:spcAft>
                              <a:spcPts val="0"/>
                            </a:spcAft>
                          </a:pPr>
                          <a:r>
                            <a:rPr lang="en-US" sz="3200" kern="100">
                              <a:effectLst/>
                              <a:latin typeface="楷体" panose="02010609060101010101" pitchFamily="49" charset="-122"/>
                              <a:ea typeface="楷体" panose="02010609060101010101" pitchFamily="49" charset="-122"/>
                            </a:rPr>
                            <a:t>1</a:t>
                          </a:r>
                          <a:endParaRPr lang="zh-CN" sz="4000" kern="100">
                            <a:solidFill>
                              <a:srgbClr val="31849B"/>
                            </a:solidFill>
                            <a:effectLst/>
                            <a:latin typeface="楷体" panose="02010609060101010101" pitchFamily="49" charset="-122"/>
                            <a:ea typeface="楷体" panose="02010609060101010101" pitchFamily="49" charset="-122"/>
                          </a:endParaRPr>
                        </a:p>
                      </a:txBody>
                      <a:tcPr marL="68580" marR="68580" marT="0" marB="0"/>
                    </a:tc>
                    <a:tc>
                      <a:txBody>
                        <a:bodyPr/>
                        <a:lstStyle/>
                        <a:p>
                          <a:endParaRPr lang="zh-CN"/>
                        </a:p>
                      </a:txBody>
                      <a:tcPr marL="68580" marR="68580" marT="0" marB="0">
                        <a:blipFill rotWithShape="1">
                          <a:blip r:embed="rId3"/>
                          <a:stretch>
                            <a:fillRect l="-17383" t="-126250" b="-858750"/>
                          </a:stretch>
                        </a:blipFill>
                      </a:tcPr>
                    </a:tc>
                  </a:tr>
                  <a:tr h="975360">
                    <a:tc>
                      <a:txBody>
                        <a:bodyPr/>
                        <a:lstStyle/>
                        <a:p>
                          <a:pPr algn="ctr">
                            <a:spcAft>
                              <a:spcPts val="0"/>
                            </a:spcAft>
                          </a:pPr>
                          <a:r>
                            <a:rPr lang="en-US" sz="3200" kern="100">
                              <a:effectLst/>
                              <a:latin typeface="楷体" panose="02010609060101010101" pitchFamily="49" charset="-122"/>
                              <a:ea typeface="楷体" panose="02010609060101010101" pitchFamily="49" charset="-122"/>
                            </a:rPr>
                            <a:t>2</a:t>
                          </a:r>
                          <a:endParaRPr lang="zh-CN" sz="4000" kern="100">
                            <a:solidFill>
                              <a:srgbClr val="31849B"/>
                            </a:solidFill>
                            <a:effectLst/>
                            <a:latin typeface="楷体" panose="02010609060101010101" pitchFamily="49" charset="-122"/>
                            <a:ea typeface="楷体" panose="02010609060101010101" pitchFamily="49" charset="-122"/>
                          </a:endParaRPr>
                        </a:p>
                      </a:txBody>
                      <a:tcPr marL="68580" marR="68580" marT="0" marB="0"/>
                    </a:tc>
                    <a:tc>
                      <a:txBody>
                        <a:bodyPr/>
                        <a:lstStyle/>
                        <a:p>
                          <a:endParaRPr lang="zh-CN"/>
                        </a:p>
                      </a:txBody>
                      <a:tcPr marL="68580" marR="68580" marT="0" marB="0">
                        <a:blipFill rotWithShape="1">
                          <a:blip r:embed="rId3"/>
                          <a:stretch>
                            <a:fillRect l="-17383" t="-113125" b="-329375"/>
                          </a:stretch>
                        </a:blipFill>
                      </a:tcPr>
                    </a:tc>
                  </a:tr>
                  <a:tr h="1014857">
                    <a:tc>
                      <a:txBody>
                        <a:bodyPr/>
                        <a:lstStyle/>
                        <a:p>
                          <a:pPr algn="ctr">
                            <a:spcAft>
                              <a:spcPts val="0"/>
                            </a:spcAft>
                          </a:pPr>
                          <a:r>
                            <a:rPr lang="en-US" sz="3200" kern="100">
                              <a:effectLst/>
                              <a:latin typeface="楷体" panose="02010609060101010101" pitchFamily="49" charset="-122"/>
                              <a:ea typeface="楷体" panose="02010609060101010101" pitchFamily="49" charset="-122"/>
                            </a:rPr>
                            <a:t>3</a:t>
                          </a:r>
                          <a:endParaRPr lang="zh-CN" sz="4000" kern="100">
                            <a:solidFill>
                              <a:srgbClr val="31849B"/>
                            </a:solidFill>
                            <a:effectLst/>
                            <a:latin typeface="楷体" panose="02010609060101010101" pitchFamily="49" charset="-122"/>
                            <a:ea typeface="楷体" panose="02010609060101010101" pitchFamily="49" charset="-122"/>
                          </a:endParaRPr>
                        </a:p>
                      </a:txBody>
                      <a:tcPr marL="68580" marR="68580" marT="0" marB="0"/>
                    </a:tc>
                    <a:tc>
                      <a:txBody>
                        <a:bodyPr/>
                        <a:lstStyle/>
                        <a:p>
                          <a:endParaRPr lang="zh-CN"/>
                        </a:p>
                      </a:txBody>
                      <a:tcPr marL="68580" marR="68580" marT="0" marB="0">
                        <a:blipFill rotWithShape="1">
                          <a:blip r:embed="rId3"/>
                          <a:stretch>
                            <a:fillRect l="-17383" t="-205422" b="-217470"/>
                          </a:stretch>
                        </a:blipFill>
                      </a:tcPr>
                    </a:tc>
                  </a:tr>
                  <a:tr h="975360">
                    <a:tc>
                      <a:txBody>
                        <a:bodyPr/>
                        <a:lstStyle/>
                        <a:p>
                          <a:pPr algn="ctr">
                            <a:spcAft>
                              <a:spcPts val="0"/>
                            </a:spcAft>
                          </a:pPr>
                          <a:r>
                            <a:rPr lang="en-US" sz="3200" kern="100">
                              <a:effectLst/>
                              <a:latin typeface="楷体" panose="02010609060101010101" pitchFamily="49" charset="-122"/>
                              <a:ea typeface="楷体" panose="02010609060101010101" pitchFamily="49" charset="-122"/>
                            </a:rPr>
                            <a:t>4</a:t>
                          </a:r>
                          <a:endParaRPr lang="zh-CN" sz="4000" kern="100">
                            <a:solidFill>
                              <a:srgbClr val="31849B"/>
                            </a:solidFill>
                            <a:effectLst/>
                            <a:latin typeface="楷体" panose="02010609060101010101" pitchFamily="49" charset="-122"/>
                            <a:ea typeface="楷体" panose="02010609060101010101" pitchFamily="49" charset="-122"/>
                          </a:endParaRPr>
                        </a:p>
                      </a:txBody>
                      <a:tcPr marL="68580" marR="68580" marT="0" marB="0"/>
                    </a:tc>
                    <a:tc>
                      <a:txBody>
                        <a:bodyPr/>
                        <a:lstStyle/>
                        <a:p>
                          <a:endParaRPr lang="zh-CN"/>
                        </a:p>
                      </a:txBody>
                      <a:tcPr marL="68580" marR="68580" marT="0" marB="0">
                        <a:blipFill rotWithShape="1">
                          <a:blip r:embed="rId3"/>
                          <a:stretch>
                            <a:fillRect l="-17383" t="-316875" b="-125625"/>
                          </a:stretch>
                        </a:blipFill>
                      </a:tcPr>
                    </a:tc>
                  </a:tr>
                  <a:tr h="975360">
                    <a:tc>
                      <a:txBody>
                        <a:bodyPr/>
                        <a:lstStyle/>
                        <a:p>
                          <a:pPr algn="ctr">
                            <a:spcAft>
                              <a:spcPts val="0"/>
                            </a:spcAft>
                          </a:pPr>
                          <a:r>
                            <a:rPr lang="en-US" sz="3200" kern="100">
                              <a:effectLst/>
                              <a:latin typeface="楷体" panose="02010609060101010101" pitchFamily="49" charset="-122"/>
                              <a:ea typeface="楷体" panose="02010609060101010101" pitchFamily="49" charset="-122"/>
                            </a:rPr>
                            <a:t>5</a:t>
                          </a:r>
                          <a:endParaRPr lang="zh-CN" sz="4000" kern="100">
                            <a:solidFill>
                              <a:srgbClr val="31849B"/>
                            </a:solidFill>
                            <a:effectLst/>
                            <a:latin typeface="楷体" panose="02010609060101010101" pitchFamily="49" charset="-122"/>
                            <a:ea typeface="楷体" panose="02010609060101010101" pitchFamily="49" charset="-122"/>
                          </a:endParaRPr>
                        </a:p>
                      </a:txBody>
                      <a:tcPr marL="68580" marR="68580" marT="0" marB="0"/>
                    </a:tc>
                    <a:tc>
                      <a:txBody>
                        <a:bodyPr/>
                        <a:lstStyle/>
                        <a:p>
                          <a:pPr algn="l">
                            <a:spcAft>
                              <a:spcPts val="0"/>
                            </a:spcAft>
                          </a:pPr>
                          <a:r>
                            <a:rPr lang="zh-CN" sz="3200" kern="100" dirty="0">
                              <a:effectLst/>
                              <a:latin typeface="楷体" panose="02010609060101010101" pitchFamily="49" charset="-122"/>
                              <a:ea typeface="楷体" panose="02010609060101010101" pitchFamily="49" charset="-122"/>
                            </a:rPr>
                            <a:t>用样本矩阵乘投影矩阵得到低维</a:t>
                          </a:r>
                          <a:r>
                            <a:rPr lang="zh-CN" sz="3200" kern="100" dirty="0" smtClean="0">
                              <a:effectLst/>
                              <a:latin typeface="楷体" panose="02010609060101010101" pitchFamily="49" charset="-122"/>
                              <a:ea typeface="楷体" panose="02010609060101010101" pitchFamily="49" charset="-122"/>
                            </a:rPr>
                            <a:t>样本</a:t>
                          </a:r>
                          <a:r>
                            <a:rPr lang="zh-CN" altLang="en-US" sz="3200" kern="100" dirty="0" smtClean="0">
                              <a:effectLst/>
                              <a:latin typeface="楷体" panose="02010609060101010101" pitchFamily="49" charset="-122"/>
                              <a:ea typeface="楷体" panose="02010609060101010101" pitchFamily="49" charset="-122"/>
                            </a:rPr>
                            <a:t>特征</a:t>
                          </a:r>
                          <a:r>
                            <a:rPr lang="zh-CN" sz="3200" kern="100" dirty="0" smtClean="0">
                              <a:effectLst/>
                              <a:latin typeface="楷体" panose="02010609060101010101" pitchFamily="49" charset="-122"/>
                              <a:ea typeface="楷体" panose="02010609060101010101" pitchFamily="49" charset="-122"/>
                            </a:rPr>
                            <a:t>矩阵</a:t>
                          </a:r>
                          <a:endParaRPr lang="zh-CN" sz="4000" kern="100" dirty="0">
                            <a:solidFill>
                              <a:srgbClr val="31849B"/>
                            </a:solidFill>
                            <a:effectLst/>
                            <a:latin typeface="楷体" panose="02010609060101010101" pitchFamily="49" charset="-122"/>
                            <a:ea typeface="楷体" panose="02010609060101010101" pitchFamily="49" charset="-122"/>
                          </a:endParaRPr>
                        </a:p>
                      </a:txBody>
                      <a:tcPr marL="68580" marR="68580" marT="0" marB="0"/>
                    </a:tc>
                  </a:tr>
                </a:tbl>
              </a:graphicData>
            </a:graphic>
          </p:graphicFrame>
        </mc:Fallback>
      </mc:AlternateContent>
    </p:spTree>
    <p:extLst>
      <p:ext uri="{BB962C8B-B14F-4D97-AF65-F5344CB8AC3E}">
        <p14:creationId xmlns:p14="http://schemas.microsoft.com/office/powerpoint/2010/main" val="2270792200"/>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圆角矩形 66"/>
          <p:cNvSpPr/>
          <p:nvPr/>
        </p:nvSpPr>
        <p:spPr>
          <a:xfrm>
            <a:off x="5833659" y="1882118"/>
            <a:ext cx="525109" cy="511238"/>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29" tIns="60914" rIns="121829" bIns="60914" anchor="ctr"/>
          <a:lstStyle/>
          <a:p>
            <a:pPr algn="ctr" defTabSz="1218565">
              <a:defRPr/>
            </a:pPr>
            <a:r>
              <a:rPr lang="en-US" altLang="zh-CN" sz="3600" dirty="0">
                <a:solidFill>
                  <a:prstClr val="white"/>
                </a:solidFill>
                <a:latin typeface="Calibri" panose="020F0502020204030204"/>
                <a:ea typeface="Arial Unicode MS" panose="020B0604020202020204" pitchFamily="34" charset="-122"/>
                <a:cs typeface="Arial Unicode MS" panose="020B0604020202020204" pitchFamily="34" charset="-122"/>
              </a:rPr>
              <a:t>1</a:t>
            </a:r>
            <a:endParaRPr lang="zh-CN" altLang="en-US" sz="3600" dirty="0">
              <a:solidFill>
                <a:prstClr val="white"/>
              </a:solidFill>
              <a:latin typeface="Calibri" panose="020F0502020204030204"/>
              <a:ea typeface="Arial Unicode MS" panose="020B0604020202020204" pitchFamily="34" charset="-122"/>
              <a:cs typeface="Arial Unicode MS" panose="020B0604020202020204" pitchFamily="34" charset="-122"/>
            </a:endParaRPr>
          </a:p>
        </p:txBody>
      </p:sp>
      <p:grpSp>
        <p:nvGrpSpPr>
          <p:cNvPr id="68" name="组合 67"/>
          <p:cNvGrpSpPr/>
          <p:nvPr/>
        </p:nvGrpSpPr>
        <p:grpSpPr>
          <a:xfrm>
            <a:off x="6640754" y="1882117"/>
            <a:ext cx="1976597" cy="511238"/>
            <a:chOff x="6339097" y="1573726"/>
            <a:chExt cx="3744416" cy="511504"/>
          </a:xfrm>
        </p:grpSpPr>
        <p:sp>
          <p:nvSpPr>
            <p:cNvPr id="69" name="圆角矩形 68"/>
            <p:cNvSpPr/>
            <p:nvPr/>
          </p:nvSpPr>
          <p:spPr>
            <a:xfrm>
              <a:off x="6339097" y="1573726"/>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algn="ctr" defTabSz="1218565">
                <a:defRPr/>
              </a:pPr>
              <a:endParaRPr lang="zh-CN" altLang="en-US" sz="3600" dirty="0">
                <a:solidFill>
                  <a:prstClr val="white"/>
                </a:solidFill>
                <a:latin typeface="Calibri" panose="020F0502020204030204"/>
                <a:ea typeface="Arial Unicode MS" panose="020B0604020202020204" pitchFamily="34" charset="-122"/>
                <a:cs typeface="Arial Unicode MS" panose="020B0604020202020204" pitchFamily="34" charset="-122"/>
              </a:endParaRPr>
            </a:p>
          </p:txBody>
        </p:sp>
        <p:sp>
          <p:nvSpPr>
            <p:cNvPr id="70" name="矩形 69"/>
            <p:cNvSpPr/>
            <p:nvPr/>
          </p:nvSpPr>
          <p:spPr>
            <a:xfrm>
              <a:off x="6491851" y="1614014"/>
              <a:ext cx="3496276" cy="431087"/>
            </a:xfrm>
            <a:prstGeom prst="rect">
              <a:avLst/>
            </a:prstGeom>
          </p:spPr>
          <p:txBody>
            <a:bodyPr wrap="square" lIns="121897" tIns="60948" rIns="121897" bIns="60948">
              <a:spAutoFit/>
            </a:bodyPr>
            <a:lstStyle/>
            <a:p>
              <a:pPr defTabSz="1218565">
                <a:defRPr/>
              </a:pPr>
              <a:r>
                <a:rPr lang="zh-CN" altLang="en-US" sz="20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特征工程</a:t>
              </a:r>
              <a:endParaRPr lang="zh-CN" altLang="zh-CN" sz="20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71" name="圆角矩形 70"/>
          <p:cNvSpPr/>
          <p:nvPr/>
        </p:nvSpPr>
        <p:spPr>
          <a:xfrm>
            <a:off x="5833659" y="2718135"/>
            <a:ext cx="525109" cy="511238"/>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29" tIns="60914" rIns="121829" bIns="60914" anchor="ctr"/>
          <a:lstStyle/>
          <a:p>
            <a:pPr algn="ctr" defTabSz="1218565">
              <a:defRPr/>
            </a:pPr>
            <a:r>
              <a:rPr lang="en-US" altLang="zh-CN" sz="3600" dirty="0">
                <a:solidFill>
                  <a:prstClr val="white"/>
                </a:solidFill>
                <a:latin typeface="Calibri" panose="020F0502020204030204"/>
                <a:ea typeface="Arial Unicode MS" panose="020B0604020202020204" pitchFamily="34" charset="-122"/>
                <a:cs typeface="Arial Unicode MS" panose="020B0604020202020204" pitchFamily="34" charset="-122"/>
              </a:rPr>
              <a:t>2</a:t>
            </a:r>
            <a:endParaRPr lang="zh-CN" altLang="en-US" sz="3600" dirty="0">
              <a:solidFill>
                <a:prstClr val="white"/>
              </a:solidFill>
              <a:latin typeface="Calibri" panose="020F0502020204030204"/>
              <a:ea typeface="Arial Unicode MS" panose="020B0604020202020204" pitchFamily="34" charset="-122"/>
              <a:cs typeface="Arial Unicode MS" panose="020B0604020202020204" pitchFamily="34" charset="-122"/>
            </a:endParaRPr>
          </a:p>
        </p:txBody>
      </p:sp>
      <p:grpSp>
        <p:nvGrpSpPr>
          <p:cNvPr id="72" name="组合 71"/>
          <p:cNvGrpSpPr/>
          <p:nvPr/>
        </p:nvGrpSpPr>
        <p:grpSpPr>
          <a:xfrm>
            <a:off x="6622852" y="2718135"/>
            <a:ext cx="1976597" cy="511238"/>
            <a:chOff x="6315199" y="2410178"/>
            <a:chExt cx="3744416" cy="511504"/>
          </a:xfrm>
        </p:grpSpPr>
        <p:sp>
          <p:nvSpPr>
            <p:cNvPr id="73" name="圆角矩形 72"/>
            <p:cNvSpPr/>
            <p:nvPr/>
          </p:nvSpPr>
          <p:spPr>
            <a:xfrm>
              <a:off x="6315199" y="241017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algn="ctr" defTabSz="1218565">
                <a:defRPr/>
              </a:pPr>
              <a:endParaRPr lang="zh-CN" altLang="en-US" sz="3600" dirty="0">
                <a:solidFill>
                  <a:prstClr val="white"/>
                </a:solidFill>
                <a:latin typeface="Calibri" panose="020F0502020204030204"/>
                <a:ea typeface="Arial Unicode MS" panose="020B0604020202020204" pitchFamily="34" charset="-122"/>
                <a:cs typeface="Arial Unicode MS" panose="020B0604020202020204" pitchFamily="34" charset="-122"/>
              </a:endParaRPr>
            </a:p>
          </p:txBody>
        </p:sp>
        <p:sp>
          <p:nvSpPr>
            <p:cNvPr id="74" name="矩形 73"/>
            <p:cNvSpPr/>
            <p:nvPr/>
          </p:nvSpPr>
          <p:spPr>
            <a:xfrm>
              <a:off x="6486706" y="2450466"/>
              <a:ext cx="3496276" cy="430928"/>
            </a:xfrm>
            <a:prstGeom prst="rect">
              <a:avLst/>
            </a:prstGeom>
          </p:spPr>
          <p:txBody>
            <a:bodyPr wrap="square" lIns="121897" tIns="60948" rIns="121897" bIns="60948">
              <a:spAutoFit/>
            </a:bodyPr>
            <a:lstStyle/>
            <a:p>
              <a:pPr defTabSz="1218565">
                <a:defRPr/>
              </a:pPr>
              <a:r>
                <a:rPr lang="zh-CN" altLang="en-US" sz="20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线性降维</a:t>
              </a:r>
              <a:endParaRPr lang="zh-CN" altLang="zh-CN" sz="20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75" name="圆角矩形 74"/>
          <p:cNvSpPr/>
          <p:nvPr/>
        </p:nvSpPr>
        <p:spPr>
          <a:xfrm>
            <a:off x="5833659" y="3603527"/>
            <a:ext cx="525109" cy="511238"/>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29" tIns="60914" rIns="121829" bIns="60914" anchor="ctr"/>
          <a:lstStyle/>
          <a:p>
            <a:pPr algn="ctr" defTabSz="1218565">
              <a:defRPr/>
            </a:pPr>
            <a:r>
              <a:rPr lang="en-US" altLang="zh-CN" sz="3600" dirty="0">
                <a:solidFill>
                  <a:prstClr val="white"/>
                </a:solidFill>
                <a:latin typeface="Calibri" panose="020F0502020204030204"/>
                <a:ea typeface="Arial Unicode MS" panose="020B0604020202020204" pitchFamily="34" charset="-122"/>
                <a:cs typeface="Arial Unicode MS" panose="020B0604020202020204" pitchFamily="34" charset="-122"/>
              </a:rPr>
              <a:t>3</a:t>
            </a:r>
            <a:endParaRPr lang="zh-CN" altLang="en-US" sz="3600" dirty="0">
              <a:solidFill>
                <a:prstClr val="white"/>
              </a:solidFill>
              <a:latin typeface="Calibri" panose="020F0502020204030204"/>
              <a:ea typeface="Arial Unicode MS" panose="020B0604020202020204" pitchFamily="34" charset="-122"/>
              <a:cs typeface="Arial Unicode MS" panose="020B0604020202020204" pitchFamily="34" charset="-122"/>
            </a:endParaRPr>
          </a:p>
        </p:txBody>
      </p:sp>
      <p:grpSp>
        <p:nvGrpSpPr>
          <p:cNvPr id="76" name="组合 75"/>
          <p:cNvGrpSpPr/>
          <p:nvPr/>
        </p:nvGrpSpPr>
        <p:grpSpPr>
          <a:xfrm>
            <a:off x="6640754" y="3603525"/>
            <a:ext cx="1976597" cy="511238"/>
            <a:chOff x="6339097" y="3296031"/>
            <a:chExt cx="3744416" cy="511504"/>
          </a:xfrm>
        </p:grpSpPr>
        <p:sp>
          <p:nvSpPr>
            <p:cNvPr id="77" name="圆角矩形 76"/>
            <p:cNvSpPr/>
            <p:nvPr/>
          </p:nvSpPr>
          <p:spPr>
            <a:xfrm>
              <a:off x="6339097" y="3296031"/>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algn="ctr" defTabSz="1218565">
                <a:defRPr/>
              </a:pPr>
              <a:endParaRPr lang="zh-CN" altLang="en-US" sz="3600" dirty="0">
                <a:solidFill>
                  <a:prstClr val="white"/>
                </a:solidFill>
                <a:latin typeface="Calibri" panose="020F0502020204030204"/>
                <a:ea typeface="Arial Unicode MS" panose="020B0604020202020204" pitchFamily="34" charset="-122"/>
                <a:cs typeface="Arial Unicode MS" panose="020B0604020202020204" pitchFamily="34" charset="-122"/>
              </a:endParaRPr>
            </a:p>
          </p:txBody>
        </p:sp>
        <p:sp>
          <p:nvSpPr>
            <p:cNvPr id="78" name="矩形 77"/>
            <p:cNvSpPr/>
            <p:nvPr/>
          </p:nvSpPr>
          <p:spPr>
            <a:xfrm>
              <a:off x="6491850" y="3336319"/>
              <a:ext cx="3496276" cy="431087"/>
            </a:xfrm>
            <a:prstGeom prst="rect">
              <a:avLst/>
            </a:prstGeom>
          </p:spPr>
          <p:txBody>
            <a:bodyPr wrap="square" lIns="121897" tIns="60948" rIns="121897" bIns="60948">
              <a:spAutoFit/>
            </a:bodyPr>
            <a:lstStyle/>
            <a:p>
              <a:pPr defTabSz="1218565">
                <a:defRPr/>
              </a:pPr>
              <a:r>
                <a:rPr lang="zh-CN" altLang="en-US" sz="20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超参数调优</a:t>
              </a:r>
              <a:endParaRPr lang="zh-CN" altLang="zh-CN" sz="20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87" name="TextBox 86"/>
          <p:cNvSpPr txBox="1"/>
          <p:nvPr/>
        </p:nvSpPr>
        <p:spPr>
          <a:xfrm>
            <a:off x="-1" y="1859815"/>
            <a:ext cx="4809470" cy="2338993"/>
          </a:xfrm>
          <a:prstGeom prst="rect">
            <a:avLst/>
          </a:prstGeom>
          <a:noFill/>
        </p:spPr>
        <p:txBody>
          <a:bodyPr wrap="square" lIns="121817" tIns="60906" rIns="121817" bIns="60906">
            <a:spAutoFit/>
          </a:bodyPr>
          <a:lstStyle/>
          <a:p>
            <a:pPr algn="ctr" defTabSz="1218565">
              <a:defRPr/>
            </a:pPr>
            <a:r>
              <a:rPr lang="zh-CN" altLang="en-US" sz="4800" b="1" spc="200" dirty="0">
                <a:solidFill>
                  <a:srgbClr val="0070C0"/>
                </a:solidFill>
                <a:latin typeface="微软雅黑" panose="020B0503020204020204" pitchFamily="34" charset="-122"/>
                <a:ea typeface="微软雅黑" panose="020B0503020204020204" pitchFamily="34" charset="-122"/>
              </a:rPr>
              <a:t>第五章</a:t>
            </a:r>
            <a:endParaRPr lang="en-US" altLang="zh-CN" sz="4800" b="1" spc="200" dirty="0">
              <a:solidFill>
                <a:srgbClr val="0070C0"/>
              </a:solidFill>
              <a:latin typeface="微软雅黑" panose="020B0503020204020204" pitchFamily="34" charset="-122"/>
              <a:ea typeface="微软雅黑" panose="020B0503020204020204" pitchFamily="34" charset="-122"/>
            </a:endParaRPr>
          </a:p>
          <a:p>
            <a:pPr algn="ctr" defTabSz="1218565">
              <a:defRPr/>
            </a:pPr>
            <a:r>
              <a:rPr lang="zh-CN" altLang="en-US" sz="4800" b="1" spc="200" dirty="0">
                <a:solidFill>
                  <a:srgbClr val="0070C0"/>
                </a:solidFill>
                <a:latin typeface="微软雅黑" panose="020B0503020204020204" pitchFamily="34" charset="-122"/>
                <a:ea typeface="微软雅黑" panose="020B0503020204020204" pitchFamily="34" charset="-122"/>
              </a:rPr>
              <a:t>特征工程、降维与超参数调优</a:t>
            </a:r>
            <a:endParaRPr lang="zh-CN" altLang="en-US" sz="3200" b="1" spc="200" dirty="0">
              <a:solidFill>
                <a:srgbClr val="0070C0"/>
              </a:solidFill>
              <a:latin typeface="微软雅黑" panose="020B0503020204020204" pitchFamily="34" charset="-122"/>
              <a:ea typeface="微软雅黑" panose="020B0503020204020204" pitchFamily="34" charset="-122"/>
            </a:endParaRPr>
          </a:p>
        </p:txBody>
      </p:sp>
      <p:sp>
        <p:nvSpPr>
          <p:cNvPr id="88" name="下箭头 87"/>
          <p:cNvSpPr/>
          <p:nvPr/>
        </p:nvSpPr>
        <p:spPr>
          <a:xfrm rot="16200000">
            <a:off x="4972089" y="3532139"/>
            <a:ext cx="575764" cy="695523"/>
          </a:xfrm>
          <a:prstGeom prst="downArrow">
            <a:avLst/>
          </a:prstGeom>
          <a:solidFill>
            <a:srgbClr val="F5A609"/>
          </a:solidFill>
          <a:ln>
            <a:noFill/>
          </a:ln>
        </p:spPr>
        <p:style>
          <a:lnRef idx="2">
            <a:schemeClr val="accent1">
              <a:shade val="50000"/>
            </a:schemeClr>
          </a:lnRef>
          <a:fillRef idx="1">
            <a:schemeClr val="accent1"/>
          </a:fillRef>
          <a:effectRef idx="0">
            <a:schemeClr val="accent1"/>
          </a:effectRef>
          <a:fontRef idx="minor">
            <a:schemeClr val="lt1"/>
          </a:fontRef>
        </p:style>
        <p:txBody>
          <a:bodyPr lIns="91340" tIns="45671" rIns="91340" bIns="45671" rtlCol="0" anchor="ctr"/>
          <a:lstStyle/>
          <a:p>
            <a:pPr algn="ctr" defTabSz="1218565"/>
            <a:endParaRPr lang="zh-CN" altLang="en-US" sz="2400">
              <a:solidFill>
                <a:prstClr val="white"/>
              </a:solidFill>
              <a:latin typeface="Calibri" panose="020F0502020204030204"/>
              <a:ea typeface="宋体" panose="02010600030101010101" pitchFamily="2" charset="-122"/>
            </a:endParaRPr>
          </a:p>
        </p:txBody>
      </p:sp>
      <p:sp>
        <p:nvSpPr>
          <p:cNvPr id="20" name="灯片编号占位符 1"/>
          <p:cNvSpPr txBox="1">
            <a:spLocks/>
          </p:cNvSpPr>
          <p:nvPr/>
        </p:nvSpPr>
        <p:spPr>
          <a:xfrm>
            <a:off x="6791621" y="5786057"/>
            <a:ext cx="2133600" cy="273844"/>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E1BEBC7A-FD02-486B-81B5-A845787C689C}" type="slidenum">
              <a:rPr lang="zh-CN" altLang="en-US" sz="1600" smtClean="0"/>
              <a:pPr algn="r"/>
              <a:t>24</a:t>
            </a:fld>
            <a:endParaRPr lang="zh-CN" altLang="en-US" sz="1600" dirty="0"/>
          </a:p>
        </p:txBody>
      </p:sp>
    </p:spTree>
    <p:extLst>
      <p:ext uri="{BB962C8B-B14F-4D97-AF65-F5344CB8AC3E}">
        <p14:creationId xmlns:p14="http://schemas.microsoft.com/office/powerpoint/2010/main" val="183008585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wipe(down)">
                                      <p:cBhvr>
                                        <p:cTn id="7" dur="580">
                                          <p:stCondLst>
                                            <p:cond delay="0"/>
                                          </p:stCondLst>
                                        </p:cTn>
                                        <p:tgtEl>
                                          <p:spTgt spid="88"/>
                                        </p:tgtEl>
                                      </p:cBhvr>
                                    </p:animEffect>
                                    <p:anim calcmode="lin" valueType="num">
                                      <p:cBhvr>
                                        <p:cTn id="8" dur="1822" tmFilter="0,0; 0.14,0.36; 0.43,0.73; 0.71,0.91; 1.0,1.0">
                                          <p:stCondLst>
                                            <p:cond delay="0"/>
                                          </p:stCondLst>
                                        </p:cTn>
                                        <p:tgtEl>
                                          <p:spTgt spid="8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8"/>
                                        </p:tgtEl>
                                        <p:attrNameLst>
                                          <p:attrName>ppt_y</p:attrName>
                                        </p:attrNameLst>
                                      </p:cBhvr>
                                      <p:tavLst>
                                        <p:tav tm="0" fmla="#ppt_y-sin(pi*$)/81">
                                          <p:val>
                                            <p:fltVal val="0"/>
                                          </p:val>
                                        </p:tav>
                                        <p:tav tm="100000">
                                          <p:val>
                                            <p:fltVal val="1"/>
                                          </p:val>
                                        </p:tav>
                                      </p:tavLst>
                                    </p:anim>
                                    <p:animScale>
                                      <p:cBhvr>
                                        <p:cTn id="13" dur="26">
                                          <p:stCondLst>
                                            <p:cond delay="650"/>
                                          </p:stCondLst>
                                        </p:cTn>
                                        <p:tgtEl>
                                          <p:spTgt spid="88"/>
                                        </p:tgtEl>
                                      </p:cBhvr>
                                      <p:to x="100000" y="60000"/>
                                    </p:animScale>
                                    <p:animScale>
                                      <p:cBhvr>
                                        <p:cTn id="14" dur="166" decel="50000">
                                          <p:stCondLst>
                                            <p:cond delay="676"/>
                                          </p:stCondLst>
                                        </p:cTn>
                                        <p:tgtEl>
                                          <p:spTgt spid="88"/>
                                        </p:tgtEl>
                                      </p:cBhvr>
                                      <p:to x="100000" y="100000"/>
                                    </p:animScale>
                                    <p:animScale>
                                      <p:cBhvr>
                                        <p:cTn id="15" dur="26">
                                          <p:stCondLst>
                                            <p:cond delay="1312"/>
                                          </p:stCondLst>
                                        </p:cTn>
                                        <p:tgtEl>
                                          <p:spTgt spid="88"/>
                                        </p:tgtEl>
                                      </p:cBhvr>
                                      <p:to x="100000" y="80000"/>
                                    </p:animScale>
                                    <p:animScale>
                                      <p:cBhvr>
                                        <p:cTn id="16" dur="166" decel="50000">
                                          <p:stCondLst>
                                            <p:cond delay="1338"/>
                                          </p:stCondLst>
                                        </p:cTn>
                                        <p:tgtEl>
                                          <p:spTgt spid="88"/>
                                        </p:tgtEl>
                                      </p:cBhvr>
                                      <p:to x="100000" y="100000"/>
                                    </p:animScale>
                                    <p:animScale>
                                      <p:cBhvr>
                                        <p:cTn id="17" dur="26">
                                          <p:stCondLst>
                                            <p:cond delay="1642"/>
                                          </p:stCondLst>
                                        </p:cTn>
                                        <p:tgtEl>
                                          <p:spTgt spid="88"/>
                                        </p:tgtEl>
                                      </p:cBhvr>
                                      <p:to x="100000" y="90000"/>
                                    </p:animScale>
                                    <p:animScale>
                                      <p:cBhvr>
                                        <p:cTn id="18" dur="166" decel="50000">
                                          <p:stCondLst>
                                            <p:cond delay="1668"/>
                                          </p:stCondLst>
                                        </p:cTn>
                                        <p:tgtEl>
                                          <p:spTgt spid="88"/>
                                        </p:tgtEl>
                                      </p:cBhvr>
                                      <p:to x="100000" y="100000"/>
                                    </p:animScale>
                                    <p:animScale>
                                      <p:cBhvr>
                                        <p:cTn id="19" dur="26">
                                          <p:stCondLst>
                                            <p:cond delay="1808"/>
                                          </p:stCondLst>
                                        </p:cTn>
                                        <p:tgtEl>
                                          <p:spTgt spid="88"/>
                                        </p:tgtEl>
                                      </p:cBhvr>
                                      <p:to x="100000" y="95000"/>
                                    </p:animScale>
                                    <p:animScale>
                                      <p:cBhvr>
                                        <p:cTn id="20" dur="166" decel="50000">
                                          <p:stCondLst>
                                            <p:cond delay="1834"/>
                                          </p:stCondLst>
                                        </p:cTn>
                                        <p:tgtEl>
                                          <p:spTgt spid="8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2"/>
          <p:cNvSpPr txBox="1"/>
          <p:nvPr/>
        </p:nvSpPr>
        <p:spPr>
          <a:xfrm>
            <a:off x="411481" y="681693"/>
            <a:ext cx="8330184" cy="5773971"/>
          </a:xfrm>
          <a:prstGeom prst="rect">
            <a:avLst/>
          </a:prstGeom>
        </p:spPr>
        <p:txBody>
          <a:bodyPr vert="horz" lIns="91392" tIns="45696" rIns="91392" bIns="45696"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457200">
              <a:lnSpc>
                <a:spcPct val="150000"/>
              </a:lnSpc>
              <a:spcBef>
                <a:spcPts val="0"/>
              </a:spcBef>
              <a:buNone/>
            </a:pP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机器学习模型的参数有两种，一种是从样本中学习得到，另一种无法靠模型自身得到，需要人为设定。需要人为设定的参数称为超参数，如</a:t>
            </a:r>
            <a:r>
              <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k-means</a:t>
            </a: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算法中的</a:t>
            </a:r>
            <a:r>
              <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k</a:t>
            </a: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值，分类树模型中树的层次，随机森林算法中树的个数等等。超参数一般控制模型的主体框架，超参数的改变会对模型生成和预测产生很大的影响。</a:t>
            </a:r>
          </a:p>
          <a:p>
            <a:pPr marL="0" indent="457200">
              <a:lnSpc>
                <a:spcPct val="150000"/>
              </a:lnSpc>
              <a:spcBef>
                <a:spcPts val="0"/>
              </a:spcBef>
              <a:buNone/>
            </a:pP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超参数调优是寻找使模型最合适的超参数的过程。</a:t>
            </a:r>
          </a:p>
          <a:p>
            <a:pPr marL="0" indent="457200">
              <a:lnSpc>
                <a:spcPct val="150000"/>
              </a:lnSpc>
              <a:spcBef>
                <a:spcPts val="0"/>
              </a:spcBef>
              <a:buNone/>
            </a:pP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对算法本身的理解越深入，对实现算法的过程了解越详细，积累了越多的调优经验，就越能够快速准确地调优。试验的方法，就是设置了参数之后，用验证来检验，多次重复，取效果最好的那组参数。检验的数据集划分可以采用保持法，也可以采用</a:t>
            </a:r>
            <a:r>
              <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K-</a:t>
            </a: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折交叉验证法。超参数调优的试验方法主要有两种，称为网格搜索和随机搜索。</a:t>
            </a:r>
          </a:p>
        </p:txBody>
      </p:sp>
      <p:sp>
        <p:nvSpPr>
          <p:cNvPr id="41" name="文本框 2"/>
          <p:cNvSpPr txBox="1"/>
          <p:nvPr/>
        </p:nvSpPr>
        <p:spPr>
          <a:xfrm>
            <a:off x="0" y="158473"/>
            <a:ext cx="9144000" cy="523220"/>
          </a:xfrm>
          <a:prstGeom prst="rect">
            <a:avLst/>
          </a:prstGeom>
          <a:noFill/>
        </p:spPr>
        <p:txBody>
          <a:bodyPr wrap="square" rtlCol="0">
            <a:spAutoFit/>
          </a:bodyPr>
          <a:lstStyle/>
          <a:p>
            <a:pPr algn="ctr" defTabSz="1218565"/>
            <a:r>
              <a:rPr lang="en-US" altLang="zh-CN" sz="2800" b="1" dirty="0">
                <a:solidFill>
                  <a:srgbClr val="0070C0"/>
                </a:solidFill>
                <a:latin typeface="微软雅黑" panose="020B0503020204020204" pitchFamily="34" charset="-122"/>
                <a:ea typeface="微软雅黑" panose="020B0503020204020204" pitchFamily="34" charset="-122"/>
              </a:rPr>
              <a:t>5.3 </a:t>
            </a:r>
            <a:r>
              <a:rPr lang="zh-CN" altLang="en-US" sz="2800" b="1" dirty="0">
                <a:solidFill>
                  <a:srgbClr val="0070C0"/>
                </a:solidFill>
                <a:latin typeface="微软雅黑" panose="020B0503020204020204" pitchFamily="34" charset="-122"/>
                <a:ea typeface="微软雅黑" panose="020B0503020204020204" pitchFamily="34" charset="-122"/>
              </a:rPr>
              <a:t>超参数调优</a:t>
            </a:r>
          </a:p>
        </p:txBody>
      </p:sp>
      <p:sp>
        <p:nvSpPr>
          <p:cNvPr id="4" name="灯片编号占位符 1"/>
          <p:cNvSpPr txBox="1">
            <a:spLocks/>
          </p:cNvSpPr>
          <p:nvPr/>
        </p:nvSpPr>
        <p:spPr>
          <a:xfrm>
            <a:off x="6791621" y="6464141"/>
            <a:ext cx="2133600" cy="273844"/>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E1BEBC7A-FD02-486B-81B5-A845787C689C}" type="slidenum">
              <a:rPr lang="zh-CN" altLang="en-US" sz="1600" smtClean="0"/>
              <a:pPr algn="r"/>
              <a:t>25</a:t>
            </a:fld>
            <a:endParaRPr lang="zh-CN" altLang="en-US" sz="16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610082522"/>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文本框 2"/>
          <p:cNvSpPr txBox="1"/>
          <p:nvPr/>
        </p:nvSpPr>
        <p:spPr>
          <a:xfrm>
            <a:off x="0" y="158473"/>
            <a:ext cx="9144000" cy="523220"/>
          </a:xfrm>
          <a:prstGeom prst="rect">
            <a:avLst/>
          </a:prstGeom>
          <a:noFill/>
        </p:spPr>
        <p:txBody>
          <a:bodyPr wrap="square" rtlCol="0">
            <a:spAutoFit/>
          </a:bodyPr>
          <a:lstStyle/>
          <a:p>
            <a:pPr algn="ctr" defTabSz="1218565"/>
            <a:r>
              <a:rPr lang="en-US" altLang="zh-CN" sz="2800" b="1" dirty="0">
                <a:solidFill>
                  <a:srgbClr val="0070C0"/>
                </a:solidFill>
                <a:latin typeface="微软雅黑" panose="020B0503020204020204" pitchFamily="34" charset="-122"/>
                <a:ea typeface="微软雅黑" panose="020B0503020204020204" pitchFamily="34" charset="-122"/>
              </a:rPr>
              <a:t>5.3 </a:t>
            </a:r>
            <a:r>
              <a:rPr lang="zh-CN" altLang="en-US" sz="2800" b="1" dirty="0">
                <a:solidFill>
                  <a:srgbClr val="0070C0"/>
                </a:solidFill>
                <a:latin typeface="微软雅黑" panose="020B0503020204020204" pitchFamily="34" charset="-122"/>
                <a:ea typeface="微软雅黑" panose="020B0503020204020204" pitchFamily="34" charset="-122"/>
              </a:rPr>
              <a:t>超参数调优</a:t>
            </a:r>
          </a:p>
        </p:txBody>
      </p:sp>
      <p:sp>
        <p:nvSpPr>
          <p:cNvPr id="4" name="灯片编号占位符 1"/>
          <p:cNvSpPr txBox="1">
            <a:spLocks/>
          </p:cNvSpPr>
          <p:nvPr/>
        </p:nvSpPr>
        <p:spPr>
          <a:xfrm>
            <a:off x="6791621" y="6464141"/>
            <a:ext cx="2133600" cy="273844"/>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E1BEBC7A-FD02-486B-81B5-A845787C689C}" type="slidenum">
              <a:rPr lang="zh-CN" altLang="en-US" sz="1600" smtClean="0"/>
              <a:pPr algn="r"/>
              <a:t>26</a:t>
            </a:fld>
            <a:endParaRPr lang="zh-CN" altLang="en-US" sz="16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7" name="图片 6" descr="http://igeekbar.com/igeekbar/networks/uploadimgthumb/6dcf91e3-8520-43c7-8bcd-ae222407804c.jpg"/>
          <p:cNvPicPr/>
          <p:nvPr/>
        </p:nvPicPr>
        <p:blipFill>
          <a:blip r:embed="rId3">
            <a:extLst>
              <a:ext uri="{28A0092B-C50C-407E-A947-70E740481C1C}">
                <a14:useLocalDpi xmlns:a14="http://schemas.microsoft.com/office/drawing/2010/main" val="0"/>
              </a:ext>
            </a:extLst>
          </a:blip>
          <a:srcRect/>
          <a:stretch>
            <a:fillRect/>
          </a:stretch>
        </p:blipFill>
        <p:spPr bwMode="auto">
          <a:xfrm>
            <a:off x="1328212" y="940577"/>
            <a:ext cx="5907475" cy="5523564"/>
          </a:xfrm>
          <a:prstGeom prst="rect">
            <a:avLst/>
          </a:prstGeom>
          <a:noFill/>
          <a:ln>
            <a:noFill/>
          </a:ln>
        </p:spPr>
      </p:pic>
    </p:spTree>
    <p:extLst>
      <p:ext uri="{BB962C8B-B14F-4D97-AF65-F5344CB8AC3E}">
        <p14:creationId xmlns:p14="http://schemas.microsoft.com/office/powerpoint/2010/main" val="2033714873"/>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2"/>
          <p:cNvSpPr txBox="1"/>
          <p:nvPr/>
        </p:nvSpPr>
        <p:spPr>
          <a:xfrm>
            <a:off x="411481" y="681693"/>
            <a:ext cx="3297490" cy="5773971"/>
          </a:xfrm>
          <a:prstGeom prst="rect">
            <a:avLst/>
          </a:prstGeom>
        </p:spPr>
        <p:txBody>
          <a:bodyPr vert="horz" lIns="91392" tIns="45696" rIns="91392" bIns="45696"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457200">
              <a:lnSpc>
                <a:spcPct val="150000"/>
              </a:lnSpc>
              <a:spcBef>
                <a:spcPts val="0"/>
              </a:spcBef>
              <a:buNone/>
            </a:pP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网格搜索的方法类似于网格聚类的做法，它将各参数形成的空间划分为若干小空间，在每一个小空间上取一组值作为代表进行试验。然后比较各次试验的结果，取效果最好的作为最终的超参数值。</a:t>
            </a:r>
          </a:p>
        </p:txBody>
      </p:sp>
      <p:sp>
        <p:nvSpPr>
          <p:cNvPr id="41" name="文本框 2"/>
          <p:cNvSpPr txBox="1"/>
          <p:nvPr/>
        </p:nvSpPr>
        <p:spPr>
          <a:xfrm>
            <a:off x="0" y="158473"/>
            <a:ext cx="9144000" cy="523220"/>
          </a:xfrm>
          <a:prstGeom prst="rect">
            <a:avLst/>
          </a:prstGeom>
          <a:noFill/>
        </p:spPr>
        <p:txBody>
          <a:bodyPr wrap="square" rtlCol="0">
            <a:spAutoFit/>
          </a:bodyPr>
          <a:lstStyle/>
          <a:p>
            <a:pPr algn="ctr" defTabSz="1218565"/>
            <a:r>
              <a:rPr lang="en-US" altLang="zh-CN" sz="2800" b="1" dirty="0">
                <a:solidFill>
                  <a:srgbClr val="0070C0"/>
                </a:solidFill>
                <a:latin typeface="微软雅黑" panose="020B0503020204020204" pitchFamily="34" charset="-122"/>
                <a:ea typeface="微软雅黑" panose="020B0503020204020204" pitchFamily="34" charset="-122"/>
              </a:rPr>
              <a:t>5.3.1 </a:t>
            </a:r>
            <a:r>
              <a:rPr lang="zh-CN" altLang="en-US" sz="2800" b="1" dirty="0">
                <a:solidFill>
                  <a:srgbClr val="0070C0"/>
                </a:solidFill>
                <a:latin typeface="微软雅黑" panose="020B0503020204020204" pitchFamily="34" charset="-122"/>
                <a:ea typeface="微软雅黑" panose="020B0503020204020204" pitchFamily="34" charset="-122"/>
              </a:rPr>
              <a:t>网格搜索</a:t>
            </a:r>
          </a:p>
        </p:txBody>
      </p:sp>
      <p:sp>
        <p:nvSpPr>
          <p:cNvPr id="4" name="灯片编号占位符 1"/>
          <p:cNvSpPr txBox="1">
            <a:spLocks/>
          </p:cNvSpPr>
          <p:nvPr/>
        </p:nvSpPr>
        <p:spPr>
          <a:xfrm>
            <a:off x="6791621" y="6464141"/>
            <a:ext cx="2133600" cy="273844"/>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E1BEBC7A-FD02-486B-81B5-A845787C689C}" type="slidenum">
              <a:rPr lang="zh-CN" altLang="en-US" sz="1600" smtClean="0"/>
              <a:pPr algn="r"/>
              <a:t>27</a:t>
            </a:fld>
            <a:endParaRPr lang="zh-CN" altLang="en-US" sz="16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表格 2"/>
          <p:cNvGraphicFramePr>
            <a:graphicFrameLocks noGrp="1"/>
          </p:cNvGraphicFramePr>
          <p:nvPr>
            <p:extLst>
              <p:ext uri="{D42A27DB-BD31-4B8C-83A1-F6EECF244321}">
                <p14:modId xmlns:p14="http://schemas.microsoft.com/office/powerpoint/2010/main" val="2268677166"/>
              </p:ext>
            </p:extLst>
          </p:nvPr>
        </p:nvGraphicFramePr>
        <p:xfrm>
          <a:off x="4134145" y="778579"/>
          <a:ext cx="4791076" cy="5669280"/>
        </p:xfrm>
        <a:graphic>
          <a:graphicData uri="http://schemas.openxmlformats.org/drawingml/2006/table">
            <a:tbl>
              <a:tblPr firstRow="1" firstCol="1" bandRow="1">
                <a:tableStyleId>{0E3FDE45-AF77-4B5C-9715-49D594BDF05E}</a:tableStyleId>
              </a:tblPr>
              <a:tblGrid>
                <a:gridCol w="1006774">
                  <a:extLst>
                    <a:ext uri="{9D8B030D-6E8A-4147-A177-3AD203B41FA5}">
                      <a16:colId xmlns:a16="http://schemas.microsoft.com/office/drawing/2014/main" val="20000"/>
                    </a:ext>
                  </a:extLst>
                </a:gridCol>
                <a:gridCol w="630505">
                  <a:extLst>
                    <a:ext uri="{9D8B030D-6E8A-4147-A177-3AD203B41FA5}">
                      <a16:colId xmlns:a16="http://schemas.microsoft.com/office/drawing/2014/main" val="20001"/>
                    </a:ext>
                  </a:extLst>
                </a:gridCol>
                <a:gridCol w="630505">
                  <a:extLst>
                    <a:ext uri="{9D8B030D-6E8A-4147-A177-3AD203B41FA5}">
                      <a16:colId xmlns:a16="http://schemas.microsoft.com/office/drawing/2014/main" val="20002"/>
                    </a:ext>
                  </a:extLst>
                </a:gridCol>
                <a:gridCol w="631141">
                  <a:extLst>
                    <a:ext uri="{9D8B030D-6E8A-4147-A177-3AD203B41FA5}">
                      <a16:colId xmlns:a16="http://schemas.microsoft.com/office/drawing/2014/main" val="20003"/>
                    </a:ext>
                  </a:extLst>
                </a:gridCol>
                <a:gridCol w="630505">
                  <a:extLst>
                    <a:ext uri="{9D8B030D-6E8A-4147-A177-3AD203B41FA5}">
                      <a16:colId xmlns:a16="http://schemas.microsoft.com/office/drawing/2014/main" val="20004"/>
                    </a:ext>
                  </a:extLst>
                </a:gridCol>
                <a:gridCol w="630505">
                  <a:extLst>
                    <a:ext uri="{9D8B030D-6E8A-4147-A177-3AD203B41FA5}">
                      <a16:colId xmlns:a16="http://schemas.microsoft.com/office/drawing/2014/main" val="20005"/>
                    </a:ext>
                  </a:extLst>
                </a:gridCol>
                <a:gridCol w="631141">
                  <a:extLst>
                    <a:ext uri="{9D8B030D-6E8A-4147-A177-3AD203B41FA5}">
                      <a16:colId xmlns:a16="http://schemas.microsoft.com/office/drawing/2014/main" val="20006"/>
                    </a:ext>
                  </a:extLst>
                </a:gridCol>
              </a:tblGrid>
              <a:tr h="541020">
                <a:tc>
                  <a:txBody>
                    <a:bodyPr/>
                    <a:lstStyle/>
                    <a:p>
                      <a:pPr algn="r">
                        <a:spcAft>
                          <a:spcPts val="0"/>
                        </a:spcAft>
                      </a:pPr>
                      <a:r>
                        <a:rPr lang="en-US" sz="1200" kern="0" dirty="0" err="1">
                          <a:effectLst/>
                        </a:rPr>
                        <a:t>max_depth</a:t>
                      </a:r>
                      <a:endParaRPr lang="zh-CN" sz="1600" kern="100" dirty="0">
                        <a:effectLst/>
                      </a:endParaRPr>
                    </a:p>
                    <a:p>
                      <a:pPr algn="ctr">
                        <a:spcAft>
                          <a:spcPts val="0"/>
                        </a:spcAft>
                      </a:pPr>
                      <a:r>
                        <a:rPr lang="en-US" sz="1200" kern="100" dirty="0">
                          <a:effectLst/>
                        </a:rPr>
                        <a:t> </a:t>
                      </a:r>
                      <a:endParaRPr lang="zh-CN" sz="1600" kern="100" dirty="0">
                        <a:effectLst/>
                      </a:endParaRPr>
                    </a:p>
                    <a:p>
                      <a:pPr algn="l">
                        <a:spcAft>
                          <a:spcPts val="0"/>
                        </a:spcAft>
                      </a:pPr>
                      <a:r>
                        <a:rPr lang="en-US" sz="1200" kern="100" dirty="0" err="1">
                          <a:effectLst/>
                        </a:rPr>
                        <a:t>n_estimators</a:t>
                      </a:r>
                      <a:endParaRPr lang="zh-CN" sz="1600" kern="100" dirty="0">
                        <a:effectLst/>
                        <a:latin typeface="Times New Roman"/>
                        <a:ea typeface="宋体"/>
                      </a:endParaRPr>
                    </a:p>
                  </a:txBody>
                  <a:tcPr marL="68580" marR="68580" marT="0" marB="0" anchor="ctr"/>
                </a:tc>
                <a:tc>
                  <a:txBody>
                    <a:bodyPr/>
                    <a:lstStyle/>
                    <a:p>
                      <a:pPr algn="ctr">
                        <a:spcAft>
                          <a:spcPts val="0"/>
                        </a:spcAft>
                      </a:pPr>
                      <a:r>
                        <a:rPr lang="en-US" sz="1200" kern="100">
                          <a:effectLst/>
                        </a:rPr>
                        <a:t>3</a:t>
                      </a:r>
                      <a:endParaRPr lang="zh-CN" sz="1600" kern="100">
                        <a:effectLst/>
                        <a:latin typeface="Times New Roman"/>
                        <a:ea typeface="宋体"/>
                      </a:endParaRPr>
                    </a:p>
                  </a:txBody>
                  <a:tcPr marL="68580" marR="68580" marT="0" marB="0" anchor="ctr"/>
                </a:tc>
                <a:tc>
                  <a:txBody>
                    <a:bodyPr/>
                    <a:lstStyle/>
                    <a:p>
                      <a:pPr algn="ctr">
                        <a:spcAft>
                          <a:spcPts val="0"/>
                        </a:spcAft>
                      </a:pPr>
                      <a:r>
                        <a:rPr lang="en-US" sz="1200" kern="100">
                          <a:effectLst/>
                        </a:rPr>
                        <a:t>5</a:t>
                      </a:r>
                      <a:endParaRPr lang="zh-CN" sz="1600" kern="100">
                        <a:effectLst/>
                        <a:latin typeface="Times New Roman"/>
                        <a:ea typeface="宋体"/>
                      </a:endParaRPr>
                    </a:p>
                  </a:txBody>
                  <a:tcPr marL="68580" marR="68580" marT="0" marB="0" anchor="ctr"/>
                </a:tc>
                <a:tc>
                  <a:txBody>
                    <a:bodyPr/>
                    <a:lstStyle/>
                    <a:p>
                      <a:pPr algn="ctr">
                        <a:spcAft>
                          <a:spcPts val="0"/>
                        </a:spcAft>
                      </a:pPr>
                      <a:r>
                        <a:rPr lang="en-US" sz="1200" kern="100" dirty="0">
                          <a:effectLst/>
                        </a:rPr>
                        <a:t>7</a:t>
                      </a:r>
                      <a:endParaRPr lang="zh-CN" sz="1600" kern="100" dirty="0">
                        <a:effectLst/>
                        <a:latin typeface="Times New Roman"/>
                        <a:ea typeface="宋体"/>
                      </a:endParaRPr>
                    </a:p>
                  </a:txBody>
                  <a:tcPr marL="68580" marR="68580" marT="0" marB="0" anchor="ctr"/>
                </a:tc>
                <a:tc>
                  <a:txBody>
                    <a:bodyPr/>
                    <a:lstStyle/>
                    <a:p>
                      <a:pPr algn="ctr">
                        <a:spcAft>
                          <a:spcPts val="0"/>
                        </a:spcAft>
                      </a:pPr>
                      <a:r>
                        <a:rPr lang="en-US" sz="1200" kern="100">
                          <a:effectLst/>
                        </a:rPr>
                        <a:t>9</a:t>
                      </a:r>
                      <a:endParaRPr lang="zh-CN" sz="1600" kern="100">
                        <a:effectLst/>
                        <a:latin typeface="Times New Roman"/>
                        <a:ea typeface="宋体"/>
                      </a:endParaRPr>
                    </a:p>
                  </a:txBody>
                  <a:tcPr marL="68580" marR="68580" marT="0" marB="0" anchor="ctr"/>
                </a:tc>
                <a:tc>
                  <a:txBody>
                    <a:bodyPr/>
                    <a:lstStyle/>
                    <a:p>
                      <a:pPr algn="ctr">
                        <a:spcAft>
                          <a:spcPts val="0"/>
                        </a:spcAft>
                      </a:pPr>
                      <a:r>
                        <a:rPr lang="en-US" sz="1200" kern="100">
                          <a:effectLst/>
                        </a:rPr>
                        <a:t>11</a:t>
                      </a:r>
                      <a:endParaRPr lang="zh-CN" sz="1600" kern="100">
                        <a:effectLst/>
                        <a:latin typeface="Times New Roman"/>
                        <a:ea typeface="宋体"/>
                      </a:endParaRPr>
                    </a:p>
                  </a:txBody>
                  <a:tcPr marL="68580" marR="68580" marT="0" marB="0" anchor="ctr"/>
                </a:tc>
                <a:tc>
                  <a:txBody>
                    <a:bodyPr/>
                    <a:lstStyle/>
                    <a:p>
                      <a:pPr algn="ctr">
                        <a:spcAft>
                          <a:spcPts val="0"/>
                        </a:spcAft>
                      </a:pPr>
                      <a:r>
                        <a:rPr lang="en-US" sz="1200" kern="100">
                          <a:effectLst/>
                        </a:rPr>
                        <a:t>13</a:t>
                      </a:r>
                      <a:endParaRPr lang="zh-CN" sz="1600" kern="100">
                        <a:effectLst/>
                        <a:latin typeface="Times New Roman"/>
                        <a:ea typeface="宋体"/>
                      </a:endParaRPr>
                    </a:p>
                  </a:txBody>
                  <a:tcPr marL="68580" marR="68580" marT="0" marB="0" anchor="ctr"/>
                </a:tc>
                <a:extLst>
                  <a:ext uri="{0D108BD9-81ED-4DB2-BD59-A6C34878D82A}">
                    <a16:rowId xmlns:a16="http://schemas.microsoft.com/office/drawing/2014/main" val="10000"/>
                  </a:ext>
                </a:extLst>
              </a:tr>
              <a:tr h="0">
                <a:tc>
                  <a:txBody>
                    <a:bodyPr/>
                    <a:lstStyle/>
                    <a:p>
                      <a:pPr algn="ctr">
                        <a:spcAft>
                          <a:spcPts val="0"/>
                        </a:spcAft>
                      </a:pPr>
                      <a:r>
                        <a:rPr lang="en-US" sz="1200" kern="100">
                          <a:effectLst/>
                        </a:rPr>
                        <a:t>10</a:t>
                      </a:r>
                      <a:endParaRPr lang="zh-CN" sz="1600" kern="100">
                        <a:effectLst/>
                        <a:latin typeface="Times New Roman"/>
                        <a:ea typeface="宋体"/>
                      </a:endParaRPr>
                    </a:p>
                  </a:txBody>
                  <a:tcPr marL="68580" marR="68580" marT="0" marB="0" anchor="ctr"/>
                </a:tc>
                <a:tc>
                  <a:txBody>
                    <a:bodyPr/>
                    <a:lstStyle/>
                    <a:p>
                      <a:pPr algn="ctr">
                        <a:spcAft>
                          <a:spcPts val="0"/>
                        </a:spcAft>
                      </a:pPr>
                      <a:r>
                        <a:rPr lang="en-US" sz="1200" kern="100">
                          <a:effectLst/>
                        </a:rPr>
                        <a:t>0.9094</a:t>
                      </a:r>
                      <a:endParaRPr lang="zh-CN" sz="1600" kern="100">
                        <a:effectLst/>
                      </a:endParaRPr>
                    </a:p>
                    <a:p>
                      <a:pPr algn="ctr">
                        <a:spcAft>
                          <a:spcPts val="0"/>
                        </a:spcAft>
                      </a:pPr>
                      <a:r>
                        <a:rPr lang="en-US" sz="1200" kern="100">
                          <a:effectLst/>
                        </a:rPr>
                        <a:t>0.5</a:t>
                      </a:r>
                      <a:endParaRPr lang="zh-CN" sz="1600" kern="100">
                        <a:effectLst/>
                      </a:endParaRPr>
                    </a:p>
                    <a:p>
                      <a:pPr algn="ctr">
                        <a:spcAft>
                          <a:spcPts val="0"/>
                        </a:spcAft>
                      </a:pPr>
                      <a:r>
                        <a:rPr lang="en-US" sz="1200" kern="100">
                          <a:effectLst/>
                        </a:rPr>
                        <a:t>0.7840</a:t>
                      </a:r>
                      <a:endParaRPr lang="zh-CN" sz="1600" kern="100">
                        <a:effectLst/>
                      </a:endParaRPr>
                    </a:p>
                    <a:p>
                      <a:pPr algn="ctr">
                        <a:spcAft>
                          <a:spcPts val="0"/>
                        </a:spcAft>
                      </a:pPr>
                      <a:r>
                        <a:rPr lang="en-US" sz="1200" kern="100">
                          <a:effectLst/>
                        </a:rPr>
                        <a:t>0.5496</a:t>
                      </a:r>
                      <a:endParaRPr lang="zh-CN" sz="1600" kern="100">
                        <a:effectLst/>
                        <a:latin typeface="Times New Roman"/>
                        <a:ea typeface="宋体"/>
                      </a:endParaRPr>
                    </a:p>
                  </a:txBody>
                  <a:tcPr marL="68580" marR="68580" marT="0" marB="0" anchor="ctr"/>
                </a:tc>
                <a:tc>
                  <a:txBody>
                    <a:bodyPr/>
                    <a:lstStyle/>
                    <a:p>
                      <a:pPr algn="ctr">
                        <a:spcAft>
                          <a:spcPts val="0"/>
                        </a:spcAft>
                      </a:pPr>
                      <a:r>
                        <a:rPr lang="en-US" sz="1200" kern="100">
                          <a:effectLst/>
                        </a:rPr>
                        <a:t>0.9094</a:t>
                      </a:r>
                      <a:endParaRPr lang="zh-CN" sz="1600" kern="100">
                        <a:effectLst/>
                      </a:endParaRPr>
                    </a:p>
                    <a:p>
                      <a:pPr algn="ctr">
                        <a:spcAft>
                          <a:spcPts val="0"/>
                        </a:spcAft>
                      </a:pPr>
                      <a:r>
                        <a:rPr lang="en-US" sz="1200" kern="100">
                          <a:effectLst/>
                        </a:rPr>
                        <a:t>0.5</a:t>
                      </a:r>
                      <a:endParaRPr lang="zh-CN" sz="1600" kern="100">
                        <a:effectLst/>
                      </a:endParaRPr>
                    </a:p>
                    <a:p>
                      <a:pPr algn="ctr">
                        <a:spcAft>
                          <a:spcPts val="0"/>
                        </a:spcAft>
                      </a:pPr>
                      <a:r>
                        <a:rPr lang="en-US" sz="1200" kern="100">
                          <a:effectLst/>
                        </a:rPr>
                        <a:t>0.7928</a:t>
                      </a:r>
                      <a:endParaRPr lang="zh-CN" sz="1600" kern="100">
                        <a:effectLst/>
                      </a:endParaRPr>
                    </a:p>
                    <a:p>
                      <a:pPr algn="ctr">
                        <a:spcAft>
                          <a:spcPts val="0"/>
                        </a:spcAft>
                      </a:pPr>
                      <a:r>
                        <a:rPr lang="en-US" sz="1200" kern="100">
                          <a:effectLst/>
                        </a:rPr>
                        <a:t>0.5429</a:t>
                      </a:r>
                      <a:endParaRPr lang="zh-CN" sz="1600" kern="100">
                        <a:effectLst/>
                        <a:latin typeface="Times New Roman"/>
                        <a:ea typeface="宋体"/>
                      </a:endParaRPr>
                    </a:p>
                  </a:txBody>
                  <a:tcPr marL="68580" marR="68580" marT="0" marB="0" anchor="ctr"/>
                </a:tc>
                <a:tc>
                  <a:txBody>
                    <a:bodyPr/>
                    <a:lstStyle/>
                    <a:p>
                      <a:pPr algn="ctr">
                        <a:spcAft>
                          <a:spcPts val="0"/>
                        </a:spcAft>
                      </a:pPr>
                      <a:r>
                        <a:rPr lang="en-US" sz="1200" kern="100">
                          <a:effectLst/>
                        </a:rPr>
                        <a:t>0.9095</a:t>
                      </a:r>
                      <a:endParaRPr lang="zh-CN" sz="1600" kern="100">
                        <a:effectLst/>
                      </a:endParaRPr>
                    </a:p>
                    <a:p>
                      <a:pPr algn="ctr">
                        <a:spcAft>
                          <a:spcPts val="0"/>
                        </a:spcAft>
                      </a:pPr>
                      <a:r>
                        <a:rPr lang="en-US" sz="1200" kern="100">
                          <a:effectLst/>
                        </a:rPr>
                        <a:t>0.5005</a:t>
                      </a:r>
                      <a:endParaRPr lang="zh-CN" sz="1600" kern="100">
                        <a:effectLst/>
                      </a:endParaRPr>
                    </a:p>
                    <a:p>
                      <a:pPr algn="ctr">
                        <a:spcAft>
                          <a:spcPts val="0"/>
                        </a:spcAft>
                      </a:pPr>
                      <a:r>
                        <a:rPr lang="en-US" sz="1200" kern="100">
                          <a:effectLst/>
                        </a:rPr>
                        <a:t>0.7775</a:t>
                      </a:r>
                      <a:endParaRPr lang="zh-CN" sz="1600" kern="100">
                        <a:effectLst/>
                      </a:endParaRPr>
                    </a:p>
                    <a:p>
                      <a:pPr algn="ctr">
                        <a:spcAft>
                          <a:spcPts val="0"/>
                        </a:spcAft>
                      </a:pPr>
                      <a:r>
                        <a:rPr lang="en-US" sz="1200" kern="100">
                          <a:effectLst/>
                        </a:rPr>
                        <a:t>0.5699</a:t>
                      </a:r>
                      <a:endParaRPr lang="zh-CN" sz="1600" kern="100">
                        <a:effectLst/>
                        <a:latin typeface="Times New Roman"/>
                        <a:ea typeface="宋体"/>
                      </a:endParaRPr>
                    </a:p>
                  </a:txBody>
                  <a:tcPr marL="68580" marR="68580" marT="0" marB="0" anchor="ctr"/>
                </a:tc>
                <a:tc>
                  <a:txBody>
                    <a:bodyPr/>
                    <a:lstStyle/>
                    <a:p>
                      <a:pPr algn="ctr">
                        <a:spcAft>
                          <a:spcPts val="0"/>
                        </a:spcAft>
                      </a:pPr>
                      <a:r>
                        <a:rPr lang="en-US" sz="1200" kern="100">
                          <a:effectLst/>
                        </a:rPr>
                        <a:t>0.9103</a:t>
                      </a:r>
                      <a:endParaRPr lang="zh-CN" sz="1600" kern="100">
                        <a:effectLst/>
                      </a:endParaRPr>
                    </a:p>
                    <a:p>
                      <a:pPr algn="ctr">
                        <a:spcAft>
                          <a:spcPts val="0"/>
                        </a:spcAft>
                      </a:pPr>
                      <a:r>
                        <a:rPr lang="en-US" sz="1200" kern="100">
                          <a:effectLst/>
                        </a:rPr>
                        <a:t>0.5082</a:t>
                      </a:r>
                      <a:endParaRPr lang="zh-CN" sz="1600" kern="100">
                        <a:effectLst/>
                      </a:endParaRPr>
                    </a:p>
                    <a:p>
                      <a:pPr algn="ctr">
                        <a:spcAft>
                          <a:spcPts val="0"/>
                        </a:spcAft>
                      </a:pPr>
                      <a:r>
                        <a:rPr lang="en-US" sz="1200" kern="100">
                          <a:effectLst/>
                        </a:rPr>
                        <a:t>0.7348</a:t>
                      </a:r>
                      <a:endParaRPr lang="zh-CN" sz="1600" kern="100">
                        <a:effectLst/>
                      </a:endParaRPr>
                    </a:p>
                    <a:p>
                      <a:pPr algn="ctr">
                        <a:spcAft>
                          <a:spcPts val="0"/>
                        </a:spcAft>
                      </a:pPr>
                      <a:r>
                        <a:rPr lang="en-US" sz="1200" kern="100">
                          <a:effectLst/>
                        </a:rPr>
                        <a:t>0.5851</a:t>
                      </a:r>
                      <a:endParaRPr lang="zh-CN" sz="1600" kern="100">
                        <a:effectLst/>
                        <a:latin typeface="Times New Roman"/>
                        <a:ea typeface="宋体"/>
                      </a:endParaRPr>
                    </a:p>
                  </a:txBody>
                  <a:tcPr marL="68580" marR="68580" marT="0" marB="0" anchor="ctr"/>
                </a:tc>
                <a:tc>
                  <a:txBody>
                    <a:bodyPr/>
                    <a:lstStyle/>
                    <a:p>
                      <a:pPr algn="ctr">
                        <a:spcAft>
                          <a:spcPts val="0"/>
                        </a:spcAft>
                      </a:pPr>
                      <a:r>
                        <a:rPr lang="en-US" sz="1200" kern="100">
                          <a:effectLst/>
                        </a:rPr>
                        <a:t>0.9093</a:t>
                      </a:r>
                      <a:endParaRPr lang="zh-CN" sz="1600" kern="100">
                        <a:effectLst/>
                      </a:endParaRPr>
                    </a:p>
                    <a:p>
                      <a:pPr algn="ctr">
                        <a:spcAft>
                          <a:spcPts val="0"/>
                        </a:spcAft>
                      </a:pPr>
                      <a:r>
                        <a:rPr lang="en-US" sz="1200" kern="100">
                          <a:effectLst/>
                        </a:rPr>
                        <a:t>0.5199</a:t>
                      </a:r>
                      <a:endParaRPr lang="zh-CN" sz="1600" kern="100">
                        <a:effectLst/>
                      </a:endParaRPr>
                    </a:p>
                    <a:p>
                      <a:pPr algn="ctr">
                        <a:spcAft>
                          <a:spcPts val="0"/>
                        </a:spcAft>
                      </a:pPr>
                      <a:r>
                        <a:rPr lang="en-US" sz="1200" kern="100">
                          <a:effectLst/>
                        </a:rPr>
                        <a:t>0.7157</a:t>
                      </a:r>
                      <a:endParaRPr lang="zh-CN" sz="1600" kern="100">
                        <a:effectLst/>
                      </a:endParaRPr>
                    </a:p>
                    <a:p>
                      <a:pPr algn="ctr">
                        <a:spcAft>
                          <a:spcPts val="0"/>
                        </a:spcAft>
                      </a:pPr>
                      <a:r>
                        <a:rPr lang="en-US" sz="1200" kern="100">
                          <a:effectLst/>
                        </a:rPr>
                        <a:t>0.5943</a:t>
                      </a:r>
                      <a:endParaRPr lang="zh-CN" sz="1600" kern="100">
                        <a:effectLst/>
                        <a:latin typeface="Times New Roman"/>
                        <a:ea typeface="宋体"/>
                      </a:endParaRPr>
                    </a:p>
                  </a:txBody>
                  <a:tcPr marL="68580" marR="68580" marT="0" marB="0" anchor="ctr"/>
                </a:tc>
                <a:tc>
                  <a:txBody>
                    <a:bodyPr/>
                    <a:lstStyle/>
                    <a:p>
                      <a:pPr algn="ctr">
                        <a:spcAft>
                          <a:spcPts val="0"/>
                        </a:spcAft>
                      </a:pPr>
                      <a:r>
                        <a:rPr lang="en-US" sz="1200" kern="100">
                          <a:effectLst/>
                        </a:rPr>
                        <a:t>0.9014</a:t>
                      </a:r>
                      <a:endParaRPr lang="zh-CN" sz="1600" kern="100">
                        <a:effectLst/>
                      </a:endParaRPr>
                    </a:p>
                    <a:p>
                      <a:pPr algn="ctr">
                        <a:spcAft>
                          <a:spcPts val="0"/>
                        </a:spcAft>
                      </a:pPr>
                      <a:r>
                        <a:rPr lang="en-US" sz="1200" kern="100">
                          <a:effectLst/>
                        </a:rPr>
                        <a:t>0.5266</a:t>
                      </a:r>
                      <a:endParaRPr lang="zh-CN" sz="1600" kern="100">
                        <a:effectLst/>
                      </a:endParaRPr>
                    </a:p>
                    <a:p>
                      <a:pPr algn="ctr">
                        <a:spcAft>
                          <a:spcPts val="0"/>
                        </a:spcAft>
                      </a:pPr>
                      <a:r>
                        <a:rPr lang="en-US" sz="1200" kern="100">
                          <a:effectLst/>
                        </a:rPr>
                        <a:t>0.7133</a:t>
                      </a:r>
                      <a:endParaRPr lang="zh-CN" sz="1600" kern="100">
                        <a:effectLst/>
                      </a:endParaRPr>
                    </a:p>
                    <a:p>
                      <a:pPr algn="ctr">
                        <a:spcAft>
                          <a:spcPts val="0"/>
                        </a:spcAft>
                      </a:pPr>
                      <a:r>
                        <a:rPr lang="en-US" sz="1200" kern="100">
                          <a:effectLst/>
                        </a:rPr>
                        <a:t>0.5874</a:t>
                      </a:r>
                      <a:endParaRPr lang="zh-CN" sz="1600" kern="100">
                        <a:effectLst/>
                        <a:latin typeface="Times New Roman"/>
                        <a:ea typeface="宋体"/>
                      </a:endParaRPr>
                    </a:p>
                  </a:txBody>
                  <a:tcPr marL="68580" marR="68580" marT="0" marB="0" anchor="ctr"/>
                </a:tc>
                <a:extLst>
                  <a:ext uri="{0D108BD9-81ED-4DB2-BD59-A6C34878D82A}">
                    <a16:rowId xmlns:a16="http://schemas.microsoft.com/office/drawing/2014/main" val="10001"/>
                  </a:ext>
                </a:extLst>
              </a:tr>
              <a:tr h="0">
                <a:tc>
                  <a:txBody>
                    <a:bodyPr/>
                    <a:lstStyle/>
                    <a:p>
                      <a:pPr algn="ctr">
                        <a:spcAft>
                          <a:spcPts val="0"/>
                        </a:spcAft>
                      </a:pPr>
                      <a:r>
                        <a:rPr lang="en-US" sz="1200" kern="100">
                          <a:effectLst/>
                        </a:rPr>
                        <a:t>20</a:t>
                      </a:r>
                      <a:endParaRPr lang="zh-CN" sz="1600" kern="100">
                        <a:effectLst/>
                        <a:latin typeface="Times New Roman"/>
                        <a:ea typeface="宋体"/>
                      </a:endParaRPr>
                    </a:p>
                  </a:txBody>
                  <a:tcPr marL="68580" marR="68580" marT="0" marB="0" anchor="ctr"/>
                </a:tc>
                <a:tc>
                  <a:txBody>
                    <a:bodyPr/>
                    <a:lstStyle/>
                    <a:p>
                      <a:pPr algn="ctr">
                        <a:spcAft>
                          <a:spcPts val="0"/>
                        </a:spcAft>
                      </a:pPr>
                      <a:r>
                        <a:rPr lang="en-US" sz="1200" kern="100">
                          <a:effectLst/>
                        </a:rPr>
                        <a:t>0.9094</a:t>
                      </a:r>
                      <a:endParaRPr lang="zh-CN" sz="1600" kern="100">
                        <a:effectLst/>
                      </a:endParaRPr>
                    </a:p>
                    <a:p>
                      <a:pPr algn="ctr">
                        <a:spcAft>
                          <a:spcPts val="0"/>
                        </a:spcAft>
                      </a:pPr>
                      <a:r>
                        <a:rPr lang="en-US" sz="1200" kern="100">
                          <a:effectLst/>
                        </a:rPr>
                        <a:t>0.5</a:t>
                      </a:r>
                      <a:endParaRPr lang="zh-CN" sz="1600" kern="100">
                        <a:effectLst/>
                      </a:endParaRPr>
                    </a:p>
                    <a:p>
                      <a:pPr algn="ctr">
                        <a:spcAft>
                          <a:spcPts val="0"/>
                        </a:spcAft>
                      </a:pPr>
                      <a:r>
                        <a:rPr lang="en-US" sz="1200" kern="100">
                          <a:effectLst/>
                        </a:rPr>
                        <a:t>0.7833</a:t>
                      </a:r>
                      <a:endParaRPr lang="zh-CN" sz="1600" kern="100">
                        <a:effectLst/>
                      </a:endParaRPr>
                    </a:p>
                    <a:p>
                      <a:pPr algn="ctr">
                        <a:spcAft>
                          <a:spcPts val="0"/>
                        </a:spcAft>
                      </a:pPr>
                      <a:r>
                        <a:rPr lang="en-US" sz="1200" kern="100">
                          <a:effectLst/>
                        </a:rPr>
                        <a:t>0.5526</a:t>
                      </a:r>
                      <a:endParaRPr lang="zh-CN" sz="1600" kern="100">
                        <a:effectLst/>
                        <a:latin typeface="Times New Roman"/>
                        <a:ea typeface="宋体"/>
                      </a:endParaRPr>
                    </a:p>
                  </a:txBody>
                  <a:tcPr marL="68580" marR="68580" marT="0" marB="0" anchor="ctr"/>
                </a:tc>
                <a:tc>
                  <a:txBody>
                    <a:bodyPr/>
                    <a:lstStyle/>
                    <a:p>
                      <a:pPr algn="ctr">
                        <a:spcAft>
                          <a:spcPts val="0"/>
                        </a:spcAft>
                      </a:pPr>
                      <a:r>
                        <a:rPr lang="en-US" sz="1200" kern="100">
                          <a:effectLst/>
                        </a:rPr>
                        <a:t>0.9094</a:t>
                      </a:r>
                      <a:endParaRPr lang="zh-CN" sz="1600" kern="100">
                        <a:effectLst/>
                      </a:endParaRPr>
                    </a:p>
                    <a:p>
                      <a:pPr algn="ctr">
                        <a:spcAft>
                          <a:spcPts val="0"/>
                        </a:spcAft>
                      </a:pPr>
                      <a:r>
                        <a:rPr lang="en-US" sz="1200" kern="100">
                          <a:effectLst/>
                        </a:rPr>
                        <a:t>0.5</a:t>
                      </a:r>
                      <a:endParaRPr lang="zh-CN" sz="1600" kern="100">
                        <a:effectLst/>
                      </a:endParaRPr>
                    </a:p>
                    <a:p>
                      <a:pPr algn="ctr">
                        <a:spcAft>
                          <a:spcPts val="0"/>
                        </a:spcAft>
                      </a:pPr>
                      <a:r>
                        <a:rPr lang="en-US" sz="1200" kern="100">
                          <a:effectLst/>
                        </a:rPr>
                        <a:t>0.7924</a:t>
                      </a:r>
                      <a:endParaRPr lang="zh-CN" sz="1600" kern="100">
                        <a:effectLst/>
                      </a:endParaRPr>
                    </a:p>
                    <a:p>
                      <a:pPr algn="ctr">
                        <a:spcAft>
                          <a:spcPts val="0"/>
                        </a:spcAft>
                      </a:pPr>
                      <a:r>
                        <a:rPr lang="en-US" sz="1200" kern="100">
                          <a:effectLst/>
                        </a:rPr>
                        <a:t>0.5400</a:t>
                      </a:r>
                      <a:endParaRPr lang="zh-CN" sz="1600" kern="100">
                        <a:effectLst/>
                        <a:latin typeface="Times New Roman"/>
                        <a:ea typeface="宋体"/>
                      </a:endParaRPr>
                    </a:p>
                  </a:txBody>
                  <a:tcPr marL="68580" marR="68580" marT="0" marB="0" anchor="ctr"/>
                </a:tc>
                <a:tc>
                  <a:txBody>
                    <a:bodyPr/>
                    <a:lstStyle/>
                    <a:p>
                      <a:pPr algn="ctr">
                        <a:spcAft>
                          <a:spcPts val="0"/>
                        </a:spcAft>
                      </a:pPr>
                      <a:r>
                        <a:rPr lang="en-US" sz="1200" kern="100">
                          <a:effectLst/>
                        </a:rPr>
                        <a:t>0.9094</a:t>
                      </a:r>
                      <a:endParaRPr lang="zh-CN" sz="1600" kern="100">
                        <a:effectLst/>
                      </a:endParaRPr>
                    </a:p>
                    <a:p>
                      <a:pPr algn="ctr">
                        <a:spcAft>
                          <a:spcPts val="0"/>
                        </a:spcAft>
                      </a:pPr>
                      <a:r>
                        <a:rPr lang="en-US" sz="1200" kern="100">
                          <a:effectLst/>
                        </a:rPr>
                        <a:t>0.5006</a:t>
                      </a:r>
                      <a:endParaRPr lang="zh-CN" sz="1600" kern="100">
                        <a:effectLst/>
                      </a:endParaRPr>
                    </a:p>
                    <a:p>
                      <a:pPr algn="ctr">
                        <a:spcAft>
                          <a:spcPts val="0"/>
                        </a:spcAft>
                      </a:pPr>
                      <a:r>
                        <a:rPr lang="en-US" sz="1200" kern="100">
                          <a:effectLst/>
                        </a:rPr>
                        <a:t>0.7811</a:t>
                      </a:r>
                      <a:endParaRPr lang="zh-CN" sz="1600" kern="100">
                        <a:effectLst/>
                      </a:endParaRPr>
                    </a:p>
                    <a:p>
                      <a:pPr algn="ctr">
                        <a:spcAft>
                          <a:spcPts val="0"/>
                        </a:spcAft>
                      </a:pPr>
                      <a:r>
                        <a:rPr lang="en-US" sz="1200" kern="100">
                          <a:effectLst/>
                        </a:rPr>
                        <a:t>0.5775</a:t>
                      </a:r>
                      <a:endParaRPr lang="zh-CN" sz="1600" kern="100">
                        <a:effectLst/>
                        <a:latin typeface="Times New Roman"/>
                        <a:ea typeface="宋体"/>
                      </a:endParaRPr>
                    </a:p>
                  </a:txBody>
                  <a:tcPr marL="68580" marR="68580" marT="0" marB="0" anchor="ctr"/>
                </a:tc>
                <a:tc>
                  <a:txBody>
                    <a:bodyPr/>
                    <a:lstStyle/>
                    <a:p>
                      <a:pPr algn="ctr">
                        <a:spcAft>
                          <a:spcPts val="0"/>
                        </a:spcAft>
                      </a:pPr>
                      <a:r>
                        <a:rPr lang="en-US" sz="1200" kern="100">
                          <a:effectLst/>
                        </a:rPr>
                        <a:t>0.9107</a:t>
                      </a:r>
                      <a:endParaRPr lang="zh-CN" sz="1600" kern="100">
                        <a:effectLst/>
                      </a:endParaRPr>
                    </a:p>
                    <a:p>
                      <a:pPr algn="ctr">
                        <a:spcAft>
                          <a:spcPts val="0"/>
                        </a:spcAft>
                      </a:pPr>
                      <a:r>
                        <a:rPr lang="en-US" sz="1200" kern="100">
                          <a:effectLst/>
                        </a:rPr>
                        <a:t>0.5113</a:t>
                      </a:r>
                      <a:endParaRPr lang="zh-CN" sz="1600" kern="100">
                        <a:effectLst/>
                      </a:endParaRPr>
                    </a:p>
                    <a:p>
                      <a:pPr algn="ctr">
                        <a:spcAft>
                          <a:spcPts val="0"/>
                        </a:spcAft>
                      </a:pPr>
                      <a:r>
                        <a:rPr lang="en-US" sz="1200" kern="100">
                          <a:effectLst/>
                        </a:rPr>
                        <a:t>0.7515</a:t>
                      </a:r>
                      <a:endParaRPr lang="zh-CN" sz="1600" kern="100">
                        <a:effectLst/>
                      </a:endParaRPr>
                    </a:p>
                    <a:p>
                      <a:pPr algn="ctr">
                        <a:spcAft>
                          <a:spcPts val="0"/>
                        </a:spcAft>
                      </a:pPr>
                      <a:r>
                        <a:rPr lang="en-US" sz="1200" kern="100">
                          <a:effectLst/>
                        </a:rPr>
                        <a:t>0.5877</a:t>
                      </a:r>
                      <a:endParaRPr lang="zh-CN" sz="1600" kern="100">
                        <a:effectLst/>
                        <a:latin typeface="Times New Roman"/>
                        <a:ea typeface="宋体"/>
                      </a:endParaRPr>
                    </a:p>
                  </a:txBody>
                  <a:tcPr marL="68580" marR="68580" marT="0" marB="0" anchor="ctr"/>
                </a:tc>
                <a:tc>
                  <a:txBody>
                    <a:bodyPr/>
                    <a:lstStyle/>
                    <a:p>
                      <a:pPr algn="ctr">
                        <a:spcAft>
                          <a:spcPts val="0"/>
                        </a:spcAft>
                      </a:pPr>
                      <a:r>
                        <a:rPr lang="en-US" sz="1200" kern="100">
                          <a:effectLst/>
                        </a:rPr>
                        <a:t>0.9114</a:t>
                      </a:r>
                      <a:endParaRPr lang="zh-CN" sz="1600" kern="100">
                        <a:effectLst/>
                      </a:endParaRPr>
                    </a:p>
                    <a:p>
                      <a:pPr algn="ctr">
                        <a:spcAft>
                          <a:spcPts val="0"/>
                        </a:spcAft>
                      </a:pPr>
                      <a:r>
                        <a:rPr lang="en-US" sz="1200" kern="100">
                          <a:effectLst/>
                        </a:rPr>
                        <a:t>0.5202</a:t>
                      </a:r>
                      <a:endParaRPr lang="zh-CN" sz="1600" kern="100">
                        <a:effectLst/>
                      </a:endParaRPr>
                    </a:p>
                    <a:p>
                      <a:pPr algn="ctr">
                        <a:spcAft>
                          <a:spcPts val="0"/>
                        </a:spcAft>
                      </a:pPr>
                      <a:r>
                        <a:rPr lang="en-US" sz="1200" kern="100">
                          <a:effectLst/>
                        </a:rPr>
                        <a:t>0.7153</a:t>
                      </a:r>
                      <a:endParaRPr lang="zh-CN" sz="1600" kern="100">
                        <a:effectLst/>
                      </a:endParaRPr>
                    </a:p>
                    <a:p>
                      <a:pPr algn="ctr">
                        <a:spcAft>
                          <a:spcPts val="0"/>
                        </a:spcAft>
                      </a:pPr>
                      <a:r>
                        <a:rPr lang="en-US" sz="1200" kern="100">
                          <a:effectLst/>
                        </a:rPr>
                        <a:t>0.5995</a:t>
                      </a:r>
                      <a:endParaRPr lang="zh-CN" sz="1600" kern="100">
                        <a:effectLst/>
                        <a:latin typeface="Times New Roman"/>
                        <a:ea typeface="宋体"/>
                      </a:endParaRPr>
                    </a:p>
                  </a:txBody>
                  <a:tcPr marL="68580" marR="68580" marT="0" marB="0" anchor="ctr"/>
                </a:tc>
                <a:tc>
                  <a:txBody>
                    <a:bodyPr/>
                    <a:lstStyle/>
                    <a:p>
                      <a:pPr algn="ctr">
                        <a:spcAft>
                          <a:spcPts val="0"/>
                        </a:spcAft>
                      </a:pPr>
                      <a:r>
                        <a:rPr lang="en-US" sz="1200" kern="100">
                          <a:effectLst/>
                        </a:rPr>
                        <a:t>0.9038</a:t>
                      </a:r>
                      <a:endParaRPr lang="zh-CN" sz="1600" kern="100">
                        <a:effectLst/>
                      </a:endParaRPr>
                    </a:p>
                    <a:p>
                      <a:pPr algn="ctr">
                        <a:spcAft>
                          <a:spcPts val="0"/>
                        </a:spcAft>
                      </a:pPr>
                      <a:r>
                        <a:rPr lang="en-US" sz="1200" kern="100">
                          <a:effectLst/>
                        </a:rPr>
                        <a:t>0.5236</a:t>
                      </a:r>
                      <a:endParaRPr lang="zh-CN" sz="1600" kern="100">
                        <a:effectLst/>
                      </a:endParaRPr>
                    </a:p>
                    <a:p>
                      <a:pPr algn="ctr">
                        <a:spcAft>
                          <a:spcPts val="0"/>
                        </a:spcAft>
                      </a:pPr>
                      <a:r>
                        <a:rPr lang="en-US" sz="1200" kern="100">
                          <a:effectLst/>
                        </a:rPr>
                        <a:t>0.7058</a:t>
                      </a:r>
                      <a:endParaRPr lang="zh-CN" sz="1600" kern="100">
                        <a:effectLst/>
                      </a:endParaRPr>
                    </a:p>
                    <a:p>
                      <a:pPr algn="ctr">
                        <a:spcAft>
                          <a:spcPts val="0"/>
                        </a:spcAft>
                      </a:pPr>
                      <a:r>
                        <a:rPr lang="en-US" sz="1200" kern="100">
                          <a:effectLst/>
                        </a:rPr>
                        <a:t>0.5975</a:t>
                      </a:r>
                      <a:endParaRPr lang="zh-CN" sz="1600" kern="100">
                        <a:effectLst/>
                        <a:latin typeface="Times New Roman"/>
                        <a:ea typeface="宋体"/>
                      </a:endParaRPr>
                    </a:p>
                  </a:txBody>
                  <a:tcPr marL="68580" marR="68580" marT="0" marB="0" anchor="ctr"/>
                </a:tc>
                <a:extLst>
                  <a:ext uri="{0D108BD9-81ED-4DB2-BD59-A6C34878D82A}">
                    <a16:rowId xmlns:a16="http://schemas.microsoft.com/office/drawing/2014/main" val="10002"/>
                  </a:ext>
                </a:extLst>
              </a:tr>
              <a:tr h="0">
                <a:tc>
                  <a:txBody>
                    <a:bodyPr/>
                    <a:lstStyle/>
                    <a:p>
                      <a:pPr algn="ctr">
                        <a:spcAft>
                          <a:spcPts val="0"/>
                        </a:spcAft>
                      </a:pPr>
                      <a:r>
                        <a:rPr lang="en-US" sz="1200" kern="100">
                          <a:effectLst/>
                        </a:rPr>
                        <a:t>30</a:t>
                      </a:r>
                      <a:endParaRPr lang="zh-CN" sz="1600" kern="100">
                        <a:effectLst/>
                        <a:latin typeface="Times New Roman"/>
                        <a:ea typeface="宋体"/>
                      </a:endParaRPr>
                    </a:p>
                  </a:txBody>
                  <a:tcPr marL="68580" marR="68580" marT="0" marB="0" anchor="ctr"/>
                </a:tc>
                <a:tc>
                  <a:txBody>
                    <a:bodyPr/>
                    <a:lstStyle/>
                    <a:p>
                      <a:pPr algn="ctr">
                        <a:spcAft>
                          <a:spcPts val="0"/>
                        </a:spcAft>
                      </a:pPr>
                      <a:r>
                        <a:rPr lang="en-US" sz="1200" kern="100">
                          <a:effectLst/>
                        </a:rPr>
                        <a:t>0.9094</a:t>
                      </a:r>
                      <a:endParaRPr lang="zh-CN" sz="1600" kern="100">
                        <a:effectLst/>
                      </a:endParaRPr>
                    </a:p>
                    <a:p>
                      <a:pPr algn="ctr">
                        <a:spcAft>
                          <a:spcPts val="0"/>
                        </a:spcAft>
                      </a:pPr>
                      <a:r>
                        <a:rPr lang="en-US" sz="1200" kern="100">
                          <a:effectLst/>
                        </a:rPr>
                        <a:t>0.5</a:t>
                      </a:r>
                      <a:endParaRPr lang="zh-CN" sz="1600" kern="100">
                        <a:effectLst/>
                      </a:endParaRPr>
                    </a:p>
                    <a:p>
                      <a:pPr algn="ctr">
                        <a:spcAft>
                          <a:spcPts val="0"/>
                        </a:spcAft>
                      </a:pPr>
                      <a:r>
                        <a:rPr lang="en-US" sz="1200" kern="100">
                          <a:effectLst/>
                        </a:rPr>
                        <a:t>0.7848</a:t>
                      </a:r>
                      <a:endParaRPr lang="zh-CN" sz="1600" kern="100">
                        <a:effectLst/>
                      </a:endParaRPr>
                    </a:p>
                    <a:p>
                      <a:pPr algn="ctr">
                        <a:spcAft>
                          <a:spcPts val="0"/>
                        </a:spcAft>
                      </a:pPr>
                      <a:r>
                        <a:rPr lang="en-US" sz="1200" kern="100">
                          <a:effectLst/>
                        </a:rPr>
                        <a:t>0.5405</a:t>
                      </a:r>
                      <a:endParaRPr lang="zh-CN" sz="1600" kern="100">
                        <a:effectLst/>
                        <a:latin typeface="Times New Roman"/>
                        <a:ea typeface="宋体"/>
                      </a:endParaRPr>
                    </a:p>
                  </a:txBody>
                  <a:tcPr marL="68580" marR="68580" marT="0" marB="0" anchor="ctr"/>
                </a:tc>
                <a:tc>
                  <a:txBody>
                    <a:bodyPr/>
                    <a:lstStyle/>
                    <a:p>
                      <a:pPr algn="ctr">
                        <a:spcAft>
                          <a:spcPts val="0"/>
                        </a:spcAft>
                      </a:pPr>
                      <a:r>
                        <a:rPr lang="en-US" sz="1200" kern="100">
                          <a:effectLst/>
                        </a:rPr>
                        <a:t>0.9094</a:t>
                      </a:r>
                      <a:endParaRPr lang="zh-CN" sz="1600" kern="100">
                        <a:effectLst/>
                      </a:endParaRPr>
                    </a:p>
                    <a:p>
                      <a:pPr algn="ctr">
                        <a:spcAft>
                          <a:spcPts val="0"/>
                        </a:spcAft>
                      </a:pPr>
                      <a:r>
                        <a:rPr lang="en-US" sz="1200" kern="100">
                          <a:effectLst/>
                        </a:rPr>
                        <a:t>0.5</a:t>
                      </a:r>
                      <a:endParaRPr lang="zh-CN" sz="1600" kern="100">
                        <a:effectLst/>
                      </a:endParaRPr>
                    </a:p>
                    <a:p>
                      <a:pPr algn="ctr">
                        <a:spcAft>
                          <a:spcPts val="0"/>
                        </a:spcAft>
                      </a:pPr>
                      <a:r>
                        <a:rPr lang="en-US" sz="1200" kern="100">
                          <a:effectLst/>
                        </a:rPr>
                        <a:t>0.7939</a:t>
                      </a:r>
                      <a:endParaRPr lang="zh-CN" sz="1600" kern="100">
                        <a:effectLst/>
                      </a:endParaRPr>
                    </a:p>
                    <a:p>
                      <a:pPr algn="ctr">
                        <a:spcAft>
                          <a:spcPts val="0"/>
                        </a:spcAft>
                      </a:pPr>
                      <a:r>
                        <a:rPr lang="en-US" sz="1200" kern="100">
                          <a:effectLst/>
                        </a:rPr>
                        <a:t>0.5598</a:t>
                      </a:r>
                      <a:endParaRPr lang="zh-CN" sz="1600" kern="100">
                        <a:effectLst/>
                        <a:latin typeface="Times New Roman"/>
                        <a:ea typeface="宋体"/>
                      </a:endParaRPr>
                    </a:p>
                  </a:txBody>
                  <a:tcPr marL="68580" marR="68580" marT="0" marB="0" anchor="ctr"/>
                </a:tc>
                <a:tc>
                  <a:txBody>
                    <a:bodyPr/>
                    <a:lstStyle/>
                    <a:p>
                      <a:pPr algn="ctr">
                        <a:spcAft>
                          <a:spcPts val="0"/>
                        </a:spcAft>
                      </a:pPr>
                      <a:r>
                        <a:rPr lang="en-US" sz="1200" kern="100">
                          <a:effectLst/>
                        </a:rPr>
                        <a:t>0.9095</a:t>
                      </a:r>
                      <a:endParaRPr lang="zh-CN" sz="1600" kern="100">
                        <a:effectLst/>
                      </a:endParaRPr>
                    </a:p>
                    <a:p>
                      <a:pPr algn="ctr">
                        <a:spcAft>
                          <a:spcPts val="0"/>
                        </a:spcAft>
                      </a:pPr>
                      <a:r>
                        <a:rPr lang="en-US" sz="1200" kern="100">
                          <a:effectLst/>
                        </a:rPr>
                        <a:t>0.5008</a:t>
                      </a:r>
                      <a:endParaRPr lang="zh-CN" sz="1600" kern="100">
                        <a:effectLst/>
                      </a:endParaRPr>
                    </a:p>
                    <a:p>
                      <a:pPr algn="ctr">
                        <a:spcAft>
                          <a:spcPts val="0"/>
                        </a:spcAft>
                      </a:pPr>
                      <a:r>
                        <a:rPr lang="en-US" sz="1200" kern="100">
                          <a:effectLst/>
                        </a:rPr>
                        <a:t>0.7813</a:t>
                      </a:r>
                      <a:endParaRPr lang="zh-CN" sz="1600" kern="100">
                        <a:effectLst/>
                      </a:endParaRPr>
                    </a:p>
                    <a:p>
                      <a:pPr algn="ctr">
                        <a:spcAft>
                          <a:spcPts val="0"/>
                        </a:spcAft>
                      </a:pPr>
                      <a:r>
                        <a:rPr lang="en-US" sz="1200" kern="100">
                          <a:effectLst/>
                        </a:rPr>
                        <a:t>0.5837</a:t>
                      </a:r>
                      <a:endParaRPr lang="zh-CN" sz="1600" kern="100">
                        <a:effectLst/>
                        <a:latin typeface="Times New Roman"/>
                        <a:ea typeface="宋体"/>
                      </a:endParaRPr>
                    </a:p>
                  </a:txBody>
                  <a:tcPr marL="68580" marR="68580" marT="0" marB="0" anchor="ctr"/>
                </a:tc>
                <a:tc>
                  <a:txBody>
                    <a:bodyPr/>
                    <a:lstStyle/>
                    <a:p>
                      <a:pPr algn="ctr">
                        <a:spcAft>
                          <a:spcPts val="0"/>
                        </a:spcAft>
                      </a:pPr>
                      <a:r>
                        <a:rPr lang="en-US" sz="1200" kern="100">
                          <a:effectLst/>
                        </a:rPr>
                        <a:t>0.9105</a:t>
                      </a:r>
                      <a:endParaRPr lang="zh-CN" sz="1600" kern="100">
                        <a:effectLst/>
                      </a:endParaRPr>
                    </a:p>
                    <a:p>
                      <a:pPr algn="ctr">
                        <a:spcAft>
                          <a:spcPts val="0"/>
                        </a:spcAft>
                      </a:pPr>
                      <a:r>
                        <a:rPr lang="en-US" sz="1200" kern="100">
                          <a:effectLst/>
                        </a:rPr>
                        <a:t>0.5097</a:t>
                      </a:r>
                      <a:endParaRPr lang="zh-CN" sz="1600" kern="100">
                        <a:effectLst/>
                      </a:endParaRPr>
                    </a:p>
                    <a:p>
                      <a:pPr algn="ctr">
                        <a:spcAft>
                          <a:spcPts val="0"/>
                        </a:spcAft>
                      </a:pPr>
                      <a:r>
                        <a:rPr lang="en-US" sz="1200" kern="100">
                          <a:effectLst/>
                        </a:rPr>
                        <a:t>0.7508</a:t>
                      </a:r>
                      <a:endParaRPr lang="zh-CN" sz="1600" kern="100">
                        <a:effectLst/>
                      </a:endParaRPr>
                    </a:p>
                    <a:p>
                      <a:pPr algn="ctr">
                        <a:spcAft>
                          <a:spcPts val="0"/>
                        </a:spcAft>
                      </a:pPr>
                      <a:r>
                        <a:rPr lang="en-US" sz="1200" kern="100">
                          <a:effectLst/>
                        </a:rPr>
                        <a:t>0.5930</a:t>
                      </a:r>
                      <a:endParaRPr lang="zh-CN" sz="1600" kern="100">
                        <a:effectLst/>
                        <a:latin typeface="Times New Roman"/>
                        <a:ea typeface="宋体"/>
                      </a:endParaRPr>
                    </a:p>
                  </a:txBody>
                  <a:tcPr marL="68580" marR="68580" marT="0" marB="0" anchor="ctr"/>
                </a:tc>
                <a:tc>
                  <a:txBody>
                    <a:bodyPr/>
                    <a:lstStyle/>
                    <a:p>
                      <a:pPr algn="ctr">
                        <a:spcAft>
                          <a:spcPts val="0"/>
                        </a:spcAft>
                      </a:pPr>
                      <a:r>
                        <a:rPr lang="en-US" sz="1200" kern="100">
                          <a:effectLst/>
                        </a:rPr>
                        <a:t>0.9113</a:t>
                      </a:r>
                      <a:endParaRPr lang="zh-CN" sz="1600" kern="100">
                        <a:effectLst/>
                      </a:endParaRPr>
                    </a:p>
                    <a:p>
                      <a:pPr algn="ctr">
                        <a:spcAft>
                          <a:spcPts val="0"/>
                        </a:spcAft>
                      </a:pPr>
                      <a:r>
                        <a:rPr lang="en-US" sz="1200" kern="100">
                          <a:effectLst/>
                        </a:rPr>
                        <a:t>0.5191</a:t>
                      </a:r>
                      <a:endParaRPr lang="zh-CN" sz="1600" kern="100">
                        <a:effectLst/>
                      </a:endParaRPr>
                    </a:p>
                    <a:p>
                      <a:pPr algn="ctr">
                        <a:spcAft>
                          <a:spcPts val="0"/>
                        </a:spcAft>
                      </a:pPr>
                      <a:r>
                        <a:rPr lang="en-US" sz="1200" kern="100">
                          <a:effectLst/>
                        </a:rPr>
                        <a:t>0.7184</a:t>
                      </a:r>
                      <a:endParaRPr lang="zh-CN" sz="1600" kern="100">
                        <a:effectLst/>
                      </a:endParaRPr>
                    </a:p>
                    <a:p>
                      <a:pPr algn="ctr">
                        <a:spcAft>
                          <a:spcPts val="0"/>
                        </a:spcAft>
                      </a:pPr>
                      <a:r>
                        <a:rPr lang="en-US" sz="1200" kern="100">
                          <a:effectLst/>
                        </a:rPr>
                        <a:t>0.6039</a:t>
                      </a:r>
                      <a:endParaRPr lang="zh-CN" sz="1600" kern="100">
                        <a:effectLst/>
                        <a:latin typeface="Times New Roman"/>
                        <a:ea typeface="宋体"/>
                      </a:endParaRPr>
                    </a:p>
                  </a:txBody>
                  <a:tcPr marL="68580" marR="68580" marT="0" marB="0" anchor="ctr"/>
                </a:tc>
                <a:tc>
                  <a:txBody>
                    <a:bodyPr/>
                    <a:lstStyle/>
                    <a:p>
                      <a:pPr algn="ctr">
                        <a:spcAft>
                          <a:spcPts val="0"/>
                        </a:spcAft>
                      </a:pPr>
                      <a:r>
                        <a:rPr lang="en-US" sz="1200" kern="100">
                          <a:effectLst/>
                        </a:rPr>
                        <a:t>0.9061</a:t>
                      </a:r>
                      <a:endParaRPr lang="zh-CN" sz="1600" kern="100">
                        <a:effectLst/>
                      </a:endParaRPr>
                    </a:p>
                    <a:p>
                      <a:pPr algn="ctr">
                        <a:spcAft>
                          <a:spcPts val="0"/>
                        </a:spcAft>
                      </a:pPr>
                      <a:r>
                        <a:rPr lang="en-US" sz="1200" kern="100">
                          <a:effectLst/>
                        </a:rPr>
                        <a:t>0.5251</a:t>
                      </a:r>
                      <a:endParaRPr lang="zh-CN" sz="1600" kern="100">
                        <a:effectLst/>
                      </a:endParaRPr>
                    </a:p>
                    <a:p>
                      <a:pPr algn="ctr">
                        <a:spcAft>
                          <a:spcPts val="0"/>
                        </a:spcAft>
                      </a:pPr>
                      <a:r>
                        <a:rPr lang="en-US" sz="1200" kern="100">
                          <a:effectLst/>
                        </a:rPr>
                        <a:t>0.7044</a:t>
                      </a:r>
                      <a:endParaRPr lang="zh-CN" sz="1600" kern="100">
                        <a:effectLst/>
                      </a:endParaRPr>
                    </a:p>
                    <a:p>
                      <a:pPr algn="ctr">
                        <a:spcAft>
                          <a:spcPts val="0"/>
                        </a:spcAft>
                      </a:pPr>
                      <a:r>
                        <a:rPr lang="en-US" sz="1200" kern="100">
                          <a:effectLst/>
                        </a:rPr>
                        <a:t>0.6010</a:t>
                      </a:r>
                      <a:endParaRPr lang="zh-CN" sz="1600" kern="100">
                        <a:effectLst/>
                        <a:latin typeface="Times New Roman"/>
                        <a:ea typeface="宋体"/>
                      </a:endParaRPr>
                    </a:p>
                  </a:txBody>
                  <a:tcPr marL="68580" marR="68580" marT="0" marB="0" anchor="ctr"/>
                </a:tc>
                <a:extLst>
                  <a:ext uri="{0D108BD9-81ED-4DB2-BD59-A6C34878D82A}">
                    <a16:rowId xmlns:a16="http://schemas.microsoft.com/office/drawing/2014/main" val="10003"/>
                  </a:ext>
                </a:extLst>
              </a:tr>
              <a:tr h="0">
                <a:tc>
                  <a:txBody>
                    <a:bodyPr/>
                    <a:lstStyle/>
                    <a:p>
                      <a:pPr algn="ctr">
                        <a:spcAft>
                          <a:spcPts val="0"/>
                        </a:spcAft>
                      </a:pPr>
                      <a:r>
                        <a:rPr lang="en-US" sz="1200" kern="100">
                          <a:effectLst/>
                        </a:rPr>
                        <a:t>40</a:t>
                      </a:r>
                      <a:endParaRPr lang="zh-CN" sz="1600" kern="100">
                        <a:effectLst/>
                        <a:latin typeface="Times New Roman"/>
                        <a:ea typeface="宋体"/>
                      </a:endParaRPr>
                    </a:p>
                  </a:txBody>
                  <a:tcPr marL="68580" marR="68580" marT="0" marB="0" anchor="ctr"/>
                </a:tc>
                <a:tc>
                  <a:txBody>
                    <a:bodyPr/>
                    <a:lstStyle/>
                    <a:p>
                      <a:pPr algn="ctr">
                        <a:spcAft>
                          <a:spcPts val="0"/>
                        </a:spcAft>
                      </a:pPr>
                      <a:r>
                        <a:rPr lang="en-US" sz="1200" kern="100">
                          <a:effectLst/>
                        </a:rPr>
                        <a:t>0.9094</a:t>
                      </a:r>
                      <a:endParaRPr lang="zh-CN" sz="1600" kern="100">
                        <a:effectLst/>
                      </a:endParaRPr>
                    </a:p>
                    <a:p>
                      <a:pPr algn="ctr">
                        <a:spcAft>
                          <a:spcPts val="0"/>
                        </a:spcAft>
                      </a:pPr>
                      <a:r>
                        <a:rPr lang="en-US" sz="1200" kern="100">
                          <a:effectLst/>
                        </a:rPr>
                        <a:t>0.5</a:t>
                      </a:r>
                      <a:endParaRPr lang="zh-CN" sz="1600" kern="100">
                        <a:effectLst/>
                      </a:endParaRPr>
                    </a:p>
                    <a:p>
                      <a:pPr algn="ctr">
                        <a:spcAft>
                          <a:spcPts val="0"/>
                        </a:spcAft>
                      </a:pPr>
                      <a:r>
                        <a:rPr lang="en-US" sz="1200" kern="100">
                          <a:effectLst/>
                        </a:rPr>
                        <a:t>0.7865</a:t>
                      </a:r>
                      <a:endParaRPr lang="zh-CN" sz="1600" kern="100">
                        <a:effectLst/>
                      </a:endParaRPr>
                    </a:p>
                    <a:p>
                      <a:pPr algn="ctr">
                        <a:spcAft>
                          <a:spcPts val="0"/>
                        </a:spcAft>
                      </a:pPr>
                      <a:r>
                        <a:rPr lang="en-US" sz="1200" kern="100">
                          <a:effectLst/>
                        </a:rPr>
                        <a:t>0.5384</a:t>
                      </a:r>
                      <a:endParaRPr lang="zh-CN" sz="1600" kern="100">
                        <a:effectLst/>
                        <a:latin typeface="Times New Roman"/>
                        <a:ea typeface="宋体"/>
                      </a:endParaRPr>
                    </a:p>
                  </a:txBody>
                  <a:tcPr marL="68580" marR="68580" marT="0" marB="0" anchor="ctr"/>
                </a:tc>
                <a:tc>
                  <a:txBody>
                    <a:bodyPr/>
                    <a:lstStyle/>
                    <a:p>
                      <a:pPr algn="ctr">
                        <a:spcAft>
                          <a:spcPts val="0"/>
                        </a:spcAft>
                      </a:pPr>
                      <a:r>
                        <a:rPr lang="en-US" sz="1200" kern="100">
                          <a:effectLst/>
                        </a:rPr>
                        <a:t>0.9094</a:t>
                      </a:r>
                      <a:endParaRPr lang="zh-CN" sz="1600" kern="100">
                        <a:effectLst/>
                      </a:endParaRPr>
                    </a:p>
                    <a:p>
                      <a:pPr algn="ctr">
                        <a:spcAft>
                          <a:spcPts val="0"/>
                        </a:spcAft>
                      </a:pPr>
                      <a:r>
                        <a:rPr lang="en-US" sz="1200" kern="100">
                          <a:effectLst/>
                        </a:rPr>
                        <a:t>0.5</a:t>
                      </a:r>
                      <a:endParaRPr lang="zh-CN" sz="1600" kern="100">
                        <a:effectLst/>
                      </a:endParaRPr>
                    </a:p>
                    <a:p>
                      <a:pPr algn="ctr">
                        <a:spcAft>
                          <a:spcPts val="0"/>
                        </a:spcAft>
                      </a:pPr>
                      <a:r>
                        <a:rPr lang="en-US" sz="1200" kern="100">
                          <a:effectLst/>
                          <a:highlight>
                            <a:srgbClr val="00FFFF"/>
                          </a:highlight>
                        </a:rPr>
                        <a:t>0.7959</a:t>
                      </a:r>
                      <a:endParaRPr lang="zh-CN" sz="1600" kern="100">
                        <a:effectLst/>
                      </a:endParaRPr>
                    </a:p>
                    <a:p>
                      <a:pPr algn="ctr">
                        <a:spcAft>
                          <a:spcPts val="0"/>
                        </a:spcAft>
                      </a:pPr>
                      <a:r>
                        <a:rPr lang="en-US" sz="1200" kern="100">
                          <a:effectLst/>
                        </a:rPr>
                        <a:t>0.5532</a:t>
                      </a:r>
                      <a:endParaRPr lang="zh-CN" sz="1600" kern="100">
                        <a:effectLst/>
                        <a:latin typeface="Times New Roman"/>
                        <a:ea typeface="宋体"/>
                      </a:endParaRPr>
                    </a:p>
                  </a:txBody>
                  <a:tcPr marL="68580" marR="68580" marT="0" marB="0" anchor="ctr"/>
                </a:tc>
                <a:tc>
                  <a:txBody>
                    <a:bodyPr/>
                    <a:lstStyle/>
                    <a:p>
                      <a:pPr algn="ctr">
                        <a:spcAft>
                          <a:spcPts val="0"/>
                        </a:spcAft>
                      </a:pPr>
                      <a:r>
                        <a:rPr lang="en-US" sz="1200" kern="100">
                          <a:effectLst/>
                        </a:rPr>
                        <a:t>0.9095</a:t>
                      </a:r>
                      <a:endParaRPr lang="zh-CN" sz="1600" kern="100">
                        <a:effectLst/>
                      </a:endParaRPr>
                    </a:p>
                    <a:p>
                      <a:pPr algn="ctr">
                        <a:spcAft>
                          <a:spcPts val="0"/>
                        </a:spcAft>
                      </a:pPr>
                      <a:r>
                        <a:rPr lang="en-US" sz="1200" kern="100">
                          <a:effectLst/>
                        </a:rPr>
                        <a:t>0.5008</a:t>
                      </a:r>
                      <a:endParaRPr lang="zh-CN" sz="1600" kern="100">
                        <a:effectLst/>
                      </a:endParaRPr>
                    </a:p>
                    <a:p>
                      <a:pPr algn="ctr">
                        <a:spcAft>
                          <a:spcPts val="0"/>
                        </a:spcAft>
                      </a:pPr>
                      <a:r>
                        <a:rPr lang="en-US" sz="1200" kern="100">
                          <a:effectLst/>
                        </a:rPr>
                        <a:t>0.7839</a:t>
                      </a:r>
                      <a:endParaRPr lang="zh-CN" sz="1600" kern="100">
                        <a:effectLst/>
                      </a:endParaRPr>
                    </a:p>
                    <a:p>
                      <a:pPr algn="ctr">
                        <a:spcAft>
                          <a:spcPts val="0"/>
                        </a:spcAft>
                      </a:pPr>
                      <a:r>
                        <a:rPr lang="en-US" sz="1200" kern="100">
                          <a:effectLst/>
                        </a:rPr>
                        <a:t>0.5841</a:t>
                      </a:r>
                      <a:endParaRPr lang="zh-CN" sz="1600" kern="100">
                        <a:effectLst/>
                        <a:latin typeface="Times New Roman"/>
                        <a:ea typeface="宋体"/>
                      </a:endParaRPr>
                    </a:p>
                  </a:txBody>
                  <a:tcPr marL="68580" marR="68580" marT="0" marB="0" anchor="ctr"/>
                </a:tc>
                <a:tc>
                  <a:txBody>
                    <a:bodyPr/>
                    <a:lstStyle/>
                    <a:p>
                      <a:pPr algn="ctr">
                        <a:spcAft>
                          <a:spcPts val="0"/>
                        </a:spcAft>
                      </a:pPr>
                      <a:r>
                        <a:rPr lang="en-US" sz="1200" kern="100">
                          <a:effectLst/>
                        </a:rPr>
                        <a:t>0.9104</a:t>
                      </a:r>
                      <a:endParaRPr lang="zh-CN" sz="1600" kern="100">
                        <a:effectLst/>
                      </a:endParaRPr>
                    </a:p>
                    <a:p>
                      <a:pPr algn="ctr">
                        <a:spcAft>
                          <a:spcPts val="0"/>
                        </a:spcAft>
                      </a:pPr>
                      <a:r>
                        <a:rPr lang="en-US" sz="1200" kern="100">
                          <a:effectLst/>
                        </a:rPr>
                        <a:t>0.5092</a:t>
                      </a:r>
                      <a:endParaRPr lang="zh-CN" sz="1600" kern="100">
                        <a:effectLst/>
                      </a:endParaRPr>
                    </a:p>
                    <a:p>
                      <a:pPr algn="ctr">
                        <a:spcAft>
                          <a:spcPts val="0"/>
                        </a:spcAft>
                      </a:pPr>
                      <a:r>
                        <a:rPr lang="en-US" sz="1200" kern="100">
                          <a:effectLst/>
                        </a:rPr>
                        <a:t>0.7572</a:t>
                      </a:r>
                      <a:endParaRPr lang="zh-CN" sz="1600" kern="100">
                        <a:effectLst/>
                      </a:endParaRPr>
                    </a:p>
                    <a:p>
                      <a:pPr algn="ctr">
                        <a:spcAft>
                          <a:spcPts val="0"/>
                        </a:spcAft>
                      </a:pPr>
                      <a:r>
                        <a:rPr lang="en-US" sz="1200" kern="100">
                          <a:effectLst/>
                        </a:rPr>
                        <a:t>0.5961</a:t>
                      </a:r>
                      <a:endParaRPr lang="zh-CN" sz="1600" kern="100">
                        <a:effectLst/>
                        <a:latin typeface="Times New Roman"/>
                        <a:ea typeface="宋体"/>
                      </a:endParaRPr>
                    </a:p>
                  </a:txBody>
                  <a:tcPr marL="68580" marR="68580" marT="0" marB="0" anchor="ctr"/>
                </a:tc>
                <a:tc>
                  <a:txBody>
                    <a:bodyPr/>
                    <a:lstStyle/>
                    <a:p>
                      <a:pPr algn="ctr">
                        <a:spcAft>
                          <a:spcPts val="0"/>
                        </a:spcAft>
                      </a:pPr>
                      <a:r>
                        <a:rPr lang="en-US" sz="1200" kern="100">
                          <a:effectLst/>
                        </a:rPr>
                        <a:t>0.9112</a:t>
                      </a:r>
                      <a:endParaRPr lang="zh-CN" sz="1600" kern="100">
                        <a:effectLst/>
                      </a:endParaRPr>
                    </a:p>
                    <a:p>
                      <a:pPr algn="ctr">
                        <a:spcAft>
                          <a:spcPts val="0"/>
                        </a:spcAft>
                      </a:pPr>
                      <a:r>
                        <a:rPr lang="en-US" sz="1200" kern="100">
                          <a:effectLst/>
                        </a:rPr>
                        <a:t>0.5185</a:t>
                      </a:r>
                      <a:endParaRPr lang="zh-CN" sz="1600" kern="100">
                        <a:effectLst/>
                      </a:endParaRPr>
                    </a:p>
                    <a:p>
                      <a:pPr algn="ctr">
                        <a:spcAft>
                          <a:spcPts val="0"/>
                        </a:spcAft>
                      </a:pPr>
                      <a:r>
                        <a:rPr lang="en-US" sz="1200" kern="100">
                          <a:effectLst/>
                        </a:rPr>
                        <a:t>0.7267</a:t>
                      </a:r>
                      <a:endParaRPr lang="zh-CN" sz="1600" kern="100">
                        <a:effectLst/>
                      </a:endParaRPr>
                    </a:p>
                    <a:p>
                      <a:pPr algn="ctr">
                        <a:spcAft>
                          <a:spcPts val="0"/>
                        </a:spcAft>
                      </a:pPr>
                      <a:r>
                        <a:rPr lang="en-US" sz="1200" kern="100">
                          <a:effectLst/>
                        </a:rPr>
                        <a:t>0.6041</a:t>
                      </a:r>
                      <a:endParaRPr lang="zh-CN" sz="1600" kern="100">
                        <a:effectLst/>
                        <a:latin typeface="Times New Roman"/>
                        <a:ea typeface="宋体"/>
                      </a:endParaRPr>
                    </a:p>
                  </a:txBody>
                  <a:tcPr marL="68580" marR="68580" marT="0" marB="0" anchor="ctr"/>
                </a:tc>
                <a:tc>
                  <a:txBody>
                    <a:bodyPr/>
                    <a:lstStyle/>
                    <a:p>
                      <a:pPr algn="ctr">
                        <a:spcAft>
                          <a:spcPts val="0"/>
                        </a:spcAft>
                      </a:pPr>
                      <a:r>
                        <a:rPr lang="en-US" sz="1200" kern="100">
                          <a:effectLst/>
                        </a:rPr>
                        <a:t>0.9099</a:t>
                      </a:r>
                      <a:endParaRPr lang="zh-CN" sz="1600" kern="100">
                        <a:effectLst/>
                      </a:endParaRPr>
                    </a:p>
                    <a:p>
                      <a:pPr algn="ctr">
                        <a:spcAft>
                          <a:spcPts val="0"/>
                        </a:spcAft>
                      </a:pPr>
                      <a:r>
                        <a:rPr lang="en-US" sz="1200" kern="100">
                          <a:effectLst/>
                          <a:highlight>
                            <a:srgbClr val="00FF00"/>
                          </a:highlight>
                        </a:rPr>
                        <a:t>0.5269</a:t>
                      </a:r>
                      <a:endParaRPr lang="zh-CN" sz="1600" kern="100">
                        <a:effectLst/>
                      </a:endParaRPr>
                    </a:p>
                    <a:p>
                      <a:pPr algn="ctr">
                        <a:spcAft>
                          <a:spcPts val="0"/>
                        </a:spcAft>
                      </a:pPr>
                      <a:r>
                        <a:rPr lang="en-US" sz="1200" kern="100">
                          <a:effectLst/>
                        </a:rPr>
                        <a:t>0.7099</a:t>
                      </a:r>
                      <a:endParaRPr lang="zh-CN" sz="1600" kern="100">
                        <a:effectLst/>
                      </a:endParaRPr>
                    </a:p>
                    <a:p>
                      <a:pPr algn="ctr">
                        <a:spcAft>
                          <a:spcPts val="0"/>
                        </a:spcAft>
                      </a:pPr>
                      <a:r>
                        <a:rPr lang="en-US" sz="1200" kern="100">
                          <a:effectLst/>
                        </a:rPr>
                        <a:t>0.6050</a:t>
                      </a:r>
                      <a:endParaRPr lang="zh-CN" sz="1600" kern="100">
                        <a:effectLst/>
                        <a:latin typeface="Times New Roman"/>
                        <a:ea typeface="宋体"/>
                      </a:endParaRPr>
                    </a:p>
                  </a:txBody>
                  <a:tcPr marL="68580" marR="68580" marT="0" marB="0" anchor="ctr"/>
                </a:tc>
                <a:extLst>
                  <a:ext uri="{0D108BD9-81ED-4DB2-BD59-A6C34878D82A}">
                    <a16:rowId xmlns:a16="http://schemas.microsoft.com/office/drawing/2014/main" val="10004"/>
                  </a:ext>
                </a:extLst>
              </a:tr>
              <a:tr h="0">
                <a:tc>
                  <a:txBody>
                    <a:bodyPr/>
                    <a:lstStyle/>
                    <a:p>
                      <a:pPr algn="ctr">
                        <a:spcAft>
                          <a:spcPts val="0"/>
                        </a:spcAft>
                      </a:pPr>
                      <a:r>
                        <a:rPr lang="en-US" sz="1200" kern="100">
                          <a:effectLst/>
                        </a:rPr>
                        <a:t>50</a:t>
                      </a:r>
                      <a:endParaRPr lang="zh-CN" sz="1600" kern="100">
                        <a:effectLst/>
                        <a:latin typeface="Times New Roman"/>
                        <a:ea typeface="宋体"/>
                      </a:endParaRPr>
                    </a:p>
                  </a:txBody>
                  <a:tcPr marL="68580" marR="68580" marT="0" marB="0" anchor="ctr"/>
                </a:tc>
                <a:tc>
                  <a:txBody>
                    <a:bodyPr/>
                    <a:lstStyle/>
                    <a:p>
                      <a:pPr algn="ctr">
                        <a:spcAft>
                          <a:spcPts val="0"/>
                        </a:spcAft>
                      </a:pPr>
                      <a:r>
                        <a:rPr lang="en-US" sz="1200" kern="100">
                          <a:effectLst/>
                        </a:rPr>
                        <a:t>0.9094</a:t>
                      </a:r>
                      <a:endParaRPr lang="zh-CN" sz="1600" kern="100">
                        <a:effectLst/>
                      </a:endParaRPr>
                    </a:p>
                    <a:p>
                      <a:pPr algn="ctr">
                        <a:spcAft>
                          <a:spcPts val="0"/>
                        </a:spcAft>
                      </a:pPr>
                      <a:r>
                        <a:rPr lang="en-US" sz="1200" kern="100">
                          <a:effectLst/>
                        </a:rPr>
                        <a:t>0.5</a:t>
                      </a:r>
                      <a:endParaRPr lang="zh-CN" sz="1600" kern="100">
                        <a:effectLst/>
                      </a:endParaRPr>
                    </a:p>
                    <a:p>
                      <a:pPr algn="ctr">
                        <a:spcAft>
                          <a:spcPts val="0"/>
                        </a:spcAft>
                      </a:pPr>
                      <a:r>
                        <a:rPr lang="en-US" sz="1200" kern="100">
                          <a:effectLst/>
                        </a:rPr>
                        <a:t>0.7891</a:t>
                      </a:r>
                      <a:endParaRPr lang="zh-CN" sz="1600" kern="100">
                        <a:effectLst/>
                      </a:endParaRPr>
                    </a:p>
                    <a:p>
                      <a:pPr algn="ctr">
                        <a:spcAft>
                          <a:spcPts val="0"/>
                        </a:spcAft>
                      </a:pPr>
                      <a:r>
                        <a:rPr lang="en-US" sz="1200" kern="100">
                          <a:effectLst/>
                        </a:rPr>
                        <a:t>0.5436</a:t>
                      </a:r>
                      <a:endParaRPr lang="zh-CN" sz="1600" kern="100">
                        <a:effectLst/>
                        <a:latin typeface="Times New Roman"/>
                        <a:ea typeface="宋体"/>
                      </a:endParaRPr>
                    </a:p>
                  </a:txBody>
                  <a:tcPr marL="68580" marR="68580" marT="0" marB="0" anchor="ctr"/>
                </a:tc>
                <a:tc>
                  <a:txBody>
                    <a:bodyPr/>
                    <a:lstStyle/>
                    <a:p>
                      <a:pPr algn="ctr">
                        <a:spcAft>
                          <a:spcPts val="0"/>
                        </a:spcAft>
                      </a:pPr>
                      <a:r>
                        <a:rPr lang="en-US" sz="1200" kern="100">
                          <a:effectLst/>
                        </a:rPr>
                        <a:t>0.9094</a:t>
                      </a:r>
                      <a:endParaRPr lang="zh-CN" sz="1600" kern="100">
                        <a:effectLst/>
                      </a:endParaRPr>
                    </a:p>
                    <a:p>
                      <a:pPr algn="ctr">
                        <a:spcAft>
                          <a:spcPts val="0"/>
                        </a:spcAft>
                      </a:pPr>
                      <a:r>
                        <a:rPr lang="en-US" sz="1200" kern="100">
                          <a:effectLst/>
                        </a:rPr>
                        <a:t>0.5</a:t>
                      </a:r>
                      <a:endParaRPr lang="zh-CN" sz="1600" kern="100">
                        <a:effectLst/>
                      </a:endParaRPr>
                    </a:p>
                    <a:p>
                      <a:pPr algn="ctr">
                        <a:spcAft>
                          <a:spcPts val="0"/>
                        </a:spcAft>
                      </a:pPr>
                      <a:r>
                        <a:rPr lang="en-US" sz="1200" kern="100">
                          <a:effectLst/>
                        </a:rPr>
                        <a:t>0.7955</a:t>
                      </a:r>
                      <a:endParaRPr lang="zh-CN" sz="1600" kern="100">
                        <a:effectLst/>
                      </a:endParaRPr>
                    </a:p>
                    <a:p>
                      <a:pPr algn="ctr">
                        <a:spcAft>
                          <a:spcPts val="0"/>
                        </a:spcAft>
                      </a:pPr>
                      <a:r>
                        <a:rPr lang="en-US" sz="1200" kern="100">
                          <a:effectLst/>
                        </a:rPr>
                        <a:t>0.5515</a:t>
                      </a:r>
                      <a:endParaRPr lang="zh-CN" sz="1600" kern="100">
                        <a:effectLst/>
                        <a:latin typeface="Times New Roman"/>
                        <a:ea typeface="宋体"/>
                      </a:endParaRPr>
                    </a:p>
                  </a:txBody>
                  <a:tcPr marL="68580" marR="68580" marT="0" marB="0" anchor="ctr"/>
                </a:tc>
                <a:tc>
                  <a:txBody>
                    <a:bodyPr/>
                    <a:lstStyle/>
                    <a:p>
                      <a:pPr algn="ctr">
                        <a:spcAft>
                          <a:spcPts val="0"/>
                        </a:spcAft>
                      </a:pPr>
                      <a:r>
                        <a:rPr lang="en-US" sz="1200" kern="100">
                          <a:effectLst/>
                        </a:rPr>
                        <a:t>0.9094</a:t>
                      </a:r>
                      <a:endParaRPr lang="zh-CN" sz="1600" kern="100">
                        <a:effectLst/>
                      </a:endParaRPr>
                    </a:p>
                    <a:p>
                      <a:pPr algn="ctr">
                        <a:spcAft>
                          <a:spcPts val="0"/>
                        </a:spcAft>
                      </a:pPr>
                      <a:r>
                        <a:rPr lang="en-US" sz="1200" kern="100">
                          <a:effectLst/>
                        </a:rPr>
                        <a:t>0.5007</a:t>
                      </a:r>
                      <a:endParaRPr lang="zh-CN" sz="1600" kern="100">
                        <a:effectLst/>
                      </a:endParaRPr>
                    </a:p>
                    <a:p>
                      <a:pPr algn="ctr">
                        <a:spcAft>
                          <a:spcPts val="0"/>
                        </a:spcAft>
                      </a:pPr>
                      <a:r>
                        <a:rPr lang="en-US" sz="1200" kern="100">
                          <a:effectLst/>
                        </a:rPr>
                        <a:t>0.7797</a:t>
                      </a:r>
                      <a:endParaRPr lang="zh-CN" sz="1600" kern="100">
                        <a:effectLst/>
                      </a:endParaRPr>
                    </a:p>
                    <a:p>
                      <a:pPr algn="ctr">
                        <a:spcAft>
                          <a:spcPts val="0"/>
                        </a:spcAft>
                      </a:pPr>
                      <a:r>
                        <a:rPr lang="en-US" sz="1200" kern="100">
                          <a:effectLst/>
                        </a:rPr>
                        <a:t>0.5788</a:t>
                      </a:r>
                      <a:endParaRPr lang="zh-CN" sz="1600" kern="100">
                        <a:effectLst/>
                        <a:latin typeface="Times New Roman"/>
                        <a:ea typeface="宋体"/>
                      </a:endParaRPr>
                    </a:p>
                  </a:txBody>
                  <a:tcPr marL="68580" marR="68580" marT="0" marB="0" anchor="ctr"/>
                </a:tc>
                <a:tc>
                  <a:txBody>
                    <a:bodyPr/>
                    <a:lstStyle/>
                    <a:p>
                      <a:pPr algn="ctr">
                        <a:spcAft>
                          <a:spcPts val="0"/>
                        </a:spcAft>
                      </a:pPr>
                      <a:r>
                        <a:rPr lang="en-US" sz="1200" kern="100">
                          <a:effectLst/>
                        </a:rPr>
                        <a:t>0.9104</a:t>
                      </a:r>
                      <a:endParaRPr lang="zh-CN" sz="1600" kern="100">
                        <a:effectLst/>
                      </a:endParaRPr>
                    </a:p>
                    <a:p>
                      <a:pPr algn="ctr">
                        <a:spcAft>
                          <a:spcPts val="0"/>
                        </a:spcAft>
                      </a:pPr>
                      <a:r>
                        <a:rPr lang="en-US" sz="1200" kern="100">
                          <a:effectLst/>
                        </a:rPr>
                        <a:t>0.5094</a:t>
                      </a:r>
                      <a:endParaRPr lang="zh-CN" sz="1600" kern="100">
                        <a:effectLst/>
                      </a:endParaRPr>
                    </a:p>
                    <a:p>
                      <a:pPr algn="ctr">
                        <a:spcAft>
                          <a:spcPts val="0"/>
                        </a:spcAft>
                      </a:pPr>
                      <a:r>
                        <a:rPr lang="en-US" sz="1200" kern="100">
                          <a:effectLst/>
                        </a:rPr>
                        <a:t>0.7524</a:t>
                      </a:r>
                      <a:endParaRPr lang="zh-CN" sz="1600" kern="100">
                        <a:effectLst/>
                      </a:endParaRPr>
                    </a:p>
                    <a:p>
                      <a:pPr algn="ctr">
                        <a:spcAft>
                          <a:spcPts val="0"/>
                        </a:spcAft>
                      </a:pPr>
                      <a:r>
                        <a:rPr lang="en-US" sz="1200" kern="100">
                          <a:effectLst/>
                        </a:rPr>
                        <a:t>0.6058</a:t>
                      </a:r>
                      <a:endParaRPr lang="zh-CN" sz="1600" kern="100">
                        <a:effectLst/>
                        <a:latin typeface="Times New Roman"/>
                        <a:ea typeface="宋体"/>
                      </a:endParaRPr>
                    </a:p>
                  </a:txBody>
                  <a:tcPr marL="68580" marR="68580" marT="0" marB="0" anchor="ctr"/>
                </a:tc>
                <a:tc>
                  <a:txBody>
                    <a:bodyPr/>
                    <a:lstStyle/>
                    <a:p>
                      <a:pPr algn="ctr">
                        <a:spcAft>
                          <a:spcPts val="0"/>
                        </a:spcAft>
                      </a:pPr>
                      <a:r>
                        <a:rPr lang="en-US" sz="1200" kern="100">
                          <a:effectLst/>
                        </a:rPr>
                        <a:t>0.9114</a:t>
                      </a:r>
                      <a:endParaRPr lang="zh-CN" sz="1600" kern="100">
                        <a:effectLst/>
                      </a:endParaRPr>
                    </a:p>
                    <a:p>
                      <a:pPr algn="ctr">
                        <a:spcAft>
                          <a:spcPts val="0"/>
                        </a:spcAft>
                      </a:pPr>
                      <a:r>
                        <a:rPr lang="en-US" sz="1200" kern="100">
                          <a:effectLst/>
                        </a:rPr>
                        <a:t>0.5197</a:t>
                      </a:r>
                      <a:endParaRPr lang="zh-CN" sz="1600" kern="100">
                        <a:effectLst/>
                      </a:endParaRPr>
                    </a:p>
                    <a:p>
                      <a:pPr algn="ctr">
                        <a:spcAft>
                          <a:spcPts val="0"/>
                        </a:spcAft>
                      </a:pPr>
                      <a:r>
                        <a:rPr lang="en-US" sz="1200" kern="100">
                          <a:effectLst/>
                        </a:rPr>
                        <a:t>0.7255</a:t>
                      </a:r>
                      <a:endParaRPr lang="zh-CN" sz="1600" kern="100">
                        <a:effectLst/>
                      </a:endParaRPr>
                    </a:p>
                    <a:p>
                      <a:pPr algn="ctr">
                        <a:spcAft>
                          <a:spcPts val="0"/>
                        </a:spcAft>
                      </a:pPr>
                      <a:r>
                        <a:rPr lang="en-US" sz="1200" kern="100">
                          <a:effectLst/>
                        </a:rPr>
                        <a:t>0.6093</a:t>
                      </a:r>
                      <a:endParaRPr lang="zh-CN" sz="1600" kern="100">
                        <a:effectLst/>
                        <a:latin typeface="Times New Roman"/>
                        <a:ea typeface="宋体"/>
                      </a:endParaRPr>
                    </a:p>
                  </a:txBody>
                  <a:tcPr marL="68580" marR="68580" marT="0" marB="0" anchor="ctr"/>
                </a:tc>
                <a:tc>
                  <a:txBody>
                    <a:bodyPr/>
                    <a:lstStyle/>
                    <a:p>
                      <a:pPr algn="ctr">
                        <a:spcAft>
                          <a:spcPts val="0"/>
                        </a:spcAft>
                      </a:pPr>
                      <a:r>
                        <a:rPr lang="en-US" sz="1200" kern="100">
                          <a:effectLst/>
                        </a:rPr>
                        <a:t>0.9085</a:t>
                      </a:r>
                      <a:endParaRPr lang="zh-CN" sz="1600" kern="100">
                        <a:effectLst/>
                      </a:endParaRPr>
                    </a:p>
                    <a:p>
                      <a:pPr algn="ctr">
                        <a:spcAft>
                          <a:spcPts val="0"/>
                        </a:spcAft>
                      </a:pPr>
                      <a:r>
                        <a:rPr lang="en-US" sz="1200" kern="100">
                          <a:effectLst/>
                        </a:rPr>
                        <a:t>0.5259</a:t>
                      </a:r>
                      <a:endParaRPr lang="zh-CN" sz="1600" kern="100">
                        <a:effectLst/>
                      </a:endParaRPr>
                    </a:p>
                    <a:p>
                      <a:pPr algn="ctr">
                        <a:spcAft>
                          <a:spcPts val="0"/>
                        </a:spcAft>
                      </a:pPr>
                      <a:r>
                        <a:rPr lang="en-US" sz="1200" kern="100">
                          <a:effectLst/>
                        </a:rPr>
                        <a:t>0.7034</a:t>
                      </a:r>
                      <a:endParaRPr lang="zh-CN" sz="1600" kern="100">
                        <a:effectLst/>
                      </a:endParaRPr>
                    </a:p>
                    <a:p>
                      <a:pPr algn="ctr">
                        <a:spcAft>
                          <a:spcPts val="0"/>
                        </a:spcAft>
                      </a:pPr>
                      <a:r>
                        <a:rPr lang="en-US" sz="1200" kern="100">
                          <a:effectLst/>
                        </a:rPr>
                        <a:t>0.6030</a:t>
                      </a:r>
                      <a:endParaRPr lang="zh-CN" sz="1600" kern="100">
                        <a:effectLst/>
                        <a:latin typeface="Times New Roman"/>
                        <a:ea typeface="宋体"/>
                      </a:endParaRPr>
                    </a:p>
                  </a:txBody>
                  <a:tcPr marL="68580" marR="68580" marT="0" marB="0" anchor="ctr"/>
                </a:tc>
                <a:extLst>
                  <a:ext uri="{0D108BD9-81ED-4DB2-BD59-A6C34878D82A}">
                    <a16:rowId xmlns:a16="http://schemas.microsoft.com/office/drawing/2014/main" val="10005"/>
                  </a:ext>
                </a:extLst>
              </a:tr>
              <a:tr h="0">
                <a:tc>
                  <a:txBody>
                    <a:bodyPr/>
                    <a:lstStyle/>
                    <a:p>
                      <a:pPr algn="ctr">
                        <a:spcAft>
                          <a:spcPts val="0"/>
                        </a:spcAft>
                      </a:pPr>
                      <a:r>
                        <a:rPr lang="en-US" sz="1200" kern="100">
                          <a:effectLst/>
                        </a:rPr>
                        <a:t>60</a:t>
                      </a:r>
                      <a:endParaRPr lang="zh-CN" sz="1600" kern="100">
                        <a:effectLst/>
                        <a:latin typeface="Times New Roman"/>
                        <a:ea typeface="宋体"/>
                      </a:endParaRPr>
                    </a:p>
                  </a:txBody>
                  <a:tcPr marL="68580" marR="68580" marT="0" marB="0" anchor="ctr"/>
                </a:tc>
                <a:tc>
                  <a:txBody>
                    <a:bodyPr/>
                    <a:lstStyle/>
                    <a:p>
                      <a:pPr algn="ctr">
                        <a:spcAft>
                          <a:spcPts val="0"/>
                        </a:spcAft>
                      </a:pPr>
                      <a:r>
                        <a:rPr lang="en-US" sz="1200" kern="100">
                          <a:effectLst/>
                        </a:rPr>
                        <a:t>0.9094</a:t>
                      </a:r>
                      <a:endParaRPr lang="zh-CN" sz="1600" kern="100">
                        <a:effectLst/>
                      </a:endParaRPr>
                    </a:p>
                    <a:p>
                      <a:pPr algn="ctr">
                        <a:spcAft>
                          <a:spcPts val="0"/>
                        </a:spcAft>
                      </a:pPr>
                      <a:r>
                        <a:rPr lang="en-US" sz="1200" kern="100">
                          <a:effectLst/>
                        </a:rPr>
                        <a:t>0.5</a:t>
                      </a:r>
                      <a:endParaRPr lang="zh-CN" sz="1600" kern="100">
                        <a:effectLst/>
                      </a:endParaRPr>
                    </a:p>
                    <a:p>
                      <a:pPr algn="ctr">
                        <a:spcAft>
                          <a:spcPts val="0"/>
                        </a:spcAft>
                      </a:pPr>
                      <a:r>
                        <a:rPr lang="en-US" sz="1200" kern="100">
                          <a:effectLst/>
                        </a:rPr>
                        <a:t>0.7902</a:t>
                      </a:r>
                      <a:endParaRPr lang="zh-CN" sz="1600" kern="100">
                        <a:effectLst/>
                      </a:endParaRPr>
                    </a:p>
                    <a:p>
                      <a:pPr algn="ctr">
                        <a:spcAft>
                          <a:spcPts val="0"/>
                        </a:spcAft>
                      </a:pPr>
                      <a:r>
                        <a:rPr lang="en-US" sz="1200" kern="100">
                          <a:effectLst/>
                        </a:rPr>
                        <a:t>0.5413</a:t>
                      </a:r>
                      <a:endParaRPr lang="zh-CN" sz="1600" kern="100">
                        <a:effectLst/>
                        <a:latin typeface="Times New Roman"/>
                        <a:ea typeface="宋体"/>
                      </a:endParaRPr>
                    </a:p>
                  </a:txBody>
                  <a:tcPr marL="68580" marR="68580" marT="0" marB="0" anchor="ctr"/>
                </a:tc>
                <a:tc>
                  <a:txBody>
                    <a:bodyPr/>
                    <a:lstStyle/>
                    <a:p>
                      <a:pPr algn="ctr">
                        <a:spcAft>
                          <a:spcPts val="0"/>
                        </a:spcAft>
                      </a:pPr>
                      <a:r>
                        <a:rPr lang="en-US" sz="1200" kern="100">
                          <a:effectLst/>
                        </a:rPr>
                        <a:t>0.9094</a:t>
                      </a:r>
                      <a:endParaRPr lang="zh-CN" sz="1600" kern="100">
                        <a:effectLst/>
                      </a:endParaRPr>
                    </a:p>
                    <a:p>
                      <a:pPr algn="ctr">
                        <a:spcAft>
                          <a:spcPts val="0"/>
                        </a:spcAft>
                      </a:pPr>
                      <a:r>
                        <a:rPr lang="en-US" sz="1200" kern="100">
                          <a:effectLst/>
                        </a:rPr>
                        <a:t>0.5</a:t>
                      </a:r>
                      <a:endParaRPr lang="zh-CN" sz="1600" kern="100">
                        <a:effectLst/>
                      </a:endParaRPr>
                    </a:p>
                    <a:p>
                      <a:pPr algn="ctr">
                        <a:spcAft>
                          <a:spcPts val="0"/>
                        </a:spcAft>
                      </a:pPr>
                      <a:r>
                        <a:rPr lang="en-US" sz="1200" kern="100">
                          <a:effectLst/>
                        </a:rPr>
                        <a:t>0.7955</a:t>
                      </a:r>
                      <a:endParaRPr lang="zh-CN" sz="1600" kern="100">
                        <a:effectLst/>
                      </a:endParaRPr>
                    </a:p>
                    <a:p>
                      <a:pPr algn="ctr">
                        <a:spcAft>
                          <a:spcPts val="0"/>
                        </a:spcAft>
                      </a:pPr>
                      <a:r>
                        <a:rPr lang="en-US" sz="1200" kern="100">
                          <a:effectLst/>
                        </a:rPr>
                        <a:t>0.5580</a:t>
                      </a:r>
                      <a:endParaRPr lang="zh-CN" sz="1600" kern="100">
                        <a:effectLst/>
                        <a:latin typeface="Times New Roman"/>
                        <a:ea typeface="宋体"/>
                      </a:endParaRPr>
                    </a:p>
                  </a:txBody>
                  <a:tcPr marL="68580" marR="68580" marT="0" marB="0" anchor="ctr"/>
                </a:tc>
                <a:tc>
                  <a:txBody>
                    <a:bodyPr/>
                    <a:lstStyle/>
                    <a:p>
                      <a:pPr algn="ctr">
                        <a:spcAft>
                          <a:spcPts val="0"/>
                        </a:spcAft>
                      </a:pPr>
                      <a:r>
                        <a:rPr lang="en-US" sz="1200" kern="100">
                          <a:effectLst/>
                        </a:rPr>
                        <a:t>0.9094</a:t>
                      </a:r>
                      <a:endParaRPr lang="zh-CN" sz="1600" kern="100">
                        <a:effectLst/>
                      </a:endParaRPr>
                    </a:p>
                    <a:p>
                      <a:pPr algn="ctr">
                        <a:spcAft>
                          <a:spcPts val="0"/>
                        </a:spcAft>
                      </a:pPr>
                      <a:r>
                        <a:rPr lang="en-US" sz="1200" kern="100">
                          <a:effectLst/>
                        </a:rPr>
                        <a:t>0.5007</a:t>
                      </a:r>
                      <a:endParaRPr lang="zh-CN" sz="1600" kern="100">
                        <a:effectLst/>
                      </a:endParaRPr>
                    </a:p>
                    <a:p>
                      <a:pPr algn="ctr">
                        <a:spcAft>
                          <a:spcPts val="0"/>
                        </a:spcAft>
                      </a:pPr>
                      <a:r>
                        <a:rPr lang="en-US" sz="1200" kern="100">
                          <a:effectLst/>
                        </a:rPr>
                        <a:t>0.7810</a:t>
                      </a:r>
                      <a:endParaRPr lang="zh-CN" sz="1600" kern="100">
                        <a:effectLst/>
                      </a:endParaRPr>
                    </a:p>
                    <a:p>
                      <a:pPr algn="ctr">
                        <a:spcAft>
                          <a:spcPts val="0"/>
                        </a:spcAft>
                      </a:pPr>
                      <a:r>
                        <a:rPr lang="en-US" sz="1200" kern="100">
                          <a:effectLst/>
                        </a:rPr>
                        <a:t>0.5817</a:t>
                      </a:r>
                      <a:endParaRPr lang="zh-CN" sz="1600" kern="100">
                        <a:effectLst/>
                        <a:latin typeface="Times New Roman"/>
                        <a:ea typeface="宋体"/>
                      </a:endParaRPr>
                    </a:p>
                  </a:txBody>
                  <a:tcPr marL="68580" marR="68580" marT="0" marB="0" anchor="ctr"/>
                </a:tc>
                <a:tc>
                  <a:txBody>
                    <a:bodyPr/>
                    <a:lstStyle/>
                    <a:p>
                      <a:pPr algn="ctr">
                        <a:spcAft>
                          <a:spcPts val="0"/>
                        </a:spcAft>
                      </a:pPr>
                      <a:r>
                        <a:rPr lang="en-US" sz="1200" kern="100">
                          <a:effectLst/>
                        </a:rPr>
                        <a:t>0.9104</a:t>
                      </a:r>
                      <a:endParaRPr lang="zh-CN" sz="1600" kern="100">
                        <a:effectLst/>
                      </a:endParaRPr>
                    </a:p>
                    <a:p>
                      <a:pPr algn="ctr">
                        <a:spcAft>
                          <a:spcPts val="0"/>
                        </a:spcAft>
                      </a:pPr>
                      <a:r>
                        <a:rPr lang="en-US" sz="1200" kern="100">
                          <a:effectLst/>
                        </a:rPr>
                        <a:t>0.5086</a:t>
                      </a:r>
                      <a:endParaRPr lang="zh-CN" sz="1600" kern="100">
                        <a:effectLst/>
                      </a:endParaRPr>
                    </a:p>
                    <a:p>
                      <a:pPr algn="ctr">
                        <a:spcAft>
                          <a:spcPts val="0"/>
                        </a:spcAft>
                      </a:pPr>
                      <a:r>
                        <a:rPr lang="en-US" sz="1200" kern="100">
                          <a:effectLst/>
                        </a:rPr>
                        <a:t>0.7551</a:t>
                      </a:r>
                      <a:endParaRPr lang="zh-CN" sz="1600" kern="100">
                        <a:effectLst/>
                      </a:endParaRPr>
                    </a:p>
                    <a:p>
                      <a:pPr algn="ctr">
                        <a:spcAft>
                          <a:spcPts val="0"/>
                        </a:spcAft>
                      </a:pPr>
                      <a:r>
                        <a:rPr lang="en-US" sz="1200" kern="100">
                          <a:effectLst/>
                        </a:rPr>
                        <a:t>0.6059</a:t>
                      </a:r>
                      <a:endParaRPr lang="zh-CN" sz="1600" kern="100">
                        <a:effectLst/>
                        <a:latin typeface="Times New Roman"/>
                        <a:ea typeface="宋体"/>
                      </a:endParaRPr>
                    </a:p>
                  </a:txBody>
                  <a:tcPr marL="68580" marR="68580" marT="0" marB="0" anchor="ctr"/>
                </a:tc>
                <a:tc>
                  <a:txBody>
                    <a:bodyPr/>
                    <a:lstStyle/>
                    <a:p>
                      <a:pPr algn="ctr">
                        <a:spcAft>
                          <a:spcPts val="0"/>
                        </a:spcAft>
                      </a:pPr>
                      <a:r>
                        <a:rPr lang="en-US" sz="1200" kern="100">
                          <a:effectLst/>
                        </a:rPr>
                        <a:t>0.9114</a:t>
                      </a:r>
                      <a:endParaRPr lang="zh-CN" sz="1600" kern="100">
                        <a:effectLst/>
                      </a:endParaRPr>
                    </a:p>
                    <a:p>
                      <a:pPr algn="ctr">
                        <a:spcAft>
                          <a:spcPts val="0"/>
                        </a:spcAft>
                      </a:pPr>
                      <a:r>
                        <a:rPr lang="en-US" sz="1200" kern="100">
                          <a:effectLst/>
                        </a:rPr>
                        <a:t>0.5197</a:t>
                      </a:r>
                      <a:endParaRPr lang="zh-CN" sz="1600" kern="100">
                        <a:effectLst/>
                      </a:endParaRPr>
                    </a:p>
                    <a:p>
                      <a:pPr algn="ctr">
                        <a:spcAft>
                          <a:spcPts val="0"/>
                        </a:spcAft>
                      </a:pPr>
                      <a:r>
                        <a:rPr lang="en-US" sz="1200" kern="100">
                          <a:effectLst/>
                        </a:rPr>
                        <a:t>0.7279</a:t>
                      </a:r>
                      <a:endParaRPr lang="zh-CN" sz="1600" kern="100">
                        <a:effectLst/>
                      </a:endParaRPr>
                    </a:p>
                    <a:p>
                      <a:pPr algn="ctr">
                        <a:spcAft>
                          <a:spcPts val="0"/>
                        </a:spcAft>
                      </a:pPr>
                      <a:r>
                        <a:rPr lang="en-US" sz="1200" kern="100">
                          <a:effectLst/>
                        </a:rPr>
                        <a:t>0.6097</a:t>
                      </a:r>
                      <a:endParaRPr lang="zh-CN" sz="1600" kern="100">
                        <a:effectLst/>
                        <a:latin typeface="Times New Roman"/>
                        <a:ea typeface="宋体"/>
                      </a:endParaRPr>
                    </a:p>
                  </a:txBody>
                  <a:tcPr marL="68580" marR="68580" marT="0" marB="0" anchor="ctr"/>
                </a:tc>
                <a:tc>
                  <a:txBody>
                    <a:bodyPr/>
                    <a:lstStyle/>
                    <a:p>
                      <a:pPr algn="ctr">
                        <a:spcAft>
                          <a:spcPts val="0"/>
                        </a:spcAft>
                      </a:pPr>
                      <a:r>
                        <a:rPr lang="en-US" sz="1200" kern="100">
                          <a:effectLst/>
                        </a:rPr>
                        <a:t>0.9095</a:t>
                      </a:r>
                      <a:endParaRPr lang="zh-CN" sz="1600" kern="100">
                        <a:effectLst/>
                      </a:endParaRPr>
                    </a:p>
                    <a:p>
                      <a:pPr algn="ctr">
                        <a:spcAft>
                          <a:spcPts val="0"/>
                        </a:spcAft>
                      </a:pPr>
                      <a:r>
                        <a:rPr lang="en-US" sz="1200" kern="100">
                          <a:effectLst/>
                        </a:rPr>
                        <a:t>0.5260</a:t>
                      </a:r>
                      <a:endParaRPr lang="zh-CN" sz="1600" kern="100">
                        <a:effectLst/>
                      </a:endParaRPr>
                    </a:p>
                    <a:p>
                      <a:pPr algn="ctr">
                        <a:spcAft>
                          <a:spcPts val="0"/>
                        </a:spcAft>
                      </a:pPr>
                      <a:r>
                        <a:rPr lang="en-US" sz="1200" kern="100">
                          <a:effectLst/>
                        </a:rPr>
                        <a:t>0.7084</a:t>
                      </a:r>
                      <a:endParaRPr lang="zh-CN" sz="1600" kern="100">
                        <a:effectLst/>
                      </a:endParaRPr>
                    </a:p>
                    <a:p>
                      <a:pPr algn="ctr">
                        <a:spcAft>
                          <a:spcPts val="0"/>
                        </a:spcAft>
                      </a:pPr>
                      <a:r>
                        <a:rPr lang="en-US" sz="1200" kern="100">
                          <a:effectLst/>
                        </a:rPr>
                        <a:t>0.6047</a:t>
                      </a:r>
                      <a:endParaRPr lang="zh-CN" sz="1600" kern="100">
                        <a:effectLst/>
                        <a:latin typeface="Times New Roman"/>
                        <a:ea typeface="宋体"/>
                      </a:endParaRPr>
                    </a:p>
                  </a:txBody>
                  <a:tcPr marL="68580" marR="68580" marT="0" marB="0" anchor="ctr"/>
                </a:tc>
                <a:extLst>
                  <a:ext uri="{0D108BD9-81ED-4DB2-BD59-A6C34878D82A}">
                    <a16:rowId xmlns:a16="http://schemas.microsoft.com/office/drawing/2014/main" val="10006"/>
                  </a:ext>
                </a:extLst>
              </a:tr>
              <a:tr h="0">
                <a:tc>
                  <a:txBody>
                    <a:bodyPr/>
                    <a:lstStyle/>
                    <a:p>
                      <a:pPr algn="ctr">
                        <a:spcAft>
                          <a:spcPts val="0"/>
                        </a:spcAft>
                      </a:pPr>
                      <a:r>
                        <a:rPr lang="en-US" sz="1200" kern="100">
                          <a:effectLst/>
                        </a:rPr>
                        <a:t>70</a:t>
                      </a:r>
                      <a:endParaRPr lang="zh-CN" sz="1600" kern="100">
                        <a:effectLst/>
                        <a:latin typeface="Times New Roman"/>
                        <a:ea typeface="宋体"/>
                      </a:endParaRPr>
                    </a:p>
                  </a:txBody>
                  <a:tcPr marL="68580" marR="68580" marT="0" marB="0" anchor="ctr"/>
                </a:tc>
                <a:tc>
                  <a:txBody>
                    <a:bodyPr/>
                    <a:lstStyle/>
                    <a:p>
                      <a:pPr algn="ctr">
                        <a:spcAft>
                          <a:spcPts val="0"/>
                        </a:spcAft>
                      </a:pPr>
                      <a:r>
                        <a:rPr lang="en-US" sz="1200" kern="100">
                          <a:effectLst/>
                        </a:rPr>
                        <a:t>0.9094</a:t>
                      </a:r>
                      <a:endParaRPr lang="zh-CN" sz="1600" kern="100">
                        <a:effectLst/>
                      </a:endParaRPr>
                    </a:p>
                    <a:p>
                      <a:pPr algn="ctr">
                        <a:spcAft>
                          <a:spcPts val="0"/>
                        </a:spcAft>
                      </a:pPr>
                      <a:r>
                        <a:rPr lang="en-US" sz="1200" kern="100">
                          <a:effectLst/>
                        </a:rPr>
                        <a:t>0.5</a:t>
                      </a:r>
                      <a:endParaRPr lang="zh-CN" sz="1600" kern="100">
                        <a:effectLst/>
                      </a:endParaRPr>
                    </a:p>
                    <a:p>
                      <a:pPr algn="ctr">
                        <a:spcAft>
                          <a:spcPts val="0"/>
                        </a:spcAft>
                      </a:pPr>
                      <a:r>
                        <a:rPr lang="en-US" sz="1200" kern="100">
                          <a:effectLst/>
                        </a:rPr>
                        <a:t>0.7897</a:t>
                      </a:r>
                      <a:endParaRPr lang="zh-CN" sz="1600" kern="100">
                        <a:effectLst/>
                      </a:endParaRPr>
                    </a:p>
                    <a:p>
                      <a:pPr algn="ctr">
                        <a:spcAft>
                          <a:spcPts val="0"/>
                        </a:spcAft>
                      </a:pPr>
                      <a:r>
                        <a:rPr lang="en-US" sz="1200" kern="100">
                          <a:effectLst/>
                        </a:rPr>
                        <a:t>0.5441</a:t>
                      </a:r>
                      <a:endParaRPr lang="zh-CN" sz="1600" kern="100">
                        <a:effectLst/>
                        <a:latin typeface="Times New Roman"/>
                        <a:ea typeface="宋体"/>
                      </a:endParaRPr>
                    </a:p>
                  </a:txBody>
                  <a:tcPr marL="68580" marR="68580" marT="0" marB="0" anchor="ctr"/>
                </a:tc>
                <a:tc>
                  <a:txBody>
                    <a:bodyPr/>
                    <a:lstStyle/>
                    <a:p>
                      <a:pPr algn="ctr">
                        <a:spcAft>
                          <a:spcPts val="0"/>
                        </a:spcAft>
                      </a:pPr>
                      <a:r>
                        <a:rPr lang="en-US" sz="1200" kern="100">
                          <a:effectLst/>
                        </a:rPr>
                        <a:t>0.9094</a:t>
                      </a:r>
                      <a:endParaRPr lang="zh-CN" sz="1600" kern="100">
                        <a:effectLst/>
                      </a:endParaRPr>
                    </a:p>
                    <a:p>
                      <a:pPr algn="ctr">
                        <a:spcAft>
                          <a:spcPts val="0"/>
                        </a:spcAft>
                      </a:pPr>
                      <a:r>
                        <a:rPr lang="en-US" sz="1200" kern="100">
                          <a:effectLst/>
                        </a:rPr>
                        <a:t>0.5</a:t>
                      </a:r>
                      <a:endParaRPr lang="zh-CN" sz="1600" kern="100">
                        <a:effectLst/>
                      </a:endParaRPr>
                    </a:p>
                    <a:p>
                      <a:pPr algn="ctr">
                        <a:spcAft>
                          <a:spcPts val="0"/>
                        </a:spcAft>
                      </a:pPr>
                      <a:r>
                        <a:rPr lang="en-US" sz="1200" kern="100">
                          <a:effectLst/>
                        </a:rPr>
                        <a:t>0.7952</a:t>
                      </a:r>
                      <a:endParaRPr lang="zh-CN" sz="1600" kern="100">
                        <a:effectLst/>
                      </a:endParaRPr>
                    </a:p>
                    <a:p>
                      <a:pPr algn="ctr">
                        <a:spcAft>
                          <a:spcPts val="0"/>
                        </a:spcAft>
                      </a:pPr>
                      <a:r>
                        <a:rPr lang="en-US" sz="1200" kern="100">
                          <a:effectLst/>
                        </a:rPr>
                        <a:t>0.5610</a:t>
                      </a:r>
                      <a:endParaRPr lang="zh-CN" sz="1600" kern="100">
                        <a:effectLst/>
                        <a:latin typeface="Times New Roman"/>
                        <a:ea typeface="宋体"/>
                      </a:endParaRPr>
                    </a:p>
                  </a:txBody>
                  <a:tcPr marL="68580" marR="68580" marT="0" marB="0" anchor="ctr"/>
                </a:tc>
                <a:tc>
                  <a:txBody>
                    <a:bodyPr/>
                    <a:lstStyle/>
                    <a:p>
                      <a:pPr algn="ctr">
                        <a:spcAft>
                          <a:spcPts val="0"/>
                        </a:spcAft>
                      </a:pPr>
                      <a:r>
                        <a:rPr lang="en-US" sz="1200" kern="100">
                          <a:effectLst/>
                        </a:rPr>
                        <a:t>0.9094</a:t>
                      </a:r>
                      <a:endParaRPr lang="zh-CN" sz="1600" kern="100">
                        <a:effectLst/>
                      </a:endParaRPr>
                    </a:p>
                    <a:p>
                      <a:pPr algn="ctr">
                        <a:spcAft>
                          <a:spcPts val="0"/>
                        </a:spcAft>
                      </a:pPr>
                      <a:r>
                        <a:rPr lang="en-US" sz="1200" kern="100">
                          <a:effectLst/>
                        </a:rPr>
                        <a:t>0.5008</a:t>
                      </a:r>
                      <a:endParaRPr lang="zh-CN" sz="1600" kern="100">
                        <a:effectLst/>
                      </a:endParaRPr>
                    </a:p>
                    <a:p>
                      <a:pPr algn="ctr">
                        <a:spcAft>
                          <a:spcPts val="0"/>
                        </a:spcAft>
                      </a:pPr>
                      <a:r>
                        <a:rPr lang="en-US" sz="1200" kern="100">
                          <a:effectLst/>
                        </a:rPr>
                        <a:t>0.7837</a:t>
                      </a:r>
                      <a:endParaRPr lang="zh-CN" sz="1600" kern="100">
                        <a:effectLst/>
                      </a:endParaRPr>
                    </a:p>
                    <a:p>
                      <a:pPr algn="ctr">
                        <a:spcAft>
                          <a:spcPts val="0"/>
                        </a:spcAft>
                      </a:pPr>
                      <a:r>
                        <a:rPr lang="en-US" sz="1200" kern="100">
                          <a:effectLst/>
                        </a:rPr>
                        <a:t>0.5885</a:t>
                      </a:r>
                      <a:endParaRPr lang="zh-CN" sz="1600" kern="100">
                        <a:effectLst/>
                        <a:latin typeface="Times New Roman"/>
                        <a:ea typeface="宋体"/>
                      </a:endParaRPr>
                    </a:p>
                  </a:txBody>
                  <a:tcPr marL="68580" marR="68580" marT="0" marB="0" anchor="ctr"/>
                </a:tc>
                <a:tc>
                  <a:txBody>
                    <a:bodyPr/>
                    <a:lstStyle/>
                    <a:p>
                      <a:pPr algn="ctr">
                        <a:spcAft>
                          <a:spcPts val="0"/>
                        </a:spcAft>
                      </a:pPr>
                      <a:r>
                        <a:rPr lang="en-US" sz="1200" kern="100">
                          <a:effectLst/>
                        </a:rPr>
                        <a:t>0.9105</a:t>
                      </a:r>
                      <a:endParaRPr lang="zh-CN" sz="1600" kern="100">
                        <a:effectLst/>
                      </a:endParaRPr>
                    </a:p>
                    <a:p>
                      <a:pPr algn="ctr">
                        <a:spcAft>
                          <a:spcPts val="0"/>
                        </a:spcAft>
                      </a:pPr>
                      <a:r>
                        <a:rPr lang="en-US" sz="1200" kern="100">
                          <a:effectLst/>
                        </a:rPr>
                        <a:t>0.5099</a:t>
                      </a:r>
                      <a:endParaRPr lang="zh-CN" sz="1600" kern="100">
                        <a:effectLst/>
                      </a:endParaRPr>
                    </a:p>
                    <a:p>
                      <a:pPr algn="ctr">
                        <a:spcAft>
                          <a:spcPts val="0"/>
                        </a:spcAft>
                      </a:pPr>
                      <a:r>
                        <a:rPr lang="en-US" sz="1200" kern="100">
                          <a:effectLst/>
                        </a:rPr>
                        <a:t>0.7569</a:t>
                      </a:r>
                      <a:endParaRPr lang="zh-CN" sz="1600" kern="100">
                        <a:effectLst/>
                      </a:endParaRPr>
                    </a:p>
                    <a:p>
                      <a:pPr algn="ctr">
                        <a:spcAft>
                          <a:spcPts val="0"/>
                        </a:spcAft>
                      </a:pPr>
                      <a:r>
                        <a:rPr lang="en-US" sz="1200" kern="100">
                          <a:effectLst/>
                          <a:highlight>
                            <a:srgbClr val="FF00FF"/>
                          </a:highlight>
                        </a:rPr>
                        <a:t>0.6114</a:t>
                      </a:r>
                      <a:endParaRPr lang="zh-CN" sz="1600" kern="100">
                        <a:effectLst/>
                        <a:latin typeface="Times New Roman"/>
                        <a:ea typeface="宋体"/>
                      </a:endParaRPr>
                    </a:p>
                  </a:txBody>
                  <a:tcPr marL="68580" marR="68580" marT="0" marB="0" anchor="ctr"/>
                </a:tc>
                <a:tc>
                  <a:txBody>
                    <a:bodyPr/>
                    <a:lstStyle/>
                    <a:p>
                      <a:pPr algn="ctr">
                        <a:spcAft>
                          <a:spcPts val="0"/>
                        </a:spcAft>
                      </a:pPr>
                      <a:r>
                        <a:rPr lang="en-US" sz="1200" kern="100">
                          <a:effectLst/>
                          <a:highlight>
                            <a:srgbClr val="FFFF00"/>
                          </a:highlight>
                        </a:rPr>
                        <a:t>0.9114</a:t>
                      </a:r>
                      <a:endParaRPr lang="zh-CN" sz="1600" kern="100">
                        <a:effectLst/>
                      </a:endParaRPr>
                    </a:p>
                    <a:p>
                      <a:pPr algn="ctr">
                        <a:spcAft>
                          <a:spcPts val="0"/>
                        </a:spcAft>
                      </a:pPr>
                      <a:r>
                        <a:rPr lang="en-US" sz="1200" kern="100">
                          <a:effectLst/>
                        </a:rPr>
                        <a:t>0.5198</a:t>
                      </a:r>
                      <a:endParaRPr lang="zh-CN" sz="1600" kern="100">
                        <a:effectLst/>
                      </a:endParaRPr>
                    </a:p>
                    <a:p>
                      <a:pPr algn="ctr">
                        <a:spcAft>
                          <a:spcPts val="0"/>
                        </a:spcAft>
                      </a:pPr>
                      <a:r>
                        <a:rPr lang="en-US" sz="1200" kern="100">
                          <a:effectLst/>
                        </a:rPr>
                        <a:t>0.7305</a:t>
                      </a:r>
                      <a:endParaRPr lang="zh-CN" sz="1600" kern="100">
                        <a:effectLst/>
                      </a:endParaRPr>
                    </a:p>
                    <a:p>
                      <a:pPr algn="ctr">
                        <a:spcAft>
                          <a:spcPts val="0"/>
                        </a:spcAft>
                      </a:pPr>
                      <a:r>
                        <a:rPr lang="en-US" sz="1200" kern="100">
                          <a:effectLst/>
                        </a:rPr>
                        <a:t>0.6113</a:t>
                      </a:r>
                      <a:endParaRPr lang="zh-CN" sz="1600" kern="100">
                        <a:effectLst/>
                        <a:latin typeface="Times New Roman"/>
                        <a:ea typeface="宋体"/>
                      </a:endParaRPr>
                    </a:p>
                  </a:txBody>
                  <a:tcPr marL="68580" marR="68580" marT="0" marB="0" anchor="ctr"/>
                </a:tc>
                <a:tc>
                  <a:txBody>
                    <a:bodyPr/>
                    <a:lstStyle/>
                    <a:p>
                      <a:pPr algn="ctr">
                        <a:spcAft>
                          <a:spcPts val="0"/>
                        </a:spcAft>
                      </a:pPr>
                      <a:r>
                        <a:rPr lang="en-US" sz="1200" kern="100" dirty="0">
                          <a:effectLst/>
                        </a:rPr>
                        <a:t>0.9096</a:t>
                      </a:r>
                      <a:endParaRPr lang="zh-CN" sz="1600" kern="100" dirty="0">
                        <a:effectLst/>
                      </a:endParaRPr>
                    </a:p>
                    <a:p>
                      <a:pPr algn="ctr">
                        <a:spcAft>
                          <a:spcPts val="0"/>
                        </a:spcAft>
                      </a:pPr>
                      <a:r>
                        <a:rPr lang="en-US" sz="1200" kern="100" dirty="0">
                          <a:effectLst/>
                        </a:rPr>
                        <a:t>0.5256</a:t>
                      </a:r>
                      <a:endParaRPr lang="zh-CN" sz="1600" kern="100" dirty="0">
                        <a:effectLst/>
                      </a:endParaRPr>
                    </a:p>
                    <a:p>
                      <a:pPr algn="ctr">
                        <a:spcAft>
                          <a:spcPts val="0"/>
                        </a:spcAft>
                      </a:pPr>
                      <a:r>
                        <a:rPr lang="en-US" sz="1200" kern="100" dirty="0">
                          <a:effectLst/>
                        </a:rPr>
                        <a:t>0.7069</a:t>
                      </a:r>
                      <a:endParaRPr lang="zh-CN" sz="1600" kern="100" dirty="0">
                        <a:effectLst/>
                      </a:endParaRPr>
                    </a:p>
                    <a:p>
                      <a:pPr algn="ctr">
                        <a:spcAft>
                          <a:spcPts val="0"/>
                        </a:spcAft>
                      </a:pPr>
                      <a:r>
                        <a:rPr lang="en-US" sz="1200" kern="100" dirty="0">
                          <a:effectLst/>
                        </a:rPr>
                        <a:t>0.6061</a:t>
                      </a:r>
                      <a:endParaRPr lang="zh-CN" sz="1600" kern="100" dirty="0">
                        <a:effectLst/>
                        <a:latin typeface="Times New Roman"/>
                        <a:ea typeface="宋体"/>
                      </a:endParaRPr>
                    </a:p>
                  </a:txBody>
                  <a:tcPr marL="68580" marR="68580" marT="0" marB="0"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597592730"/>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2"/>
          <p:cNvSpPr txBox="1"/>
          <p:nvPr/>
        </p:nvSpPr>
        <p:spPr>
          <a:xfrm>
            <a:off x="411480" y="681693"/>
            <a:ext cx="8311279" cy="5773971"/>
          </a:xfrm>
          <a:prstGeom prst="rect">
            <a:avLst/>
          </a:prstGeom>
        </p:spPr>
        <p:txBody>
          <a:bodyPr vert="horz" lIns="91392" tIns="45696" rIns="91392" bIns="45696"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457200">
              <a:lnSpc>
                <a:spcPct val="150000"/>
              </a:lnSpc>
              <a:spcBef>
                <a:spcPts val="0"/>
              </a:spcBef>
              <a:buNone/>
            </a:pPr>
            <a:r>
              <a:rPr lang="zh-CN" altLang="en-US" sz="220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随机搜索的思想和网格搜索比较相似，只是不固定分隔子空间，而是随机分隔。它是将每个特征的取值都看成是一个分布，然后依概率从中取值。每轮中，每个特征取一个值，进行模型训练。它的理论依据是，如果随机样本点集足够大，那么也可以找到全局的最大或最小值，或它们的近似值。通过对搜索范围的随机取样，随机搜索一般会比网格搜索要快一些。但是无法保证得到最优。</a:t>
            </a:r>
            <a:endPar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p:txBody>
      </p:sp>
      <p:sp>
        <p:nvSpPr>
          <p:cNvPr id="41" name="文本框 2"/>
          <p:cNvSpPr txBox="1"/>
          <p:nvPr/>
        </p:nvSpPr>
        <p:spPr>
          <a:xfrm>
            <a:off x="0" y="158473"/>
            <a:ext cx="9144000" cy="523220"/>
          </a:xfrm>
          <a:prstGeom prst="rect">
            <a:avLst/>
          </a:prstGeom>
          <a:noFill/>
        </p:spPr>
        <p:txBody>
          <a:bodyPr wrap="square" rtlCol="0">
            <a:spAutoFit/>
          </a:bodyPr>
          <a:lstStyle/>
          <a:p>
            <a:pPr algn="ctr" defTabSz="1218565"/>
            <a:r>
              <a:rPr lang="en-US" altLang="zh-CN" sz="2800" b="1" dirty="0">
                <a:solidFill>
                  <a:srgbClr val="0070C0"/>
                </a:solidFill>
                <a:latin typeface="微软雅黑" panose="020B0503020204020204" pitchFamily="34" charset="-122"/>
                <a:ea typeface="微软雅黑" panose="020B0503020204020204" pitchFamily="34" charset="-122"/>
              </a:rPr>
              <a:t>5.3.2 </a:t>
            </a:r>
            <a:r>
              <a:rPr lang="zh-CN" altLang="en-US" sz="2800" b="1" dirty="0">
                <a:solidFill>
                  <a:srgbClr val="0070C0"/>
                </a:solidFill>
                <a:latin typeface="微软雅黑" panose="020B0503020204020204" pitchFamily="34" charset="-122"/>
                <a:ea typeface="微软雅黑" panose="020B0503020204020204" pitchFamily="34" charset="-122"/>
              </a:rPr>
              <a:t>随机搜索</a:t>
            </a:r>
          </a:p>
        </p:txBody>
      </p:sp>
      <p:sp>
        <p:nvSpPr>
          <p:cNvPr id="4" name="灯片编号占位符 1"/>
          <p:cNvSpPr txBox="1">
            <a:spLocks/>
          </p:cNvSpPr>
          <p:nvPr/>
        </p:nvSpPr>
        <p:spPr>
          <a:xfrm>
            <a:off x="6791621" y="6464141"/>
            <a:ext cx="2133600" cy="273844"/>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E1BEBC7A-FD02-486B-81B5-A845787C689C}" type="slidenum">
              <a:rPr lang="zh-CN" altLang="en-US" sz="1600" smtClean="0"/>
              <a:pPr algn="r"/>
              <a:t>28</a:t>
            </a:fld>
            <a:endParaRPr lang="zh-CN" altLang="en-US" sz="16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789741558"/>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28575" y="2166806"/>
            <a:ext cx="9093835" cy="1228090"/>
          </a:xfrm>
          <a:prstGeom prst="rect">
            <a:avLst/>
          </a:prstGeom>
          <a:noFill/>
        </p:spPr>
        <p:txBody>
          <a:bodyPr wrap="square" lIns="121854" tIns="60926" rIns="121854" bIns="60926" rtlCol="0">
            <a:spAutoFit/>
          </a:bodyPr>
          <a:lstStyle/>
          <a:p>
            <a:pPr algn="ctr" defTabSz="1218565"/>
            <a:r>
              <a:rPr lang="zh-CN" altLang="en-US" sz="7195" b="1" dirty="0">
                <a:solidFill>
                  <a:srgbClr val="0070C0"/>
                </a:solidFill>
                <a:latin typeface="微软雅黑" panose="020B0503020204020204" pitchFamily="34" charset="-122"/>
                <a:ea typeface="微软雅黑" panose="020B0503020204020204" pitchFamily="34" charset="-122"/>
              </a:rPr>
              <a:t>谢谢</a:t>
            </a:r>
          </a:p>
        </p:txBody>
      </p:sp>
      <p:sp>
        <p:nvSpPr>
          <p:cNvPr id="12" name="TextBox 11"/>
          <p:cNvSpPr txBox="1"/>
          <p:nvPr/>
        </p:nvSpPr>
        <p:spPr>
          <a:xfrm>
            <a:off x="436891" y="455853"/>
            <a:ext cx="1744896" cy="861706"/>
          </a:xfrm>
          <a:prstGeom prst="rect">
            <a:avLst/>
          </a:prstGeom>
          <a:noFill/>
        </p:spPr>
        <p:txBody>
          <a:bodyPr wrap="none" lIns="121854" tIns="60926" rIns="121854" bIns="60926" rtlCol="0">
            <a:spAutoFit/>
          </a:bodyPr>
          <a:lstStyle/>
          <a:p>
            <a:pPr defTabSz="1218565"/>
            <a:r>
              <a:rPr lang="en-US" altLang="zh-CN" sz="4800" dirty="0">
                <a:solidFill>
                  <a:prstClr val="white"/>
                </a:solidFill>
                <a:latin typeface="Eras Bold ITC" panose="020B0907030504020204" pitchFamily="34" charset="0"/>
                <a:ea typeface="宋体" panose="02010600030101010101" pitchFamily="2" charset="-122"/>
              </a:rPr>
              <a:t>LOGO</a:t>
            </a:r>
            <a:endParaRPr lang="zh-CN" altLang="en-US" sz="4800" dirty="0">
              <a:solidFill>
                <a:prstClr val="white"/>
              </a:solidFill>
              <a:latin typeface="Eras Bold ITC" panose="020B0907030504020204" pitchFamily="34" charset="0"/>
              <a:ea typeface="宋体" panose="02010600030101010101" pitchFamily="2" charset="-122"/>
            </a:endParaRPr>
          </a:p>
        </p:txBody>
      </p:sp>
    </p:spTree>
    <p:extLst>
      <p:ext uri="{BB962C8B-B14F-4D97-AF65-F5344CB8AC3E}">
        <p14:creationId xmlns:p14="http://schemas.microsoft.com/office/powerpoint/2010/main" val="306910954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0"/>
                                        </p:tgtEl>
                                        <p:attrNameLst>
                                          <p:attrName>ppt_y</p:attrName>
                                        </p:attrNameLst>
                                      </p:cBhvr>
                                      <p:tavLst>
                                        <p:tav tm="0">
                                          <p:val>
                                            <p:strVal val="#ppt_y"/>
                                          </p:val>
                                        </p:tav>
                                        <p:tav tm="100000">
                                          <p:val>
                                            <p:strVal val="#ppt_y"/>
                                          </p:val>
                                        </p:tav>
                                      </p:tavLst>
                                    </p:anim>
                                    <p:anim calcmode="lin" valueType="num">
                                      <p:cBhvr>
                                        <p:cTn id="9"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圆角矩形 66"/>
          <p:cNvSpPr/>
          <p:nvPr/>
        </p:nvSpPr>
        <p:spPr>
          <a:xfrm>
            <a:off x="5833659" y="1882118"/>
            <a:ext cx="525109" cy="511238"/>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29" tIns="60914" rIns="121829" bIns="60914" anchor="ctr"/>
          <a:lstStyle/>
          <a:p>
            <a:pPr algn="ctr" defTabSz="1218565">
              <a:defRPr/>
            </a:pPr>
            <a:r>
              <a:rPr lang="en-US" altLang="zh-CN" sz="3600" dirty="0">
                <a:solidFill>
                  <a:prstClr val="white"/>
                </a:solidFill>
                <a:latin typeface="Calibri" panose="020F0502020204030204"/>
                <a:ea typeface="Arial Unicode MS" panose="020B0604020202020204" pitchFamily="34" charset="-122"/>
                <a:cs typeface="Arial Unicode MS" panose="020B0604020202020204" pitchFamily="34" charset="-122"/>
              </a:rPr>
              <a:t>1</a:t>
            </a:r>
            <a:endParaRPr lang="zh-CN" altLang="en-US" sz="3600" dirty="0">
              <a:solidFill>
                <a:prstClr val="white"/>
              </a:solidFill>
              <a:latin typeface="Calibri" panose="020F0502020204030204"/>
              <a:ea typeface="Arial Unicode MS" panose="020B0604020202020204" pitchFamily="34" charset="-122"/>
              <a:cs typeface="Arial Unicode MS" panose="020B0604020202020204" pitchFamily="34" charset="-122"/>
            </a:endParaRPr>
          </a:p>
        </p:txBody>
      </p:sp>
      <p:grpSp>
        <p:nvGrpSpPr>
          <p:cNvPr id="68" name="组合 67"/>
          <p:cNvGrpSpPr/>
          <p:nvPr/>
        </p:nvGrpSpPr>
        <p:grpSpPr>
          <a:xfrm>
            <a:off x="6640754" y="1882117"/>
            <a:ext cx="1976597" cy="511238"/>
            <a:chOff x="6339097" y="1573726"/>
            <a:chExt cx="3744416" cy="511504"/>
          </a:xfrm>
        </p:grpSpPr>
        <p:sp>
          <p:nvSpPr>
            <p:cNvPr id="69" name="圆角矩形 68"/>
            <p:cNvSpPr/>
            <p:nvPr/>
          </p:nvSpPr>
          <p:spPr>
            <a:xfrm>
              <a:off x="6339097" y="1573726"/>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algn="ctr" defTabSz="1218565">
                <a:defRPr/>
              </a:pPr>
              <a:endParaRPr lang="zh-CN" altLang="en-US" sz="3600" dirty="0">
                <a:solidFill>
                  <a:prstClr val="white"/>
                </a:solidFill>
                <a:latin typeface="Calibri" panose="020F0502020204030204"/>
                <a:ea typeface="Arial Unicode MS" panose="020B0604020202020204" pitchFamily="34" charset="-122"/>
                <a:cs typeface="Arial Unicode MS" panose="020B0604020202020204" pitchFamily="34" charset="-122"/>
              </a:endParaRPr>
            </a:p>
          </p:txBody>
        </p:sp>
        <p:sp>
          <p:nvSpPr>
            <p:cNvPr id="70" name="矩形 69"/>
            <p:cNvSpPr/>
            <p:nvPr/>
          </p:nvSpPr>
          <p:spPr>
            <a:xfrm>
              <a:off x="6491851" y="1614014"/>
              <a:ext cx="3496276" cy="431087"/>
            </a:xfrm>
            <a:prstGeom prst="rect">
              <a:avLst/>
            </a:prstGeom>
          </p:spPr>
          <p:txBody>
            <a:bodyPr wrap="square" lIns="121897" tIns="60948" rIns="121897" bIns="60948">
              <a:spAutoFit/>
            </a:bodyPr>
            <a:lstStyle/>
            <a:p>
              <a:pPr defTabSz="1218565">
                <a:defRPr/>
              </a:pPr>
              <a:r>
                <a:rPr lang="zh-CN" altLang="en-US" sz="20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特征工程</a:t>
              </a:r>
              <a:endParaRPr lang="zh-CN" altLang="zh-CN" sz="20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71" name="圆角矩形 70"/>
          <p:cNvSpPr/>
          <p:nvPr/>
        </p:nvSpPr>
        <p:spPr>
          <a:xfrm>
            <a:off x="5833659" y="2718135"/>
            <a:ext cx="525109" cy="511238"/>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29" tIns="60914" rIns="121829" bIns="60914" anchor="ctr"/>
          <a:lstStyle/>
          <a:p>
            <a:pPr algn="ctr" defTabSz="1218565">
              <a:defRPr/>
            </a:pPr>
            <a:r>
              <a:rPr lang="en-US" altLang="zh-CN" sz="3600" dirty="0">
                <a:solidFill>
                  <a:prstClr val="white"/>
                </a:solidFill>
                <a:latin typeface="Calibri" panose="020F0502020204030204"/>
                <a:ea typeface="Arial Unicode MS" panose="020B0604020202020204" pitchFamily="34" charset="-122"/>
                <a:cs typeface="Arial Unicode MS" panose="020B0604020202020204" pitchFamily="34" charset="-122"/>
              </a:rPr>
              <a:t>2</a:t>
            </a:r>
            <a:endParaRPr lang="zh-CN" altLang="en-US" sz="3600" dirty="0">
              <a:solidFill>
                <a:prstClr val="white"/>
              </a:solidFill>
              <a:latin typeface="Calibri" panose="020F0502020204030204"/>
              <a:ea typeface="Arial Unicode MS" panose="020B0604020202020204" pitchFamily="34" charset="-122"/>
              <a:cs typeface="Arial Unicode MS" panose="020B0604020202020204" pitchFamily="34" charset="-122"/>
            </a:endParaRPr>
          </a:p>
        </p:txBody>
      </p:sp>
      <p:grpSp>
        <p:nvGrpSpPr>
          <p:cNvPr id="72" name="组合 71"/>
          <p:cNvGrpSpPr/>
          <p:nvPr/>
        </p:nvGrpSpPr>
        <p:grpSpPr>
          <a:xfrm>
            <a:off x="6622852" y="2718135"/>
            <a:ext cx="1976597" cy="511238"/>
            <a:chOff x="6315199" y="2410178"/>
            <a:chExt cx="3744416" cy="511504"/>
          </a:xfrm>
        </p:grpSpPr>
        <p:sp>
          <p:nvSpPr>
            <p:cNvPr id="73" name="圆角矩形 72"/>
            <p:cNvSpPr/>
            <p:nvPr/>
          </p:nvSpPr>
          <p:spPr>
            <a:xfrm>
              <a:off x="6315199" y="241017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algn="ctr" defTabSz="1218565">
                <a:defRPr/>
              </a:pPr>
              <a:endParaRPr lang="zh-CN" altLang="en-US" sz="3600" dirty="0">
                <a:solidFill>
                  <a:prstClr val="white"/>
                </a:solidFill>
                <a:latin typeface="Calibri" panose="020F0502020204030204"/>
                <a:ea typeface="Arial Unicode MS" panose="020B0604020202020204" pitchFamily="34" charset="-122"/>
                <a:cs typeface="Arial Unicode MS" panose="020B0604020202020204" pitchFamily="34" charset="-122"/>
              </a:endParaRPr>
            </a:p>
          </p:txBody>
        </p:sp>
        <p:sp>
          <p:nvSpPr>
            <p:cNvPr id="74" name="矩形 73"/>
            <p:cNvSpPr/>
            <p:nvPr/>
          </p:nvSpPr>
          <p:spPr>
            <a:xfrm>
              <a:off x="6486706" y="2450466"/>
              <a:ext cx="3496276" cy="430928"/>
            </a:xfrm>
            <a:prstGeom prst="rect">
              <a:avLst/>
            </a:prstGeom>
          </p:spPr>
          <p:txBody>
            <a:bodyPr wrap="square" lIns="121897" tIns="60948" rIns="121897" bIns="60948">
              <a:spAutoFit/>
            </a:bodyPr>
            <a:lstStyle/>
            <a:p>
              <a:pPr defTabSz="1218565">
                <a:defRPr/>
              </a:pPr>
              <a:r>
                <a:rPr lang="zh-CN" altLang="en-US" sz="20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线性降维</a:t>
              </a:r>
              <a:endParaRPr lang="zh-CN" altLang="zh-CN" sz="20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75" name="圆角矩形 74"/>
          <p:cNvSpPr/>
          <p:nvPr/>
        </p:nvSpPr>
        <p:spPr>
          <a:xfrm>
            <a:off x="5833659" y="3603527"/>
            <a:ext cx="525109" cy="511238"/>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29" tIns="60914" rIns="121829" bIns="60914" anchor="ctr"/>
          <a:lstStyle/>
          <a:p>
            <a:pPr algn="ctr" defTabSz="1218565">
              <a:defRPr/>
            </a:pPr>
            <a:r>
              <a:rPr lang="en-US" altLang="zh-CN" sz="3600" dirty="0">
                <a:solidFill>
                  <a:prstClr val="white"/>
                </a:solidFill>
                <a:latin typeface="Calibri" panose="020F0502020204030204"/>
                <a:ea typeface="Arial Unicode MS" panose="020B0604020202020204" pitchFamily="34" charset="-122"/>
                <a:cs typeface="Arial Unicode MS" panose="020B0604020202020204" pitchFamily="34" charset="-122"/>
              </a:rPr>
              <a:t>3</a:t>
            </a:r>
            <a:endParaRPr lang="zh-CN" altLang="en-US" sz="3600" dirty="0">
              <a:solidFill>
                <a:prstClr val="white"/>
              </a:solidFill>
              <a:latin typeface="Calibri" panose="020F0502020204030204"/>
              <a:ea typeface="Arial Unicode MS" panose="020B0604020202020204" pitchFamily="34" charset="-122"/>
              <a:cs typeface="Arial Unicode MS" panose="020B0604020202020204" pitchFamily="34" charset="-122"/>
            </a:endParaRPr>
          </a:p>
        </p:txBody>
      </p:sp>
      <p:grpSp>
        <p:nvGrpSpPr>
          <p:cNvPr id="76" name="组合 75"/>
          <p:cNvGrpSpPr/>
          <p:nvPr/>
        </p:nvGrpSpPr>
        <p:grpSpPr>
          <a:xfrm>
            <a:off x="6640754" y="3603525"/>
            <a:ext cx="1976597" cy="511238"/>
            <a:chOff x="6339097" y="3296031"/>
            <a:chExt cx="3744416" cy="511504"/>
          </a:xfrm>
        </p:grpSpPr>
        <p:sp>
          <p:nvSpPr>
            <p:cNvPr id="77" name="圆角矩形 76"/>
            <p:cNvSpPr/>
            <p:nvPr/>
          </p:nvSpPr>
          <p:spPr>
            <a:xfrm>
              <a:off x="6339097" y="3296031"/>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algn="ctr" defTabSz="1218565">
                <a:defRPr/>
              </a:pPr>
              <a:endParaRPr lang="zh-CN" altLang="en-US" sz="3600" dirty="0">
                <a:solidFill>
                  <a:prstClr val="white"/>
                </a:solidFill>
                <a:latin typeface="Calibri" panose="020F0502020204030204"/>
                <a:ea typeface="Arial Unicode MS" panose="020B0604020202020204" pitchFamily="34" charset="-122"/>
                <a:cs typeface="Arial Unicode MS" panose="020B0604020202020204" pitchFamily="34" charset="-122"/>
              </a:endParaRPr>
            </a:p>
          </p:txBody>
        </p:sp>
        <p:sp>
          <p:nvSpPr>
            <p:cNvPr id="78" name="矩形 77"/>
            <p:cNvSpPr/>
            <p:nvPr/>
          </p:nvSpPr>
          <p:spPr>
            <a:xfrm>
              <a:off x="6491850" y="3336319"/>
              <a:ext cx="3496276" cy="431087"/>
            </a:xfrm>
            <a:prstGeom prst="rect">
              <a:avLst/>
            </a:prstGeom>
          </p:spPr>
          <p:txBody>
            <a:bodyPr wrap="square" lIns="121897" tIns="60948" rIns="121897" bIns="60948">
              <a:spAutoFit/>
            </a:bodyPr>
            <a:lstStyle/>
            <a:p>
              <a:pPr defTabSz="1218565">
                <a:defRPr/>
              </a:pPr>
              <a:r>
                <a:rPr lang="zh-CN" altLang="en-US" sz="20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超参数调优</a:t>
              </a:r>
              <a:endParaRPr lang="zh-CN" altLang="zh-CN" sz="20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87" name="TextBox 86"/>
          <p:cNvSpPr txBox="1"/>
          <p:nvPr/>
        </p:nvSpPr>
        <p:spPr>
          <a:xfrm>
            <a:off x="-1" y="1859815"/>
            <a:ext cx="4809470" cy="2338993"/>
          </a:xfrm>
          <a:prstGeom prst="rect">
            <a:avLst/>
          </a:prstGeom>
          <a:noFill/>
        </p:spPr>
        <p:txBody>
          <a:bodyPr wrap="square" lIns="121817" tIns="60906" rIns="121817" bIns="60906">
            <a:spAutoFit/>
          </a:bodyPr>
          <a:lstStyle/>
          <a:p>
            <a:pPr algn="ctr" defTabSz="1218565">
              <a:defRPr/>
            </a:pPr>
            <a:r>
              <a:rPr lang="zh-CN" altLang="en-US" sz="4800" b="1" spc="200" dirty="0">
                <a:solidFill>
                  <a:srgbClr val="0070C0"/>
                </a:solidFill>
                <a:latin typeface="微软雅黑" panose="020B0503020204020204" pitchFamily="34" charset="-122"/>
                <a:ea typeface="微软雅黑" panose="020B0503020204020204" pitchFamily="34" charset="-122"/>
              </a:rPr>
              <a:t>第五章</a:t>
            </a:r>
            <a:endParaRPr lang="en-US" altLang="zh-CN" sz="4800" b="1" spc="200" dirty="0">
              <a:solidFill>
                <a:srgbClr val="0070C0"/>
              </a:solidFill>
              <a:latin typeface="微软雅黑" panose="020B0503020204020204" pitchFamily="34" charset="-122"/>
              <a:ea typeface="微软雅黑" panose="020B0503020204020204" pitchFamily="34" charset="-122"/>
            </a:endParaRPr>
          </a:p>
          <a:p>
            <a:pPr algn="ctr" defTabSz="1218565">
              <a:defRPr/>
            </a:pPr>
            <a:r>
              <a:rPr lang="zh-CN" altLang="en-US" sz="4800" b="1" spc="200" dirty="0">
                <a:solidFill>
                  <a:srgbClr val="0070C0"/>
                </a:solidFill>
                <a:latin typeface="微软雅黑" panose="020B0503020204020204" pitchFamily="34" charset="-122"/>
                <a:ea typeface="微软雅黑" panose="020B0503020204020204" pitchFamily="34" charset="-122"/>
              </a:rPr>
              <a:t>特征工程、降维与超参数调优</a:t>
            </a:r>
            <a:endParaRPr lang="zh-CN" altLang="en-US" sz="3200" b="1" spc="200" dirty="0">
              <a:solidFill>
                <a:srgbClr val="0070C0"/>
              </a:solidFill>
              <a:latin typeface="微软雅黑" panose="020B0503020204020204" pitchFamily="34" charset="-122"/>
              <a:ea typeface="微软雅黑" panose="020B0503020204020204" pitchFamily="34" charset="-122"/>
            </a:endParaRPr>
          </a:p>
        </p:txBody>
      </p:sp>
      <p:sp>
        <p:nvSpPr>
          <p:cNvPr id="88" name="下箭头 87"/>
          <p:cNvSpPr/>
          <p:nvPr/>
        </p:nvSpPr>
        <p:spPr>
          <a:xfrm rot="16200000">
            <a:off x="4972089" y="1806107"/>
            <a:ext cx="575764" cy="695523"/>
          </a:xfrm>
          <a:prstGeom prst="downArrow">
            <a:avLst/>
          </a:prstGeom>
          <a:solidFill>
            <a:srgbClr val="F5A609"/>
          </a:solidFill>
          <a:ln>
            <a:noFill/>
          </a:ln>
        </p:spPr>
        <p:style>
          <a:lnRef idx="2">
            <a:schemeClr val="accent1">
              <a:shade val="50000"/>
            </a:schemeClr>
          </a:lnRef>
          <a:fillRef idx="1">
            <a:schemeClr val="accent1"/>
          </a:fillRef>
          <a:effectRef idx="0">
            <a:schemeClr val="accent1"/>
          </a:effectRef>
          <a:fontRef idx="minor">
            <a:schemeClr val="lt1"/>
          </a:fontRef>
        </p:style>
        <p:txBody>
          <a:bodyPr lIns="91340" tIns="45671" rIns="91340" bIns="45671" rtlCol="0" anchor="ctr"/>
          <a:lstStyle/>
          <a:p>
            <a:pPr algn="ctr" defTabSz="1218565"/>
            <a:endParaRPr lang="zh-CN" altLang="en-US" sz="2400">
              <a:solidFill>
                <a:prstClr val="white"/>
              </a:solidFill>
              <a:latin typeface="Calibri" panose="020F0502020204030204"/>
              <a:ea typeface="宋体" panose="02010600030101010101" pitchFamily="2" charset="-122"/>
            </a:endParaRPr>
          </a:p>
        </p:txBody>
      </p:sp>
      <p:sp>
        <p:nvSpPr>
          <p:cNvPr id="20" name="灯片编号占位符 1"/>
          <p:cNvSpPr txBox="1">
            <a:spLocks/>
          </p:cNvSpPr>
          <p:nvPr/>
        </p:nvSpPr>
        <p:spPr>
          <a:xfrm>
            <a:off x="6791621" y="5786057"/>
            <a:ext cx="2133600" cy="273844"/>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E1BEBC7A-FD02-486B-81B5-A845787C689C}" type="slidenum">
              <a:rPr lang="zh-CN" altLang="en-US" sz="1600" smtClean="0"/>
              <a:pPr algn="r"/>
              <a:t>3</a:t>
            </a:fld>
            <a:endParaRPr lang="zh-CN" altLang="en-US" sz="1600" dirty="0"/>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wipe(down)">
                                      <p:cBhvr>
                                        <p:cTn id="7" dur="580">
                                          <p:stCondLst>
                                            <p:cond delay="0"/>
                                          </p:stCondLst>
                                        </p:cTn>
                                        <p:tgtEl>
                                          <p:spTgt spid="88"/>
                                        </p:tgtEl>
                                      </p:cBhvr>
                                    </p:animEffect>
                                    <p:anim calcmode="lin" valueType="num">
                                      <p:cBhvr>
                                        <p:cTn id="8" dur="1822" tmFilter="0,0; 0.14,0.36; 0.43,0.73; 0.71,0.91; 1.0,1.0">
                                          <p:stCondLst>
                                            <p:cond delay="0"/>
                                          </p:stCondLst>
                                        </p:cTn>
                                        <p:tgtEl>
                                          <p:spTgt spid="8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8"/>
                                        </p:tgtEl>
                                        <p:attrNameLst>
                                          <p:attrName>ppt_y</p:attrName>
                                        </p:attrNameLst>
                                      </p:cBhvr>
                                      <p:tavLst>
                                        <p:tav tm="0" fmla="#ppt_y-sin(pi*$)/81">
                                          <p:val>
                                            <p:fltVal val="0"/>
                                          </p:val>
                                        </p:tav>
                                        <p:tav tm="100000">
                                          <p:val>
                                            <p:fltVal val="1"/>
                                          </p:val>
                                        </p:tav>
                                      </p:tavLst>
                                    </p:anim>
                                    <p:animScale>
                                      <p:cBhvr>
                                        <p:cTn id="13" dur="26">
                                          <p:stCondLst>
                                            <p:cond delay="650"/>
                                          </p:stCondLst>
                                        </p:cTn>
                                        <p:tgtEl>
                                          <p:spTgt spid="88"/>
                                        </p:tgtEl>
                                      </p:cBhvr>
                                      <p:to x="100000" y="60000"/>
                                    </p:animScale>
                                    <p:animScale>
                                      <p:cBhvr>
                                        <p:cTn id="14" dur="166" decel="50000">
                                          <p:stCondLst>
                                            <p:cond delay="676"/>
                                          </p:stCondLst>
                                        </p:cTn>
                                        <p:tgtEl>
                                          <p:spTgt spid="88"/>
                                        </p:tgtEl>
                                      </p:cBhvr>
                                      <p:to x="100000" y="100000"/>
                                    </p:animScale>
                                    <p:animScale>
                                      <p:cBhvr>
                                        <p:cTn id="15" dur="26">
                                          <p:stCondLst>
                                            <p:cond delay="1312"/>
                                          </p:stCondLst>
                                        </p:cTn>
                                        <p:tgtEl>
                                          <p:spTgt spid="88"/>
                                        </p:tgtEl>
                                      </p:cBhvr>
                                      <p:to x="100000" y="80000"/>
                                    </p:animScale>
                                    <p:animScale>
                                      <p:cBhvr>
                                        <p:cTn id="16" dur="166" decel="50000">
                                          <p:stCondLst>
                                            <p:cond delay="1338"/>
                                          </p:stCondLst>
                                        </p:cTn>
                                        <p:tgtEl>
                                          <p:spTgt spid="88"/>
                                        </p:tgtEl>
                                      </p:cBhvr>
                                      <p:to x="100000" y="100000"/>
                                    </p:animScale>
                                    <p:animScale>
                                      <p:cBhvr>
                                        <p:cTn id="17" dur="26">
                                          <p:stCondLst>
                                            <p:cond delay="1642"/>
                                          </p:stCondLst>
                                        </p:cTn>
                                        <p:tgtEl>
                                          <p:spTgt spid="88"/>
                                        </p:tgtEl>
                                      </p:cBhvr>
                                      <p:to x="100000" y="90000"/>
                                    </p:animScale>
                                    <p:animScale>
                                      <p:cBhvr>
                                        <p:cTn id="18" dur="166" decel="50000">
                                          <p:stCondLst>
                                            <p:cond delay="1668"/>
                                          </p:stCondLst>
                                        </p:cTn>
                                        <p:tgtEl>
                                          <p:spTgt spid="88"/>
                                        </p:tgtEl>
                                      </p:cBhvr>
                                      <p:to x="100000" y="100000"/>
                                    </p:animScale>
                                    <p:animScale>
                                      <p:cBhvr>
                                        <p:cTn id="19" dur="26">
                                          <p:stCondLst>
                                            <p:cond delay="1808"/>
                                          </p:stCondLst>
                                        </p:cTn>
                                        <p:tgtEl>
                                          <p:spTgt spid="88"/>
                                        </p:tgtEl>
                                      </p:cBhvr>
                                      <p:to x="100000" y="95000"/>
                                    </p:animScale>
                                    <p:animScale>
                                      <p:cBhvr>
                                        <p:cTn id="20" dur="166" decel="50000">
                                          <p:stCondLst>
                                            <p:cond delay="1834"/>
                                          </p:stCondLst>
                                        </p:cTn>
                                        <p:tgtEl>
                                          <p:spTgt spid="8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2"/>
          <p:cNvSpPr txBox="1"/>
          <p:nvPr/>
        </p:nvSpPr>
        <p:spPr>
          <a:xfrm>
            <a:off x="411481" y="681693"/>
            <a:ext cx="8330184" cy="5773971"/>
          </a:xfrm>
          <a:prstGeom prst="rect">
            <a:avLst/>
          </a:prstGeom>
        </p:spPr>
        <p:txBody>
          <a:bodyPr vert="horz" lIns="91392" tIns="45696" rIns="91392" bIns="45696"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457200">
              <a:lnSpc>
                <a:spcPct val="150000"/>
              </a:lnSpc>
              <a:spcBef>
                <a:spcPts val="0"/>
              </a:spcBef>
              <a:buNone/>
            </a:pPr>
            <a:r>
              <a:rPr lang="zh-CN" altLang="en-US" sz="2200" dirty="0">
                <a:solidFill>
                  <a:srgbClr val="FF0000"/>
                </a:solidFill>
                <a:latin typeface="Arial" panose="020B0604020202020204" pitchFamily="34" charset="0"/>
                <a:ea typeface="微软雅黑" panose="020B0503020204020204" pitchFamily="34" charset="-122"/>
                <a:cs typeface="Arial" panose="020B0604020202020204" pitchFamily="34" charset="0"/>
              </a:rPr>
              <a:t>特征工程的目标是从实例的原始数据中提取出供模型训练的合适特征</a:t>
            </a: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。特征的提取与问题的领域知识密切相关。特征工程在机器学习过程中的位置和作用如下图所示。</a:t>
            </a:r>
            <a:endPar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a:p>
            <a:pPr marL="0" indent="457200">
              <a:lnSpc>
                <a:spcPct val="150000"/>
              </a:lnSpc>
              <a:spcBef>
                <a:spcPts val="0"/>
              </a:spcBef>
              <a:buNone/>
            </a:pPr>
            <a:endPar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a:p>
            <a:pPr marL="0" indent="457200">
              <a:lnSpc>
                <a:spcPct val="150000"/>
              </a:lnSpc>
              <a:spcBef>
                <a:spcPts val="0"/>
              </a:spcBef>
              <a:buNone/>
            </a:pPr>
            <a:endPar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a:p>
            <a:pPr marL="0" indent="457200">
              <a:lnSpc>
                <a:spcPct val="150000"/>
              </a:lnSpc>
              <a:spcBef>
                <a:spcPts val="0"/>
              </a:spcBef>
              <a:buNone/>
            </a:pPr>
            <a:endPar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a:p>
            <a:pPr marL="0" indent="457200">
              <a:lnSpc>
                <a:spcPct val="150000"/>
              </a:lnSpc>
              <a:spcBef>
                <a:spcPts val="0"/>
              </a:spcBef>
              <a:buNone/>
            </a:pPr>
            <a:endPar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a:p>
            <a:pPr marL="0" indent="457200">
              <a:lnSpc>
                <a:spcPct val="150000"/>
              </a:lnSpc>
              <a:spcBef>
                <a:spcPts val="0"/>
              </a:spcBef>
              <a:buNone/>
            </a:pPr>
            <a:endPar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a:p>
            <a:pPr marL="0" indent="457200">
              <a:lnSpc>
                <a:spcPct val="150000"/>
              </a:lnSpc>
              <a:spcBef>
                <a:spcPts val="0"/>
              </a:spcBef>
              <a:buNone/>
            </a:pP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特征提取是一种创造性的活动，没有固定的规则可循。一般来说，需要先从总体上理解数据，必要时可通过可视化来帮助理解，然后运用领域知识进行分析和联想，然后处理数据提取出特征。</a:t>
            </a:r>
            <a:endPar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p:txBody>
      </p:sp>
      <p:sp>
        <p:nvSpPr>
          <p:cNvPr id="41" name="文本框 2"/>
          <p:cNvSpPr txBox="1"/>
          <p:nvPr/>
        </p:nvSpPr>
        <p:spPr>
          <a:xfrm>
            <a:off x="0" y="158473"/>
            <a:ext cx="9144000" cy="523220"/>
          </a:xfrm>
          <a:prstGeom prst="rect">
            <a:avLst/>
          </a:prstGeom>
          <a:noFill/>
        </p:spPr>
        <p:txBody>
          <a:bodyPr wrap="square" rtlCol="0">
            <a:spAutoFit/>
          </a:bodyPr>
          <a:lstStyle/>
          <a:p>
            <a:pPr algn="ctr" defTabSz="1218565"/>
            <a:r>
              <a:rPr lang="en-US" altLang="zh-CN" sz="2800" b="1" dirty="0">
                <a:solidFill>
                  <a:srgbClr val="0070C0"/>
                </a:solidFill>
                <a:latin typeface="微软雅黑" panose="020B0503020204020204" pitchFamily="34" charset="-122"/>
                <a:ea typeface="微软雅黑" panose="020B0503020204020204" pitchFamily="34" charset="-122"/>
              </a:rPr>
              <a:t>5.1 </a:t>
            </a:r>
            <a:r>
              <a:rPr lang="zh-CN" altLang="en-US" sz="2800" b="1" dirty="0">
                <a:solidFill>
                  <a:srgbClr val="0070C0"/>
                </a:solidFill>
                <a:latin typeface="微软雅黑" panose="020B0503020204020204" pitchFamily="34" charset="-122"/>
                <a:ea typeface="微软雅黑" panose="020B0503020204020204" pitchFamily="34" charset="-122"/>
              </a:rPr>
              <a:t>特征工程</a:t>
            </a:r>
          </a:p>
        </p:txBody>
      </p:sp>
      <p:sp>
        <p:nvSpPr>
          <p:cNvPr id="4" name="灯片编号占位符 1"/>
          <p:cNvSpPr txBox="1">
            <a:spLocks/>
          </p:cNvSpPr>
          <p:nvPr/>
        </p:nvSpPr>
        <p:spPr>
          <a:xfrm>
            <a:off x="6791621" y="6464141"/>
            <a:ext cx="2133600" cy="273844"/>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E1BEBC7A-FD02-486B-81B5-A845787C689C}" type="slidenum">
              <a:rPr lang="zh-CN" altLang="en-US" sz="1600" smtClean="0"/>
              <a:pPr algn="r"/>
              <a:t>4</a:t>
            </a:fld>
            <a:endParaRPr lang="zh-CN" altLang="en-US" sz="16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40315" name="Picture 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2150" y="2270676"/>
            <a:ext cx="5219700" cy="249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9577391"/>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2"/>
          <p:cNvSpPr txBox="1"/>
          <p:nvPr/>
        </p:nvSpPr>
        <p:spPr>
          <a:xfrm>
            <a:off x="411481" y="681693"/>
            <a:ext cx="3441328" cy="5773971"/>
          </a:xfrm>
          <a:prstGeom prst="rect">
            <a:avLst/>
          </a:prstGeom>
        </p:spPr>
        <p:txBody>
          <a:bodyPr vert="horz" lIns="91392" tIns="45696" rIns="91392" bIns="45696"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457200">
              <a:lnSpc>
                <a:spcPct val="150000"/>
              </a:lnSpc>
              <a:spcBef>
                <a:spcPts val="0"/>
              </a:spcBef>
              <a:buNone/>
            </a:pP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分析数据的总体概况，一般是根据经验进行，没有严格的步骤和程序，内容主要包括查看数据的维度、属性和类型，对数据进行简要统计，分析数据类别分布（分类任务）。</a:t>
            </a:r>
            <a:endPar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a:p>
            <a:pPr marL="0" indent="457200">
              <a:lnSpc>
                <a:spcPct val="150000"/>
              </a:lnSpc>
              <a:spcBef>
                <a:spcPts val="0"/>
              </a:spcBef>
              <a:buNone/>
            </a:pPr>
            <a:endPar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p:txBody>
      </p:sp>
      <p:sp>
        <p:nvSpPr>
          <p:cNvPr id="41" name="文本框 2"/>
          <p:cNvSpPr txBox="1"/>
          <p:nvPr/>
        </p:nvSpPr>
        <p:spPr>
          <a:xfrm>
            <a:off x="0" y="158473"/>
            <a:ext cx="9144000" cy="523220"/>
          </a:xfrm>
          <a:prstGeom prst="rect">
            <a:avLst/>
          </a:prstGeom>
          <a:noFill/>
        </p:spPr>
        <p:txBody>
          <a:bodyPr wrap="square" rtlCol="0">
            <a:spAutoFit/>
          </a:bodyPr>
          <a:lstStyle/>
          <a:p>
            <a:pPr algn="ctr" defTabSz="1218565"/>
            <a:r>
              <a:rPr lang="en-US" altLang="zh-CN" sz="2800" b="1" dirty="0">
                <a:solidFill>
                  <a:srgbClr val="0070C0"/>
                </a:solidFill>
                <a:latin typeface="微软雅黑" panose="020B0503020204020204" pitchFamily="34" charset="-122"/>
                <a:ea typeface="微软雅黑" panose="020B0503020204020204" pitchFamily="34" charset="-122"/>
              </a:rPr>
              <a:t>5.1.1 </a:t>
            </a:r>
            <a:r>
              <a:rPr lang="zh-CN" altLang="en-US" sz="2800" b="1" dirty="0">
                <a:solidFill>
                  <a:srgbClr val="0070C0"/>
                </a:solidFill>
                <a:latin typeface="微软雅黑" panose="020B0503020204020204" pitchFamily="34" charset="-122"/>
                <a:ea typeface="微软雅黑" panose="020B0503020204020204" pitchFamily="34" charset="-122"/>
              </a:rPr>
              <a:t>数据总体分析</a:t>
            </a:r>
          </a:p>
        </p:txBody>
      </p:sp>
      <p:sp>
        <p:nvSpPr>
          <p:cNvPr id="4" name="灯片编号占位符 1"/>
          <p:cNvSpPr txBox="1">
            <a:spLocks/>
          </p:cNvSpPr>
          <p:nvPr/>
        </p:nvSpPr>
        <p:spPr>
          <a:xfrm>
            <a:off x="6791621" y="6464141"/>
            <a:ext cx="2133600" cy="273844"/>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E1BEBC7A-FD02-486B-81B5-A845787C689C}" type="slidenum">
              <a:rPr lang="zh-CN" altLang="en-US" sz="1600" smtClean="0"/>
              <a:pPr algn="r"/>
              <a:t>5</a:t>
            </a:fld>
            <a:endParaRPr lang="zh-CN" altLang="en-US" sz="16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0070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28231" y="712742"/>
            <a:ext cx="4584253" cy="6145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6903336"/>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文本框 2"/>
          <p:cNvSpPr txBox="1"/>
          <p:nvPr/>
        </p:nvSpPr>
        <p:spPr>
          <a:xfrm>
            <a:off x="0" y="158473"/>
            <a:ext cx="9144000" cy="523220"/>
          </a:xfrm>
          <a:prstGeom prst="rect">
            <a:avLst/>
          </a:prstGeom>
          <a:noFill/>
        </p:spPr>
        <p:txBody>
          <a:bodyPr wrap="square" rtlCol="0">
            <a:spAutoFit/>
          </a:bodyPr>
          <a:lstStyle/>
          <a:p>
            <a:pPr algn="ctr" defTabSz="1218565"/>
            <a:r>
              <a:rPr lang="en-US" altLang="zh-CN" sz="2800" b="1" dirty="0">
                <a:solidFill>
                  <a:srgbClr val="0070C0"/>
                </a:solidFill>
                <a:latin typeface="微软雅黑" panose="020B0503020204020204" pitchFamily="34" charset="-122"/>
                <a:ea typeface="微软雅黑" panose="020B0503020204020204" pitchFamily="34" charset="-122"/>
              </a:rPr>
              <a:t>5.1.2 </a:t>
            </a:r>
            <a:r>
              <a:rPr lang="zh-CN" altLang="en-US" sz="2800" b="1" dirty="0">
                <a:solidFill>
                  <a:srgbClr val="0070C0"/>
                </a:solidFill>
                <a:latin typeface="微软雅黑" panose="020B0503020204020204" pitchFamily="34" charset="-122"/>
                <a:ea typeface="微软雅黑" panose="020B0503020204020204" pitchFamily="34" charset="-122"/>
              </a:rPr>
              <a:t>数据可视化</a:t>
            </a:r>
          </a:p>
        </p:txBody>
      </p:sp>
      <p:sp>
        <p:nvSpPr>
          <p:cNvPr id="4" name="灯片编号占位符 1"/>
          <p:cNvSpPr txBox="1">
            <a:spLocks/>
          </p:cNvSpPr>
          <p:nvPr/>
        </p:nvSpPr>
        <p:spPr>
          <a:xfrm>
            <a:off x="6791621" y="6464141"/>
            <a:ext cx="2133600" cy="273844"/>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E1BEBC7A-FD02-486B-81B5-A845787C689C}" type="slidenum">
              <a:rPr lang="zh-CN" altLang="en-US" sz="1600" smtClean="0"/>
              <a:pPr algn="r"/>
              <a:t>6</a:t>
            </a:fld>
            <a:endParaRPr lang="zh-CN" altLang="en-US" sz="16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8" name="图片 7"/>
          <p:cNvPicPr/>
          <p:nvPr/>
        </p:nvPicPr>
        <p:blipFill>
          <a:blip r:embed="rId3">
            <a:extLst>
              <a:ext uri="{28A0092B-C50C-407E-A947-70E740481C1C}">
                <a14:useLocalDpi xmlns:a14="http://schemas.microsoft.com/office/drawing/2010/main" val="0"/>
              </a:ext>
            </a:extLst>
          </a:blip>
          <a:stretch>
            <a:fillRect/>
          </a:stretch>
        </p:blipFill>
        <p:spPr>
          <a:xfrm>
            <a:off x="640365" y="681693"/>
            <a:ext cx="2927985" cy="1858645"/>
          </a:xfrm>
          <a:prstGeom prst="rect">
            <a:avLst/>
          </a:prstGeom>
        </p:spPr>
      </p:pic>
      <p:pic>
        <p:nvPicPr>
          <p:cNvPr id="9" name="图片 8"/>
          <p:cNvPicPr/>
          <p:nvPr/>
        </p:nvPicPr>
        <p:blipFill>
          <a:blip r:embed="rId4">
            <a:extLst>
              <a:ext uri="{28A0092B-C50C-407E-A947-70E740481C1C}">
                <a14:useLocalDpi xmlns:a14="http://schemas.microsoft.com/office/drawing/2010/main" val="0"/>
              </a:ext>
            </a:extLst>
          </a:blip>
          <a:stretch>
            <a:fillRect/>
          </a:stretch>
        </p:blipFill>
        <p:spPr>
          <a:xfrm>
            <a:off x="4932965" y="681693"/>
            <a:ext cx="2973070" cy="1887220"/>
          </a:xfrm>
          <a:prstGeom prst="rect">
            <a:avLst/>
          </a:prstGeom>
        </p:spPr>
      </p:pic>
      <p:pic>
        <p:nvPicPr>
          <p:cNvPr id="10" name="图片 9" descr="C:\Users\Administrator\Desktop\下载.png"/>
          <p:cNvPicPr/>
          <p:nvPr/>
        </p:nvPicPr>
        <p:blipFill>
          <a:blip r:embed="rId5">
            <a:extLst>
              <a:ext uri="{28A0092B-C50C-407E-A947-70E740481C1C}">
                <a14:useLocalDpi xmlns:a14="http://schemas.microsoft.com/office/drawing/2010/main" val="0"/>
              </a:ext>
            </a:extLst>
          </a:blip>
          <a:srcRect/>
          <a:stretch>
            <a:fillRect/>
          </a:stretch>
        </p:blipFill>
        <p:spPr>
          <a:xfrm>
            <a:off x="713707" y="2648214"/>
            <a:ext cx="2781300" cy="1951990"/>
          </a:xfrm>
          <a:prstGeom prst="rect">
            <a:avLst/>
          </a:prstGeom>
          <a:noFill/>
          <a:ln>
            <a:noFill/>
          </a:ln>
        </p:spPr>
      </p:pic>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4286934266"/>
              </p:ext>
            </p:extLst>
          </p:nvPr>
        </p:nvGraphicFramePr>
        <p:xfrm>
          <a:off x="4932965" y="2648214"/>
          <a:ext cx="3124200" cy="2581275"/>
        </p:xfrm>
        <a:graphic>
          <a:graphicData uri="http://schemas.openxmlformats.org/presentationml/2006/ole">
            <mc:AlternateContent xmlns:mc="http://schemas.openxmlformats.org/markup-compatibility/2006">
              <mc:Choice xmlns:v="urn:schemas-microsoft-com:vml" Requires="v">
                <p:oleObj name="Visio" r:id="rId6" imgW="3114578" imgH="2566528" progId="Visio.Drawing.11">
                  <p:embed/>
                </p:oleObj>
              </mc:Choice>
              <mc:Fallback>
                <p:oleObj name="Visio" r:id="rId6" imgW="3114578" imgH="2566528" progId="Visio.Drawing.11">
                  <p:embed/>
                  <p:pic>
                    <p:nvPicPr>
                      <p:cNvPr id="0"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32965" y="2648214"/>
                        <a:ext cx="3124200" cy="2581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3" name="图片 12"/>
          <p:cNvPicPr/>
          <p:nvPr/>
        </p:nvPicPr>
        <p:blipFill>
          <a:blip r:embed="rId8">
            <a:extLst>
              <a:ext uri="{28A0092B-C50C-407E-A947-70E740481C1C}">
                <a14:useLocalDpi xmlns:a14="http://schemas.microsoft.com/office/drawing/2010/main" val="0"/>
              </a:ext>
            </a:extLst>
          </a:blip>
          <a:stretch>
            <a:fillRect/>
          </a:stretch>
        </p:blipFill>
        <p:spPr>
          <a:xfrm>
            <a:off x="744187" y="4855845"/>
            <a:ext cx="2720340" cy="2002155"/>
          </a:xfrm>
          <a:prstGeom prst="rect">
            <a:avLst/>
          </a:prstGeom>
        </p:spPr>
      </p:pic>
      <p:pic>
        <p:nvPicPr>
          <p:cNvPr id="14" name="图片 13"/>
          <p:cNvPicPr/>
          <p:nvPr/>
        </p:nvPicPr>
        <p:blipFill>
          <a:blip r:embed="rId9">
            <a:extLst>
              <a:ext uri="{28A0092B-C50C-407E-A947-70E740481C1C}">
                <a14:useLocalDpi xmlns:a14="http://schemas.microsoft.com/office/drawing/2010/main" val="0"/>
              </a:ext>
            </a:extLst>
          </a:blip>
          <a:stretch>
            <a:fillRect/>
          </a:stretch>
        </p:blipFill>
        <p:spPr>
          <a:xfrm>
            <a:off x="5054885" y="5121275"/>
            <a:ext cx="2729230" cy="1736725"/>
          </a:xfrm>
          <a:prstGeom prst="rect">
            <a:avLst/>
          </a:prstGeom>
        </p:spPr>
      </p:pic>
    </p:spTree>
    <p:extLst>
      <p:ext uri="{BB962C8B-B14F-4D97-AF65-F5344CB8AC3E}">
        <p14:creationId xmlns:p14="http://schemas.microsoft.com/office/powerpoint/2010/main" val="2705637876"/>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2"/>
          <p:cNvSpPr txBox="1"/>
          <p:nvPr/>
        </p:nvSpPr>
        <p:spPr>
          <a:xfrm>
            <a:off x="411481" y="681693"/>
            <a:ext cx="8330184" cy="5773971"/>
          </a:xfrm>
          <a:prstGeom prst="rect">
            <a:avLst/>
          </a:prstGeom>
        </p:spPr>
        <p:txBody>
          <a:bodyPr vert="horz" lIns="91392" tIns="45696" rIns="91392" bIns="45696"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en-US" altLang="zh-CN" sz="2400" b="1" dirty="0">
                <a:solidFill>
                  <a:srgbClr val="0070C0"/>
                </a:solidFill>
                <a:latin typeface="Arial" panose="020B0604020202020204" pitchFamily="34" charset="0"/>
                <a:ea typeface="微软雅黑" panose="020B0503020204020204" pitchFamily="34" charset="-122"/>
                <a:cs typeface="Arial" panose="020B0604020202020204" pitchFamily="34" charset="0"/>
              </a:rPr>
              <a:t>1.</a:t>
            </a:r>
            <a:r>
              <a:rPr lang="zh-CN" altLang="en-US" sz="2400" b="1" dirty="0">
                <a:solidFill>
                  <a:srgbClr val="0070C0"/>
                </a:solidFill>
                <a:latin typeface="Arial" panose="020B0604020202020204" pitchFamily="34" charset="0"/>
                <a:ea typeface="微软雅黑" panose="020B0503020204020204" pitchFamily="34" charset="-122"/>
                <a:cs typeface="Arial" panose="020B0604020202020204" pitchFamily="34" charset="0"/>
              </a:rPr>
              <a:t>有效特征与无效特征的取舍</a:t>
            </a:r>
            <a:endParaRPr lang="en-US" altLang="zh-CN" sz="24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a:p>
            <a:pPr marL="0" indent="457200">
              <a:lnSpc>
                <a:spcPct val="150000"/>
              </a:lnSpc>
              <a:spcBef>
                <a:spcPts val="0"/>
              </a:spcBef>
              <a:buNone/>
            </a:pP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通过观察和分析，如果发现某个特征与标签值有关联关系，则应该纳入模型训练中。而与标签值无关的特征，则应该排除，否则会干扰模型学习，难以发现样本中蕴含的规律。</a:t>
            </a:r>
          </a:p>
          <a:p>
            <a:pPr marL="0" indent="457200">
              <a:lnSpc>
                <a:spcPct val="150000"/>
              </a:lnSpc>
              <a:spcBef>
                <a:spcPts val="0"/>
              </a:spcBef>
              <a:buNone/>
            </a:pP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作为唯一取值的样本</a:t>
            </a:r>
            <a:r>
              <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ID</a:t>
            </a: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往往是无效特征，需要舍弃。</a:t>
            </a:r>
          </a:p>
          <a:p>
            <a:pPr marL="0" indent="457200">
              <a:lnSpc>
                <a:spcPct val="150000"/>
              </a:lnSpc>
              <a:spcBef>
                <a:spcPts val="0"/>
              </a:spcBef>
              <a:buNone/>
            </a:pP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对于商户</a:t>
            </a:r>
            <a:r>
              <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ID</a:t>
            </a: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，可以把各商户发放的优惠券核销情况进行统计，计算一下核销率，看一看各商户的核销率的差别。对于用户</a:t>
            </a:r>
            <a:r>
              <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ID</a:t>
            </a: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，同样可以计算某用户领取优惠券后的核销率。可以观察出两类</a:t>
            </a:r>
            <a:r>
              <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ID</a:t>
            </a: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对预测结果是否有影响，即是否是有效特征。</a:t>
            </a:r>
          </a:p>
          <a:p>
            <a:pPr marL="0" indent="457200">
              <a:lnSpc>
                <a:spcPct val="150000"/>
              </a:lnSpc>
              <a:spcBef>
                <a:spcPts val="0"/>
              </a:spcBef>
              <a:buNone/>
            </a:pP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有的算法可以分析出每个特征的重要程度，如随机森林算法。</a:t>
            </a:r>
          </a:p>
          <a:p>
            <a:pPr marL="0" indent="457200">
              <a:lnSpc>
                <a:spcPct val="150000"/>
              </a:lnSpc>
              <a:spcBef>
                <a:spcPts val="0"/>
              </a:spcBef>
              <a:buNone/>
            </a:pP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在特征选择和训练时效上，有时候需要做平衡。对于某些不重要的特征，在训练时效要求高的情况下，需要放弃。</a:t>
            </a:r>
          </a:p>
        </p:txBody>
      </p:sp>
      <p:sp>
        <p:nvSpPr>
          <p:cNvPr id="41" name="文本框 2"/>
          <p:cNvSpPr txBox="1"/>
          <p:nvPr/>
        </p:nvSpPr>
        <p:spPr>
          <a:xfrm>
            <a:off x="0" y="158473"/>
            <a:ext cx="9144000" cy="523220"/>
          </a:xfrm>
          <a:prstGeom prst="rect">
            <a:avLst/>
          </a:prstGeom>
          <a:noFill/>
        </p:spPr>
        <p:txBody>
          <a:bodyPr wrap="square" rtlCol="0">
            <a:spAutoFit/>
          </a:bodyPr>
          <a:lstStyle/>
          <a:p>
            <a:pPr algn="ctr" defTabSz="1218565"/>
            <a:r>
              <a:rPr lang="en-US" altLang="zh-CN" sz="2800" b="1" dirty="0">
                <a:solidFill>
                  <a:srgbClr val="0070C0"/>
                </a:solidFill>
                <a:latin typeface="微软雅黑" panose="020B0503020204020204" pitchFamily="34" charset="-122"/>
                <a:ea typeface="微软雅黑" panose="020B0503020204020204" pitchFamily="34" charset="-122"/>
              </a:rPr>
              <a:t>5.1.3 </a:t>
            </a:r>
            <a:r>
              <a:rPr lang="zh-CN" altLang="en-US" sz="2800" b="1" dirty="0">
                <a:solidFill>
                  <a:srgbClr val="0070C0"/>
                </a:solidFill>
                <a:latin typeface="微软雅黑" panose="020B0503020204020204" pitchFamily="34" charset="-122"/>
                <a:ea typeface="微软雅黑" panose="020B0503020204020204" pitchFamily="34" charset="-122"/>
              </a:rPr>
              <a:t>数据预处理</a:t>
            </a:r>
          </a:p>
        </p:txBody>
      </p:sp>
      <p:sp>
        <p:nvSpPr>
          <p:cNvPr id="4" name="灯片编号占位符 1"/>
          <p:cNvSpPr txBox="1">
            <a:spLocks/>
          </p:cNvSpPr>
          <p:nvPr/>
        </p:nvSpPr>
        <p:spPr>
          <a:xfrm>
            <a:off x="6791621" y="6464141"/>
            <a:ext cx="2133600" cy="273844"/>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E1BEBC7A-FD02-486B-81B5-A845787C689C}" type="slidenum">
              <a:rPr lang="zh-CN" altLang="en-US" sz="1600" smtClean="0"/>
              <a:pPr algn="r"/>
              <a:t>7</a:t>
            </a:fld>
            <a:endParaRPr lang="zh-CN" altLang="en-US" sz="16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696103918"/>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2"/>
          <p:cNvSpPr txBox="1"/>
          <p:nvPr/>
        </p:nvSpPr>
        <p:spPr>
          <a:xfrm>
            <a:off x="411481" y="681693"/>
            <a:ext cx="8330184" cy="5773971"/>
          </a:xfrm>
          <a:prstGeom prst="rect">
            <a:avLst/>
          </a:prstGeom>
        </p:spPr>
        <p:txBody>
          <a:bodyPr vert="horz" lIns="91392" tIns="45696" rIns="91392" bIns="45696"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en-US" altLang="zh-CN" sz="2400" b="1" dirty="0">
                <a:solidFill>
                  <a:srgbClr val="0070C0"/>
                </a:solidFill>
                <a:latin typeface="Arial" panose="020B0604020202020204" pitchFamily="34" charset="0"/>
                <a:ea typeface="微软雅黑" panose="020B0503020204020204" pitchFamily="34" charset="-122"/>
                <a:cs typeface="Arial" panose="020B0604020202020204" pitchFamily="34" charset="0"/>
              </a:rPr>
              <a:t>2.</a:t>
            </a:r>
            <a:r>
              <a:rPr lang="zh-CN" altLang="en-US" sz="2400" b="1" dirty="0">
                <a:solidFill>
                  <a:srgbClr val="0070C0"/>
                </a:solidFill>
                <a:latin typeface="Arial" panose="020B0604020202020204" pitchFamily="34" charset="0"/>
                <a:ea typeface="微软雅黑" panose="020B0503020204020204" pitchFamily="34" charset="-122"/>
                <a:cs typeface="Arial" panose="020B0604020202020204" pitchFamily="34" charset="0"/>
              </a:rPr>
              <a:t>独热编码</a:t>
            </a:r>
            <a:endParaRPr lang="en-US" altLang="zh-CN" sz="24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a:p>
            <a:pPr marL="0" indent="457200">
              <a:lnSpc>
                <a:spcPct val="150000"/>
              </a:lnSpc>
              <a:spcBef>
                <a:spcPts val="0"/>
              </a:spcBef>
              <a:buNone/>
            </a:pP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分类特征常见的编码方式是整数，如男女性别分别表示为</a:t>
            </a:r>
            <a:r>
              <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1</a:t>
            </a: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a:t>
            </a:r>
            <a:r>
              <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0</a:t>
            </a: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，一班、二班、三班等分别表示为</a:t>
            </a:r>
            <a:r>
              <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1</a:t>
            </a: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a:t>
            </a:r>
            <a:r>
              <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2</a:t>
            </a: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a:t>
            </a:r>
            <a:r>
              <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3</a:t>
            </a: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等等。但是，整数编码天然存在次序，而原来的分类特征是没有次序的。比如，班级分别用</a:t>
            </a:r>
            <a:r>
              <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1</a:t>
            </a: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a:t>
            </a:r>
            <a:r>
              <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2</a:t>
            </a: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a:t>
            </a:r>
            <a:r>
              <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3</a:t>
            </a: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a:t>
            </a:r>
            <a:r>
              <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4</a:t>
            </a: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等来编码时，如果机器学习算法忽略了次序问题，就会认为一班和二班之间的距离是</a:t>
            </a:r>
            <a:r>
              <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1</a:t>
            </a: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，而一班和三班之间的距离是</a:t>
            </a:r>
            <a:r>
              <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2</a:t>
            </a: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a:t>
            </a:r>
          </a:p>
          <a:p>
            <a:pPr marL="0" indent="457200">
              <a:lnSpc>
                <a:spcPct val="150000"/>
              </a:lnSpc>
              <a:spcBef>
                <a:spcPts val="0"/>
              </a:spcBef>
              <a:buNone/>
            </a:pP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为了防止此类错误的出现，常采用所谓的独热（</a:t>
            </a:r>
            <a:r>
              <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One-Hot</a:t>
            </a: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）编码。假如分类特征有</a:t>
            </a:r>
            <a:r>
              <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n</a:t>
            </a: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个类别，独热编码则使用</a:t>
            </a:r>
            <a:r>
              <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n</a:t>
            </a: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位来对它们进行编码。例如，假设有四个班，则一到四班分别编码为</a:t>
            </a:r>
            <a:r>
              <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0001</a:t>
            </a: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a:t>
            </a:r>
            <a:r>
              <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0010</a:t>
            </a: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a:t>
            </a:r>
            <a:r>
              <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0100</a:t>
            </a: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a:t>
            </a:r>
            <a:r>
              <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1000</a:t>
            </a: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，每个编码只有一位有效。如此，任意两个班之间的距离计算都是</a:t>
            </a:r>
            <a:r>
              <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1</a:t>
            </a: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a:t>
            </a:r>
          </a:p>
        </p:txBody>
      </p:sp>
      <p:sp>
        <p:nvSpPr>
          <p:cNvPr id="41" name="文本框 2"/>
          <p:cNvSpPr txBox="1"/>
          <p:nvPr/>
        </p:nvSpPr>
        <p:spPr>
          <a:xfrm>
            <a:off x="0" y="158473"/>
            <a:ext cx="9144000" cy="523220"/>
          </a:xfrm>
          <a:prstGeom prst="rect">
            <a:avLst/>
          </a:prstGeom>
          <a:noFill/>
        </p:spPr>
        <p:txBody>
          <a:bodyPr wrap="square" rtlCol="0">
            <a:spAutoFit/>
          </a:bodyPr>
          <a:lstStyle/>
          <a:p>
            <a:pPr algn="ctr" defTabSz="1218565"/>
            <a:r>
              <a:rPr lang="en-US" altLang="zh-CN" sz="2800" b="1" dirty="0">
                <a:solidFill>
                  <a:srgbClr val="0070C0"/>
                </a:solidFill>
                <a:latin typeface="微软雅黑" panose="020B0503020204020204" pitchFamily="34" charset="-122"/>
                <a:ea typeface="微软雅黑" panose="020B0503020204020204" pitchFamily="34" charset="-122"/>
              </a:rPr>
              <a:t>5.1.3 </a:t>
            </a:r>
            <a:r>
              <a:rPr lang="zh-CN" altLang="en-US" sz="2800" b="1" dirty="0">
                <a:solidFill>
                  <a:srgbClr val="0070C0"/>
                </a:solidFill>
                <a:latin typeface="微软雅黑" panose="020B0503020204020204" pitchFamily="34" charset="-122"/>
                <a:ea typeface="微软雅黑" panose="020B0503020204020204" pitchFamily="34" charset="-122"/>
              </a:rPr>
              <a:t>数据预处理</a:t>
            </a:r>
          </a:p>
        </p:txBody>
      </p:sp>
      <p:sp>
        <p:nvSpPr>
          <p:cNvPr id="4" name="灯片编号占位符 1"/>
          <p:cNvSpPr txBox="1">
            <a:spLocks/>
          </p:cNvSpPr>
          <p:nvPr/>
        </p:nvSpPr>
        <p:spPr>
          <a:xfrm>
            <a:off x="6791621" y="6464141"/>
            <a:ext cx="2133600" cy="273844"/>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E1BEBC7A-FD02-486B-81B5-A845787C689C}" type="slidenum">
              <a:rPr lang="zh-CN" altLang="en-US" sz="1600" smtClean="0"/>
              <a:pPr algn="r"/>
              <a:t>8</a:t>
            </a:fld>
            <a:endParaRPr lang="zh-CN" altLang="en-US" sz="16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154137518"/>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 name="Content Placeholder 2"/>
              <p:cNvSpPr txBox="1"/>
              <p:nvPr/>
            </p:nvSpPr>
            <p:spPr>
              <a:xfrm>
                <a:off x="411481" y="681693"/>
                <a:ext cx="8330184" cy="5773971"/>
              </a:xfrm>
              <a:prstGeom prst="rect">
                <a:avLst/>
              </a:prstGeom>
            </p:spPr>
            <p:txBody>
              <a:bodyPr vert="horz" lIns="91392" tIns="45696" rIns="91392" bIns="45696"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en-US" altLang="zh-CN" sz="2400" b="1" dirty="0">
                    <a:solidFill>
                      <a:srgbClr val="0070C0"/>
                    </a:solidFill>
                    <a:latin typeface="Arial" panose="020B0604020202020204" pitchFamily="34" charset="0"/>
                    <a:ea typeface="微软雅黑" panose="020B0503020204020204" pitchFamily="34" charset="-122"/>
                    <a:cs typeface="Arial" panose="020B0604020202020204" pitchFamily="34" charset="0"/>
                  </a:rPr>
                  <a:t>3.</a:t>
                </a:r>
                <a:r>
                  <a:rPr lang="zh-CN" altLang="en-US" sz="2400" b="1" dirty="0">
                    <a:solidFill>
                      <a:srgbClr val="0070C0"/>
                    </a:solidFill>
                    <a:latin typeface="Arial" panose="020B0604020202020204" pitchFamily="34" charset="0"/>
                    <a:ea typeface="微软雅黑" panose="020B0503020204020204" pitchFamily="34" charset="-122"/>
                    <a:cs typeface="Arial" panose="020B0604020202020204" pitchFamily="34" charset="0"/>
                  </a:rPr>
                  <a:t>特征值变换</a:t>
                </a:r>
                <a:endParaRPr lang="en-US" altLang="zh-CN" sz="24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a:p>
                <a:pPr marL="0" indent="457200">
                  <a:lnSpc>
                    <a:spcPct val="150000"/>
                  </a:lnSpc>
                  <a:spcBef>
                    <a:spcPts val="0"/>
                  </a:spcBef>
                  <a:buNone/>
                </a:pP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为了适合算法需要，有时需要对特征值进行某种变换。常用的变换包括平方、开方、取对数和差分运算等，即：</a:t>
                </a:r>
                <a:endPar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a:p>
                <a:pPr marL="0" indent="457200">
                  <a:lnSpc>
                    <a:spcPct val="150000"/>
                  </a:lnSpc>
                  <a:spcBef>
                    <a:spcPts val="0"/>
                  </a:spcBef>
                  <a:buNone/>
                </a:pPr>
                <a14:m>
                  <m:oMathPara xmlns:m="http://schemas.openxmlformats.org/officeDocument/2006/math">
                    <m:oMathParaPr>
                      <m:jc m:val="centerGroup"/>
                    </m:oMathParaPr>
                    <m:oMath xmlns:m="http://schemas.openxmlformats.org/officeDocument/2006/math">
                      <m:sSub>
                        <m:sSub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𝑥</m:t>
                          </m:r>
                        </m:e>
                        <m: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𝑛𝑒𝑤</m:t>
                          </m:r>
                        </m:sub>
                      </m:s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m:t>
                      </m:r>
                      <m:sSup>
                        <m:sSup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p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𝑥</m:t>
                          </m:r>
                        </m:e>
                        <m:sup>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2</m:t>
                          </m:r>
                        </m:sup>
                      </m:sSup>
                    </m:oMath>
                  </m:oMathPara>
                </a14:m>
                <a:endParaRPr lang="zh-CN"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a:p>
                <a:pPr marL="0" indent="457200">
                  <a:lnSpc>
                    <a:spcPct val="150000"/>
                  </a:lnSpc>
                  <a:spcBef>
                    <a:spcPts val="0"/>
                  </a:spcBef>
                  <a:buNone/>
                </a:pPr>
                <a14:m>
                  <m:oMathPara xmlns:m="http://schemas.openxmlformats.org/officeDocument/2006/math">
                    <m:oMathParaPr>
                      <m:jc m:val="centerGroup"/>
                    </m:oMathParaPr>
                    <m:oMath xmlns:m="http://schemas.openxmlformats.org/officeDocument/2006/math">
                      <m:sSub>
                        <m:sSub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𝑥</m:t>
                          </m:r>
                        </m:e>
                        <m: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𝑛𝑒𝑤</m:t>
                          </m:r>
                        </m:sub>
                      </m:s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m:t>
                      </m:r>
                      <m:rad>
                        <m:radPr>
                          <m:degHide m:val="on"/>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radPr>
                        <m:deg/>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𝑥</m:t>
                          </m:r>
                        </m:e>
                      </m:rad>
                    </m:oMath>
                  </m:oMathPara>
                </a14:m>
                <a:endParaRPr lang="zh-CN"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a:p>
                <a:pPr marL="0" indent="457200">
                  <a:lnSpc>
                    <a:spcPct val="150000"/>
                  </a:lnSpc>
                  <a:spcBef>
                    <a:spcPts val="0"/>
                  </a:spcBef>
                  <a:buNone/>
                </a:pPr>
                <a14:m>
                  <m:oMathPara xmlns:m="http://schemas.openxmlformats.org/officeDocument/2006/math">
                    <m:oMathParaPr>
                      <m:jc m:val="centerGroup"/>
                    </m:oMathParaPr>
                    <m:oMath xmlns:m="http://schemas.openxmlformats.org/officeDocument/2006/math">
                      <m:sSub>
                        <m:sSub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𝑥</m:t>
                          </m:r>
                        </m:e>
                        <m: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𝑛𝑒𝑤</m:t>
                          </m:r>
                        </m:sub>
                      </m:s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m:t>
                      </m:r>
                      <m:func>
                        <m:func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funcPr>
                        <m:fName>
                          <m:r>
                            <m:rPr>
                              <m:sty m:val="p"/>
                            </m:rP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log</m:t>
                          </m:r>
                        </m:fName>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𝑥</m:t>
                          </m:r>
                        </m:e>
                      </m:func>
                    </m:oMath>
                  </m:oMathPara>
                </a14:m>
                <a:endParaRPr lang="zh-CN"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a:p>
                <a:pPr marL="0" indent="457200">
                  <a:lnSpc>
                    <a:spcPct val="150000"/>
                  </a:lnSpc>
                  <a:spcBef>
                    <a:spcPts val="0"/>
                  </a:spcBef>
                  <a:buNone/>
                </a:pPr>
                <a14:m>
                  <m:oMathPara xmlns:m="http://schemas.openxmlformats.org/officeDocument/2006/math">
                    <m:oMathParaPr>
                      <m:jc m:val="centerGroup"/>
                    </m:oMathParaPr>
                    <m:oMath xmlns:m="http://schemas.openxmlformats.org/officeDocument/2006/math">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m:t>
                      </m:r>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𝑓</m:t>
                      </m:r>
                      <m:d>
                        <m:d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dPr>
                        <m:e>
                          <m:sSub>
                            <m:sSub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𝑥</m:t>
                              </m:r>
                            </m:e>
                            <m: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𝑘</m:t>
                              </m:r>
                            </m:sub>
                          </m:sSub>
                        </m:e>
                      </m:d>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m:t>
                      </m:r>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𝑓</m:t>
                      </m:r>
                      <m:d>
                        <m:d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dPr>
                        <m:e>
                          <m:sSub>
                            <m:sSub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𝑥</m:t>
                              </m:r>
                            </m:e>
                            <m: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𝑘</m:t>
                              </m:r>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+1</m:t>
                              </m:r>
                            </m:sub>
                          </m:sSub>
                        </m:e>
                      </m:d>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m:t>
                      </m:r>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𝑓</m:t>
                      </m:r>
                      <m:d>
                        <m:d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dPr>
                        <m:e>
                          <m:sSub>
                            <m:sSubPr>
                              <m:ctrlPr>
                                <a:rPr lang="zh-CN" altLang="zh-CN" sz="22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𝑥</m:t>
                              </m:r>
                            </m:e>
                            <m:sub>
                              <m:r>
                                <a:rPr lang="en-US" altLang="zh-CN" sz="2200">
                                  <a:solidFill>
                                    <a:prstClr val="black">
                                      <a:lumMod val="85000"/>
                                      <a:lumOff val="15000"/>
                                    </a:prstClr>
                                  </a:solidFill>
                                  <a:latin typeface="Cambria Math"/>
                                  <a:ea typeface="微软雅黑" panose="020B0503020204020204" pitchFamily="34" charset="-122"/>
                                  <a:cs typeface="Arial" panose="020B0604020202020204" pitchFamily="34" charset="0"/>
                                </a:rPr>
                                <m:t>𝑘</m:t>
                              </m:r>
                            </m:sub>
                          </m:sSub>
                        </m:e>
                      </m:d>
                    </m:oMath>
                  </m:oMathPara>
                </a14:m>
                <a:endPar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a:p>
                <a:pPr marL="0" indent="457200">
                  <a:lnSpc>
                    <a:spcPct val="150000"/>
                  </a:lnSpc>
                  <a:spcBef>
                    <a:spcPts val="0"/>
                  </a:spcBef>
                  <a:buNone/>
                </a:pPr>
                <a:r>
                  <a:rPr lang="zh-CN"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举一个说明数据变换的常用例子。如果某次考试后，老师发现百分制的成绩不及格率太高，想把及格率提高到一些，但不能改变成绩的次序，那怎么办呢？一个办法就是将原始成绩的平方根值乘以</a:t>
                </a:r>
                <a:r>
                  <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10</a:t>
                </a:r>
                <a:r>
                  <a:rPr lang="zh-CN"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作为最终成绩。</a:t>
                </a:r>
                <a:endPar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p:txBody>
          </p:sp>
        </mc:Choice>
        <mc:Fallback xmlns="">
          <p:sp>
            <p:nvSpPr>
              <p:cNvPr id="20" name="Content Placeholder 2"/>
              <p:cNvSpPr txBox="1">
                <a:spLocks noRot="1" noChangeAspect="1" noMove="1" noResize="1" noEditPoints="1" noAdjustHandles="1" noChangeArrowheads="1" noChangeShapeType="1" noTextEdit="1"/>
              </p:cNvSpPr>
              <p:nvPr/>
            </p:nvSpPr>
            <p:spPr>
              <a:xfrm>
                <a:off x="411481" y="681693"/>
                <a:ext cx="8330184" cy="5773971"/>
              </a:xfrm>
              <a:prstGeom prst="rect">
                <a:avLst/>
              </a:prstGeom>
              <a:blipFill rotWithShape="1">
                <a:blip r:embed="rId3"/>
                <a:stretch>
                  <a:fillRect l="-1171" r="-659"/>
                </a:stretch>
              </a:blipFill>
            </p:spPr>
            <p:txBody>
              <a:bodyPr/>
              <a:lstStyle/>
              <a:p>
                <a:r>
                  <a:rPr lang="zh-CN" altLang="en-US">
                    <a:noFill/>
                  </a:rPr>
                  <a:t> </a:t>
                </a:r>
              </a:p>
            </p:txBody>
          </p:sp>
        </mc:Fallback>
      </mc:AlternateContent>
      <p:sp>
        <p:nvSpPr>
          <p:cNvPr id="41" name="文本框 2"/>
          <p:cNvSpPr txBox="1"/>
          <p:nvPr/>
        </p:nvSpPr>
        <p:spPr>
          <a:xfrm>
            <a:off x="0" y="158473"/>
            <a:ext cx="9144000" cy="523220"/>
          </a:xfrm>
          <a:prstGeom prst="rect">
            <a:avLst/>
          </a:prstGeom>
          <a:noFill/>
        </p:spPr>
        <p:txBody>
          <a:bodyPr wrap="square" rtlCol="0">
            <a:spAutoFit/>
          </a:bodyPr>
          <a:lstStyle/>
          <a:p>
            <a:pPr algn="ctr" defTabSz="1218565"/>
            <a:r>
              <a:rPr lang="en-US" altLang="zh-CN" sz="2800" b="1" dirty="0">
                <a:solidFill>
                  <a:srgbClr val="0070C0"/>
                </a:solidFill>
                <a:latin typeface="微软雅黑" panose="020B0503020204020204" pitchFamily="34" charset="-122"/>
                <a:ea typeface="微软雅黑" panose="020B0503020204020204" pitchFamily="34" charset="-122"/>
              </a:rPr>
              <a:t>5.1.3 </a:t>
            </a:r>
            <a:r>
              <a:rPr lang="zh-CN" altLang="en-US" sz="2800" b="1" dirty="0">
                <a:solidFill>
                  <a:srgbClr val="0070C0"/>
                </a:solidFill>
                <a:latin typeface="微软雅黑" panose="020B0503020204020204" pitchFamily="34" charset="-122"/>
                <a:ea typeface="微软雅黑" panose="020B0503020204020204" pitchFamily="34" charset="-122"/>
              </a:rPr>
              <a:t>数据预处理</a:t>
            </a:r>
          </a:p>
        </p:txBody>
      </p:sp>
      <p:sp>
        <p:nvSpPr>
          <p:cNvPr id="4" name="灯片编号占位符 1"/>
          <p:cNvSpPr txBox="1">
            <a:spLocks/>
          </p:cNvSpPr>
          <p:nvPr/>
        </p:nvSpPr>
        <p:spPr>
          <a:xfrm>
            <a:off x="6791621" y="6464141"/>
            <a:ext cx="2133600" cy="273844"/>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E1BEBC7A-FD02-486B-81B5-A845787C689C}" type="slidenum">
              <a:rPr lang="zh-CN" altLang="en-US" sz="1600" smtClean="0"/>
              <a:pPr algn="r"/>
              <a:t>9</a:t>
            </a:fld>
            <a:endParaRPr lang="zh-CN" altLang="en-US" sz="16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233846947"/>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蓝色简约年度工作总结述职报告商务动态PPT模板35"/>
</p:tagLst>
</file>

<file path=ppt/tags/tag2.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6"/>
  <p:tag name="KSO_WM_TEMPLATE_SCENE_ID" val="1"/>
  <p:tag name="KSO_WM_TEMPLATE_JOB_ID" val="6"/>
  <p:tag name="KSO_WM_TEMPLATE_TOPIC_DEFAULT" val="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107">
      <a:dk1>
        <a:sysClr val="windowText" lastClr="000000"/>
      </a:dk1>
      <a:lt1>
        <a:sysClr val="window" lastClr="FFFFFF"/>
      </a:lt1>
      <a:dk2>
        <a:srgbClr val="1F497D"/>
      </a:dk2>
      <a:lt2>
        <a:srgbClr val="EEECE1"/>
      </a:lt2>
      <a:accent1>
        <a:srgbClr val="0070C0"/>
      </a:accent1>
      <a:accent2>
        <a:srgbClr val="FFC000"/>
      </a:accent2>
      <a:accent3>
        <a:srgbClr val="BFBFBF"/>
      </a:accent3>
      <a:accent4>
        <a:srgbClr val="BFBFBF"/>
      </a:accent4>
      <a:accent5>
        <a:srgbClr val="BFBFBF"/>
      </a:accent5>
      <a:accent6>
        <a:srgbClr val="BFBFB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13220</TotalTime>
  <Words>2961</Words>
  <Application>Microsoft Office PowerPoint</Application>
  <PresentationFormat>全屏显示(4:3)</PresentationFormat>
  <Paragraphs>378</Paragraphs>
  <Slides>29</Slides>
  <Notes>29</Notes>
  <HiddenSlides>0</HiddenSlides>
  <MMClips>0</MMClips>
  <ScaleCrop>false</ScaleCrop>
  <HeadingPairs>
    <vt:vector size="8" baseType="variant">
      <vt:variant>
        <vt:lpstr>已用的字体</vt:lpstr>
      </vt:variant>
      <vt:variant>
        <vt:i4>9</vt:i4>
      </vt:variant>
      <vt:variant>
        <vt:lpstr>主题</vt:lpstr>
      </vt:variant>
      <vt:variant>
        <vt:i4>2</vt:i4>
      </vt:variant>
      <vt:variant>
        <vt:lpstr>嵌入 OLE 服务器</vt:lpstr>
      </vt:variant>
      <vt:variant>
        <vt:i4>1</vt:i4>
      </vt:variant>
      <vt:variant>
        <vt:lpstr>幻灯片标题</vt:lpstr>
      </vt:variant>
      <vt:variant>
        <vt:i4>29</vt:i4>
      </vt:variant>
    </vt:vector>
  </HeadingPairs>
  <TitlesOfParts>
    <vt:vector size="41" baseType="lpstr">
      <vt:lpstr>等线</vt:lpstr>
      <vt:lpstr>等线 Light</vt:lpstr>
      <vt:lpstr>楷体</vt:lpstr>
      <vt:lpstr>微软雅黑</vt:lpstr>
      <vt:lpstr>Arial</vt:lpstr>
      <vt:lpstr>Calibri</vt:lpstr>
      <vt:lpstr>Cambria Math</vt:lpstr>
      <vt:lpstr>Eras Bold ITC</vt:lpstr>
      <vt:lpstr>Times New Roman</vt:lpstr>
      <vt:lpstr>Office 主题​​</vt:lpstr>
      <vt:lpstr>1_Office 主题​​</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蓝色简约年度工作总结述职报告商务动态PPT模板35</dc:title>
  <dc:creator>WangHJ</dc:creator>
  <cp:lastModifiedBy>zhilei chen</cp:lastModifiedBy>
  <cp:revision>206</cp:revision>
  <dcterms:created xsi:type="dcterms:W3CDTF">2017-02-15T16:34:00Z</dcterms:created>
  <dcterms:modified xsi:type="dcterms:W3CDTF">2024-06-19T02:59:21Z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2</vt:lpwstr>
  </property>
  <property fmtid="{D5CDD505-2E9C-101B-9397-08002B2CF9AE}" pid="3" name="KSOProductBuildVer">
    <vt:lpwstr>2052-10.1.0.7521</vt:lpwstr>
  </property>
</Properties>
</file>