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81" r:id="rId4"/>
    <p:sldId id="275" r:id="rId5"/>
    <p:sldId id="276" r:id="rId6"/>
    <p:sldId id="277" r:id="rId7"/>
    <p:sldId id="278" r:id="rId8"/>
    <p:sldId id="279" r:id="rId9"/>
    <p:sldId id="260" r:id="rId10"/>
    <p:sldId id="261" r:id="rId11"/>
    <p:sldId id="262" r:id="rId12"/>
    <p:sldId id="263" r:id="rId13"/>
    <p:sldId id="272" r:id="rId14"/>
    <p:sldId id="273" r:id="rId15"/>
    <p:sldId id="264" r:id="rId16"/>
    <p:sldId id="274" r:id="rId17"/>
    <p:sldId id="266" r:id="rId18"/>
    <p:sldId id="268" r:id="rId19"/>
    <p:sldId id="267" r:id="rId20"/>
    <p:sldId id="270" r:id="rId21"/>
    <p:sldId id="269" r:id="rId22"/>
    <p:sldId id="27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84975" autoAdjust="0"/>
  </p:normalViewPr>
  <p:slideViewPr>
    <p:cSldViewPr snapToGrid="0">
      <p:cViewPr varScale="1">
        <p:scale>
          <a:sx n="74" d="100"/>
          <a:sy n="74" d="100"/>
        </p:scale>
        <p:origin x="74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8E31D-E399-4A51-ACCD-C9BFF0C82B34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33D9-8090-4C8E-8F22-D6B7EFB48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0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   square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从数据中随机抽取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个数据点，计算未校正和校正的标准差。重复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次。计算平均值。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或者，也可以将“图形后端”从内联更改为自动，以实现更交互式的打印（但无法将图形复制到剪贴板）</a:t>
            </a:r>
            <a:endParaRPr lang="en-US" altLang="zh-CN" dirty="0" smtClean="0"/>
          </a:p>
          <a:p>
            <a:r>
              <a:rPr lang="zh-CN" altLang="en-US" dirty="0" smtClean="0"/>
              <a:t>用于试验不同的绘图选项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5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4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解释线形图时的注意事项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4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散点图的轴与线图相似，可以自动缩放。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433D9-8090-4C8E-8F22-D6B7EFB48E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04BC-8BFD-4F64-8BF4-92721EA615F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2: Plotting, basic statistics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7923" y="2548533"/>
            <a:ext cx="5628068" cy="3863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256" y="287703"/>
            <a:ext cx="103460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1950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300.2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543.3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1075.9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2862.5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5979.6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10289.7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14958.3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create a line chart, years on x-axis, 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y-axis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color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'green'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marker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linestyle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'solid'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34" y="5041288"/>
            <a:ext cx="6533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Line graph.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Good for showing trend.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plt.plot</a:t>
            </a:r>
            <a:r>
              <a:rPr lang="en-US" sz="2400" dirty="0" smtClean="0"/>
              <a:t>? to see more options, such as different marker and line styles, colors, etc.</a:t>
            </a:r>
          </a:p>
        </p:txBody>
      </p:sp>
    </p:spTree>
    <p:extLst>
      <p:ext uri="{BB962C8B-B14F-4D97-AF65-F5344CB8AC3E}">
        <p14:creationId xmlns:p14="http://schemas.microsoft.com/office/powerpoint/2010/main" val="11304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9554" y="268079"/>
            <a:ext cx="104190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1950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gdp1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300.2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543.3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1075.9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2862.5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5979.6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10289.7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14958.3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gdp2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226.0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362.0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1992.0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4931.0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7488.0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12147.0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gdp3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1206.0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1057.0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1081.0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2940.0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8813.0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13502.0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19218.0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create a line chart, years on x-axis, 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y-axis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format string to specify color, marker, and line style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e.g. ‘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-’: color=‘blue’, marker=‘o’,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linestyle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=‘solid’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*:'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legend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696" y="3186113"/>
            <a:ext cx="4846178" cy="332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7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making/interpreting line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1111" y="1265681"/>
            <a:ext cx="4979534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772" y="1276641"/>
            <a:ext cx="5260043" cy="3610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252" y="5071374"/>
            <a:ext cx="8667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Are the following interpretations of the graphs correct?</a:t>
            </a:r>
          </a:p>
          <a:p>
            <a:r>
              <a:rPr lang="en-US" dirty="0" smtClean="0"/>
              <a:t>A. The GDP of </a:t>
            </a:r>
            <a:r>
              <a:rPr lang="en-US" dirty="0" err="1" smtClean="0"/>
              <a:t>countryD</a:t>
            </a:r>
            <a:r>
              <a:rPr lang="en-US" dirty="0" smtClean="0"/>
              <a:t> has a similar growth rate as the other countries.</a:t>
            </a:r>
          </a:p>
          <a:p>
            <a:r>
              <a:rPr lang="en-US" dirty="0" smtClean="0"/>
              <a:t>B. From 1950 to 1970, the GDP of all four countries did not change much. </a:t>
            </a:r>
          </a:p>
          <a:p>
            <a:r>
              <a:rPr lang="en-US" dirty="0" smtClean="0"/>
              <a:t>C. From 1980 to 2010, GDP of </a:t>
            </a:r>
            <a:r>
              <a:rPr lang="en-US" dirty="0" err="1" smtClean="0"/>
              <a:t>countryC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D. From 1980 to 2010, GDP of </a:t>
            </a:r>
            <a:r>
              <a:rPr lang="en-US" dirty="0" err="1" smtClean="0"/>
              <a:t>countryA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making/interpreting line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3369" y="1265680"/>
            <a:ext cx="5144672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252" y="5071374"/>
            <a:ext cx="8667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Are the following interpretations of the graphs correct?</a:t>
            </a:r>
          </a:p>
          <a:p>
            <a:r>
              <a:rPr lang="en-US" dirty="0" smtClean="0"/>
              <a:t>A. The GDP of </a:t>
            </a:r>
            <a:r>
              <a:rPr lang="en-US" dirty="0" err="1" smtClean="0"/>
              <a:t>countryD</a:t>
            </a:r>
            <a:r>
              <a:rPr lang="en-US" dirty="0" smtClean="0"/>
              <a:t> has a similar growth rate as the other countries.</a:t>
            </a:r>
          </a:p>
          <a:p>
            <a:r>
              <a:rPr lang="en-US" dirty="0" smtClean="0"/>
              <a:t>B. From 1950 to 1970, the GDP of all four countries did not change much. </a:t>
            </a:r>
          </a:p>
          <a:p>
            <a:r>
              <a:rPr lang="en-US" dirty="0" smtClean="0"/>
              <a:t>C. From 1980 to 2010, GDP of </a:t>
            </a:r>
            <a:r>
              <a:rPr lang="en-US" dirty="0" err="1" smtClean="0"/>
              <a:t>countryC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D. From 1980 to 2010, GDP of </a:t>
            </a:r>
            <a:r>
              <a:rPr lang="en-US" dirty="0" err="1" smtClean="0"/>
              <a:t>countryA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5212" y="2038007"/>
            <a:ext cx="54537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‘r*:'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'c&lt;--'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 in making/interpreting line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4655" y="1324328"/>
            <a:ext cx="5144672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252" y="5071374"/>
            <a:ext cx="8667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Are the following interpretations of the graphs correct?</a:t>
            </a:r>
          </a:p>
          <a:p>
            <a:r>
              <a:rPr lang="en-US" dirty="0" smtClean="0"/>
              <a:t>A. The GDP of </a:t>
            </a:r>
            <a:r>
              <a:rPr lang="en-US" dirty="0" err="1" smtClean="0"/>
              <a:t>countryD</a:t>
            </a:r>
            <a:r>
              <a:rPr lang="en-US" dirty="0" smtClean="0"/>
              <a:t> has a similar growth rate as the other countries.</a:t>
            </a:r>
          </a:p>
          <a:p>
            <a:r>
              <a:rPr lang="en-US" dirty="0" smtClean="0"/>
              <a:t>B. From 1950 to 1970, the GDP of all four countries did not change much. </a:t>
            </a:r>
          </a:p>
          <a:p>
            <a:r>
              <a:rPr lang="en-US" dirty="0" smtClean="0"/>
              <a:t>C. From 1980 to 2010, GDP of </a:t>
            </a:r>
            <a:r>
              <a:rPr lang="en-US" dirty="0" err="1" smtClean="0"/>
              <a:t>countryC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D. From 1980 to 2010, GDP of </a:t>
            </a:r>
            <a:r>
              <a:rPr lang="en-US" dirty="0" err="1" smtClean="0"/>
              <a:t>countryA</a:t>
            </a:r>
            <a:r>
              <a:rPr lang="en-US" dirty="0" smtClean="0"/>
              <a:t> grows much faster than </a:t>
            </a:r>
            <a:r>
              <a:rPr lang="en-US" dirty="0" err="1" smtClean="0"/>
              <a:t>countryB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26" y="1354874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logarithm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7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Logarithm scale plotting is often preferred to visualize changes over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5343" y="2526180"/>
            <a:ext cx="4979534" cy="3531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47274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semilogy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'r*:'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-.'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'c--&lt;'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legend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countryA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countryD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413" y="1830727"/>
            <a:ext cx="4903317" cy="353140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4" name="Group 23"/>
          <p:cNvGrpSpPr/>
          <p:nvPr/>
        </p:nvGrpSpPr>
        <p:grpSpPr>
          <a:xfrm>
            <a:off x="1028695" y="3027653"/>
            <a:ext cx="4903317" cy="3531405"/>
            <a:chOff x="1028695" y="3098409"/>
            <a:chExt cx="4903317" cy="3531405"/>
          </a:xfrm>
        </p:grpSpPr>
        <p:grpSp>
          <p:nvGrpSpPr>
            <p:cNvPr id="20" name="Group 19"/>
            <p:cNvGrpSpPr/>
            <p:nvPr/>
          </p:nvGrpSpPr>
          <p:grpSpPr>
            <a:xfrm>
              <a:off x="1028695" y="3098409"/>
              <a:ext cx="4903317" cy="3531405"/>
              <a:chOff x="1094324" y="2732244"/>
              <a:chExt cx="4903317" cy="353140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85623" y="3928056"/>
                <a:ext cx="122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Acceptable</a:t>
                </a:r>
                <a:endParaRPr lang="en-US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94324" y="2732244"/>
                <a:ext cx="4903317" cy="353140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80492" y="42011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choice of 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658"/>
            <a:ext cx="10515600" cy="531209"/>
          </a:xfrm>
        </p:spPr>
        <p:txBody>
          <a:bodyPr/>
          <a:lstStyle/>
          <a:p>
            <a:r>
              <a:rPr lang="en-US" dirty="0" smtClean="0"/>
              <a:t>Line graphs are useful to display trend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3979" y="1819823"/>
            <a:ext cx="4979534" cy="3531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3979" y="3027653"/>
            <a:ext cx="4979534" cy="3531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59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 dirty="0" smtClean="0"/>
              <a:t>Good for presenting/comparing numbers in discrete set of items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381" y="3173056"/>
            <a:ext cx="4903317" cy="3353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259" y="2279303"/>
            <a:ext cx="1146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"Annie Hall"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"Ben-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Hur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"Casablanca"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"Gandhi"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"West Side Story"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 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t-BR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range(5)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plot bars with left x-coordinates [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</a:t>
            </a:r>
            <a:b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heights [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label x-axis with movie names at bar centers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xticks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alternatively, use the following to replace </a:t>
            </a:r>
            <a:b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the two lines above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plt.bar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tick_label</a:t>
            </a:r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=movies)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Academy Awards"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Favorite Movies"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11" y="365125"/>
            <a:ext cx="11074789" cy="1325563"/>
          </a:xfrm>
        </p:spPr>
        <p:txBody>
          <a:bodyPr/>
          <a:lstStyle/>
          <a:p>
            <a:r>
              <a:rPr lang="en-US" dirty="0" err="1" smtClean="0"/>
              <a:t>Barh</a:t>
            </a:r>
            <a:r>
              <a:rPr lang="en-US" dirty="0" smtClean="0"/>
              <a:t> vs 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133" y="91229"/>
            <a:ext cx="4796007" cy="3044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372" y="15807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barh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tick_label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Academy Awards"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Favorite Movies"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407" y="2788480"/>
            <a:ext cx="6842761" cy="10583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By default, the y-axis in a bar chart (or x-axis in </a:t>
            </a:r>
            <a:r>
              <a:rPr lang="en-US" dirty="0" err="1" smtClean="0"/>
              <a:t>barh</a:t>
            </a:r>
            <a:r>
              <a:rPr lang="en-US" dirty="0" smtClean="0"/>
              <a:t>) starts from 0, in contrast to a line chart.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594498"/>
            <a:ext cx="4513709" cy="3201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5209" y="3566870"/>
            <a:ext cx="4552665" cy="322867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99579" y="6365996"/>
            <a:ext cx="633047" cy="84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9011" y="6384385"/>
            <a:ext cx="633047" cy="84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50481" y="2931874"/>
            <a:ext cx="86750" cy="547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4709"/>
            <a:ext cx="10515600" cy="10832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are also called histograms (discuss later)</a:t>
            </a:r>
          </a:p>
          <a:p>
            <a:r>
              <a:rPr lang="en-US" dirty="0" smtClean="0"/>
              <a:t>More advanced bar charts (bar charts with multiple groups, etc.) will be discussed later in pandas.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87998"/>
            <a:ext cx="4827100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135" y="1487999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Basic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8658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Matplotlib</a:t>
            </a:r>
            <a:r>
              <a:rPr lang="en-US" dirty="0" smtClean="0"/>
              <a:t> basics </a:t>
            </a:r>
          </a:p>
          <a:p>
            <a:r>
              <a:rPr lang="en-US" dirty="0" smtClean="0"/>
              <a:t>Line chart</a:t>
            </a:r>
          </a:p>
          <a:p>
            <a:r>
              <a:rPr lang="en-US" dirty="0" smtClean="0"/>
              <a:t>Bar chart</a:t>
            </a:r>
          </a:p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Colors, markers, line styles</a:t>
            </a:r>
          </a:p>
          <a:p>
            <a:r>
              <a:rPr lang="en-US" dirty="0" smtClean="0"/>
              <a:t>Ticks, titles, axis labels, legends, annotations</a:t>
            </a:r>
          </a:p>
          <a:p>
            <a:r>
              <a:rPr lang="en-US" dirty="0" smtClean="0"/>
              <a:t>Saving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visualizing the relationship between two paired sets of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2931" y="2341582"/>
            <a:ext cx="9978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67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minutes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labels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minutes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label each point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)):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annotate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minutes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textcoords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'offset points'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"Daily Minutes vs. Number of Friends"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friends"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"daily minutes spent on the site"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0262" y="3203797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2518117"/>
          </a:xfrm>
        </p:spPr>
        <p:txBody>
          <a:bodyPr/>
          <a:lstStyle/>
          <a:p>
            <a:r>
              <a:rPr lang="en-US" dirty="0" smtClean="0"/>
              <a:t>Similar to line plot, the axes of scatter plot can auto scale. </a:t>
            </a:r>
          </a:p>
          <a:p>
            <a:r>
              <a:rPr lang="en-US" dirty="0" smtClean="0"/>
              <a:t>Can be set with </a:t>
            </a:r>
            <a:r>
              <a:rPr lang="en-US" dirty="0" err="1" smtClean="0"/>
              <a:t>xlim</a:t>
            </a:r>
            <a:r>
              <a:rPr lang="en-US" dirty="0" smtClean="0"/>
              <a:t>([</a:t>
            </a:r>
            <a:r>
              <a:rPr lang="en-US" dirty="0" err="1" smtClean="0"/>
              <a:t>xlow</a:t>
            </a:r>
            <a:r>
              <a:rPr lang="en-US" dirty="0" smtClean="0"/>
              <a:t>, </a:t>
            </a:r>
            <a:r>
              <a:rPr lang="en-US" dirty="0" err="1" smtClean="0"/>
              <a:t>xhigh</a:t>
            </a:r>
            <a:r>
              <a:rPr lang="en-US" dirty="0" smtClean="0"/>
              <a:t>]) or </a:t>
            </a:r>
            <a:r>
              <a:rPr lang="en-US" dirty="0" err="1" smtClean="0"/>
              <a:t>ylim</a:t>
            </a:r>
            <a:r>
              <a:rPr lang="en-US" dirty="0" smtClean="0"/>
              <a:t>([</a:t>
            </a:r>
            <a:r>
              <a:rPr lang="en-US" dirty="0" err="1" smtClean="0"/>
              <a:t>ylow</a:t>
            </a:r>
            <a:r>
              <a:rPr lang="en-US" dirty="0" smtClean="0"/>
              <a:t>, </a:t>
            </a:r>
            <a:r>
              <a:rPr lang="en-US" dirty="0" err="1" smtClean="0"/>
              <a:t>yhigh</a:t>
            </a:r>
            <a:r>
              <a:rPr lang="en-US" dirty="0" smtClean="0"/>
              <a:t>]) or axis([</a:t>
            </a:r>
            <a:r>
              <a:rPr lang="en-US" dirty="0" err="1" smtClean="0"/>
              <a:t>xlow</a:t>
            </a:r>
            <a:r>
              <a:rPr lang="en-US" dirty="0" smtClean="0"/>
              <a:t>, </a:t>
            </a:r>
            <a:r>
              <a:rPr lang="en-US" dirty="0" err="1" smtClean="0"/>
              <a:t>xhigh</a:t>
            </a:r>
            <a:r>
              <a:rPr lang="en-US" dirty="0" smtClean="0"/>
              <a:t>, </a:t>
            </a:r>
            <a:r>
              <a:rPr lang="en-US" dirty="0" err="1" smtClean="0"/>
              <a:t>ylow</a:t>
            </a:r>
            <a:r>
              <a:rPr lang="en-US" dirty="0" smtClean="0"/>
              <a:t>, </a:t>
            </a:r>
            <a:r>
              <a:rPr lang="en-US" dirty="0" err="1" smtClean="0"/>
              <a:t>yhigh</a:t>
            </a:r>
            <a:r>
              <a:rPr lang="en-US" dirty="0" smtClean="0"/>
              <a:t>])</a:t>
            </a:r>
          </a:p>
          <a:p>
            <a:r>
              <a:rPr lang="en-US" dirty="0" smtClean="0"/>
              <a:t>Or force equal range with axis(‘equal’)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64" y="2442039"/>
            <a:ext cx="4979534" cy="3531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682" y="6114144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test_1_grades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test_2_grades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1903" y="2442039"/>
            <a:ext cx="4979534" cy="3531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83767" y="5973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test_1_grades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test_2_grades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axis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"equal"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42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figures with numbers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plt.figure</a:t>
            </a:r>
            <a:r>
              <a:rPr lang="en-US" dirty="0" smtClean="0"/>
              <a:t>(1), </a:t>
            </a:r>
            <a:r>
              <a:rPr lang="en-US" dirty="0" err="1" smtClean="0"/>
              <a:t>plt.figure</a:t>
            </a:r>
            <a:r>
              <a:rPr lang="en-US" dirty="0" smtClean="0"/>
              <a:t>(2), </a:t>
            </a:r>
            <a:r>
              <a:rPr lang="en-US" dirty="0" err="1" smtClean="0"/>
              <a:t>etc</a:t>
            </a:r>
            <a:r>
              <a:rPr lang="en-US" dirty="0" smtClean="0"/>
              <a:t>, to specify which figure to plot on</a:t>
            </a:r>
          </a:p>
          <a:p>
            <a:pPr lvl="1"/>
            <a:r>
              <a:rPr lang="en-US" dirty="0" smtClean="0"/>
              <a:t>Useful when dealing with multiple figures at the same time</a:t>
            </a:r>
          </a:p>
          <a:p>
            <a:r>
              <a:rPr lang="en-US" dirty="0" err="1" smtClean="0"/>
              <a:t>plt.xticks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plt.yticks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plt.savefig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Type in </a:t>
            </a:r>
            <a:r>
              <a:rPr lang="en-US" dirty="0" err="1" smtClean="0"/>
              <a:t>plt.savefig</a:t>
            </a:r>
            <a:r>
              <a:rPr lang="en-US" dirty="0" smtClean="0"/>
              <a:t>? for usage or search </a:t>
            </a:r>
            <a:r>
              <a:rPr lang="en-US" dirty="0" err="1" smtClean="0"/>
              <a:t>matplotlib</a:t>
            </a:r>
            <a:r>
              <a:rPr lang="en-US" dirty="0" smtClean="0"/>
              <a:t> documentation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917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Basic statistics and more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stats: Mean, median, range, standard deviation, correlation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Error Bar</a:t>
            </a:r>
          </a:p>
          <a:p>
            <a:r>
              <a:rPr lang="en-US" dirty="0" err="1" smtClean="0"/>
              <a:t>Boxplot</a:t>
            </a:r>
            <a:endParaRPr lang="en-US" dirty="0" smtClean="0"/>
          </a:p>
          <a:p>
            <a:r>
              <a:rPr lang="en-US" dirty="0" err="1" smtClean="0"/>
              <a:t>Imshow</a:t>
            </a:r>
            <a:endParaRPr lang="en-US" dirty="0" smtClean="0"/>
          </a:p>
          <a:p>
            <a:r>
              <a:rPr lang="en-US" dirty="0" smtClean="0"/>
              <a:t>Subplots</a:t>
            </a:r>
          </a:p>
          <a:p>
            <a:r>
              <a:rPr lang="en-US" dirty="0" smtClean="0"/>
              <a:t>T-test </a:t>
            </a:r>
            <a:r>
              <a:rPr lang="en-US" dirty="0"/>
              <a:t>and other </a:t>
            </a:r>
            <a:r>
              <a:rPr lang="en-US" dirty="0" smtClean="0"/>
              <a:t>statistical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of a single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(numbers) that give a quick and simple description of the data</a:t>
            </a:r>
          </a:p>
          <a:p>
            <a:pPr lvl="1"/>
            <a:r>
              <a:rPr lang="en-US" dirty="0" smtClean="0"/>
              <a:t>Maximum value</a:t>
            </a:r>
          </a:p>
          <a:p>
            <a:pPr lvl="1"/>
            <a:r>
              <a:rPr lang="en-US" dirty="0" smtClean="0"/>
              <a:t>Minimum value</a:t>
            </a:r>
          </a:p>
          <a:p>
            <a:pPr lvl="1"/>
            <a:r>
              <a:rPr lang="en-US" dirty="0" smtClean="0"/>
              <a:t>Range (dispersion): max – min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Mode</a:t>
            </a:r>
          </a:p>
          <a:p>
            <a:pPr lvl="1"/>
            <a:r>
              <a:rPr lang="en-US" dirty="0" err="1" smtClean="0"/>
              <a:t>Quantile</a:t>
            </a:r>
            <a:endParaRPr lang="en-US" dirty="0" smtClean="0"/>
          </a:p>
          <a:p>
            <a:pPr lvl="1"/>
            <a:r>
              <a:rPr lang="en-US" dirty="0" smtClean="0"/>
              <a:t>Standard deviation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vs</a:t>
            </a:r>
            <a:r>
              <a:rPr lang="en-US" dirty="0" smtClean="0"/>
              <a:t> average </a:t>
            </a:r>
            <a:r>
              <a:rPr lang="en-US" dirty="0" err="1" smtClean="0"/>
              <a:t>vs</a:t>
            </a:r>
            <a:r>
              <a:rPr lang="en-US" dirty="0" smtClean="0"/>
              <a:t> median </a:t>
            </a:r>
            <a:r>
              <a:rPr lang="en-US" dirty="0" err="1" smtClean="0"/>
              <a:t>vs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1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(Arithmetic) Mean: the “average” value of the data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Average: can be ambiguous</a:t>
            </a:r>
          </a:p>
          <a:p>
            <a:pPr lvl="1"/>
            <a:r>
              <a:rPr lang="en-US" sz="2000" dirty="0" smtClean="0"/>
              <a:t>The average household income in this community is $60,000</a:t>
            </a:r>
          </a:p>
          <a:p>
            <a:pPr lvl="2"/>
            <a:r>
              <a:rPr lang="en-US" sz="1800" dirty="0" smtClean="0"/>
              <a:t>The average (mean) income for households in this community is $60,000</a:t>
            </a:r>
          </a:p>
          <a:p>
            <a:pPr lvl="2"/>
            <a:r>
              <a:rPr lang="en-US" sz="1800" dirty="0" smtClean="0"/>
              <a:t>The income for an average household in this community is $60,000</a:t>
            </a:r>
          </a:p>
          <a:p>
            <a:pPr lvl="2"/>
            <a:r>
              <a:rPr lang="en-US" sz="1800" dirty="0" smtClean="0"/>
              <a:t>What if most households are earning below $30,000 but one household is earning $1M</a:t>
            </a:r>
          </a:p>
          <a:p>
            <a:r>
              <a:rPr lang="en-US" sz="2400" dirty="0" smtClean="0"/>
              <a:t>Median: the “</a:t>
            </a:r>
            <a:r>
              <a:rPr lang="en-US" sz="2400" dirty="0" err="1" smtClean="0"/>
              <a:t>middlest</a:t>
            </a:r>
            <a:r>
              <a:rPr lang="en-US" sz="2400" dirty="0" smtClean="0"/>
              <a:t>” value, or mean of the two middle values</a:t>
            </a:r>
          </a:p>
          <a:p>
            <a:pPr lvl="1"/>
            <a:r>
              <a:rPr lang="en-US" sz="2000" dirty="0" smtClean="0"/>
              <a:t>Can be obtained by sorting the data first</a:t>
            </a:r>
          </a:p>
          <a:p>
            <a:pPr lvl="1"/>
            <a:r>
              <a:rPr lang="en-US" sz="2000" dirty="0" smtClean="0"/>
              <a:t>More efficient algorithm (~linear time) exists</a:t>
            </a:r>
          </a:p>
          <a:p>
            <a:pPr lvl="1"/>
            <a:r>
              <a:rPr lang="en-US" sz="2000" dirty="0" smtClean="0"/>
              <a:t>Does not depend on all values in the data. </a:t>
            </a:r>
          </a:p>
          <a:p>
            <a:pPr lvl="1"/>
            <a:r>
              <a:rPr lang="en-US" sz="2000" dirty="0" smtClean="0"/>
              <a:t>More robust to outliers</a:t>
            </a:r>
          </a:p>
          <a:p>
            <a:r>
              <a:rPr lang="en-US" sz="2400" dirty="0" smtClean="0"/>
              <a:t>Mode: the most-common value in the data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585" y="1545659"/>
            <a:ext cx="1690784" cy="102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95943" y="2257363"/>
            <a:ext cx="369133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highlight>
                  <a:srgbClr val="FFFFFF"/>
                </a:highlight>
              </a:rPr>
              <a:t>mean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253" y="2649248"/>
            <a:ext cx="537897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highlight>
                  <a:srgbClr val="FFFFFF"/>
                </a:highlight>
              </a:rPr>
              <a:t>mean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reduce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850505" y="4825992"/>
            <a:ext cx="4616970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 dirty="0" err="1" smtClean="0"/>
              <a:t>Quantile</a:t>
            </a:r>
            <a:r>
              <a:rPr lang="en-US" sz="2000" dirty="0" smtClean="0"/>
              <a:t>: a generalization of median. </a:t>
            </a:r>
            <a:br>
              <a:rPr lang="en-US" sz="2000" dirty="0" smtClean="0"/>
            </a:br>
            <a:r>
              <a:rPr lang="en-US" sz="2000" dirty="0" smtClean="0"/>
              <a:t>E.g. 75 percentile is the value which 75% of values are less than or equal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spread of the data from the mean</a:t>
            </a:r>
          </a:p>
          <a:p>
            <a:pPr lvl="1"/>
            <a:r>
              <a:rPr lang="en-US" dirty="0" smtClean="0"/>
              <a:t>Is the mean squared of the deviation </a:t>
            </a:r>
          </a:p>
          <a:p>
            <a:r>
              <a:rPr lang="en-US" dirty="0" smtClean="0"/>
              <a:t>Standard deviation (square root of the variance): </a:t>
            </a:r>
            <a:r>
              <a:rPr lang="en-US" dirty="0" smtClean="0">
                <a:sym typeface="Symbol"/>
              </a:rPr>
              <a:t></a:t>
            </a:r>
          </a:p>
          <a:p>
            <a:pPr lvl="1"/>
            <a:r>
              <a:rPr lang="en-US" dirty="0" smtClean="0">
                <a:sym typeface="Symbol"/>
              </a:rPr>
              <a:t>Easier to understand than variance</a:t>
            </a:r>
          </a:p>
          <a:p>
            <a:pPr lvl="1"/>
            <a:r>
              <a:rPr lang="en-US" dirty="0" smtClean="0">
                <a:sym typeface="Symbol"/>
              </a:rPr>
              <a:t>Has the same unit as the measurement</a:t>
            </a:r>
          </a:p>
          <a:p>
            <a:pPr lvl="1"/>
            <a:r>
              <a:rPr lang="en-US" dirty="0" smtClean="0">
                <a:sym typeface="Symbol"/>
              </a:rPr>
              <a:t>Say the data measures height of people in inch, the unit of  is also inch. The unit for 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is square inch …</a:t>
            </a:r>
          </a:p>
          <a:p>
            <a:r>
              <a:rPr lang="en-US" dirty="0" smtClean="0">
                <a:sym typeface="Symbol"/>
              </a:rPr>
              <a:t>Corrected estimation of population standard deviation from sample</a:t>
            </a:r>
          </a:p>
          <a:p>
            <a:pPr lvl="1"/>
            <a:r>
              <a:rPr lang="en-US" dirty="0" smtClean="0">
                <a:sym typeface="Symbol"/>
              </a:rPr>
              <a:t>If standard deviation is estimated from sample, most likely it is an underestimate.</a:t>
            </a:r>
          </a:p>
          <a:p>
            <a:pPr lvl="1"/>
            <a:r>
              <a:rPr lang="en-US" dirty="0" smtClean="0">
                <a:sym typeface="Symbol"/>
              </a:rPr>
              <a:t>Can be corrected by replacing n in the above formula with n-1.</a:t>
            </a:r>
          </a:p>
          <a:p>
            <a:pPr lvl="1"/>
            <a:r>
              <a:rPr lang="en-US" dirty="0" smtClean="0">
                <a:sym typeface="Symbol"/>
              </a:rPr>
              <a:t>Default for many implementations</a:t>
            </a:r>
          </a:p>
          <a:p>
            <a:pPr lvl="1"/>
            <a:r>
              <a:rPr lang="en-US" dirty="0" smtClean="0">
                <a:sym typeface="Symbol"/>
              </a:rPr>
              <a:t>For bigger data set, effect is very small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8091" y="1800676"/>
            <a:ext cx="2371787" cy="95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</a:t>
            </a:r>
            <a:r>
              <a:rPr lang="en-US" dirty="0" err="1" smtClean="0"/>
              <a:t>vs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Population: all members of a group in a study</a:t>
            </a:r>
          </a:p>
          <a:p>
            <a:pPr lvl="1"/>
            <a:r>
              <a:rPr lang="en-US" dirty="0" smtClean="0"/>
              <a:t>The average height of men</a:t>
            </a:r>
          </a:p>
          <a:p>
            <a:pPr lvl="1"/>
            <a:r>
              <a:rPr lang="en-US" dirty="0" smtClean="0"/>
              <a:t>The average height of living male ≥ 18yr in </a:t>
            </a:r>
            <a:r>
              <a:rPr lang="en-US" dirty="0" smtClean="0"/>
              <a:t>China </a:t>
            </a:r>
            <a:r>
              <a:rPr lang="en-US" dirty="0" smtClean="0"/>
              <a:t>between 2001 and 2010</a:t>
            </a:r>
          </a:p>
          <a:p>
            <a:pPr lvl="1"/>
            <a:r>
              <a:rPr lang="en-US" dirty="0" smtClean="0"/>
              <a:t>The average height of all male students ≥ 18yr  registered in Fall’19</a:t>
            </a:r>
          </a:p>
          <a:p>
            <a:r>
              <a:rPr lang="en-US" dirty="0" smtClean="0"/>
              <a:t>Sample: a subset of  the members in the population</a:t>
            </a:r>
          </a:p>
          <a:p>
            <a:pPr lvl="1"/>
            <a:r>
              <a:rPr lang="en-US" dirty="0" smtClean="0"/>
              <a:t>Most studies choose to sample the population due to cost/time or other factors</a:t>
            </a:r>
          </a:p>
          <a:p>
            <a:pPr lvl="1"/>
            <a:r>
              <a:rPr lang="en-US" dirty="0" smtClean="0"/>
              <a:t>Each sample is only one of many possible subsets of the population</a:t>
            </a:r>
          </a:p>
          <a:p>
            <a:pPr lvl="1"/>
            <a:r>
              <a:rPr lang="en-US" dirty="0" smtClean="0"/>
              <a:t>May or may not be representative of the whole population</a:t>
            </a:r>
          </a:p>
          <a:p>
            <a:pPr lvl="1"/>
            <a:r>
              <a:rPr lang="en-US" dirty="0" smtClean="0"/>
              <a:t>Sample size and sampling procedure is important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population/sample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86" cy="4351338"/>
          </a:xfrm>
        </p:spPr>
        <p:txBody>
          <a:bodyPr/>
          <a:lstStyle/>
          <a:p>
            <a:r>
              <a:rPr lang="en-US" dirty="0" smtClean="0"/>
              <a:t>Generated an array of 1 million random numbers</a:t>
            </a:r>
          </a:p>
          <a:p>
            <a:r>
              <a:rPr lang="en-US" dirty="0" smtClean="0"/>
              <a:t>Computed the population standard deviation</a:t>
            </a:r>
          </a:p>
          <a:p>
            <a:r>
              <a:rPr lang="en-US" dirty="0" smtClean="0"/>
              <a:t>Randomly draw k data points from the data, compute uncorrected and corrected standard deviation. Repeat 1000 times. Compute the average.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941" y="159158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ipython</a:t>
            </a:r>
            <a:r>
              <a:rPr lang="en-US" dirty="0" smtClean="0"/>
              <a:t> with --</a:t>
            </a:r>
            <a:r>
              <a:rPr lang="en-US" dirty="0" err="1" smtClean="0"/>
              <a:t>pylab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spyder</a:t>
            </a:r>
            <a:r>
              <a:rPr lang="en-US" dirty="0" smtClean="0"/>
              <a:t>, select “Tools =&gt;Preferences=&gt;</a:t>
            </a:r>
            <a:r>
              <a:rPr lang="en-US" dirty="0" err="1" smtClean="0"/>
              <a:t>Ipython</a:t>
            </a:r>
            <a:r>
              <a:rPr lang="en-US" dirty="0" smtClean="0"/>
              <a:t> console=&gt;Graphics”, check “automatically </a:t>
            </a:r>
            <a:r>
              <a:rPr lang="en-US" dirty="0" smtClean="0"/>
              <a:t>load </a:t>
            </a:r>
            <a:r>
              <a:rPr lang="en-US" dirty="0" err="1" smtClean="0"/>
              <a:t>Pylab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modules”</a:t>
            </a:r>
          </a:p>
          <a:p>
            <a:pPr lvl="1"/>
            <a:r>
              <a:rPr lang="en-US" dirty="0" smtClean="0"/>
              <a:t>Optionally, can also change “Graphics backend” from </a:t>
            </a:r>
            <a:r>
              <a:rPr lang="en-US" i="1" dirty="0" smtClean="0"/>
              <a:t>Inline</a:t>
            </a:r>
            <a:r>
              <a:rPr lang="en-US" dirty="0" smtClean="0"/>
              <a:t> to </a:t>
            </a:r>
            <a:r>
              <a:rPr lang="en-US" i="1" dirty="0" smtClean="0"/>
              <a:t>Automatic for more interactive plotting </a:t>
            </a:r>
            <a:r>
              <a:rPr lang="en-US" dirty="0" smtClean="0"/>
              <a:t>(but lose the ability to copy figure to clipboard)</a:t>
            </a:r>
          </a:p>
          <a:p>
            <a:pPr lvl="2"/>
            <a:r>
              <a:rPr lang="en-US" dirty="0" smtClean="0"/>
              <a:t>Useful in experimenting different options of plotting</a:t>
            </a:r>
          </a:p>
          <a:p>
            <a:r>
              <a:rPr lang="en-US" dirty="0" smtClean="0"/>
              <a:t>enables shortcut commands to common functions in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to be imported automatically. MATLAB-like.</a:t>
            </a:r>
          </a:p>
          <a:p>
            <a:pPr lvl="1"/>
            <a:r>
              <a:rPr lang="en-US" dirty="0" smtClean="0"/>
              <a:t>E.g. plot functions, random number generator</a:t>
            </a:r>
          </a:p>
          <a:p>
            <a:pPr lvl="1"/>
            <a:r>
              <a:rPr lang="en-US" dirty="0" smtClean="0"/>
              <a:t>To test whether --</a:t>
            </a:r>
            <a:r>
              <a:rPr lang="en-US" dirty="0" err="1" smtClean="0"/>
              <a:t>pylab</a:t>
            </a:r>
            <a:r>
              <a:rPr lang="en-US" dirty="0" smtClean="0"/>
              <a:t> has been set:	</a:t>
            </a:r>
          </a:p>
          <a:p>
            <a:pPr lvl="1"/>
            <a:r>
              <a:rPr lang="en-US" dirty="0" smtClean="0"/>
              <a:t>Without --</a:t>
            </a:r>
            <a:r>
              <a:rPr lang="en-US" dirty="0" err="1" smtClean="0"/>
              <a:t>pylab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1469" y="5464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8420" y="502269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1896</Words>
  <Application>Microsoft Office PowerPoint</Application>
  <PresentationFormat>宽屏</PresentationFormat>
  <Paragraphs>233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宋体</vt:lpstr>
      <vt:lpstr>Arial</vt:lpstr>
      <vt:lpstr>Calibri</vt:lpstr>
      <vt:lpstr>Calibri Light</vt:lpstr>
      <vt:lpstr>Courier New</vt:lpstr>
      <vt:lpstr>Symbol</vt:lpstr>
      <vt:lpstr>Office Theme</vt:lpstr>
      <vt:lpstr>Introduction to Data Science</vt:lpstr>
      <vt:lpstr>2.1 Basic plotting functions</vt:lpstr>
      <vt:lpstr>2.2 Basic statistics and more plots</vt:lpstr>
      <vt:lpstr>Summary statistics of a single data set</vt:lpstr>
      <vt:lpstr>Mean vs average vs median vs mode</vt:lpstr>
      <vt:lpstr>Variance and standard deviation</vt:lpstr>
      <vt:lpstr>Population vs sample</vt:lpstr>
      <vt:lpstr>Simulation of population/sample standard deviation</vt:lpstr>
      <vt:lpstr>Setup ipython with --pylab</vt:lpstr>
      <vt:lpstr>PowerPoint 演示文稿</vt:lpstr>
      <vt:lpstr>PowerPoint 演示文稿</vt:lpstr>
      <vt:lpstr>Caveat in making/interpreting line graphs</vt:lpstr>
      <vt:lpstr>Caveat in making/interpreting line graphs</vt:lpstr>
      <vt:lpstr>Caveat in making/interpreting line graphs</vt:lpstr>
      <vt:lpstr>Plotting in logarithm scale</vt:lpstr>
      <vt:lpstr>Poor choice of line graph</vt:lpstr>
      <vt:lpstr>Bar charts</vt:lpstr>
      <vt:lpstr>Barh vs bar</vt:lpstr>
      <vt:lpstr>More examples of bar chart</vt:lpstr>
      <vt:lpstr>Scatterplots</vt:lpstr>
      <vt:lpstr>PowerPoint 演示文稿</vt:lpstr>
      <vt:lpstr>Other important functions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  Introduction to Data Science</dc:title>
  <dc:creator>Jianhua Ruan</dc:creator>
  <cp:lastModifiedBy>Lenovo</cp:lastModifiedBy>
  <cp:revision>67</cp:revision>
  <dcterms:created xsi:type="dcterms:W3CDTF">2017-08-20T19:48:53Z</dcterms:created>
  <dcterms:modified xsi:type="dcterms:W3CDTF">2021-05-17T04:47:03Z</dcterms:modified>
</cp:coreProperties>
</file>