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7" r:id="rId26"/>
    <p:sldId id="283" r:id="rId27"/>
    <p:sldId id="284" r:id="rId28"/>
    <p:sldId id="286" r:id="rId29"/>
    <p:sldId id="288" r:id="rId30"/>
    <p:sldId id="289" r:id="rId31"/>
    <p:sldId id="291" r:id="rId32"/>
    <p:sldId id="290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71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BED6-E40A-4446-80CD-609BE20DCEB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DC2C-FA6A-404D-9CA5-D5871C724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是高性能计算和数据分析所需的基本软件包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用于对整个数据数组进行快速操作的标准数学函数，无需编写循环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3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看起来非常快，但这只是因为它是懒惰的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实际计算还没有完成。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2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3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DC2C-FA6A-404D-9CA5-D5871C7249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3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C736-55E3-4841-B2DD-7C8B57E16FF2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9CD8-70D9-447A-917E-47E65B8D51F2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5224-1E20-4687-9D37-E463EBB729ED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1D15-59ED-40B0-A08D-468454D89E77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E19F6-5F96-41BC-BFE5-C769E2441BE5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3B7C-D63C-454A-948D-108ED24CB782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2847-5130-4425-A25E-9BB3C40D92BA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F816-A014-4E43-A6AC-524DAB2CA239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09B5-7C73-4B31-ABE0-CAE1FDD458F8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A577-C01F-4C43-A6B8-0256DFC0C0A4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10BC-C79A-4AE9-9622-C2815A600210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4C0E9-D718-4DC4-A6C1-2172411407FA}" type="datetime1">
              <a:rPr lang="en-US" altLang="zh-CN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F7F6-7697-40FD-8AA4-E6B4A9BF7D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8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3: </a:t>
            </a:r>
            <a:r>
              <a:rPr lang="en-US" dirty="0" err="1"/>
              <a:t>Numpy</a:t>
            </a:r>
            <a:r>
              <a:rPr lang="en-US" dirty="0"/>
              <a:t> and basic linear algebra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between for loop and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61" y="1903381"/>
            <a:ext cx="6152270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118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</a:t>
            </a:r>
            <a:r>
              <a:rPr lang="en-US" sz="2400" dirty="0" err="1"/>
              <a:t>np.random.rand</a:t>
            </a:r>
            <a:r>
              <a:rPr lang="en-US" sz="2400" dirty="0"/>
              <a:t>(1000000,1)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...:</a:t>
            </a:r>
            <a:r>
              <a:rPr lang="en-US" sz="2400" dirty="0"/>
              <a:t> %</a:t>
            </a:r>
            <a:r>
              <a:rPr lang="en-US" sz="2400" dirty="0" err="1"/>
              <a:t>timeit</a:t>
            </a:r>
            <a:r>
              <a:rPr lang="en-US" sz="2400" dirty="0"/>
              <a:t> a**2</a:t>
            </a:r>
          </a:p>
          <a:p>
            <a:r>
              <a:rPr lang="en-US" sz="2400" dirty="0">
                <a:solidFill>
                  <a:srgbClr val="000080"/>
                </a:solidFill>
              </a:rPr>
              <a:t>     ...:</a:t>
            </a:r>
            <a:r>
              <a:rPr lang="en-US" sz="2400" dirty="0"/>
              <a:t> %</a:t>
            </a:r>
            <a:r>
              <a:rPr lang="en-US" sz="2400" dirty="0" err="1"/>
              <a:t>timeit</a:t>
            </a:r>
            <a:r>
              <a:rPr lang="en-US" sz="2400" dirty="0"/>
              <a:t> [a[</a:t>
            </a:r>
            <a:r>
              <a:rPr lang="en-US" sz="2400" dirty="0" err="1"/>
              <a:t>i</a:t>
            </a:r>
            <a:r>
              <a:rPr lang="en-US" sz="2400" dirty="0"/>
              <a:t>]**2 for </a:t>
            </a:r>
            <a:r>
              <a:rPr lang="en-US" sz="2400" dirty="0" err="1"/>
              <a:t>i</a:t>
            </a:r>
            <a:r>
              <a:rPr lang="en-US" sz="2400" dirty="0"/>
              <a:t> in range(1000000)]</a:t>
            </a:r>
          </a:p>
          <a:p>
            <a:r>
              <a:rPr lang="en-US" sz="2400" dirty="0"/>
              <a:t>1.72 </a:t>
            </a:r>
            <a:r>
              <a:rPr lang="en-US" sz="2400" dirty="0" err="1"/>
              <a:t>ms</a:t>
            </a:r>
            <a:r>
              <a:rPr lang="en-US" sz="2400" dirty="0"/>
              <a:t> ± 25.3 µs per loop (mean ± std. dev. of 7 runs, 1000 loops each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1.02 s ± 7.34 </a:t>
            </a:r>
            <a:r>
              <a:rPr lang="en-US" sz="2400" dirty="0" err="1"/>
              <a:t>ms</a:t>
            </a:r>
            <a:r>
              <a:rPr lang="en-US" sz="2400" dirty="0"/>
              <a:t> per loop (mean ± std. dev. of 7 runs, 1 loop each)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Vectorization is more than </a:t>
            </a:r>
            <a:r>
              <a:rPr lang="en-US" sz="2400" dirty="0" smtClean="0">
                <a:solidFill>
                  <a:srgbClr val="FF0000"/>
                </a:solidFill>
              </a:rPr>
              <a:t>600 </a:t>
            </a:r>
            <a:r>
              <a:rPr lang="en-US" sz="2400" dirty="0">
                <a:solidFill>
                  <a:srgbClr val="FF0000"/>
                </a:solidFill>
              </a:rPr>
              <a:t>times faster!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8800" y="3028515"/>
            <a:ext cx="5065486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148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timeit</a:t>
            </a:r>
            <a:r>
              <a:rPr lang="en-US" sz="2000" dirty="0"/>
              <a:t> </a:t>
            </a:r>
            <a:r>
              <a:rPr lang="en-US" sz="2000" dirty="0" err="1"/>
              <a:t>mySum</a:t>
            </a:r>
            <a:r>
              <a:rPr lang="en-US" sz="2000" dirty="0"/>
              <a:t>(a)</a:t>
            </a:r>
          </a:p>
          <a:p>
            <a:r>
              <a:rPr lang="en-US" sz="2000" dirty="0"/>
              <a:t>1.84 s ± 42.4 </a:t>
            </a:r>
            <a:r>
              <a:rPr lang="en-US" sz="2000" dirty="0" err="1"/>
              <a:t>ms</a:t>
            </a:r>
            <a:r>
              <a:rPr lang="en-US" sz="2000" dirty="0"/>
              <a:t> per loop (mean ± std. dev. of 7 runs, 1 loop each)</a:t>
            </a:r>
            <a:endParaRPr lang="en-US" sz="2000" dirty="0">
              <a:solidFill>
                <a:srgbClr val="00008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149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timeit</a:t>
            </a:r>
            <a:r>
              <a:rPr lang="en-US" sz="2000" dirty="0"/>
              <a:t> np.sum(a)</a:t>
            </a:r>
          </a:p>
          <a:p>
            <a:r>
              <a:rPr lang="en-US" sz="2000" dirty="0"/>
              <a:t>1.08 </a:t>
            </a:r>
            <a:r>
              <a:rPr lang="en-US" sz="2000" dirty="0" err="1"/>
              <a:t>ms</a:t>
            </a:r>
            <a:r>
              <a:rPr lang="en-US" sz="2000" dirty="0"/>
              <a:t> ± 167 µs per loop (mean ± std. dev. of 7 runs, 1000 loops each)</a:t>
            </a:r>
            <a:endParaRPr lang="en-US" sz="2000" dirty="0">
              <a:solidFill>
                <a:srgbClr val="000080"/>
              </a:solidFill>
            </a:endParaRP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150</a:t>
            </a:r>
            <a:r>
              <a:rPr lang="en-US" sz="2000" dirty="0">
                <a:solidFill>
                  <a:srgbClr val="000080"/>
                </a:solidFill>
              </a:rPr>
              <a:t>]: </a:t>
            </a:r>
            <a:r>
              <a:rPr lang="en-US" sz="2000" dirty="0" err="1"/>
              <a:t>timeit</a:t>
            </a:r>
            <a:r>
              <a:rPr lang="en-US" sz="2000" dirty="0"/>
              <a:t> reduce(lambda x, y: </a:t>
            </a:r>
            <a:r>
              <a:rPr lang="en-US" sz="2000" dirty="0" err="1"/>
              <a:t>x+y</a:t>
            </a:r>
            <a:r>
              <a:rPr lang="en-US" sz="2000" dirty="0"/>
              <a:t>, a)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1.93 µs ± 22.5 ns per loop (mean ± std. dev. of 7 runs, 1000000 loops each)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Vectorization is </a:t>
            </a:r>
            <a:r>
              <a:rPr lang="en-US" sz="2000" dirty="0" smtClean="0">
                <a:solidFill>
                  <a:srgbClr val="FF0000"/>
                </a:solidFill>
              </a:rPr>
              <a:t>1700 </a:t>
            </a:r>
            <a:r>
              <a:rPr lang="en-US" sz="2000" dirty="0">
                <a:solidFill>
                  <a:srgbClr val="FF0000"/>
                </a:solidFill>
              </a:rPr>
              <a:t>times faster than for loop.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Reduce is even slower than for loop here.</a:t>
            </a:r>
          </a:p>
        </p:txBody>
      </p:sp>
      <p:sp>
        <p:nvSpPr>
          <p:cNvPr id="8" name="Rectangle 7"/>
          <p:cNvSpPr/>
          <p:nvPr/>
        </p:nvSpPr>
        <p:spPr>
          <a:xfrm>
            <a:off x="7115685" y="1471136"/>
            <a:ext cx="50763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mySum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s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inputList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8031" y="5059841"/>
            <a:ext cx="60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151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timeit</a:t>
            </a:r>
            <a:r>
              <a:rPr lang="en-US" sz="2000" dirty="0"/>
              <a:t> map(lambda x: x**2, a)</a:t>
            </a:r>
          </a:p>
          <a:p>
            <a:r>
              <a:rPr lang="nl-NL" sz="2000" dirty="0"/>
              <a:t>181 ns ± 0.778 ns per loop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map appears to be very fast, but it is just because it is lazy – actual calculation has not been done yet.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94657" y="5472110"/>
            <a:ext cx="609600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99695" cy="4351338"/>
          </a:xfrm>
        </p:spPr>
        <p:txBody>
          <a:bodyPr/>
          <a:lstStyle/>
          <a:p>
            <a:r>
              <a:rPr lang="en-US" dirty="0"/>
              <a:t>Somewhat similar to python list, but much more flexible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7102" y="2708632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97486" y="2702121"/>
            <a:ext cx="416560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and slicing (cont’d)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6026" y="1617446"/>
            <a:ext cx="416559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06" y="1624649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84763" y="3009643"/>
            <a:ext cx="4196862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2406" y="4513264"/>
            <a:ext cx="5287889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Traceback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most recent call last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IndexError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shape mismatch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178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6038" y="6486073"/>
            <a:ext cx="8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54548" y="6175717"/>
            <a:ext cx="1223889" cy="368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756445" y="6175257"/>
            <a:ext cx="334498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99516" y="4330147"/>
            <a:ext cx="508547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]][:,[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106161" y="5610966"/>
            <a:ext cx="580917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272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ix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_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])]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272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slices are views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47660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203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3569" y="1730135"/>
            <a:ext cx="5508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258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90854" y="4782153"/>
            <a:ext cx="7167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.copy() to make a copy of an array explicitly.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indexing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52519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select record for female students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FF0000"/>
                </a:solidFill>
                <a:latin typeface="Courier New" panose="02070309020205020404" pitchFamily="49" charset="0"/>
              </a:rPr>
              <a:t>262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female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a-DK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da-DK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female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4246" y="1027906"/>
            <a:ext cx="47877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select record for those who had # &lt;= 70 in final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]&lt;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,:]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265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4246" y="3124038"/>
            <a:ext cx="52742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# anything &lt; 70 is changed to 70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268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4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and transposing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8111" y="1070109"/>
            <a:ext cx="3019425" cy="26098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090117" y="4042241"/>
            <a:ext cx="4796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290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arange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reshape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290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1747" y="252644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280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arange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de-DE" dirty="0">
                <a:solidFill>
                  <a:srgbClr val="000000"/>
                </a:solidFill>
                <a:latin typeface="Courier New" panose="02070309020205020404" pitchFamily="49" charset="0"/>
              </a:rPr>
              <a:t>reshape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de-DE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de-DE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np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arange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reshape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((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order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'F'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281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0" y="107454"/>
            <a:ext cx="739204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4001" y="180459"/>
            <a:ext cx="2813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Fast element-wise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07316" y="0"/>
            <a:ext cx="7712936" cy="67437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97625" y="430439"/>
            <a:ext cx="8801100" cy="5674382"/>
            <a:chOff x="2807967" y="365125"/>
            <a:chExt cx="8801100" cy="56743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7294" y="365125"/>
              <a:ext cx="8757023" cy="407193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7967" y="4420733"/>
              <a:ext cx="8801100" cy="1618774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949591" y="6170137"/>
            <a:ext cx="8255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https://docs.scipy.org/doc/numpy/reference/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is a rectangular array of numbers organized in rows and columns</a:t>
            </a:r>
          </a:p>
          <a:p>
            <a:r>
              <a:rPr lang="en-US" dirty="0"/>
              <a:t>If a matrix A has m rows and n columns, then we say that A is an m x n matrix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799" y="3352799"/>
            <a:ext cx="4838701" cy="330447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550" y="1690688"/>
            <a:ext cx="7886700" cy="404336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 creation</a:t>
            </a:r>
          </a:p>
          <a:p>
            <a:r>
              <a:rPr lang="en-US" dirty="0"/>
              <a:t>Array access and operations</a:t>
            </a:r>
          </a:p>
          <a:p>
            <a:r>
              <a:rPr lang="en-US" dirty="0"/>
              <a:t>Basic linear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986" y="1914524"/>
            <a:ext cx="9183381" cy="343852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360" y="1810425"/>
            <a:ext cx="8628245" cy="320516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0443" y="1801586"/>
            <a:ext cx="8622480" cy="442436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048" y="1707699"/>
            <a:ext cx="8025956" cy="446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9306" y="3821702"/>
            <a:ext cx="49203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b = </a:t>
            </a:r>
            <a:r>
              <a:rPr lang="en-US" sz="2400" dirty="0" err="1"/>
              <a:t>np.arange</a:t>
            </a:r>
            <a:r>
              <a:rPr lang="en-US" sz="2400" dirty="0"/>
              <a:t>(5)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array([0, 1, 2, 3, 4])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b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array([0, 1, 2, 3, 4])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307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a.dot(b)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307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30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8" y="250031"/>
            <a:ext cx="57531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Matrix multiplication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4932" y="280950"/>
            <a:ext cx="8190983" cy="624239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268" y="5964263"/>
            <a:ext cx="591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being calculated here?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5" y="3864938"/>
            <a:ext cx="839880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0.4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321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76.2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70.9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83.4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84.4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91.7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80.1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76.3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74.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75.7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</a:rPr>
              <a:t>83.5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75722"/>
              </p:ext>
            </p:extLst>
          </p:nvPr>
        </p:nvGraphicFramePr>
        <p:xfrm>
          <a:off x="5015132" y="396939"/>
          <a:ext cx="21387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02">
                  <a:extLst>
                    <a:ext uri="{9D8B030D-6E8A-4147-A177-3AD203B41FA5}">
                      <a16:colId xmlns:a16="http://schemas.microsoft.com/office/drawing/2014/main" val="3425701024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546574207"/>
                    </a:ext>
                  </a:extLst>
                </a:gridCol>
                <a:gridCol w="712902">
                  <a:extLst>
                    <a:ext uri="{9D8B030D-6E8A-4147-A177-3AD203B41FA5}">
                      <a16:colId xmlns:a16="http://schemas.microsoft.com/office/drawing/2014/main" val="108738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7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8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32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2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0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9018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02932"/>
              </p:ext>
            </p:extLst>
          </p:nvPr>
        </p:nvGraphicFramePr>
        <p:xfrm>
          <a:off x="8032377" y="1185834"/>
          <a:ext cx="82475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76245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9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6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643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40707" y="1511321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0214" y="1513045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77983"/>
              </p:ext>
            </p:extLst>
          </p:nvPr>
        </p:nvGraphicFramePr>
        <p:xfrm>
          <a:off x="9529757" y="396938"/>
          <a:ext cx="7975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583">
                  <a:extLst>
                    <a:ext uri="{9D8B030D-6E8A-4147-A177-3AD203B41FA5}">
                      <a16:colId xmlns:a16="http://schemas.microsoft.com/office/drawing/2014/main" val="86337139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76.2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7408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089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603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4704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74.0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8013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83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31681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268" y="305186"/>
            <a:ext cx="4020576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64528" y="305186"/>
            <a:ext cx="75274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329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scaling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1.03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scaling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99.75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61.8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104.5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63.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62.83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108.9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70.35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86.52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73.7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76.65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82.4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93.45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62.83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103.4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70.35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90.64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0356" y="267472"/>
            <a:ext cx="770164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maxInExam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gArray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dot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maxInExam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round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339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96.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63.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100.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86.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68.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77.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83.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94.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62.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95.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71.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90.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61777" y="305186"/>
            <a:ext cx="3412197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gArray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152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...,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73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89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94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67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88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790" y="4355739"/>
            <a:ext cx="385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we doing here?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difference between for loop and 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383" y="2320698"/>
            <a:ext cx="6737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a = rand(10000, 100)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a.dot(100/</a:t>
            </a:r>
            <a:r>
              <a:rPr lang="en-US" sz="2400" dirty="0" err="1"/>
              <a:t>a.max</a:t>
            </a:r>
            <a:r>
              <a:rPr lang="en-US" sz="2400" dirty="0"/>
              <a:t>(0))</a:t>
            </a:r>
          </a:p>
          <a:p>
            <a:r>
              <a:rPr lang="en-US" sz="2400" dirty="0"/>
              <a:t>1.25 </a:t>
            </a:r>
            <a:r>
              <a:rPr lang="en-US" sz="2400" dirty="0" err="1"/>
              <a:t>ms</a:t>
            </a:r>
            <a:r>
              <a:rPr lang="en-US" sz="2400" dirty="0"/>
              <a:t> ± 34.3 µs per loop (mean ± std. dev. of 7 runs, 1000 loops each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[a[:,</a:t>
            </a:r>
            <a:r>
              <a:rPr lang="en-US" sz="2400" dirty="0" err="1"/>
              <a:t>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range(100)]</a:t>
            </a:r>
          </a:p>
          <a:p>
            <a:r>
              <a:rPr lang="en-US" sz="2400" dirty="0"/>
              <a:t>82.8 </a:t>
            </a:r>
            <a:r>
              <a:rPr lang="en-US" sz="2400" dirty="0" err="1"/>
              <a:t>ms</a:t>
            </a:r>
            <a:r>
              <a:rPr lang="en-US" sz="2400" dirty="0"/>
              <a:t> ± 951 µs per loop (mean ± std. dev. of 7 runs, 10 loops each)</a:t>
            </a: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358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]*100/max(a[:,</a:t>
            </a:r>
            <a:r>
              <a:rPr lang="en-US" sz="2400" dirty="0" err="1"/>
              <a:t>i</a:t>
            </a:r>
            <a:r>
              <a:rPr lang="en-US" sz="2400" dirty="0"/>
              <a:t>]) for </a:t>
            </a:r>
            <a:r>
              <a:rPr lang="en-US" sz="2400" dirty="0" err="1"/>
              <a:t>i</a:t>
            </a:r>
            <a:r>
              <a:rPr lang="en-US" sz="2400" dirty="0"/>
              <a:t> in range(100</a:t>
            </a:r>
            <a:r>
              <a:rPr lang="en-US" sz="2400" dirty="0" smtClean="0"/>
              <a:t>)]  </a:t>
            </a:r>
            <a:r>
              <a:rPr lang="en-US" sz="2400" dirty="0"/>
              <a:t>for j in range(10000</a:t>
            </a:r>
            <a:r>
              <a:rPr lang="en-US" sz="2400" dirty="0" smtClean="0"/>
              <a:t>)]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64228" y="5665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19473" y="976531"/>
            <a:ext cx="557252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maxInCol</a:t>
            </a:r>
            <a:r>
              <a:rPr lang="en-US" sz="2400" dirty="0"/>
              <a:t> = </a:t>
            </a:r>
            <a:r>
              <a:rPr lang="en-US" sz="2400" dirty="0" err="1"/>
              <a:t>a.max</a:t>
            </a:r>
            <a:r>
              <a:rPr lang="en-US" sz="2400" dirty="0"/>
              <a:t>(axis=0)</a:t>
            </a:r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maxInCol.shape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362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(100,)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363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timeit</a:t>
            </a:r>
            <a:r>
              <a:rPr lang="en-US" sz="2400" dirty="0"/>
              <a:t> [[a[</a:t>
            </a:r>
            <a:r>
              <a:rPr lang="en-US" sz="2400" dirty="0" err="1"/>
              <a:t>j,i</a:t>
            </a:r>
            <a:r>
              <a:rPr lang="en-US" sz="2400" dirty="0"/>
              <a:t>]*100/</a:t>
            </a:r>
            <a:r>
              <a:rPr lang="en-US" sz="2400" dirty="0" err="1"/>
              <a:t>maxInCol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			for </a:t>
            </a:r>
            <a:r>
              <a:rPr lang="en-US" sz="2400" dirty="0" err="1"/>
              <a:t>i</a:t>
            </a:r>
            <a:r>
              <a:rPr lang="en-US" sz="2400" dirty="0"/>
              <a:t> in range(100)] </a:t>
            </a:r>
          </a:p>
          <a:p>
            <a:r>
              <a:rPr lang="en-US" sz="2400" dirty="0"/>
              <a:t>			for j in range(10000)]</a:t>
            </a:r>
          </a:p>
          <a:p>
            <a:r>
              <a:rPr lang="en-US" sz="2400" dirty="0"/>
              <a:t>13min 44s ± 17.7 s per loop (mean ± std. dev. of 7 runs, 1 loop each)</a:t>
            </a:r>
            <a:endParaRPr 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62" y="0"/>
            <a:ext cx="9269659" cy="38389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3106" y="3852628"/>
            <a:ext cx="59259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randint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18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6307" y="3838979"/>
            <a:ext cx="4643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398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26307" y="56836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405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405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bool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Numerical Python</a:t>
            </a:r>
          </a:p>
          <a:p>
            <a:r>
              <a:rPr lang="en-US" dirty="0" smtClean="0"/>
              <a:t>Is the fundamental package required for high performance computing and data analysis</a:t>
            </a:r>
          </a:p>
          <a:p>
            <a:r>
              <a:rPr lang="en-US" dirty="0" smtClean="0"/>
              <a:t>It provides</a:t>
            </a:r>
          </a:p>
          <a:p>
            <a:pPr lvl="1"/>
            <a:r>
              <a:rPr lang="en-US" dirty="0" err="1" smtClean="0"/>
              <a:t>ndarray</a:t>
            </a:r>
            <a:r>
              <a:rPr lang="en-US" dirty="0" smtClean="0"/>
              <a:t> </a:t>
            </a:r>
            <a:r>
              <a:rPr lang="en-US" dirty="0"/>
              <a:t>for creating multiple dimensional arrays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/>
              <a:t>Tools for reading/writing array data</a:t>
            </a:r>
          </a:p>
          <a:p>
            <a:pPr lvl="1"/>
            <a:r>
              <a:rPr lang="en-US" dirty="0"/>
              <a:t>Linear algebra tools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numpy.sort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05" y="2682279"/>
            <a:ext cx="42492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407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408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408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6508375" y="2682279"/>
            <a:ext cx="4845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410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411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411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]])</a:t>
            </a:r>
            <a:endParaRPr 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for a graph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0109" y="1179649"/>
            <a:ext cx="88118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...: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frdGraph 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zeros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pt-BR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friends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]]=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frdGraph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xticks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(range(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042" y="1918312"/>
            <a:ext cx="34045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friends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604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array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([[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[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2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altLang="zh-CN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altLang="zh-CN" sz="2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[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</a:rPr>
              <a:t>7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dtype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int64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376" y="2904565"/>
            <a:ext cx="3855260" cy="391744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5" y="258623"/>
            <a:ext cx="8333117" cy="304503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6147" y="3454258"/>
            <a:ext cx="2520003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654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654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59235" y="3465018"/>
            <a:ext cx="9207261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678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indices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678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array([0, 3, 0, ..., 5, 6, 7],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715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reshape(indices,(-1, 2)).T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715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array([[0, 0, 2, ..., 1, 8, 6],</a:t>
            </a:r>
          </a:p>
          <a:p>
            <a:r>
              <a:rPr lang="en-US" sz="2000" dirty="0"/>
              <a:t>            [3, 6, 4, ..., 7, 5, 7]], </a:t>
            </a:r>
            <a:r>
              <a:rPr lang="en-US" sz="2000" dirty="0" err="1"/>
              <a:t>dtype</a:t>
            </a:r>
            <a:r>
              <a:rPr lang="en-US" sz="2000" dirty="0"/>
              <a:t>=int64)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74254" y="422366"/>
            <a:ext cx="297467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654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</a:t>
            </a:r>
            <a:r>
              <a:rPr lang="en-US" sz="2000" dirty="0" err="1"/>
              <a:t>edgeList</a:t>
            </a:r>
            <a:endParaRPr lang="en-US" sz="2000" dirty="0"/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654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array([['Amy', 'Frank'],</a:t>
            </a:r>
          </a:p>
          <a:p>
            <a:r>
              <a:rPr lang="en-US" sz="2000" dirty="0"/>
              <a:t>['Amy', 'Katy'],</a:t>
            </a:r>
          </a:p>
          <a:p>
            <a:r>
              <a:rPr lang="en-US" sz="2000" dirty="0"/>
              <a:t>['Emma', 'James'],</a:t>
            </a:r>
          </a:p>
          <a:p>
            <a:r>
              <a:rPr lang="en-US" sz="2000" dirty="0"/>
              <a:t>..., </a:t>
            </a:r>
          </a:p>
          <a:p>
            <a:r>
              <a:rPr lang="en-US" sz="2000" dirty="0"/>
              <a:t>['Cindy', 'Rose'],</a:t>
            </a:r>
          </a:p>
          <a:p>
            <a:r>
              <a:rPr lang="en-US" sz="2000" dirty="0"/>
              <a:t>['Tim', 'John'],</a:t>
            </a:r>
          </a:p>
          <a:p>
            <a:r>
              <a:rPr lang="en-US" sz="2000" dirty="0"/>
              <a:t>['Katy', 'Rose']], </a:t>
            </a:r>
          </a:p>
          <a:p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2235" y="3856725"/>
            <a:ext cx="9466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676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names, indices = unique(</a:t>
            </a:r>
            <a:r>
              <a:rPr lang="en-US" sz="2000" dirty="0" err="1"/>
              <a:t>edgeList</a:t>
            </a:r>
            <a:r>
              <a:rPr lang="en-US" sz="2000" dirty="0"/>
              <a:t>, </a:t>
            </a:r>
            <a:r>
              <a:rPr lang="en-US" sz="2000" dirty="0" err="1"/>
              <a:t>return_inverse</a:t>
            </a:r>
            <a:r>
              <a:rPr lang="en-US" sz="2000" dirty="0"/>
              <a:t>=True)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677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names</a:t>
            </a:r>
          </a:p>
          <a:p>
            <a:r>
              <a:rPr lang="en-US" sz="2000" dirty="0">
                <a:solidFill>
                  <a:srgbClr val="8B0000"/>
                </a:solidFill>
              </a:rPr>
              <a:t>Out[</a:t>
            </a:r>
            <a:r>
              <a:rPr lang="en-US" sz="2000" b="1" dirty="0">
                <a:solidFill>
                  <a:srgbClr val="8B0000"/>
                </a:solidFill>
              </a:rPr>
              <a:t>677</a:t>
            </a:r>
            <a:r>
              <a:rPr lang="en-US" sz="2000" dirty="0">
                <a:solidFill>
                  <a:srgbClr val="8B0000"/>
                </a:solidFill>
              </a:rPr>
              <a:t>]:</a:t>
            </a:r>
            <a:r>
              <a:rPr lang="en-US" sz="2000" dirty="0"/>
              <a:t> </a:t>
            </a:r>
          </a:p>
          <a:p>
            <a:r>
              <a:rPr lang="en-US" sz="2000" dirty="0"/>
              <a:t>array(['Amy', 'Cindy', 'Emma', 'Frank', 'James', 'John', 'Katy', 'Rose', 'Tim'],  </a:t>
            </a:r>
            <a:r>
              <a:rPr lang="en-US" sz="2000" dirty="0" err="1"/>
              <a:t>dtype</a:t>
            </a:r>
            <a:r>
              <a:rPr lang="en-US" sz="2000" dirty="0"/>
              <a:t>='&lt;U5')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In [</a:t>
            </a:r>
            <a:r>
              <a:rPr lang="en-US" sz="2000" b="1" dirty="0">
                <a:solidFill>
                  <a:srgbClr val="000080"/>
                </a:solidFill>
              </a:rPr>
              <a:t>710</a:t>
            </a:r>
            <a:r>
              <a:rPr lang="en-US" sz="2000" dirty="0">
                <a:solidFill>
                  <a:srgbClr val="000080"/>
                </a:solidFill>
              </a:rPr>
              <a:t>]:</a:t>
            </a:r>
            <a:r>
              <a:rPr lang="en-US" sz="2000" dirty="0"/>
              <a:t> n = </a:t>
            </a:r>
            <a:r>
              <a:rPr lang="en-US" sz="2000" dirty="0" err="1"/>
              <a:t>indices.max</a:t>
            </a:r>
            <a:r>
              <a:rPr lang="en-US" sz="2000" dirty="0"/>
              <a:t>()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 = zeros((n+1,n+1))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frdGraph2[indices[::2], indices[1::2]] =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frdGraph2[indices[1::2], indices[::2]] = 1</a:t>
            </a:r>
          </a:p>
          <a:p>
            <a:r>
              <a:rPr lang="en-US" sz="2000" dirty="0">
                <a:solidFill>
                  <a:srgbClr val="000080"/>
                </a:solidFill>
              </a:rPr>
              <a:t>     ...:</a:t>
            </a:r>
            <a:r>
              <a:rPr lang="en-US" sz="2000" dirty="0"/>
              <a:t> </a:t>
            </a:r>
            <a:r>
              <a:rPr lang="en-US" sz="2000" dirty="0" err="1"/>
              <a:t>imshow</a:t>
            </a:r>
            <a:r>
              <a:rPr lang="en-US" sz="2000" dirty="0"/>
              <a:t>(frdGraph2); </a:t>
            </a:r>
            <a:r>
              <a:rPr lang="en-US" sz="2000" dirty="0" err="1"/>
              <a:t>xticks</a:t>
            </a:r>
            <a:r>
              <a:rPr lang="en-US" sz="2000" dirty="0"/>
              <a:t>(range(n+1))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697" y="46725"/>
            <a:ext cx="3749524" cy="3810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scipy.sparse</a:t>
            </a:r>
            <a:endParaRPr lang="en-US" dirty="0"/>
          </a:p>
          <a:p>
            <a:r>
              <a:rPr lang="en-US" dirty="0"/>
              <a:t>Necessary for larger sparse graphs (e.g. social networks)</a:t>
            </a:r>
          </a:p>
          <a:p>
            <a:r>
              <a:rPr lang="en-US" dirty="0"/>
              <a:t>Most real world networks are sparse</a:t>
            </a:r>
          </a:p>
          <a:p>
            <a:r>
              <a:rPr lang="en-US" dirty="0"/>
              <a:t>Memory efficiency is crucial for applications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303059"/>
            <a:ext cx="9471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https://docs.scipy.org/doc/scipy/reference/index.html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4867"/>
            <a:ext cx="10515600" cy="4351338"/>
          </a:xfrm>
        </p:spPr>
        <p:txBody>
          <a:bodyPr/>
          <a:lstStyle/>
          <a:p>
            <a:r>
              <a:rPr lang="en-US" dirty="0"/>
              <a:t>Say you have grades of three exams (2 midterms and 1 final) in a class of 10 students.</a:t>
            </a:r>
          </a:p>
          <a:p>
            <a:pPr lvl="1"/>
            <a:r>
              <a:rPr lang="en-US" dirty="0"/>
              <a:t>grades =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5065" y="2659020"/>
            <a:ext cx="26353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[[79, 95, 60],</a:t>
            </a:r>
          </a:p>
          <a:p>
            <a:r>
              <a:rPr lang="en-US" sz="2400" dirty="0"/>
              <a:t> [95, 60, 61],</a:t>
            </a:r>
          </a:p>
          <a:p>
            <a:r>
              <a:rPr lang="en-US" sz="2400" dirty="0"/>
              <a:t> [99, 67, 84],</a:t>
            </a:r>
          </a:p>
          <a:p>
            <a:r>
              <a:rPr lang="en-US" sz="2400" dirty="0"/>
              <a:t> [76, 76, 97],</a:t>
            </a:r>
          </a:p>
          <a:p>
            <a:r>
              <a:rPr lang="en-US" sz="2400" dirty="0"/>
              <a:t> [91, 84, 98],</a:t>
            </a:r>
          </a:p>
          <a:p>
            <a:r>
              <a:rPr lang="en-US" sz="2400" dirty="0"/>
              <a:t> [70, 69, 96],</a:t>
            </a:r>
          </a:p>
          <a:p>
            <a:r>
              <a:rPr lang="en-US" sz="2400" dirty="0"/>
              <a:t> [88, 65, 76],</a:t>
            </a:r>
          </a:p>
          <a:p>
            <a:r>
              <a:rPr lang="en-US" sz="2400" dirty="0"/>
              <a:t> [67, 73, 80],</a:t>
            </a:r>
          </a:p>
          <a:p>
            <a:r>
              <a:rPr lang="en-US" sz="2400" dirty="0"/>
              <a:t> [82, 89, 61],</a:t>
            </a:r>
          </a:p>
          <a:p>
            <a:r>
              <a:rPr lang="en-US" sz="2400" dirty="0"/>
              <a:t> [94, 67, 88]]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0" y="2391508"/>
            <a:ext cx="68228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final exam grade of student 0?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grades[0][2]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student 2?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grades[2]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grades of all students in midterm 1?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midterm grades of the first three students (or all female students, or those who failed final)?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mean grade of each exam?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to get (weighted) average exam grade for each student?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vs list of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221"/>
          </a:xfrm>
        </p:spPr>
        <p:txBody>
          <a:bodyPr>
            <a:normAutofit/>
          </a:bodyPr>
          <a:lstStyle/>
          <a:p>
            <a:r>
              <a:rPr lang="en-US" dirty="0" err="1"/>
              <a:t>gArray</a:t>
            </a:r>
            <a:r>
              <a:rPr lang="en-US" dirty="0"/>
              <a:t> = array(</a:t>
            </a:r>
            <a:r>
              <a:rPr lang="en-US" dirty="0" err="1"/>
              <a:t>examGrades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50388" y="2514992"/>
            <a:ext cx="3282461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800" b="1" dirty="0">
                <a:solidFill>
                  <a:srgbClr val="000080"/>
                </a:solidFill>
                <a:effectLst/>
              </a:rPr>
              <a:t>3</a:t>
            </a:r>
            <a:r>
              <a:rPr lang="en-US" sz="2800" dirty="0">
                <a:solidFill>
                  <a:srgbClr val="00008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gArray</a:t>
            </a:r>
            <a:endParaRPr lang="en-US" sz="2800" dirty="0">
              <a:effectLst/>
            </a:endParaRPr>
          </a:p>
          <a:p>
            <a:r>
              <a:rPr lang="en-US" sz="28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800" b="1" dirty="0">
                <a:solidFill>
                  <a:srgbClr val="8B0000"/>
                </a:solidFill>
                <a:effectLst/>
              </a:rPr>
              <a:t>3</a:t>
            </a:r>
            <a:r>
              <a:rPr lang="en-US" sz="2800" dirty="0">
                <a:solidFill>
                  <a:srgbClr val="8B000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effectLst/>
              </a:rPr>
              <a:t>array([[79, 95, 60],</a:t>
            </a:r>
          </a:p>
          <a:p>
            <a:r>
              <a:rPr lang="en-US" sz="2800" dirty="0">
                <a:effectLst/>
              </a:rPr>
              <a:t>[95, 60, 61],</a:t>
            </a:r>
          </a:p>
          <a:p>
            <a:r>
              <a:rPr lang="en-US" sz="2800" dirty="0">
                <a:effectLst/>
              </a:rPr>
              <a:t>[99, 67, 84],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[67, 73, 80],</a:t>
            </a:r>
          </a:p>
          <a:p>
            <a:r>
              <a:rPr lang="en-US" sz="2800" dirty="0">
                <a:effectLst/>
              </a:rPr>
              <a:t>[82, 89, 61],</a:t>
            </a:r>
          </a:p>
          <a:p>
            <a:r>
              <a:rPr lang="en-US" sz="2800" dirty="0">
                <a:effectLst/>
              </a:rPr>
              <a:t>[94, 67, 88]])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6307016" y="720018"/>
            <a:ext cx="5167531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gArray</a:t>
            </a:r>
            <a:r>
              <a:rPr lang="en-US" sz="2400" dirty="0"/>
              <a:t>[0,2]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60</a:t>
            </a:r>
          </a:p>
          <a:p>
            <a:endParaRPr lang="en-US" sz="2400" dirty="0">
              <a:solidFill>
                <a:srgbClr val="000080"/>
              </a:solidFill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7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[2,:]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7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array([99, 67, 84])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8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[:, 0]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8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array([79, 95, 99, 76, 91, 70, 88, 67, 82, 94])</a:t>
            </a:r>
          </a:p>
          <a:p>
            <a:endParaRPr lang="en-US" sz="2400" dirty="0">
              <a:solidFill>
                <a:srgbClr val="000080"/>
              </a:solidFill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9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[:3, :2]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9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</a:p>
          <a:p>
            <a:r>
              <a:rPr lang="en-US" sz="2400" dirty="0">
                <a:effectLst/>
              </a:rPr>
              <a:t>array([[79, 95],</a:t>
            </a:r>
          </a:p>
          <a:p>
            <a:r>
              <a:rPr lang="en-US" sz="2400" dirty="0">
                <a:effectLst/>
              </a:rPr>
              <a:t>[95, 60],</a:t>
            </a:r>
          </a:p>
          <a:p>
            <a:r>
              <a:rPr lang="en-US" sz="2400" dirty="0">
                <a:effectLst/>
              </a:rPr>
              <a:t>[99, 67]])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5634" cy="4351338"/>
          </a:xfrm>
        </p:spPr>
        <p:txBody>
          <a:bodyPr/>
          <a:lstStyle/>
          <a:p>
            <a:r>
              <a:rPr lang="en-US" dirty="0" err="1"/>
              <a:t>ndarray</a:t>
            </a:r>
            <a:r>
              <a:rPr lang="en-US" dirty="0"/>
              <a:t> is used for storage of homogeneous data</a:t>
            </a:r>
          </a:p>
          <a:p>
            <a:pPr lvl="1"/>
            <a:r>
              <a:rPr lang="en-US" dirty="0"/>
              <a:t>i.e., all elements must be the same type</a:t>
            </a:r>
          </a:p>
          <a:p>
            <a:r>
              <a:rPr lang="en-US" dirty="0"/>
              <a:t>Every array must have a shape</a:t>
            </a:r>
          </a:p>
          <a:p>
            <a:r>
              <a:rPr lang="en-US" dirty="0"/>
              <a:t>And 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computation</a:t>
            </a:r>
          </a:p>
          <a:p>
            <a:pPr lvl="1"/>
            <a:r>
              <a:rPr lang="en-US" dirty="0"/>
              <a:t>Avoid for loops, and much more efficient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693834" y="1809017"/>
            <a:ext cx="3376247" cy="415498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15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type(</a:t>
            </a:r>
            <a:r>
              <a:rPr lang="en-US" sz="2400" dirty="0" err="1">
                <a:effectLst/>
              </a:rPr>
              <a:t>gArray</a:t>
            </a:r>
            <a:r>
              <a:rPr lang="en-US" sz="2400" dirty="0">
                <a:effectLst/>
              </a:rPr>
              <a:t>)</a:t>
            </a: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15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numpy.ndarray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16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gArray.ndim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16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2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17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gArray.shape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17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(10, 3)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400" b="1" dirty="0">
                <a:solidFill>
                  <a:srgbClr val="000080"/>
                </a:solidFill>
                <a:effectLst/>
              </a:rPr>
              <a:t>18</a:t>
            </a:r>
            <a:r>
              <a:rPr lang="en-US" sz="2400" dirty="0">
                <a:solidFill>
                  <a:srgbClr val="00008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gArray.dtype</a:t>
            </a:r>
            <a:endParaRPr lang="en-US" sz="2400" dirty="0">
              <a:effectLst/>
            </a:endParaRPr>
          </a:p>
          <a:p>
            <a:r>
              <a:rPr lang="en-US" sz="24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400" b="1" dirty="0">
                <a:solidFill>
                  <a:srgbClr val="8B0000"/>
                </a:solidFill>
                <a:effectLst/>
              </a:rPr>
              <a:t>18</a:t>
            </a:r>
            <a:r>
              <a:rPr lang="en-US" sz="2400" dirty="0">
                <a:solidFill>
                  <a:srgbClr val="8B0000"/>
                </a:solidFill>
                <a:effectLst/>
              </a:rPr>
              <a:t>]: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dtype</a:t>
            </a:r>
            <a:r>
              <a:rPr lang="en-US" sz="2400" dirty="0">
                <a:effectLst/>
              </a:rPr>
              <a:t>('int32')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5" y="182245"/>
            <a:ext cx="4409049" cy="1325563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914" y="1825625"/>
            <a:ext cx="2012854" cy="4351338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np.array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np.zeros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np.ones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np.eye</a:t>
            </a:r>
            <a:endParaRPr lang="en-US" dirty="0"/>
          </a:p>
          <a:p>
            <a:endParaRPr lang="en-US" dirty="0"/>
          </a:p>
          <a:p>
            <a:r>
              <a:rPr lang="en-US" smtClean="0"/>
              <a:t>np.arange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np.random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51054" y="1434129"/>
            <a:ext cx="4365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np.array</a:t>
            </a:r>
            <a:r>
              <a:rPr lang="en-US" sz="2400" dirty="0"/>
              <a:t>([[0,1,2],[2,3,4]])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array([[0, 1, 2],</a:t>
            </a:r>
          </a:p>
          <a:p>
            <a:r>
              <a:rPr lang="en-US" sz="2400" dirty="0"/>
              <a:t>[2, 3, 4]])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66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np.zeros</a:t>
            </a:r>
            <a:r>
              <a:rPr lang="en-US" sz="2400" dirty="0"/>
              <a:t>((2,3))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66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array([[ 0., 0., 0.],</a:t>
            </a:r>
          </a:p>
          <a:p>
            <a:r>
              <a:rPr lang="en-US" sz="2400" dirty="0"/>
              <a:t>[ 0., 0., 0.]])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67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np.ones</a:t>
            </a:r>
            <a:r>
              <a:rPr lang="en-US" sz="2400" dirty="0"/>
              <a:t>((2,3))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67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array([[ 1., 1., 1.],</a:t>
            </a:r>
          </a:p>
          <a:p>
            <a:r>
              <a:rPr lang="en-US" sz="2400" dirty="0"/>
              <a:t>[ 1., 1., 1.]])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23526" y="1479686"/>
            <a:ext cx="50403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In [</a:t>
            </a:r>
            <a:r>
              <a:rPr lang="en-US" sz="2200" b="1" dirty="0">
                <a:solidFill>
                  <a:srgbClr val="000080"/>
                </a:solidFill>
              </a:rPr>
              <a:t>69</a:t>
            </a:r>
            <a:r>
              <a:rPr lang="en-US" sz="2200" dirty="0">
                <a:solidFill>
                  <a:srgbClr val="000080"/>
                </a:solidFill>
              </a:rPr>
              <a:t>]:</a:t>
            </a:r>
            <a:r>
              <a:rPr lang="en-US" sz="2200" dirty="0"/>
              <a:t> </a:t>
            </a:r>
            <a:r>
              <a:rPr lang="en-US" sz="2200" dirty="0" err="1"/>
              <a:t>np.eye</a:t>
            </a:r>
            <a:r>
              <a:rPr lang="en-US" sz="2200" dirty="0"/>
              <a:t>(3)</a:t>
            </a:r>
          </a:p>
          <a:p>
            <a:r>
              <a:rPr lang="en-US" sz="2200" dirty="0">
                <a:solidFill>
                  <a:srgbClr val="8B0000"/>
                </a:solidFill>
              </a:rPr>
              <a:t>Out[</a:t>
            </a:r>
            <a:r>
              <a:rPr lang="en-US" sz="2200" b="1" dirty="0">
                <a:solidFill>
                  <a:srgbClr val="8B0000"/>
                </a:solidFill>
              </a:rPr>
              <a:t>69</a:t>
            </a:r>
            <a:r>
              <a:rPr lang="en-US" sz="2200" dirty="0">
                <a:solidFill>
                  <a:srgbClr val="8B0000"/>
                </a:solidFill>
              </a:rPr>
              <a:t>]:</a:t>
            </a:r>
            <a:r>
              <a:rPr lang="en-US" sz="2200" dirty="0"/>
              <a:t> </a:t>
            </a:r>
          </a:p>
          <a:p>
            <a:r>
              <a:rPr lang="en-US" sz="2200" dirty="0"/>
              <a:t>array([[ 1., 0., 0.],</a:t>
            </a:r>
          </a:p>
          <a:p>
            <a:r>
              <a:rPr lang="en-US" sz="2200" dirty="0"/>
              <a:t>[ 0., 1., 0.],</a:t>
            </a:r>
          </a:p>
          <a:p>
            <a:r>
              <a:rPr lang="en-US" sz="2200" dirty="0"/>
              <a:t>[ 0., 0., 1.]])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>
                <a:solidFill>
                  <a:srgbClr val="000080"/>
                </a:solidFill>
              </a:rPr>
              <a:t>In [</a:t>
            </a:r>
            <a:r>
              <a:rPr lang="en-US" sz="2200" b="1" dirty="0">
                <a:solidFill>
                  <a:srgbClr val="000080"/>
                </a:solidFill>
              </a:rPr>
              <a:t>70</a:t>
            </a:r>
            <a:r>
              <a:rPr lang="en-US" sz="2200" dirty="0">
                <a:solidFill>
                  <a:srgbClr val="000080"/>
                </a:solidFill>
              </a:rPr>
              <a:t>]:</a:t>
            </a:r>
            <a:r>
              <a:rPr lang="en-US" sz="2200" dirty="0"/>
              <a:t> </a:t>
            </a:r>
            <a:r>
              <a:rPr lang="en-US" sz="2200" dirty="0" err="1"/>
              <a:t>np.arange</a:t>
            </a:r>
            <a:r>
              <a:rPr lang="en-US" sz="2200" dirty="0"/>
              <a:t>(0, 10, 2)</a:t>
            </a:r>
          </a:p>
          <a:p>
            <a:r>
              <a:rPr lang="en-US" sz="2200" dirty="0">
                <a:solidFill>
                  <a:srgbClr val="8B0000"/>
                </a:solidFill>
              </a:rPr>
              <a:t>Out[</a:t>
            </a:r>
            <a:r>
              <a:rPr lang="en-US" sz="2200" b="1" dirty="0">
                <a:solidFill>
                  <a:srgbClr val="8B0000"/>
                </a:solidFill>
              </a:rPr>
              <a:t>70</a:t>
            </a:r>
            <a:r>
              <a:rPr lang="en-US" sz="2200" dirty="0">
                <a:solidFill>
                  <a:srgbClr val="8B0000"/>
                </a:solidFill>
              </a:rPr>
              <a:t>]:</a:t>
            </a:r>
            <a:r>
              <a:rPr lang="en-US" sz="2200" dirty="0"/>
              <a:t> array([0, 2, 4, 6, 8])</a:t>
            </a:r>
          </a:p>
          <a:p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6373588" y="4537529"/>
            <a:ext cx="53931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295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np.random.randint</a:t>
            </a:r>
            <a:r>
              <a:rPr lang="en-US" sz="2400" dirty="0"/>
              <a:t>(0, 10, (3,3))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295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array([[8, 7, 6],</a:t>
            </a:r>
          </a:p>
          <a:p>
            <a:r>
              <a:rPr lang="en-US" sz="2400" dirty="0"/>
              <a:t>[0, 8, 9],</a:t>
            </a:r>
          </a:p>
          <a:p>
            <a:r>
              <a:rPr lang="en-US" sz="2400" dirty="0"/>
              <a:t>[9, 0, 4]])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int8, int16, int32, int64</a:t>
            </a:r>
          </a:p>
          <a:p>
            <a:r>
              <a:rPr lang="en-US" dirty="0"/>
              <a:t>float16, float32, float64, float128</a:t>
            </a:r>
          </a:p>
          <a:p>
            <a:r>
              <a:rPr lang="en-US" dirty="0"/>
              <a:t>bool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Unicode</a:t>
            </a:r>
          </a:p>
          <a:p>
            <a:endParaRPr lang="en-US" dirty="0"/>
          </a:p>
          <a:p>
            <a:r>
              <a:rPr lang="en-US" dirty="0" err="1"/>
              <a:t>gArray.astype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90005" y="138166"/>
            <a:ext cx="49424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80"/>
                </a:solidFill>
                <a:effectLst/>
              </a:rPr>
              <a:t>In [</a:t>
            </a:r>
            <a:r>
              <a:rPr lang="en-US" sz="2800" b="1" dirty="0">
                <a:solidFill>
                  <a:srgbClr val="000080"/>
                </a:solidFill>
                <a:effectLst/>
              </a:rPr>
              <a:t>34</a:t>
            </a:r>
            <a:r>
              <a:rPr lang="en-US" sz="2800" dirty="0">
                <a:solidFill>
                  <a:srgbClr val="00008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gArray.astype</a:t>
            </a:r>
            <a:r>
              <a:rPr lang="en-US" sz="2800" dirty="0">
                <a:effectLst/>
              </a:rPr>
              <a:t>(float64)</a:t>
            </a:r>
          </a:p>
          <a:p>
            <a:r>
              <a:rPr lang="en-US" sz="2800" dirty="0">
                <a:solidFill>
                  <a:srgbClr val="8B0000"/>
                </a:solidFill>
                <a:effectLst/>
              </a:rPr>
              <a:t>Out[</a:t>
            </a:r>
            <a:r>
              <a:rPr lang="en-US" sz="2800" b="1" dirty="0">
                <a:solidFill>
                  <a:srgbClr val="8B0000"/>
                </a:solidFill>
                <a:effectLst/>
              </a:rPr>
              <a:t>34</a:t>
            </a:r>
            <a:r>
              <a:rPr lang="en-US" sz="2800" dirty="0">
                <a:solidFill>
                  <a:srgbClr val="8B0000"/>
                </a:solidFill>
                <a:effectLst/>
              </a:rPr>
              <a:t>]:</a:t>
            </a:r>
            <a:r>
              <a:rPr lang="en-US" sz="2800" dirty="0">
                <a:effectLst/>
              </a:rPr>
              <a:t> </a:t>
            </a:r>
          </a:p>
          <a:p>
            <a:r>
              <a:rPr lang="en-US" sz="2800" dirty="0">
                <a:effectLst/>
              </a:rPr>
              <a:t>array([[ 79., 95., 60.],</a:t>
            </a:r>
          </a:p>
          <a:p>
            <a:r>
              <a:rPr lang="en-US" sz="2800" dirty="0">
                <a:effectLst/>
              </a:rPr>
              <a:t>[ 95., 60., 61.],</a:t>
            </a:r>
          </a:p>
          <a:p>
            <a:r>
              <a:rPr lang="en-US" sz="2800" dirty="0">
                <a:effectLst/>
              </a:rPr>
              <a:t>..., </a:t>
            </a:r>
          </a:p>
          <a:p>
            <a:r>
              <a:rPr lang="en-US" sz="2800" dirty="0">
                <a:effectLst/>
              </a:rPr>
              <a:t>[ 82., 89., 61.],</a:t>
            </a:r>
          </a:p>
          <a:p>
            <a:r>
              <a:rPr lang="en-US" sz="2800" dirty="0">
                <a:effectLst/>
              </a:rPr>
              <a:t>[ 94., 67., 88.]])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346916" y="3319975"/>
            <a:ext cx="104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64 bits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45391" y="2757268"/>
            <a:ext cx="211015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114753" y="339605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79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</a:t>
            </a:r>
            <a:r>
              <a:rPr lang="en-US" sz="2400" dirty="0"/>
              <a:t> = array(['1.0', '2.05', '3'])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81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array(['1.0', '2.05', '3'], </a:t>
            </a:r>
          </a:p>
          <a:p>
            <a:r>
              <a:rPr lang="en-US" sz="2400" dirty="0" err="1"/>
              <a:t>dtype</a:t>
            </a:r>
            <a:r>
              <a:rPr lang="en-US" sz="2400" dirty="0"/>
              <a:t>='&lt;U4')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82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num_string.astype</a:t>
            </a:r>
            <a:r>
              <a:rPr lang="en-US" sz="2400" dirty="0"/>
              <a:t>(float)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82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array([ 1. , 2.05, 3. ])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8022" cy="1606892"/>
          </a:xfrm>
        </p:spPr>
        <p:txBody>
          <a:bodyPr>
            <a:normAutofit/>
          </a:bodyPr>
          <a:lstStyle/>
          <a:p>
            <a:r>
              <a:rPr lang="en-US" dirty="0"/>
              <a:t>Between arrays and scalars</a:t>
            </a:r>
          </a:p>
          <a:p>
            <a:r>
              <a:rPr lang="en-US" dirty="0"/>
              <a:t>Between equal-sized arrays: elementwise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96223" y="577004"/>
            <a:ext cx="49377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87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= array([[0,1,2],[3,4,5]])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88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 2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88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2, 4],</a:t>
            </a:r>
          </a:p>
          <a:p>
            <a:r>
              <a:rPr lang="en-US" sz="2400" dirty="0"/>
              <a:t>[ 6, 8, 10]])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90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** 2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90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91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2 **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91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array([[ 1, 2, 4],</a:t>
            </a:r>
          </a:p>
          <a:p>
            <a:r>
              <a:rPr lang="en-US" sz="2400" dirty="0"/>
              <a:t>[ 8, 16, 32]], </a:t>
            </a:r>
            <a:r>
              <a:rPr lang="en-US" sz="2400" dirty="0" err="1"/>
              <a:t>dtype</a:t>
            </a:r>
            <a:r>
              <a:rPr lang="en-US" sz="2400" dirty="0"/>
              <a:t>=int32)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162927" y="347930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94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* </a:t>
            </a:r>
            <a:r>
              <a:rPr lang="en-US" sz="2400" dirty="0" err="1"/>
              <a:t>arr</a:t>
            </a:r>
            <a:endParaRPr lang="en-US" sz="2400" dirty="0"/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94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array([[ 0, 1, 4],</a:t>
            </a:r>
          </a:p>
          <a:p>
            <a:r>
              <a:rPr lang="en-US" sz="2400" dirty="0"/>
              <a:t>[ 9, 16, 25]])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In [</a:t>
            </a:r>
            <a:r>
              <a:rPr lang="en-US" sz="2400" b="1" dirty="0">
                <a:solidFill>
                  <a:srgbClr val="000080"/>
                </a:solidFill>
              </a:rPr>
              <a:t>95</a:t>
            </a:r>
            <a:r>
              <a:rPr lang="en-US" sz="2400" dirty="0">
                <a:solidFill>
                  <a:srgbClr val="000080"/>
                </a:solidFill>
              </a:rPr>
              <a:t>]: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 / (arr+1)</a:t>
            </a:r>
          </a:p>
          <a:p>
            <a:r>
              <a:rPr lang="en-US" sz="2400" dirty="0">
                <a:solidFill>
                  <a:srgbClr val="8B0000"/>
                </a:solidFill>
              </a:rPr>
              <a:t>Out[</a:t>
            </a:r>
            <a:r>
              <a:rPr lang="en-US" sz="2400" b="1" dirty="0">
                <a:solidFill>
                  <a:srgbClr val="8B0000"/>
                </a:solidFill>
              </a:rPr>
              <a:t>95</a:t>
            </a:r>
            <a:r>
              <a:rPr lang="en-US" sz="2400" dirty="0">
                <a:solidFill>
                  <a:srgbClr val="8B0000"/>
                </a:solidFill>
              </a:rPr>
              <a:t>]:</a:t>
            </a:r>
            <a:r>
              <a:rPr lang="en-US" sz="2400" dirty="0"/>
              <a:t> </a:t>
            </a:r>
          </a:p>
          <a:p>
            <a:r>
              <a:rPr lang="en-US" sz="2400" dirty="0"/>
              <a:t>array([[ 0. , 0.5 , 0.66666667],</a:t>
            </a:r>
          </a:p>
          <a:p>
            <a:r>
              <a:rPr lang="en-US" sz="2400" dirty="0"/>
              <a:t>[ 0.75 , 0.8 , 0.83333333]])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F7F6-7697-40FD-8AA4-E6B4A9BF7D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16592</TotalTime>
  <Words>3469</Words>
  <Application>Microsoft Office PowerPoint</Application>
  <PresentationFormat>宽屏</PresentationFormat>
  <Paragraphs>577</Paragraphs>
  <Slides>34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等线</vt:lpstr>
      <vt:lpstr>Arial</vt:lpstr>
      <vt:lpstr>Calibri</vt:lpstr>
      <vt:lpstr>Calibri Light</vt:lpstr>
      <vt:lpstr>Courier New</vt:lpstr>
      <vt:lpstr>Office Theme</vt:lpstr>
      <vt:lpstr> Introduction to Data Science</vt:lpstr>
      <vt:lpstr>Numpy</vt:lpstr>
      <vt:lpstr>Numpy</vt:lpstr>
      <vt:lpstr>ndarray vs list of lists</vt:lpstr>
      <vt:lpstr>ndarray vs list of lists </vt:lpstr>
      <vt:lpstr>ndarray</vt:lpstr>
      <vt:lpstr>Creating ndarrays</vt:lpstr>
      <vt:lpstr>Numpy data types</vt:lpstr>
      <vt:lpstr>Array operations</vt:lpstr>
      <vt:lpstr>Speed difference between for loop and vectorized computation</vt:lpstr>
      <vt:lpstr>Array indexing and slicing</vt:lpstr>
      <vt:lpstr>Array indexing and slicing (cont’d)</vt:lpstr>
      <vt:lpstr>Array slices are views</vt:lpstr>
      <vt:lpstr>Boolean indexing</vt:lpstr>
      <vt:lpstr>Reshaping and transposing</vt:lpstr>
      <vt:lpstr>PowerPoint 演示文稿</vt:lpstr>
      <vt:lpstr>PowerPoint 演示文稿</vt:lpstr>
      <vt:lpstr>Matrix</vt:lpstr>
      <vt:lpstr>Matrix</vt:lpstr>
      <vt:lpstr>Vectors</vt:lpstr>
      <vt:lpstr>Identity matrix</vt:lpstr>
      <vt:lpstr>Diagonal matrix</vt:lpstr>
      <vt:lpstr>Dot product</vt:lpstr>
      <vt:lpstr>Matrix multiplication</vt:lpstr>
      <vt:lpstr>PowerPoint 演示文稿</vt:lpstr>
      <vt:lpstr>PowerPoint 演示文稿</vt:lpstr>
      <vt:lpstr>PowerPoint 演示文稿</vt:lpstr>
      <vt:lpstr>Speed difference between for loop and matrix multiplication</vt:lpstr>
      <vt:lpstr>PowerPoint 演示文稿</vt:lpstr>
      <vt:lpstr>numpy.sort()</vt:lpstr>
      <vt:lpstr>Adjacency matrix for a graph</vt:lpstr>
      <vt:lpstr>PowerPoint 演示文稿</vt:lpstr>
      <vt:lpstr>PowerPoint 演示文稿</vt:lpstr>
      <vt:lpstr>Sparse matrix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Jianhua Ruan</dc:creator>
  <cp:lastModifiedBy>Lenovo</cp:lastModifiedBy>
  <cp:revision>86</cp:revision>
  <dcterms:created xsi:type="dcterms:W3CDTF">2017-09-04T05:05:35Z</dcterms:created>
  <dcterms:modified xsi:type="dcterms:W3CDTF">2021-05-25T06:33:39Z</dcterms:modified>
</cp:coreProperties>
</file>