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5"/>
  </p:notesMasterIdLst>
  <p:sldIdLst>
    <p:sldId id="257" r:id="rId2"/>
    <p:sldId id="258" r:id="rId3"/>
    <p:sldId id="261" r:id="rId4"/>
    <p:sldId id="262" r:id="rId5"/>
    <p:sldId id="260" r:id="rId6"/>
    <p:sldId id="259"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80" r:id="rId24"/>
    <p:sldId id="283" r:id="rId25"/>
    <p:sldId id="282" r:id="rId26"/>
    <p:sldId id="281" r:id="rId27"/>
    <p:sldId id="284" r:id="rId28"/>
    <p:sldId id="294" r:id="rId29"/>
    <p:sldId id="324" r:id="rId30"/>
    <p:sldId id="325" r:id="rId31"/>
    <p:sldId id="295" r:id="rId32"/>
    <p:sldId id="296" r:id="rId33"/>
    <p:sldId id="286" r:id="rId34"/>
    <p:sldId id="285" r:id="rId35"/>
    <p:sldId id="326" r:id="rId36"/>
    <p:sldId id="327" r:id="rId37"/>
    <p:sldId id="336" r:id="rId38"/>
    <p:sldId id="289" r:id="rId39"/>
    <p:sldId id="290" r:id="rId40"/>
    <p:sldId id="322" r:id="rId41"/>
    <p:sldId id="328" r:id="rId42"/>
    <p:sldId id="291" r:id="rId43"/>
    <p:sldId id="332" r:id="rId44"/>
    <p:sldId id="323" r:id="rId45"/>
    <p:sldId id="329" r:id="rId46"/>
    <p:sldId id="330" r:id="rId47"/>
    <p:sldId id="333" r:id="rId48"/>
    <p:sldId id="335"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21" r:id="rId72"/>
    <p:sldId id="337" r:id="rId73"/>
    <p:sldId id="338" r:id="rId74"/>
    <p:sldId id="339" r:id="rId75"/>
    <p:sldId id="340" r:id="rId76"/>
    <p:sldId id="341" r:id="rId77"/>
    <p:sldId id="343" r:id="rId78"/>
    <p:sldId id="347" r:id="rId79"/>
    <p:sldId id="348" r:id="rId80"/>
    <p:sldId id="349" r:id="rId81"/>
    <p:sldId id="350" r:id="rId82"/>
    <p:sldId id="353" r:id="rId83"/>
    <p:sldId id="352" r:id="rId84"/>
    <p:sldId id="360" r:id="rId85"/>
    <p:sldId id="355" r:id="rId86"/>
    <p:sldId id="354" r:id="rId87"/>
    <p:sldId id="357" r:id="rId88"/>
    <p:sldId id="358" r:id="rId89"/>
    <p:sldId id="359" r:id="rId90"/>
    <p:sldId id="361" r:id="rId91"/>
    <p:sldId id="362" r:id="rId92"/>
    <p:sldId id="363" r:id="rId93"/>
    <p:sldId id="364" r:id="rId9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33" autoAdjust="0"/>
    <p:restoredTop sz="85961" autoAdjust="0"/>
  </p:normalViewPr>
  <p:slideViewPr>
    <p:cSldViewPr snapToGrid="0">
      <p:cViewPr>
        <p:scale>
          <a:sx n="75" d="100"/>
          <a:sy n="75" d="100"/>
        </p:scale>
        <p:origin x="955"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4C4D55-8753-4F20-8253-3FA55F1C21A7}" type="datetimeFigureOut">
              <a:rPr lang="en-US" smtClean="0"/>
              <a:pPr/>
              <a:t>6/7/2021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97B616-0DEE-49AA-91F0-81FC10EA5358}" type="slidenum">
              <a:rPr lang="en-US" smtClean="0"/>
              <a:pPr/>
              <a:t>‹#›</a:t>
            </a:fld>
            <a:endParaRPr lang="en-US"/>
          </a:p>
        </p:txBody>
      </p:sp>
    </p:spTree>
    <p:extLst>
      <p:ext uri="{BB962C8B-B14F-4D97-AF65-F5344CB8AC3E}">
        <p14:creationId xmlns:p14="http://schemas.microsoft.com/office/powerpoint/2010/main" val="199416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zh.wikipedia.org/wiki/%E8%BF%9E%E7%BB%AD%E9%9A%8F%E6%9C%BA%E5%8F%98%E9%87%8F" TargetMode="External"/><Relationship Id="rId3" Type="http://schemas.openxmlformats.org/officeDocument/2006/relationships/hyperlink" Target="https://baike.baidu.com/item/%E6%A6%82%E7%8E%87%E8%AE%BA" TargetMode="External"/><Relationship Id="rId7" Type="http://schemas.openxmlformats.org/officeDocument/2006/relationships/hyperlink" Target="http://zh.wikipedia.org/wiki/%E6%A6%82%E7%8E%87%E5%AF%86%E5%BA%A6%E5%87%BD%E6%95%B0"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zh.wikipedia.org/wiki/%E7%A6%BB%E6%95%A3%E9%9A%8F%E6%9C%BA%E5%8F%98%E9%87%8F" TargetMode="External"/><Relationship Id="rId5" Type="http://schemas.openxmlformats.org/officeDocument/2006/relationships/hyperlink" Target="https://baike.baidu.com/item/%E6%A6%82%E7%8E%87/828845" TargetMode="External"/><Relationship Id="rId4" Type="http://schemas.openxmlformats.org/officeDocument/2006/relationships/hyperlink" Target="https://baike.baidu.com/item/%E9%9A%8F%E6%9C%BA%E5%8F%98%E9%87%8F/828980" TargetMode="External"/><Relationship Id="rId9" Type="http://schemas.openxmlformats.org/officeDocument/2006/relationships/hyperlink" Target="http://zh.wikipedia.org/wiki/%E7%A7%AF%E5%88%86"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Probability Theory and Mathematical Statistics</a:t>
            </a:r>
            <a:endParaRPr lang="zh-CN" altLang="en-US" dirty="0"/>
          </a:p>
        </p:txBody>
      </p:sp>
      <p:sp>
        <p:nvSpPr>
          <p:cNvPr id="4" name="灯片编号占位符 3"/>
          <p:cNvSpPr>
            <a:spLocks noGrp="1"/>
          </p:cNvSpPr>
          <p:nvPr>
            <p:ph type="sldNum" sz="quarter" idx="10"/>
          </p:nvPr>
        </p:nvSpPr>
        <p:spPr/>
        <p:txBody>
          <a:bodyPr/>
          <a:lstStyle/>
          <a:p>
            <a:fld id="{7A97B616-0DEE-49AA-91F0-81FC10EA5358}" type="slidenum">
              <a:rPr lang="en-US" smtClean="0"/>
              <a:pPr/>
              <a:t>1</a:t>
            </a:fld>
            <a:endParaRPr lang="en-US"/>
          </a:p>
        </p:txBody>
      </p:sp>
    </p:spTree>
    <p:extLst>
      <p:ext uri="{BB962C8B-B14F-4D97-AF65-F5344CB8AC3E}">
        <p14:creationId xmlns:p14="http://schemas.microsoft.com/office/powerpoint/2010/main" val="14170876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5592B8-8E12-4CCB-AC33-F2800DB2FA99}" type="slidenum">
              <a:rPr lang="en-US" altLang="en-US"/>
              <a:pPr/>
              <a:t>51</a:t>
            </a:fld>
            <a:endParaRPr lang="en-US" altLang="en-US"/>
          </a:p>
        </p:txBody>
      </p:sp>
      <p:sp>
        <p:nvSpPr>
          <p:cNvPr id="451586" name="Rectangle 2"/>
          <p:cNvSpPr>
            <a:spLocks noGrp="1" noRot="1" noChangeAspect="1" noChangeArrowheads="1" noTextEdit="1"/>
          </p:cNvSpPr>
          <p:nvPr>
            <p:ph type="sldImg"/>
          </p:nvPr>
        </p:nvSpPr>
        <p:spPr>
          <a:ln/>
        </p:spPr>
      </p:sp>
      <p:sp>
        <p:nvSpPr>
          <p:cNvPr id="451587" name="Rectangle 3"/>
          <p:cNvSpPr>
            <a:spLocks noGrp="1" noChangeArrowheads="1"/>
          </p:cNvSpPr>
          <p:nvPr>
            <p:ph type="body" idx="1"/>
          </p:nvPr>
        </p:nvSpPr>
        <p:spPr>
          <a:xfrm>
            <a:off x="914400" y="4343400"/>
            <a:ext cx="5029200" cy="4114800"/>
          </a:xfrm>
        </p:spPr>
        <p:txBody>
          <a:bodyPr/>
          <a:lstStyle/>
          <a:p>
            <a:r>
              <a:rPr lang="en-US" altLang="en-US" sz="1200" b="1" dirty="0" smtClean="0"/>
              <a:t>Probability</a:t>
            </a:r>
            <a:r>
              <a:rPr lang="zh-CN" altLang="en-US" sz="1200" b="1" dirty="0" smtClean="0"/>
              <a:t>：</a:t>
            </a:r>
            <a:endParaRPr lang="en-US" altLang="en-US" dirty="0" smtClean="0"/>
          </a:p>
          <a:p>
            <a:r>
              <a:rPr lang="en-US" altLang="en-US" dirty="0" smtClean="0"/>
              <a:t>Set operations include: intersection, union, complement, inverse</a:t>
            </a:r>
          </a:p>
          <a:p>
            <a:r>
              <a:rPr lang="en-US" altLang="en-US" dirty="0" smtClean="0"/>
              <a:t>Addition and subtraction  </a:t>
            </a:r>
            <a:r>
              <a:rPr lang="en-US" altLang="zh-CN" dirty="0" smtClean="0"/>
              <a:t>add</a:t>
            </a:r>
            <a:r>
              <a:rPr lang="en-US" altLang="en-US" dirty="0" smtClean="0"/>
              <a:t>  subtract</a:t>
            </a:r>
            <a:endParaRPr lang="en-US" altLang="en-US" dirty="0"/>
          </a:p>
        </p:txBody>
      </p:sp>
    </p:spTree>
    <p:extLst>
      <p:ext uri="{BB962C8B-B14F-4D97-AF65-F5344CB8AC3E}">
        <p14:creationId xmlns:p14="http://schemas.microsoft.com/office/powerpoint/2010/main" val="3017681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0A228E-94E0-478C-80EA-4E00CA9561EC}" type="slidenum">
              <a:rPr lang="en-US" altLang="en-US"/>
              <a:pPr/>
              <a:t>52</a:t>
            </a:fld>
            <a:endParaRPr lang="en-US" altLang="en-US"/>
          </a:p>
        </p:txBody>
      </p:sp>
      <p:sp>
        <p:nvSpPr>
          <p:cNvPr id="390146" name="Rectangle 2"/>
          <p:cNvSpPr>
            <a:spLocks noGrp="1" noRot="1" noChangeAspect="1" noChangeArrowheads="1" noTextEdit="1"/>
          </p:cNvSpPr>
          <p:nvPr>
            <p:ph type="sldImg"/>
          </p:nvPr>
        </p:nvSpPr>
        <p:spPr>
          <a:ln/>
        </p:spPr>
      </p:sp>
      <p:sp>
        <p:nvSpPr>
          <p:cNvPr id="3901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048502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7EDB93-468B-4E96-B2F5-3F39B4716DAF}" type="slidenum">
              <a:rPr lang="en-US" altLang="en-US"/>
              <a:pPr/>
              <a:t>53</a:t>
            </a:fld>
            <a:endParaRPr lang="en-US" altLang="en-US"/>
          </a:p>
        </p:txBody>
      </p:sp>
      <p:sp>
        <p:nvSpPr>
          <p:cNvPr id="392194" name="Rectangle 2"/>
          <p:cNvSpPr>
            <a:spLocks noGrp="1" noRot="1" noChangeAspect="1" noChangeArrowheads="1" noTextEdit="1"/>
          </p:cNvSpPr>
          <p:nvPr>
            <p:ph type="sldImg"/>
          </p:nvPr>
        </p:nvSpPr>
        <p:spPr>
          <a:ln/>
        </p:spPr>
      </p:sp>
      <p:sp>
        <p:nvSpPr>
          <p:cNvPr id="3921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64937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A4B56C-9403-4985-9A98-AF13E351996F}" type="slidenum">
              <a:rPr lang="en-US" altLang="en-US"/>
              <a:pPr/>
              <a:t>54</a:t>
            </a:fld>
            <a:endParaRPr lang="en-US" altLang="en-US"/>
          </a:p>
        </p:txBody>
      </p:sp>
      <p:sp>
        <p:nvSpPr>
          <p:cNvPr id="394242" name="Rectangle 2"/>
          <p:cNvSpPr>
            <a:spLocks noGrp="1" noRot="1" noChangeAspect="1" noChangeArrowheads="1" noTextEdit="1"/>
          </p:cNvSpPr>
          <p:nvPr>
            <p:ph type="sldImg"/>
          </p:nvPr>
        </p:nvSpPr>
        <p:spPr>
          <a:ln/>
        </p:spPr>
      </p:sp>
      <p:sp>
        <p:nvSpPr>
          <p:cNvPr id="394243" name="Rectangle 3"/>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10055036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AEFE73-7844-461D-83F6-C8342702EBC6}" type="slidenum">
              <a:rPr lang="en-US" altLang="en-US"/>
              <a:pPr/>
              <a:t>55</a:t>
            </a:fld>
            <a:endParaRPr lang="en-US" altLang="en-US"/>
          </a:p>
        </p:txBody>
      </p:sp>
      <p:sp>
        <p:nvSpPr>
          <p:cNvPr id="396290" name="Rectangle 2"/>
          <p:cNvSpPr>
            <a:spLocks noGrp="1" noRot="1" noChangeAspect="1" noChangeArrowheads="1" noTextEdit="1"/>
          </p:cNvSpPr>
          <p:nvPr>
            <p:ph type="sldImg"/>
          </p:nvPr>
        </p:nvSpPr>
        <p:spPr>
          <a:ln/>
        </p:spPr>
      </p:sp>
      <p:sp>
        <p:nvSpPr>
          <p:cNvPr id="3962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8238854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665ACE-51B4-4846-B408-C0F904572145}" type="slidenum">
              <a:rPr lang="en-US" altLang="en-US"/>
              <a:pPr/>
              <a:t>56</a:t>
            </a:fld>
            <a:endParaRPr lang="en-US" altLang="en-US"/>
          </a:p>
        </p:txBody>
      </p:sp>
      <p:sp>
        <p:nvSpPr>
          <p:cNvPr id="398338" name="Rectangle 2"/>
          <p:cNvSpPr>
            <a:spLocks noGrp="1" noRot="1" noChangeAspect="1" noChangeArrowheads="1" noTextEdit="1"/>
          </p:cNvSpPr>
          <p:nvPr>
            <p:ph type="sldImg"/>
          </p:nvPr>
        </p:nvSpPr>
        <p:spPr>
          <a:ln/>
        </p:spPr>
      </p:sp>
      <p:sp>
        <p:nvSpPr>
          <p:cNvPr id="3983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9028117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66816E-A853-4727-AE68-1836BA3DEB06}" type="slidenum">
              <a:rPr lang="en-US" altLang="en-US"/>
              <a:pPr/>
              <a:t>57</a:t>
            </a:fld>
            <a:endParaRPr lang="en-US" altLang="en-US"/>
          </a:p>
        </p:txBody>
      </p:sp>
      <p:sp>
        <p:nvSpPr>
          <p:cNvPr id="400386" name="Rectangle 2"/>
          <p:cNvSpPr>
            <a:spLocks noGrp="1" noRot="1" noChangeAspect="1" noChangeArrowheads="1" noTextEdit="1"/>
          </p:cNvSpPr>
          <p:nvPr>
            <p:ph type="sldImg"/>
          </p:nvPr>
        </p:nvSpPr>
        <p:spPr>
          <a:ln/>
        </p:spPr>
      </p:sp>
      <p:sp>
        <p:nvSpPr>
          <p:cNvPr id="4003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602109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58870D-E8C9-4FF0-9A38-839059C828ED}" type="slidenum">
              <a:rPr lang="en-US" altLang="en-US"/>
              <a:pPr/>
              <a:t>58</a:t>
            </a:fld>
            <a:endParaRPr lang="en-US" altLang="en-US"/>
          </a:p>
        </p:txBody>
      </p:sp>
      <p:sp>
        <p:nvSpPr>
          <p:cNvPr id="402434" name="Rectangle 2"/>
          <p:cNvSpPr>
            <a:spLocks noGrp="1" noRot="1" noChangeAspect="1" noChangeArrowheads="1" noTextEdit="1"/>
          </p:cNvSpPr>
          <p:nvPr>
            <p:ph type="sldImg"/>
          </p:nvPr>
        </p:nvSpPr>
        <p:spPr>
          <a:ln/>
        </p:spPr>
      </p:sp>
      <p:sp>
        <p:nvSpPr>
          <p:cNvPr id="4024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69364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DFCE02-09D6-440C-8DE8-A06257DAC698}" type="slidenum">
              <a:rPr lang="en-US" altLang="en-US"/>
              <a:pPr/>
              <a:t>59</a:t>
            </a:fld>
            <a:endParaRPr lang="en-US" altLang="en-US"/>
          </a:p>
        </p:txBody>
      </p:sp>
      <p:sp>
        <p:nvSpPr>
          <p:cNvPr id="457730" name="Rectangle 2"/>
          <p:cNvSpPr>
            <a:spLocks noGrp="1" noRot="1" noChangeAspect="1" noChangeArrowheads="1" noTextEdit="1"/>
          </p:cNvSpPr>
          <p:nvPr>
            <p:ph type="sldImg"/>
          </p:nvPr>
        </p:nvSpPr>
        <p:spPr>
          <a:ln/>
        </p:spPr>
      </p:sp>
      <p:sp>
        <p:nvSpPr>
          <p:cNvPr id="4577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591399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62500F-2F55-478E-BDE3-7B98F97F1AAD}" type="slidenum">
              <a:rPr lang="en-US" altLang="en-US"/>
              <a:pPr/>
              <a:t>60</a:t>
            </a:fld>
            <a:endParaRPr lang="en-US" altLang="en-US"/>
          </a:p>
        </p:txBody>
      </p:sp>
      <p:sp>
        <p:nvSpPr>
          <p:cNvPr id="439298" name="Rectangle 2"/>
          <p:cNvSpPr>
            <a:spLocks noGrp="1" noRot="1" noChangeAspect="1" noChangeArrowheads="1" noTextEdit="1"/>
          </p:cNvSpPr>
          <p:nvPr>
            <p:ph type="sldImg"/>
          </p:nvPr>
        </p:nvSpPr>
        <p:spPr>
          <a:ln/>
        </p:spPr>
      </p:sp>
      <p:sp>
        <p:nvSpPr>
          <p:cNvPr id="4392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86323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中心极限定理</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置信区间</a:t>
            </a:r>
            <a:endParaRPr lang="en-US" altLang="zh-CN" sz="1200" b="0" i="0" kern="1200" dirty="0" smtClean="0">
              <a:solidFill>
                <a:schemeClr val="tx1"/>
              </a:solidFill>
              <a:effectLst/>
              <a:latin typeface="+mn-lt"/>
              <a:ea typeface="+mn-ea"/>
              <a:cs typeface="+mn-cs"/>
            </a:endParaRPr>
          </a:p>
          <a:p>
            <a:r>
              <a:rPr lang="en-US" altLang="zh-CN" dirty="0" smtClean="0"/>
              <a:t>Discrete variable    Continuous variable</a:t>
            </a:r>
            <a:endParaRPr lang="zh-CN" altLang="en-US" dirty="0"/>
          </a:p>
        </p:txBody>
      </p:sp>
      <p:sp>
        <p:nvSpPr>
          <p:cNvPr id="4" name="灯片编号占位符 3"/>
          <p:cNvSpPr>
            <a:spLocks noGrp="1"/>
          </p:cNvSpPr>
          <p:nvPr>
            <p:ph type="sldNum" sz="quarter" idx="10"/>
          </p:nvPr>
        </p:nvSpPr>
        <p:spPr/>
        <p:txBody>
          <a:bodyPr/>
          <a:lstStyle/>
          <a:p>
            <a:fld id="{7A97B616-0DEE-49AA-91F0-81FC10EA5358}" type="slidenum">
              <a:rPr lang="en-US" smtClean="0"/>
              <a:pPr/>
              <a:t>2</a:t>
            </a:fld>
            <a:endParaRPr lang="en-US"/>
          </a:p>
        </p:txBody>
      </p:sp>
    </p:spTree>
    <p:extLst>
      <p:ext uri="{BB962C8B-B14F-4D97-AF65-F5344CB8AC3E}">
        <p14:creationId xmlns:p14="http://schemas.microsoft.com/office/powerpoint/2010/main" val="35396000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3EA046-DF3B-4D5D-9F4E-747B68331BB5}" type="slidenum">
              <a:rPr lang="en-US" altLang="en-US"/>
              <a:pPr/>
              <a:t>61</a:t>
            </a:fld>
            <a:endParaRPr lang="en-US" altLang="en-US"/>
          </a:p>
        </p:txBody>
      </p:sp>
      <p:sp>
        <p:nvSpPr>
          <p:cNvPr id="406530" name="Rectangle 2"/>
          <p:cNvSpPr>
            <a:spLocks noGrp="1" noRot="1" noChangeAspect="1" noChangeArrowheads="1" noTextEdit="1"/>
          </p:cNvSpPr>
          <p:nvPr>
            <p:ph type="sldImg"/>
          </p:nvPr>
        </p:nvSpPr>
        <p:spPr>
          <a:ln/>
        </p:spPr>
      </p:sp>
      <p:sp>
        <p:nvSpPr>
          <p:cNvPr id="4065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413766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4AAB8F-DCD8-4A94-BE95-1A7D8D58D4CF}" type="slidenum">
              <a:rPr lang="en-US" altLang="en-US"/>
              <a:pPr/>
              <a:t>62</a:t>
            </a:fld>
            <a:endParaRPr lang="en-US" altLang="en-US"/>
          </a:p>
        </p:txBody>
      </p:sp>
      <p:sp>
        <p:nvSpPr>
          <p:cNvPr id="441346" name="Rectangle 2"/>
          <p:cNvSpPr>
            <a:spLocks noGrp="1" noRot="1" noChangeAspect="1" noChangeArrowheads="1" noTextEdit="1"/>
          </p:cNvSpPr>
          <p:nvPr>
            <p:ph type="sldImg"/>
          </p:nvPr>
        </p:nvSpPr>
        <p:spPr>
          <a:ln/>
        </p:spPr>
      </p:sp>
      <p:sp>
        <p:nvSpPr>
          <p:cNvPr id="4413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689707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1794B2-4039-4F6E-9802-54C585DBED2D}" type="slidenum">
              <a:rPr lang="en-US" altLang="en-US"/>
              <a:pPr/>
              <a:t>63</a:t>
            </a:fld>
            <a:endParaRPr lang="en-US" altLang="en-US"/>
          </a:p>
        </p:txBody>
      </p:sp>
      <p:sp>
        <p:nvSpPr>
          <p:cNvPr id="410626" name="Rectangle 2"/>
          <p:cNvSpPr>
            <a:spLocks noGrp="1" noRot="1" noChangeAspect="1" noChangeArrowheads="1" noTextEdit="1"/>
          </p:cNvSpPr>
          <p:nvPr>
            <p:ph type="sldImg"/>
          </p:nvPr>
        </p:nvSpPr>
        <p:spPr>
          <a:ln/>
        </p:spPr>
      </p:sp>
      <p:sp>
        <p:nvSpPr>
          <p:cNvPr id="4106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470551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1B190E-E669-4790-891B-9194F4E02910}" type="slidenum">
              <a:rPr lang="en-US" altLang="en-US"/>
              <a:pPr/>
              <a:t>64</a:t>
            </a:fld>
            <a:endParaRPr lang="en-US" altLang="en-US"/>
          </a:p>
        </p:txBody>
      </p:sp>
      <p:sp>
        <p:nvSpPr>
          <p:cNvPr id="412674" name="Rectangle 2"/>
          <p:cNvSpPr>
            <a:spLocks noGrp="1" noRot="1" noChangeAspect="1" noChangeArrowheads="1" noTextEdit="1"/>
          </p:cNvSpPr>
          <p:nvPr>
            <p:ph type="sldImg"/>
          </p:nvPr>
        </p:nvSpPr>
        <p:spPr>
          <a:ln/>
        </p:spPr>
      </p:sp>
      <p:sp>
        <p:nvSpPr>
          <p:cNvPr id="4126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1325070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DC4164-9589-4E56-B670-5F1C1572B7F8}" type="slidenum">
              <a:rPr lang="en-US" altLang="en-US"/>
              <a:pPr/>
              <a:t>65</a:t>
            </a:fld>
            <a:endParaRPr lang="en-US" altLang="en-US"/>
          </a:p>
        </p:txBody>
      </p:sp>
      <p:sp>
        <p:nvSpPr>
          <p:cNvPr id="414722" name="Rectangle 2"/>
          <p:cNvSpPr>
            <a:spLocks noGrp="1" noRot="1" noChangeAspect="1" noChangeArrowheads="1" noTextEdit="1"/>
          </p:cNvSpPr>
          <p:nvPr>
            <p:ph type="sldImg"/>
          </p:nvPr>
        </p:nvSpPr>
        <p:spPr>
          <a:ln/>
        </p:spPr>
      </p:sp>
      <p:sp>
        <p:nvSpPr>
          <p:cNvPr id="4147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294033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78BF39-1B39-43FC-ACF3-A2B49C1E0F66}" type="slidenum">
              <a:rPr lang="en-US" altLang="en-US"/>
              <a:pPr/>
              <a:t>66</a:t>
            </a:fld>
            <a:endParaRPr lang="en-US" altLang="en-US"/>
          </a:p>
        </p:txBody>
      </p:sp>
      <p:sp>
        <p:nvSpPr>
          <p:cNvPr id="416770" name="Rectangle 2"/>
          <p:cNvSpPr>
            <a:spLocks noGrp="1" noRot="1" noChangeAspect="1" noChangeArrowheads="1" noTextEdit="1"/>
          </p:cNvSpPr>
          <p:nvPr>
            <p:ph type="sldImg"/>
          </p:nvPr>
        </p:nvSpPr>
        <p:spPr>
          <a:ln/>
        </p:spPr>
      </p:sp>
      <p:sp>
        <p:nvSpPr>
          <p:cNvPr id="4167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754495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D13608-C870-41EF-8696-FE1457CB82CD}" type="slidenum">
              <a:rPr lang="en-US" altLang="en-US"/>
              <a:pPr/>
              <a:t>67</a:t>
            </a:fld>
            <a:endParaRPr lang="en-US" altLang="en-US"/>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139377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4DFE3B-71AA-4F7A-B839-2BEE17664A7D}" type="slidenum">
              <a:rPr lang="en-US" altLang="en-US"/>
              <a:pPr/>
              <a:t>68</a:t>
            </a:fld>
            <a:endParaRPr lang="en-US" altLang="en-US"/>
          </a:p>
        </p:txBody>
      </p:sp>
      <p:sp>
        <p:nvSpPr>
          <p:cNvPr id="427010" name="Rectangle 2"/>
          <p:cNvSpPr>
            <a:spLocks noGrp="1" noRot="1" noChangeAspect="1" noChangeArrowheads="1" noTextEdit="1"/>
          </p:cNvSpPr>
          <p:nvPr>
            <p:ph type="sldImg"/>
          </p:nvPr>
        </p:nvSpPr>
        <p:spPr>
          <a:ln/>
        </p:spPr>
      </p:sp>
      <p:sp>
        <p:nvSpPr>
          <p:cNvPr id="4270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2612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45B4C0-9EE0-422A-B9D9-FB0ADD6BEF5F}" type="slidenum">
              <a:rPr lang="en-US" altLang="en-US"/>
              <a:pPr/>
              <a:t>69</a:t>
            </a:fld>
            <a:endParaRPr lang="en-US" altLang="en-US"/>
          </a:p>
        </p:txBody>
      </p:sp>
      <p:sp>
        <p:nvSpPr>
          <p:cNvPr id="429058" name="Rectangle 2"/>
          <p:cNvSpPr>
            <a:spLocks noGrp="1" noRot="1" noChangeAspect="1" noChangeArrowheads="1" noTextEdit="1"/>
          </p:cNvSpPr>
          <p:nvPr>
            <p:ph type="sldImg"/>
          </p:nvPr>
        </p:nvSpPr>
        <p:spPr>
          <a:ln/>
        </p:spPr>
      </p:sp>
      <p:sp>
        <p:nvSpPr>
          <p:cNvPr id="4290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084426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蒙提霍尔悖论</a:t>
            </a:r>
          </a:p>
          <a:p>
            <a:endParaRPr lang="zh-CN" altLang="en-US" dirty="0"/>
          </a:p>
        </p:txBody>
      </p:sp>
      <p:sp>
        <p:nvSpPr>
          <p:cNvPr id="4" name="灯片编号占位符 3"/>
          <p:cNvSpPr>
            <a:spLocks noGrp="1"/>
          </p:cNvSpPr>
          <p:nvPr>
            <p:ph type="sldNum" sz="quarter" idx="10"/>
          </p:nvPr>
        </p:nvSpPr>
        <p:spPr/>
        <p:txBody>
          <a:bodyPr/>
          <a:lstStyle/>
          <a:p>
            <a:fld id="{7A97B616-0DEE-49AA-91F0-81FC10EA5358}" type="slidenum">
              <a:rPr lang="en-US" smtClean="0"/>
              <a:pPr/>
              <a:t>70</a:t>
            </a:fld>
            <a:endParaRPr lang="en-US"/>
          </a:p>
        </p:txBody>
      </p:sp>
    </p:spTree>
    <p:extLst>
      <p:ext uri="{BB962C8B-B14F-4D97-AF65-F5344CB8AC3E}">
        <p14:creationId xmlns:p14="http://schemas.microsoft.com/office/powerpoint/2010/main" val="3617608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mn-lt"/>
                <a:ea typeface="+mn-ea"/>
                <a:cs typeface="+mn-cs"/>
              </a:rPr>
              <a:t>miu</a:t>
            </a:r>
            <a:r>
              <a:rPr lang="zh-CN" altLang="en-US" sz="1200" b="0" i="0" kern="1200" dirty="0" smtClean="0">
                <a:solidFill>
                  <a:schemeClr val="tx1"/>
                </a:solidFill>
                <a:effectLst/>
                <a:latin typeface="+mn-lt"/>
                <a:ea typeface="+mn-ea"/>
                <a:cs typeface="+mn-cs"/>
              </a:rPr>
              <a:t>缪    </a:t>
            </a:r>
            <a:r>
              <a:rPr lang="en-US" altLang="zh-CN" sz="1200" b="0" i="0" kern="1200" dirty="0" smtClean="0">
                <a:solidFill>
                  <a:schemeClr val="tx1"/>
                </a:solidFill>
                <a:effectLst/>
                <a:latin typeface="+mn-lt"/>
                <a:ea typeface="+mn-ea"/>
                <a:cs typeface="+mn-cs"/>
              </a:rPr>
              <a:t>sigma</a:t>
            </a:r>
            <a:r>
              <a:rPr lang="zh-CN" altLang="en-US" sz="1200" b="0" i="0" kern="1200" dirty="0" smtClean="0">
                <a:solidFill>
                  <a:schemeClr val="tx1"/>
                </a:solidFill>
                <a:effectLst/>
                <a:latin typeface="+mn-lt"/>
                <a:ea typeface="+mn-ea"/>
                <a:cs typeface="+mn-cs"/>
              </a:rPr>
              <a:t>西格马</a:t>
            </a:r>
            <a:endParaRPr lang="zh-CN" altLang="en-US" dirty="0"/>
          </a:p>
        </p:txBody>
      </p:sp>
      <p:sp>
        <p:nvSpPr>
          <p:cNvPr id="4" name="灯片编号占位符 3"/>
          <p:cNvSpPr>
            <a:spLocks noGrp="1"/>
          </p:cNvSpPr>
          <p:nvPr>
            <p:ph type="sldNum" sz="quarter" idx="10"/>
          </p:nvPr>
        </p:nvSpPr>
        <p:spPr/>
        <p:txBody>
          <a:bodyPr/>
          <a:lstStyle/>
          <a:p>
            <a:fld id="{7A97B616-0DEE-49AA-91F0-81FC10EA5358}" type="slidenum">
              <a:rPr lang="en-US" smtClean="0"/>
              <a:pPr/>
              <a:t>3</a:t>
            </a:fld>
            <a:endParaRPr lang="en-US"/>
          </a:p>
        </p:txBody>
      </p:sp>
    </p:spTree>
    <p:extLst>
      <p:ext uri="{BB962C8B-B14F-4D97-AF65-F5344CB8AC3E}">
        <p14:creationId xmlns:p14="http://schemas.microsoft.com/office/powerpoint/2010/main" val="819371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z</a:t>
            </a:r>
            <a:r>
              <a:rPr lang="zh-CN" altLang="en-US" sz="1200" b="0" i="0" kern="1200" dirty="0" smtClean="0">
                <a:solidFill>
                  <a:schemeClr val="tx1"/>
                </a:solidFill>
                <a:effectLst/>
                <a:latin typeface="+mn-lt"/>
                <a:ea typeface="+mn-ea"/>
                <a:cs typeface="+mn-cs"/>
              </a:rPr>
              <a:t>分数（</a:t>
            </a:r>
            <a:r>
              <a:rPr lang="en-US" altLang="zh-CN" sz="1200" b="0" i="0" kern="1200" dirty="0" smtClean="0">
                <a:solidFill>
                  <a:schemeClr val="tx1"/>
                </a:solidFill>
                <a:effectLst/>
                <a:latin typeface="+mn-lt"/>
                <a:ea typeface="+mn-ea"/>
                <a:cs typeface="+mn-cs"/>
              </a:rPr>
              <a:t>z-score</a:t>
            </a:r>
            <a:r>
              <a:rPr lang="zh-CN" altLang="en-US" sz="1200" b="0" i="0" kern="1200" dirty="0" smtClean="0">
                <a:solidFill>
                  <a:schemeClr val="tx1"/>
                </a:solidFill>
                <a:effectLst/>
                <a:latin typeface="+mn-lt"/>
                <a:ea typeface="+mn-ea"/>
                <a:cs typeface="+mn-cs"/>
              </a:rPr>
              <a:t>），也叫标准分数（</a:t>
            </a:r>
            <a:r>
              <a:rPr lang="en-US" altLang="zh-CN" sz="1200" b="0" i="0" kern="1200" dirty="0" smtClean="0">
                <a:solidFill>
                  <a:schemeClr val="tx1"/>
                </a:solidFill>
                <a:effectLst/>
                <a:latin typeface="+mn-lt"/>
                <a:ea typeface="+mn-ea"/>
                <a:cs typeface="+mn-cs"/>
              </a:rPr>
              <a:t>standard score</a:t>
            </a:r>
            <a:r>
              <a:rPr lang="zh-CN" altLang="en-US" sz="1200" b="0" i="0" kern="1200" dirty="0" smtClean="0">
                <a:solidFill>
                  <a:schemeClr val="tx1"/>
                </a:solidFill>
                <a:effectLst/>
                <a:latin typeface="+mn-lt"/>
                <a:ea typeface="+mn-ea"/>
                <a:cs typeface="+mn-cs"/>
              </a:rPr>
              <a:t>）是一个数与平均数的差再除以标准差的过程。在统计学中，标准分数是一个观测或数据点的值高于被观测值或测量值的平均值的标准偏差的符号数。</a:t>
            </a:r>
            <a:endParaRPr lang="zh-CN" altLang="en-US" dirty="0"/>
          </a:p>
        </p:txBody>
      </p:sp>
      <p:sp>
        <p:nvSpPr>
          <p:cNvPr id="4" name="灯片编号占位符 3"/>
          <p:cNvSpPr>
            <a:spLocks noGrp="1"/>
          </p:cNvSpPr>
          <p:nvPr>
            <p:ph type="sldNum" sz="quarter" idx="10"/>
          </p:nvPr>
        </p:nvSpPr>
        <p:spPr/>
        <p:txBody>
          <a:bodyPr/>
          <a:lstStyle/>
          <a:p>
            <a:fld id="{7A97B616-0DEE-49AA-91F0-81FC10EA5358}" type="slidenum">
              <a:rPr lang="en-US" smtClean="0"/>
              <a:pPr/>
              <a:t>7</a:t>
            </a:fld>
            <a:endParaRPr lang="en-US"/>
          </a:p>
        </p:txBody>
      </p:sp>
    </p:spTree>
    <p:extLst>
      <p:ext uri="{BB962C8B-B14F-4D97-AF65-F5344CB8AC3E}">
        <p14:creationId xmlns:p14="http://schemas.microsoft.com/office/powerpoint/2010/main" val="6861839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斯皮尔曼等级相关是根据等级资料研究两个变量间相关关系的方法。它是依据两列成对等级的各对等级数之差来进行计算的，所以又称为“等级差数法”。</a:t>
            </a:r>
            <a:endParaRPr lang="zh-CN" altLang="en-US" b="1" dirty="0"/>
          </a:p>
        </p:txBody>
      </p:sp>
      <p:sp>
        <p:nvSpPr>
          <p:cNvPr id="4" name="灯片编号占位符 3"/>
          <p:cNvSpPr>
            <a:spLocks noGrp="1"/>
          </p:cNvSpPr>
          <p:nvPr>
            <p:ph type="sldNum" sz="quarter" idx="10"/>
          </p:nvPr>
        </p:nvSpPr>
        <p:spPr/>
        <p:txBody>
          <a:bodyPr/>
          <a:lstStyle/>
          <a:p>
            <a:fld id="{7A97B616-0DEE-49AA-91F0-81FC10EA5358}" type="slidenum">
              <a:rPr lang="en-US" smtClean="0"/>
              <a:pPr/>
              <a:t>8</a:t>
            </a:fld>
            <a:endParaRPr lang="en-US"/>
          </a:p>
        </p:txBody>
      </p:sp>
    </p:spTree>
    <p:extLst>
      <p:ext uri="{BB962C8B-B14F-4D97-AF65-F5344CB8AC3E}">
        <p14:creationId xmlns:p14="http://schemas.microsoft.com/office/powerpoint/2010/main" val="3119667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在</a:t>
            </a:r>
            <a:r>
              <a:rPr lang="zh-CN" altLang="en-US" sz="1200" b="0" i="0" u="none" strike="noStrike" kern="1200" dirty="0" smtClean="0">
                <a:solidFill>
                  <a:schemeClr val="tx1"/>
                </a:solidFill>
                <a:effectLst/>
                <a:latin typeface="+mn-lt"/>
                <a:ea typeface="+mn-ea"/>
                <a:cs typeface="+mn-cs"/>
                <a:hlinkClick r:id="rId3"/>
              </a:rPr>
              <a:t>概率论</a:t>
            </a:r>
            <a:r>
              <a:rPr lang="zh-CN" altLang="en-US" sz="1200" b="0" i="0" kern="1200" dirty="0" smtClean="0">
                <a:solidFill>
                  <a:schemeClr val="tx1"/>
                </a:solidFill>
                <a:effectLst/>
                <a:latin typeface="+mn-lt"/>
                <a:ea typeface="+mn-ea"/>
                <a:cs typeface="+mn-cs"/>
              </a:rPr>
              <a:t>中，</a:t>
            </a:r>
            <a:r>
              <a:rPr lang="zh-CN" altLang="en-US" sz="1200" b="1" i="0" kern="1200" dirty="0" smtClean="0">
                <a:solidFill>
                  <a:schemeClr val="tx1"/>
                </a:solidFill>
                <a:effectLst/>
                <a:latin typeface="+mn-lt"/>
                <a:ea typeface="+mn-ea"/>
                <a:cs typeface="+mn-cs"/>
              </a:rPr>
              <a:t>概率质量函数</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probability mass function</a:t>
            </a:r>
            <a:r>
              <a:rPr lang="zh-CN" altLang="en-US" sz="1200" b="0" i="0" kern="1200" dirty="0" smtClean="0">
                <a:solidFill>
                  <a:schemeClr val="tx1"/>
                </a:solidFill>
                <a:effectLst/>
                <a:latin typeface="+mn-lt"/>
                <a:ea typeface="+mn-ea"/>
                <a:cs typeface="+mn-cs"/>
              </a:rPr>
              <a:t>，简写为</a:t>
            </a:r>
            <a:r>
              <a:rPr lang="en-US" altLang="zh-CN" sz="1200" b="1" i="0" kern="1200" dirty="0" err="1" smtClean="0">
                <a:solidFill>
                  <a:schemeClr val="tx1"/>
                </a:solidFill>
                <a:effectLst/>
                <a:latin typeface="+mn-lt"/>
                <a:ea typeface="+mn-ea"/>
                <a:cs typeface="+mn-cs"/>
              </a:rPr>
              <a:t>pmf</a:t>
            </a:r>
            <a:r>
              <a:rPr lang="zh-CN" altLang="en-US" sz="1200" b="0" i="0" kern="1200" dirty="0" smtClean="0">
                <a:solidFill>
                  <a:schemeClr val="tx1"/>
                </a:solidFill>
                <a:effectLst/>
                <a:latin typeface="+mn-lt"/>
                <a:ea typeface="+mn-ea"/>
                <a:cs typeface="+mn-cs"/>
              </a:rPr>
              <a:t>）是离散</a:t>
            </a:r>
            <a:r>
              <a:rPr lang="zh-CN" altLang="en-US" sz="1200" b="0" i="0" u="none" strike="noStrike" kern="1200" dirty="0" smtClean="0">
                <a:solidFill>
                  <a:schemeClr val="tx1"/>
                </a:solidFill>
                <a:effectLst/>
                <a:latin typeface="+mn-lt"/>
                <a:ea typeface="+mn-ea"/>
                <a:cs typeface="+mn-cs"/>
                <a:hlinkClick r:id="rId4"/>
              </a:rPr>
              <a:t>随机变量</a:t>
            </a:r>
            <a:r>
              <a:rPr lang="zh-CN" altLang="en-US" sz="1200" b="0" i="0" kern="1200" dirty="0" smtClean="0">
                <a:solidFill>
                  <a:schemeClr val="tx1"/>
                </a:solidFill>
                <a:effectLst/>
                <a:latin typeface="+mn-lt"/>
                <a:ea typeface="+mn-ea"/>
                <a:cs typeface="+mn-cs"/>
              </a:rPr>
              <a:t>在各特定取值上的</a:t>
            </a:r>
            <a:r>
              <a:rPr lang="zh-CN" altLang="en-US" sz="1200" b="0" i="0" u="none" strike="noStrike" kern="1200" dirty="0" smtClean="0">
                <a:solidFill>
                  <a:schemeClr val="tx1"/>
                </a:solidFill>
                <a:effectLst/>
                <a:latin typeface="+mn-lt"/>
                <a:ea typeface="+mn-ea"/>
                <a:cs typeface="+mn-cs"/>
                <a:hlinkClick r:id="rId5"/>
              </a:rPr>
              <a:t>概率</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概率质量函数</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probability mass function</a:t>
            </a:r>
            <a:r>
              <a:rPr lang="zh-CN" altLang="en-US" sz="1200" b="0" i="0" kern="1200" dirty="0" smtClean="0">
                <a:solidFill>
                  <a:schemeClr val="tx1"/>
                </a:solidFill>
                <a:effectLst/>
                <a:latin typeface="+mn-lt"/>
                <a:ea typeface="+mn-ea"/>
                <a:cs typeface="+mn-cs"/>
              </a:rPr>
              <a:t>，简写为</a:t>
            </a:r>
            <a:r>
              <a:rPr lang="en-US" altLang="zh-CN" sz="1200" b="1" i="0" kern="1200" dirty="0" err="1" smtClean="0">
                <a:solidFill>
                  <a:schemeClr val="tx1"/>
                </a:solidFill>
                <a:effectLst/>
                <a:latin typeface="+mn-lt"/>
                <a:ea typeface="+mn-ea"/>
                <a:cs typeface="+mn-cs"/>
              </a:rPr>
              <a:t>pmf</a:t>
            </a:r>
            <a:r>
              <a:rPr lang="zh-CN" altLang="en-US" sz="1200" b="0" i="0" kern="1200" dirty="0" smtClean="0">
                <a:solidFill>
                  <a:schemeClr val="tx1"/>
                </a:solidFill>
                <a:effectLst/>
                <a:latin typeface="+mn-lt"/>
                <a:ea typeface="+mn-ea"/>
                <a:cs typeface="+mn-cs"/>
              </a:rPr>
              <a:t>）是</a:t>
            </a:r>
            <a:r>
              <a:rPr lang="zh-CN" altLang="en-US" sz="1200" b="0" i="0" u="none" strike="noStrike" kern="1200" dirty="0" smtClean="0">
                <a:solidFill>
                  <a:schemeClr val="tx1"/>
                </a:solidFill>
                <a:effectLst/>
                <a:latin typeface="+mn-lt"/>
                <a:ea typeface="+mn-ea"/>
                <a:cs typeface="+mn-cs"/>
                <a:hlinkClick r:id="rId6" tooltip="离散随机变量"/>
              </a:rPr>
              <a:t>离散随机变量</a:t>
            </a:r>
            <a:r>
              <a:rPr lang="zh-CN" altLang="en-US" sz="1200" b="0" i="0" kern="1200" dirty="0" smtClean="0">
                <a:solidFill>
                  <a:schemeClr val="tx1"/>
                </a:solidFill>
                <a:effectLst/>
                <a:latin typeface="+mn-lt"/>
                <a:ea typeface="+mn-ea"/>
                <a:cs typeface="+mn-cs"/>
              </a:rPr>
              <a:t>在各特定取值上的概率。</a:t>
            </a:r>
            <a:r>
              <a:rPr lang="zh-CN" altLang="en-US" sz="1200" b="1" i="0" kern="1200" dirty="0" smtClean="0">
                <a:solidFill>
                  <a:schemeClr val="tx1"/>
                </a:solidFill>
                <a:effectLst/>
                <a:latin typeface="+mn-lt"/>
                <a:ea typeface="+mn-ea"/>
                <a:cs typeface="+mn-cs"/>
              </a:rPr>
              <a:t>概率质量函数</a:t>
            </a:r>
            <a:r>
              <a:rPr lang="zh-CN" altLang="en-US" sz="1200" b="0" i="0" kern="1200" dirty="0" smtClean="0">
                <a:solidFill>
                  <a:schemeClr val="tx1"/>
                </a:solidFill>
                <a:effectLst/>
                <a:latin typeface="+mn-lt"/>
                <a:ea typeface="+mn-ea"/>
                <a:cs typeface="+mn-cs"/>
              </a:rPr>
              <a:t>和</a:t>
            </a:r>
            <a:r>
              <a:rPr lang="zh-CN" altLang="en-US" sz="1200" b="0" i="0" u="none" strike="noStrike" kern="1200" dirty="0" smtClean="0">
                <a:solidFill>
                  <a:schemeClr val="tx1"/>
                </a:solidFill>
                <a:effectLst/>
                <a:latin typeface="+mn-lt"/>
                <a:ea typeface="+mn-ea"/>
                <a:cs typeface="+mn-cs"/>
                <a:hlinkClick r:id="rId7" tooltip="概率密度函数"/>
              </a:rPr>
              <a:t>概率密度函数</a:t>
            </a:r>
            <a:r>
              <a:rPr lang="zh-CN" altLang="en-US" sz="1200" b="0" i="0" kern="1200" dirty="0" smtClean="0">
                <a:solidFill>
                  <a:schemeClr val="tx1"/>
                </a:solidFill>
                <a:effectLst/>
                <a:latin typeface="+mn-lt"/>
                <a:ea typeface="+mn-ea"/>
                <a:cs typeface="+mn-cs"/>
              </a:rPr>
              <a:t>不同之处在于：概率质量函数是对</a:t>
            </a:r>
            <a:r>
              <a:rPr lang="zh-CN" altLang="en-US" sz="1200" b="0" i="0" u="none" strike="noStrike" kern="1200" dirty="0" smtClean="0">
                <a:solidFill>
                  <a:schemeClr val="tx1"/>
                </a:solidFill>
                <a:effectLst/>
                <a:latin typeface="+mn-lt"/>
                <a:ea typeface="+mn-ea"/>
                <a:cs typeface="+mn-cs"/>
                <a:hlinkClick r:id="rId6" tooltip="离散随机变量"/>
              </a:rPr>
              <a:t>离散随机变量</a:t>
            </a:r>
            <a:r>
              <a:rPr lang="zh-CN" altLang="en-US" sz="1200" b="0" i="0" kern="1200" dirty="0" smtClean="0">
                <a:solidFill>
                  <a:schemeClr val="tx1"/>
                </a:solidFill>
                <a:effectLst/>
                <a:latin typeface="+mn-lt"/>
                <a:ea typeface="+mn-ea"/>
                <a:cs typeface="+mn-cs"/>
              </a:rPr>
              <a:t>定义的，本身代表该值的概率；概率密度函数是对</a:t>
            </a:r>
            <a:r>
              <a:rPr lang="zh-CN" altLang="en-US" sz="1200" b="0" i="0" u="none" strike="noStrike" kern="1200" dirty="0" smtClean="0">
                <a:solidFill>
                  <a:schemeClr val="tx1"/>
                </a:solidFill>
                <a:effectLst/>
                <a:latin typeface="+mn-lt"/>
                <a:ea typeface="+mn-ea"/>
                <a:cs typeface="+mn-cs"/>
                <a:hlinkClick r:id="rId8" tooltip="连续随机变量"/>
              </a:rPr>
              <a:t>连续随机变量</a:t>
            </a:r>
            <a:r>
              <a:rPr lang="zh-CN" altLang="en-US" sz="1200" b="0" i="0" kern="1200" dirty="0" smtClean="0">
                <a:solidFill>
                  <a:schemeClr val="tx1"/>
                </a:solidFill>
                <a:effectLst/>
                <a:latin typeface="+mn-lt"/>
                <a:ea typeface="+mn-ea"/>
                <a:cs typeface="+mn-cs"/>
              </a:rPr>
              <a:t>定义的，本身不是概率，只有对连续随机变量的</a:t>
            </a:r>
            <a:r>
              <a:rPr lang="zh-CN" altLang="en-US" sz="1200" b="0" i="0" u="none" strike="noStrike" kern="1200" dirty="0" smtClean="0">
                <a:solidFill>
                  <a:schemeClr val="tx1"/>
                </a:solidFill>
                <a:effectLst/>
                <a:latin typeface="+mn-lt"/>
                <a:ea typeface="+mn-ea"/>
                <a:cs typeface="+mn-cs"/>
                <a:hlinkClick r:id="rId7" tooltip="概率密度函数"/>
              </a:rPr>
              <a:t>概率密度函数</a:t>
            </a:r>
            <a:r>
              <a:rPr lang="zh-CN" altLang="en-US" sz="1200" b="0" i="0" kern="1200" dirty="0" smtClean="0">
                <a:solidFill>
                  <a:schemeClr val="tx1"/>
                </a:solidFill>
                <a:effectLst/>
                <a:latin typeface="+mn-lt"/>
                <a:ea typeface="+mn-ea"/>
                <a:cs typeface="+mn-cs"/>
              </a:rPr>
              <a:t>在某区间内进行</a:t>
            </a:r>
            <a:r>
              <a:rPr lang="zh-CN" altLang="en-US" sz="1200" b="0" i="0" u="none" strike="noStrike" kern="1200" dirty="0" smtClean="0">
                <a:solidFill>
                  <a:schemeClr val="tx1"/>
                </a:solidFill>
                <a:effectLst/>
                <a:latin typeface="+mn-lt"/>
                <a:ea typeface="+mn-ea"/>
                <a:cs typeface="+mn-cs"/>
                <a:hlinkClick r:id="rId9" tooltip="积分"/>
              </a:rPr>
              <a:t>积分</a:t>
            </a:r>
            <a:r>
              <a:rPr lang="zh-CN" altLang="en-US" sz="1200" b="0" i="0" kern="1200" dirty="0" smtClean="0">
                <a:solidFill>
                  <a:schemeClr val="tx1"/>
                </a:solidFill>
                <a:effectLst/>
                <a:latin typeface="+mn-lt"/>
                <a:ea typeface="+mn-ea"/>
                <a:cs typeface="+mn-cs"/>
              </a:rPr>
              <a:t>后才是概率。</a:t>
            </a:r>
            <a:endParaRPr lang="zh-CN" altLang="en-US" dirty="0"/>
          </a:p>
        </p:txBody>
      </p:sp>
      <p:sp>
        <p:nvSpPr>
          <p:cNvPr id="4" name="灯片编号占位符 3"/>
          <p:cNvSpPr>
            <a:spLocks noGrp="1"/>
          </p:cNvSpPr>
          <p:nvPr>
            <p:ph type="sldNum" sz="quarter" idx="10"/>
          </p:nvPr>
        </p:nvSpPr>
        <p:spPr/>
        <p:txBody>
          <a:bodyPr/>
          <a:lstStyle/>
          <a:p>
            <a:fld id="{7A97B616-0DEE-49AA-91F0-81FC10EA5358}" type="slidenum">
              <a:rPr lang="en-US" smtClean="0"/>
              <a:pPr/>
              <a:t>15</a:t>
            </a:fld>
            <a:endParaRPr lang="en-US"/>
          </a:p>
        </p:txBody>
      </p:sp>
    </p:spTree>
    <p:extLst>
      <p:ext uri="{BB962C8B-B14F-4D97-AF65-F5344CB8AC3E}">
        <p14:creationId xmlns:p14="http://schemas.microsoft.com/office/powerpoint/2010/main" val="39555299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A97B616-0DEE-49AA-91F0-81FC10EA5358}" type="slidenum">
              <a:rPr lang="en-US" smtClean="0"/>
              <a:pPr/>
              <a:t>40</a:t>
            </a:fld>
            <a:endParaRPr lang="en-US"/>
          </a:p>
        </p:txBody>
      </p:sp>
    </p:spTree>
    <p:extLst>
      <p:ext uri="{BB962C8B-B14F-4D97-AF65-F5344CB8AC3E}">
        <p14:creationId xmlns:p14="http://schemas.microsoft.com/office/powerpoint/2010/main" val="42011970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5447D8-FA7A-44AC-99E9-CE2B8DB995FD}" type="slidenum">
              <a:rPr lang="en-US" altLang="en-US"/>
              <a:pPr/>
              <a:t>49</a:t>
            </a:fld>
            <a:endParaRPr lang="en-US" altLang="en-US"/>
          </a:p>
        </p:txBody>
      </p:sp>
      <p:sp>
        <p:nvSpPr>
          <p:cNvPr id="371714" name="Rectangle 2"/>
          <p:cNvSpPr>
            <a:spLocks noGrp="1" noRot="1" noChangeAspect="1" noChangeArrowheads="1" noTextEdit="1"/>
          </p:cNvSpPr>
          <p:nvPr>
            <p:ph type="sldImg"/>
          </p:nvPr>
        </p:nvSpPr>
        <p:spPr>
          <a:ln/>
        </p:spPr>
      </p:sp>
      <p:sp>
        <p:nvSpPr>
          <p:cNvPr id="3717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69480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B3B78D-7A6C-4FC7-B152-8A9FE3846714}" type="slidenum">
              <a:rPr lang="en-US" altLang="en-US"/>
              <a:pPr/>
              <a:t>50</a:t>
            </a:fld>
            <a:endParaRPr lang="en-US" altLang="en-US"/>
          </a:p>
        </p:txBody>
      </p:sp>
      <p:sp>
        <p:nvSpPr>
          <p:cNvPr id="373762" name="Rectangle 2"/>
          <p:cNvSpPr>
            <a:spLocks noGrp="1" noRot="1" noChangeAspect="1" noChangeArrowheads="1" noTextEdit="1"/>
          </p:cNvSpPr>
          <p:nvPr>
            <p:ph type="sldImg"/>
          </p:nvPr>
        </p:nvSpPr>
        <p:spPr>
          <a:ln/>
        </p:spPr>
      </p:sp>
      <p:sp>
        <p:nvSpPr>
          <p:cNvPr id="3737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12654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29BFD7-3966-43DD-AE44-D83D7ACE0213}" type="datetimeFigureOut">
              <a:rPr lang="en-US" smtClean="0"/>
              <a:pPr/>
              <a:t>6/7/2021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27550-BCC8-4D9E-B11E-051B73D145CA}" type="slidenum">
              <a:rPr lang="en-US" smtClean="0"/>
              <a:pPr/>
              <a:t>‹#›</a:t>
            </a:fld>
            <a:endParaRPr lang="en-US"/>
          </a:p>
        </p:txBody>
      </p:sp>
    </p:spTree>
    <p:extLst>
      <p:ext uri="{BB962C8B-B14F-4D97-AF65-F5344CB8AC3E}">
        <p14:creationId xmlns:p14="http://schemas.microsoft.com/office/powerpoint/2010/main" val="1887292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29BFD7-3966-43DD-AE44-D83D7ACE0213}" type="datetimeFigureOut">
              <a:rPr lang="en-US" smtClean="0"/>
              <a:pPr/>
              <a:t>6/7/2021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27550-BCC8-4D9E-B11E-051B73D145CA}" type="slidenum">
              <a:rPr lang="en-US" smtClean="0"/>
              <a:pPr/>
              <a:t>‹#›</a:t>
            </a:fld>
            <a:endParaRPr lang="en-US"/>
          </a:p>
        </p:txBody>
      </p:sp>
    </p:spTree>
    <p:extLst>
      <p:ext uri="{BB962C8B-B14F-4D97-AF65-F5344CB8AC3E}">
        <p14:creationId xmlns:p14="http://schemas.microsoft.com/office/powerpoint/2010/main" val="1499315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29BFD7-3966-43DD-AE44-D83D7ACE0213}" type="datetimeFigureOut">
              <a:rPr lang="en-US" smtClean="0"/>
              <a:pPr/>
              <a:t>6/7/2021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27550-BCC8-4D9E-B11E-051B73D145CA}" type="slidenum">
              <a:rPr lang="en-US" smtClean="0"/>
              <a:pPr/>
              <a:t>‹#›</a:t>
            </a:fld>
            <a:endParaRPr lang="en-US"/>
          </a:p>
        </p:txBody>
      </p:sp>
    </p:spTree>
    <p:extLst>
      <p:ext uri="{BB962C8B-B14F-4D97-AF65-F5344CB8AC3E}">
        <p14:creationId xmlns:p14="http://schemas.microsoft.com/office/powerpoint/2010/main" val="3510244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29BFD7-3966-43DD-AE44-D83D7ACE0213}" type="datetimeFigureOut">
              <a:rPr lang="en-US" smtClean="0"/>
              <a:pPr/>
              <a:t>6/7/2021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27550-BCC8-4D9E-B11E-051B73D145CA}" type="slidenum">
              <a:rPr lang="en-US" smtClean="0"/>
              <a:pPr/>
              <a:t>‹#›</a:t>
            </a:fld>
            <a:endParaRPr lang="en-US"/>
          </a:p>
        </p:txBody>
      </p:sp>
    </p:spTree>
    <p:extLst>
      <p:ext uri="{BB962C8B-B14F-4D97-AF65-F5344CB8AC3E}">
        <p14:creationId xmlns:p14="http://schemas.microsoft.com/office/powerpoint/2010/main" val="1073075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29BFD7-3966-43DD-AE44-D83D7ACE0213}" type="datetimeFigureOut">
              <a:rPr lang="en-US" smtClean="0"/>
              <a:pPr/>
              <a:t>6/7/2021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27550-BCC8-4D9E-B11E-051B73D145CA}" type="slidenum">
              <a:rPr lang="en-US" smtClean="0"/>
              <a:pPr/>
              <a:t>‹#›</a:t>
            </a:fld>
            <a:endParaRPr lang="en-US"/>
          </a:p>
        </p:txBody>
      </p:sp>
    </p:spTree>
    <p:extLst>
      <p:ext uri="{BB962C8B-B14F-4D97-AF65-F5344CB8AC3E}">
        <p14:creationId xmlns:p14="http://schemas.microsoft.com/office/powerpoint/2010/main" val="2707172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29BFD7-3966-43DD-AE44-D83D7ACE0213}" type="datetimeFigureOut">
              <a:rPr lang="en-US" smtClean="0"/>
              <a:pPr/>
              <a:t>6/7/2021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027550-BCC8-4D9E-B11E-051B73D145CA}" type="slidenum">
              <a:rPr lang="en-US" smtClean="0"/>
              <a:pPr/>
              <a:t>‹#›</a:t>
            </a:fld>
            <a:endParaRPr lang="en-US"/>
          </a:p>
        </p:txBody>
      </p:sp>
    </p:spTree>
    <p:extLst>
      <p:ext uri="{BB962C8B-B14F-4D97-AF65-F5344CB8AC3E}">
        <p14:creationId xmlns:p14="http://schemas.microsoft.com/office/powerpoint/2010/main" val="705601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29BFD7-3966-43DD-AE44-D83D7ACE0213}" type="datetimeFigureOut">
              <a:rPr lang="en-US" smtClean="0"/>
              <a:pPr/>
              <a:t>6/7/2021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027550-BCC8-4D9E-B11E-051B73D145CA}" type="slidenum">
              <a:rPr lang="en-US" smtClean="0"/>
              <a:pPr/>
              <a:t>‹#›</a:t>
            </a:fld>
            <a:endParaRPr lang="en-US"/>
          </a:p>
        </p:txBody>
      </p:sp>
    </p:spTree>
    <p:extLst>
      <p:ext uri="{BB962C8B-B14F-4D97-AF65-F5344CB8AC3E}">
        <p14:creationId xmlns:p14="http://schemas.microsoft.com/office/powerpoint/2010/main" val="1643590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29BFD7-3966-43DD-AE44-D83D7ACE0213}" type="datetimeFigureOut">
              <a:rPr lang="en-US" smtClean="0"/>
              <a:pPr/>
              <a:t>6/7/2021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027550-BCC8-4D9E-B11E-051B73D145CA}" type="slidenum">
              <a:rPr lang="en-US" smtClean="0"/>
              <a:pPr/>
              <a:t>‹#›</a:t>
            </a:fld>
            <a:endParaRPr lang="en-US"/>
          </a:p>
        </p:txBody>
      </p:sp>
    </p:spTree>
    <p:extLst>
      <p:ext uri="{BB962C8B-B14F-4D97-AF65-F5344CB8AC3E}">
        <p14:creationId xmlns:p14="http://schemas.microsoft.com/office/powerpoint/2010/main" val="705408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29BFD7-3966-43DD-AE44-D83D7ACE0213}" type="datetimeFigureOut">
              <a:rPr lang="en-US" smtClean="0"/>
              <a:pPr/>
              <a:t>6/7/2021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027550-BCC8-4D9E-B11E-051B73D145CA}" type="slidenum">
              <a:rPr lang="en-US" smtClean="0"/>
              <a:pPr/>
              <a:t>‹#›</a:t>
            </a:fld>
            <a:endParaRPr lang="en-US"/>
          </a:p>
        </p:txBody>
      </p:sp>
    </p:spTree>
    <p:extLst>
      <p:ext uri="{BB962C8B-B14F-4D97-AF65-F5344CB8AC3E}">
        <p14:creationId xmlns:p14="http://schemas.microsoft.com/office/powerpoint/2010/main" val="1030850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29BFD7-3966-43DD-AE44-D83D7ACE0213}" type="datetimeFigureOut">
              <a:rPr lang="en-US" smtClean="0"/>
              <a:pPr/>
              <a:t>6/7/2021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027550-BCC8-4D9E-B11E-051B73D145CA}" type="slidenum">
              <a:rPr lang="en-US" smtClean="0"/>
              <a:pPr/>
              <a:t>‹#›</a:t>
            </a:fld>
            <a:endParaRPr lang="en-US"/>
          </a:p>
        </p:txBody>
      </p:sp>
    </p:spTree>
    <p:extLst>
      <p:ext uri="{BB962C8B-B14F-4D97-AF65-F5344CB8AC3E}">
        <p14:creationId xmlns:p14="http://schemas.microsoft.com/office/powerpoint/2010/main" val="3409977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29BFD7-3966-43DD-AE44-D83D7ACE0213}" type="datetimeFigureOut">
              <a:rPr lang="en-US" smtClean="0"/>
              <a:pPr/>
              <a:t>6/7/2021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027550-BCC8-4D9E-B11E-051B73D145CA}" type="slidenum">
              <a:rPr lang="en-US" smtClean="0"/>
              <a:pPr/>
              <a:t>‹#›</a:t>
            </a:fld>
            <a:endParaRPr lang="en-US"/>
          </a:p>
        </p:txBody>
      </p:sp>
    </p:spTree>
    <p:extLst>
      <p:ext uri="{BB962C8B-B14F-4D97-AF65-F5344CB8AC3E}">
        <p14:creationId xmlns:p14="http://schemas.microsoft.com/office/powerpoint/2010/main" val="4109843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29BFD7-3966-43DD-AE44-D83D7ACE0213}" type="datetimeFigureOut">
              <a:rPr lang="en-US" smtClean="0"/>
              <a:pPr/>
              <a:t>6/7/2021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027550-BCC8-4D9E-B11E-051B73D145CA}" type="slidenum">
              <a:rPr lang="en-US" smtClean="0"/>
              <a:pPr/>
              <a:t>‹#›</a:t>
            </a:fld>
            <a:endParaRPr lang="en-US"/>
          </a:p>
        </p:txBody>
      </p:sp>
    </p:spTree>
    <p:extLst>
      <p:ext uri="{BB962C8B-B14F-4D97-AF65-F5344CB8AC3E}">
        <p14:creationId xmlns:p14="http://schemas.microsoft.com/office/powerpoint/2010/main" val="34746327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3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64.png"/></Relationships>
</file>

<file path=ppt/slides/_rels/slide4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5" Type="http://schemas.openxmlformats.org/officeDocument/2006/relationships/image" Target="../media/image71.png"/><Relationship Id="rId4" Type="http://schemas.openxmlformats.org/officeDocument/2006/relationships/image" Target="../media/image70.png"/></Relationships>
</file>

<file path=ppt/slides/_rels/slide43.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 Id="rId6" Type="http://schemas.openxmlformats.org/officeDocument/2006/relationships/image" Target="../media/image76.png"/><Relationship Id="rId5" Type="http://schemas.openxmlformats.org/officeDocument/2006/relationships/image" Target="../media/image75.png"/><Relationship Id="rId4" Type="http://schemas.openxmlformats.org/officeDocument/2006/relationships/image" Target="../media/image7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 Id="rId4" Type="http://schemas.openxmlformats.org/officeDocument/2006/relationships/image" Target="../media/image79.png"/></Relationships>
</file>

<file path=ppt/slides/_rels/slide46.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 Id="rId4" Type="http://schemas.openxmlformats.org/officeDocument/2006/relationships/image" Target="../media/image8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85.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87.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9.wmf"/></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2.xml"/><Relationship Id="rId4" Type="http://schemas.openxmlformats.org/officeDocument/2006/relationships/image" Target="../media/image91.png"/></Relationships>
</file>

<file path=ppt/slides/_rels/slide74.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2.xml"/><Relationship Id="rId4" Type="http://schemas.openxmlformats.org/officeDocument/2006/relationships/image" Target="../media/image93.png"/></Relationships>
</file>

<file path=ppt/slides/_rels/slide81.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a:t>
            </a:r>
            <a:r>
              <a:rPr lang="en-US" dirty="0"/>
              <a:t>to Data Science</a:t>
            </a:r>
          </a:p>
        </p:txBody>
      </p:sp>
      <p:sp>
        <p:nvSpPr>
          <p:cNvPr id="3" name="Subtitle 2"/>
          <p:cNvSpPr>
            <a:spLocks noGrp="1"/>
          </p:cNvSpPr>
          <p:nvPr>
            <p:ph type="subTitle" idx="1"/>
          </p:nvPr>
        </p:nvSpPr>
        <p:spPr/>
        <p:txBody>
          <a:bodyPr/>
          <a:lstStyle/>
          <a:p>
            <a:r>
              <a:rPr lang="en-US" dirty="0"/>
              <a:t>Part 4: More statistics and some probability</a:t>
            </a:r>
          </a:p>
          <a:p>
            <a:endParaRPr lang="en-US" dirty="0"/>
          </a:p>
        </p:txBody>
      </p:sp>
    </p:spTree>
    <p:extLst>
      <p:ext uri="{BB962C8B-B14F-4D97-AF65-F5344CB8AC3E}">
        <p14:creationId xmlns:p14="http://schemas.microsoft.com/office/powerpoint/2010/main" val="21165143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29882" y="708962"/>
            <a:ext cx="6954130" cy="4524315"/>
          </a:xfrm>
          <a:prstGeom prst="rect">
            <a:avLst/>
          </a:prstGeom>
        </p:spPr>
        <p:txBody>
          <a:bodyPr wrap="square">
            <a:spAutoFit/>
          </a:bodyPr>
          <a:lstStyle/>
          <a:p>
            <a:r>
              <a:rPr lang="en-US" dirty="0">
                <a:solidFill>
                  <a:srgbClr val="000080"/>
                </a:solidFill>
                <a:effectLst/>
              </a:rPr>
              <a:t>In [</a:t>
            </a:r>
            <a:r>
              <a:rPr lang="en-US" b="1" dirty="0">
                <a:solidFill>
                  <a:srgbClr val="000080"/>
                </a:solidFill>
                <a:effectLst/>
              </a:rPr>
              <a:t>1076</a:t>
            </a:r>
            <a:r>
              <a:rPr lang="en-US" dirty="0">
                <a:solidFill>
                  <a:srgbClr val="000080"/>
                </a:solidFill>
                <a:effectLst/>
              </a:rPr>
              <a:t>]:</a:t>
            </a:r>
            <a:r>
              <a:rPr lang="en-US" dirty="0">
                <a:effectLst/>
              </a:rPr>
              <a:t> friends = array([ 70, 65, 72, 63, 71, 64, 60, 64, 67])</a:t>
            </a:r>
          </a:p>
          <a:p>
            <a:r>
              <a:rPr lang="en-US" dirty="0">
                <a:solidFill>
                  <a:srgbClr val="000080"/>
                </a:solidFill>
                <a:effectLst/>
              </a:rPr>
              <a:t>      ...:</a:t>
            </a:r>
            <a:r>
              <a:rPr lang="en-US" dirty="0">
                <a:effectLst/>
              </a:rPr>
              <a:t> minutes = array([175, 170, 205, 120, 220, 130, 105, 145, 190])</a:t>
            </a:r>
          </a:p>
          <a:p>
            <a:r>
              <a:rPr lang="en-US" dirty="0">
                <a:solidFill>
                  <a:srgbClr val="000080"/>
                </a:solidFill>
                <a:effectLst/>
              </a:rPr>
              <a:t>      ...:</a:t>
            </a:r>
            <a:r>
              <a:rPr lang="en-US" dirty="0">
                <a:effectLst/>
              </a:rPr>
              <a:t> </a:t>
            </a:r>
          </a:p>
          <a:p>
            <a:r>
              <a:rPr lang="en-US" dirty="0">
                <a:solidFill>
                  <a:srgbClr val="000080"/>
                </a:solidFill>
                <a:effectLst/>
              </a:rPr>
              <a:t>      ...:</a:t>
            </a:r>
            <a:r>
              <a:rPr lang="en-US" dirty="0">
                <a:effectLst/>
              </a:rPr>
              <a:t> def </a:t>
            </a:r>
            <a:r>
              <a:rPr lang="en-US" dirty="0" err="1">
                <a:effectLst/>
              </a:rPr>
              <a:t>zscore</a:t>
            </a:r>
            <a:r>
              <a:rPr lang="en-US" dirty="0">
                <a:effectLst/>
              </a:rPr>
              <a:t>(</a:t>
            </a:r>
            <a:r>
              <a:rPr lang="en-US" dirty="0" err="1">
                <a:effectLst/>
              </a:rPr>
              <a:t>numArray</a:t>
            </a:r>
            <a:r>
              <a:rPr lang="en-US" dirty="0">
                <a:effectLst/>
              </a:rPr>
              <a:t>): </a:t>
            </a:r>
          </a:p>
          <a:p>
            <a:r>
              <a:rPr lang="en-US" dirty="0">
                <a:solidFill>
                  <a:srgbClr val="000080"/>
                </a:solidFill>
                <a:effectLst/>
              </a:rPr>
              <a:t>      ...:</a:t>
            </a:r>
            <a:r>
              <a:rPr lang="en-US" dirty="0">
                <a:effectLst/>
              </a:rPr>
              <a:t> return (</a:t>
            </a:r>
            <a:r>
              <a:rPr lang="en-US" dirty="0" err="1">
                <a:effectLst/>
              </a:rPr>
              <a:t>numArray</a:t>
            </a:r>
            <a:r>
              <a:rPr lang="en-US" dirty="0">
                <a:effectLst/>
              </a:rPr>
              <a:t> - mean(</a:t>
            </a:r>
            <a:r>
              <a:rPr lang="en-US" dirty="0" err="1">
                <a:effectLst/>
              </a:rPr>
              <a:t>numArray</a:t>
            </a:r>
            <a:r>
              <a:rPr lang="en-US" dirty="0">
                <a:effectLst/>
              </a:rPr>
              <a:t>))/</a:t>
            </a:r>
            <a:r>
              <a:rPr lang="en-US" dirty="0" err="1">
                <a:effectLst/>
              </a:rPr>
              <a:t>std</a:t>
            </a:r>
            <a:r>
              <a:rPr lang="en-US" dirty="0">
                <a:effectLst/>
              </a:rPr>
              <a:t>(</a:t>
            </a:r>
            <a:r>
              <a:rPr lang="en-US" dirty="0" err="1">
                <a:effectLst/>
              </a:rPr>
              <a:t>numArray</a:t>
            </a:r>
            <a:r>
              <a:rPr lang="en-US" dirty="0">
                <a:effectLst/>
              </a:rPr>
              <a:t>)</a:t>
            </a:r>
          </a:p>
          <a:p>
            <a:r>
              <a:rPr lang="en-US" dirty="0">
                <a:solidFill>
                  <a:srgbClr val="000080"/>
                </a:solidFill>
                <a:effectLst/>
              </a:rPr>
              <a:t>      ...:</a:t>
            </a:r>
            <a:r>
              <a:rPr lang="en-US" dirty="0">
                <a:effectLst/>
              </a:rPr>
              <a:t> </a:t>
            </a:r>
          </a:p>
          <a:p>
            <a:r>
              <a:rPr lang="en-US" dirty="0">
                <a:solidFill>
                  <a:srgbClr val="000080"/>
                </a:solidFill>
                <a:effectLst/>
              </a:rPr>
              <a:t>      ...:</a:t>
            </a:r>
            <a:r>
              <a:rPr lang="en-US" dirty="0">
                <a:effectLst/>
              </a:rPr>
              <a:t> </a:t>
            </a:r>
            <a:r>
              <a:rPr lang="en-US" dirty="0" err="1">
                <a:effectLst/>
              </a:rPr>
              <a:t>zfriends</a:t>
            </a:r>
            <a:r>
              <a:rPr lang="en-US" dirty="0">
                <a:effectLst/>
              </a:rPr>
              <a:t> = </a:t>
            </a:r>
            <a:r>
              <a:rPr lang="en-US" dirty="0" err="1">
                <a:effectLst/>
              </a:rPr>
              <a:t>zscore</a:t>
            </a:r>
            <a:r>
              <a:rPr lang="en-US" dirty="0">
                <a:effectLst/>
              </a:rPr>
              <a:t>(friends)</a:t>
            </a:r>
          </a:p>
          <a:p>
            <a:r>
              <a:rPr lang="en-US" dirty="0">
                <a:solidFill>
                  <a:srgbClr val="000080"/>
                </a:solidFill>
                <a:effectLst/>
              </a:rPr>
              <a:t>      ...:</a:t>
            </a:r>
            <a:r>
              <a:rPr lang="en-US" dirty="0">
                <a:effectLst/>
              </a:rPr>
              <a:t> </a:t>
            </a:r>
            <a:r>
              <a:rPr lang="en-US" dirty="0" err="1">
                <a:effectLst/>
              </a:rPr>
              <a:t>zminutes</a:t>
            </a:r>
            <a:r>
              <a:rPr lang="en-US" dirty="0">
                <a:effectLst/>
              </a:rPr>
              <a:t> = </a:t>
            </a:r>
            <a:r>
              <a:rPr lang="en-US" dirty="0" err="1">
                <a:effectLst/>
              </a:rPr>
              <a:t>zscore</a:t>
            </a:r>
            <a:r>
              <a:rPr lang="en-US" dirty="0">
                <a:effectLst/>
              </a:rPr>
              <a:t>(minutes)</a:t>
            </a:r>
          </a:p>
          <a:p>
            <a:r>
              <a:rPr lang="en-US" dirty="0">
                <a:solidFill>
                  <a:srgbClr val="000080"/>
                </a:solidFill>
                <a:effectLst/>
              </a:rPr>
              <a:t>      ...:</a:t>
            </a:r>
            <a:r>
              <a:rPr lang="en-US" dirty="0">
                <a:effectLst/>
              </a:rPr>
              <a:t> </a:t>
            </a:r>
          </a:p>
          <a:p>
            <a:r>
              <a:rPr lang="en-US" dirty="0">
                <a:solidFill>
                  <a:srgbClr val="000080"/>
                </a:solidFill>
                <a:effectLst/>
              </a:rPr>
              <a:t>      </a:t>
            </a:r>
            <a:r>
              <a:rPr lang="en-US" dirty="0" smtClean="0">
                <a:solidFill>
                  <a:srgbClr val="000080"/>
                </a:solidFill>
                <a:effectLst/>
              </a:rPr>
              <a:t>...:</a:t>
            </a:r>
            <a:r>
              <a:rPr lang="en-US" dirty="0" smtClean="0">
                <a:effectLst/>
              </a:rPr>
              <a:t> scatter(</a:t>
            </a:r>
            <a:r>
              <a:rPr lang="en-US" dirty="0" err="1" smtClean="0">
                <a:effectLst/>
              </a:rPr>
              <a:t>zfriends</a:t>
            </a:r>
            <a:r>
              <a:rPr lang="en-US" dirty="0" smtClean="0">
                <a:effectLst/>
              </a:rPr>
              <a:t>, </a:t>
            </a:r>
            <a:r>
              <a:rPr lang="en-US" dirty="0" err="1" smtClean="0">
                <a:effectLst/>
              </a:rPr>
              <a:t>zminutes</a:t>
            </a:r>
            <a:r>
              <a:rPr lang="en-US" dirty="0" smtClean="0">
                <a:effectLst/>
              </a:rPr>
              <a:t>)</a:t>
            </a:r>
          </a:p>
          <a:p>
            <a:r>
              <a:rPr lang="en-US" dirty="0" smtClean="0">
                <a:solidFill>
                  <a:srgbClr val="000080"/>
                </a:solidFill>
                <a:effectLst/>
              </a:rPr>
              <a:t>      ...:</a:t>
            </a:r>
            <a:r>
              <a:rPr lang="en-US" dirty="0" smtClean="0">
                <a:effectLst/>
              </a:rPr>
              <a:t> </a:t>
            </a:r>
            <a:r>
              <a:rPr lang="en-US" dirty="0" err="1" smtClean="0">
                <a:effectLst/>
              </a:rPr>
              <a:t>xlabel</a:t>
            </a:r>
            <a:r>
              <a:rPr lang="en-US" dirty="0" smtClean="0">
                <a:effectLst/>
              </a:rPr>
              <a:t>('</a:t>
            </a:r>
            <a:r>
              <a:rPr lang="en-US" dirty="0" err="1" smtClean="0">
                <a:effectLst/>
              </a:rPr>
              <a:t>z_friends</a:t>
            </a:r>
            <a:r>
              <a:rPr lang="en-US" dirty="0" smtClean="0">
                <a:effectLst/>
              </a:rPr>
              <a:t>')</a:t>
            </a:r>
          </a:p>
          <a:p>
            <a:r>
              <a:rPr lang="en-US" dirty="0">
                <a:solidFill>
                  <a:srgbClr val="000080"/>
                </a:solidFill>
                <a:effectLst/>
              </a:rPr>
              <a:t>      ...:</a:t>
            </a:r>
            <a:r>
              <a:rPr lang="en-US" dirty="0">
                <a:effectLst/>
              </a:rPr>
              <a:t> </a:t>
            </a:r>
            <a:r>
              <a:rPr lang="en-US" dirty="0" err="1">
                <a:effectLst/>
              </a:rPr>
              <a:t>ylabel</a:t>
            </a:r>
            <a:r>
              <a:rPr lang="en-US" dirty="0">
                <a:effectLst/>
              </a:rPr>
              <a:t>('</a:t>
            </a:r>
            <a:r>
              <a:rPr lang="en-US" dirty="0" err="1">
                <a:effectLst/>
              </a:rPr>
              <a:t>z_minutes</a:t>
            </a:r>
            <a:r>
              <a:rPr lang="en-US" dirty="0">
                <a:effectLst/>
              </a:rPr>
              <a:t>')</a:t>
            </a:r>
          </a:p>
          <a:p>
            <a:r>
              <a:rPr lang="en-US" dirty="0">
                <a:solidFill>
                  <a:srgbClr val="000080"/>
                </a:solidFill>
                <a:effectLst/>
              </a:rPr>
              <a:t>      ...:</a:t>
            </a:r>
            <a:r>
              <a:rPr lang="en-US" dirty="0">
                <a:effectLst/>
              </a:rPr>
              <a:t> </a:t>
            </a:r>
          </a:p>
          <a:p>
            <a:r>
              <a:rPr lang="en-US" dirty="0">
                <a:solidFill>
                  <a:srgbClr val="000080"/>
                </a:solidFill>
                <a:effectLst/>
              </a:rPr>
              <a:t>      ...:</a:t>
            </a:r>
            <a:r>
              <a:rPr lang="en-US" dirty="0">
                <a:effectLst/>
              </a:rPr>
              <a:t> zfriends.dot(</a:t>
            </a:r>
            <a:r>
              <a:rPr lang="en-US" dirty="0" err="1">
                <a:effectLst/>
              </a:rPr>
              <a:t>zminutes</a:t>
            </a:r>
            <a:r>
              <a:rPr lang="en-US" dirty="0">
                <a:effectLst/>
              </a:rPr>
              <a:t>) / </a:t>
            </a:r>
            <a:r>
              <a:rPr lang="en-US" dirty="0" err="1">
                <a:effectLst/>
              </a:rPr>
              <a:t>len</a:t>
            </a:r>
            <a:r>
              <a:rPr lang="en-US" dirty="0">
                <a:effectLst/>
              </a:rPr>
              <a:t>(friends)</a:t>
            </a:r>
          </a:p>
          <a:p>
            <a:r>
              <a:rPr lang="en-US" dirty="0">
                <a:solidFill>
                  <a:srgbClr val="000080"/>
                </a:solidFill>
                <a:effectLst/>
              </a:rPr>
              <a:t>      ...:</a:t>
            </a:r>
            <a:r>
              <a:rPr lang="en-US" dirty="0">
                <a:effectLst/>
              </a:rPr>
              <a:t> </a:t>
            </a:r>
          </a:p>
          <a:p>
            <a:r>
              <a:rPr lang="en-US" dirty="0">
                <a:solidFill>
                  <a:srgbClr val="8B0000"/>
                </a:solidFill>
                <a:effectLst/>
              </a:rPr>
              <a:t>Out[</a:t>
            </a:r>
            <a:r>
              <a:rPr lang="en-US" b="1" dirty="0">
                <a:solidFill>
                  <a:srgbClr val="8B0000"/>
                </a:solidFill>
                <a:effectLst/>
              </a:rPr>
              <a:t>1076</a:t>
            </a:r>
            <a:r>
              <a:rPr lang="en-US" dirty="0">
                <a:solidFill>
                  <a:srgbClr val="8B0000"/>
                </a:solidFill>
                <a:effectLst/>
              </a:rPr>
              <a:t>]:</a:t>
            </a:r>
            <a:r>
              <a:rPr lang="en-US" dirty="0">
                <a:effectLst/>
              </a:rPr>
              <a:t> 0.92246383021660039</a:t>
            </a:r>
            <a:endParaRPr lang="en-US" dirty="0"/>
          </a:p>
        </p:txBody>
      </p:sp>
      <p:pic>
        <p:nvPicPr>
          <p:cNvPr id="8" name="Picture 7"/>
          <p:cNvPicPr>
            <a:picLocks noChangeAspect="1"/>
          </p:cNvPicPr>
          <p:nvPr/>
        </p:nvPicPr>
        <p:blipFill>
          <a:blip r:embed="rId2" cstate="print"/>
          <a:stretch>
            <a:fillRect/>
          </a:stretch>
        </p:blipFill>
        <p:spPr>
          <a:xfrm>
            <a:off x="6972504" y="0"/>
            <a:ext cx="5055752" cy="3391673"/>
          </a:xfrm>
          <a:prstGeom prst="rect">
            <a:avLst/>
          </a:prstGeom>
        </p:spPr>
      </p:pic>
      <p:sp>
        <p:nvSpPr>
          <p:cNvPr id="9" name="Rectangle 8"/>
          <p:cNvSpPr/>
          <p:nvPr/>
        </p:nvSpPr>
        <p:spPr>
          <a:xfrm>
            <a:off x="529882" y="5233277"/>
            <a:ext cx="5453575" cy="1631216"/>
          </a:xfrm>
          <a:prstGeom prst="rect">
            <a:avLst/>
          </a:prstGeom>
        </p:spPr>
        <p:txBody>
          <a:bodyPr wrap="square">
            <a:spAutoFit/>
          </a:bodyPr>
          <a:lstStyle/>
          <a:p>
            <a:r>
              <a:rPr lang="en-US" sz="2000" dirty="0">
                <a:solidFill>
                  <a:srgbClr val="000080"/>
                </a:solidFill>
              </a:rPr>
              <a:t># using </a:t>
            </a:r>
            <a:r>
              <a:rPr lang="en-US" sz="2000" dirty="0" err="1">
                <a:solidFill>
                  <a:srgbClr val="000080"/>
                </a:solidFill>
              </a:rPr>
              <a:t>np.corrcoef</a:t>
            </a:r>
            <a:r>
              <a:rPr lang="en-US" sz="2000" dirty="0">
                <a:solidFill>
                  <a:srgbClr val="000080"/>
                </a:solidFill>
              </a:rPr>
              <a:t> gives the same result</a:t>
            </a:r>
            <a:endParaRPr lang="en-US" sz="2000" dirty="0">
              <a:solidFill>
                <a:srgbClr val="000080"/>
              </a:solidFill>
              <a:effectLst/>
            </a:endParaRPr>
          </a:p>
          <a:p>
            <a:r>
              <a:rPr lang="en-US" sz="2000" dirty="0">
                <a:solidFill>
                  <a:srgbClr val="000080"/>
                </a:solidFill>
                <a:effectLst/>
              </a:rPr>
              <a:t>In [</a:t>
            </a:r>
            <a:r>
              <a:rPr lang="en-US" sz="2000" b="1" dirty="0">
                <a:solidFill>
                  <a:srgbClr val="000080"/>
                </a:solidFill>
                <a:effectLst/>
              </a:rPr>
              <a:t>1080</a:t>
            </a:r>
            <a:r>
              <a:rPr lang="en-US" sz="2000" dirty="0">
                <a:solidFill>
                  <a:srgbClr val="000080"/>
                </a:solidFill>
                <a:effectLst/>
              </a:rPr>
              <a:t>]:</a:t>
            </a:r>
            <a:r>
              <a:rPr lang="en-US" sz="2000" dirty="0">
                <a:effectLst/>
              </a:rPr>
              <a:t> </a:t>
            </a:r>
            <a:r>
              <a:rPr lang="en-US" sz="2000" dirty="0" err="1">
                <a:effectLst/>
              </a:rPr>
              <a:t>np.corrcoef</a:t>
            </a:r>
            <a:r>
              <a:rPr lang="en-US" sz="2000" dirty="0">
                <a:effectLst/>
              </a:rPr>
              <a:t>(friends, minutes)</a:t>
            </a:r>
          </a:p>
          <a:p>
            <a:r>
              <a:rPr lang="en-US" sz="2000" dirty="0">
                <a:solidFill>
                  <a:srgbClr val="8B0000"/>
                </a:solidFill>
                <a:effectLst/>
              </a:rPr>
              <a:t>Out[</a:t>
            </a:r>
            <a:r>
              <a:rPr lang="en-US" sz="2000" b="1" dirty="0">
                <a:solidFill>
                  <a:srgbClr val="8B0000"/>
                </a:solidFill>
                <a:effectLst/>
              </a:rPr>
              <a:t>1080</a:t>
            </a:r>
            <a:r>
              <a:rPr lang="en-US" sz="2000" dirty="0">
                <a:solidFill>
                  <a:srgbClr val="8B0000"/>
                </a:solidFill>
                <a:effectLst/>
              </a:rPr>
              <a:t>]:</a:t>
            </a:r>
            <a:r>
              <a:rPr lang="en-US" sz="2000" dirty="0">
                <a:effectLst/>
              </a:rPr>
              <a:t> </a:t>
            </a:r>
          </a:p>
          <a:p>
            <a:r>
              <a:rPr lang="en-US" sz="2000" dirty="0">
                <a:effectLst/>
              </a:rPr>
              <a:t>array([[ 1. , 0.92246383],</a:t>
            </a:r>
          </a:p>
          <a:p>
            <a:r>
              <a:rPr lang="en-US" sz="2000" dirty="0">
                <a:effectLst/>
              </a:rPr>
              <a:t>[ 0.92246383, 1. ]])</a:t>
            </a:r>
            <a:endParaRPr lang="en-US" sz="2000" dirty="0"/>
          </a:p>
        </p:txBody>
      </p:sp>
      <p:pic>
        <p:nvPicPr>
          <p:cNvPr id="10" name="Picture 9"/>
          <p:cNvPicPr>
            <a:picLocks noChangeAspect="1"/>
          </p:cNvPicPr>
          <p:nvPr/>
        </p:nvPicPr>
        <p:blipFill>
          <a:blip r:embed="rId3" cstate="print"/>
          <a:stretch>
            <a:fillRect/>
          </a:stretch>
        </p:blipFill>
        <p:spPr>
          <a:xfrm>
            <a:off x="7048722" y="3391673"/>
            <a:ext cx="4979534" cy="3378970"/>
          </a:xfrm>
          <a:prstGeom prst="rect">
            <a:avLst/>
          </a:prstGeom>
        </p:spPr>
      </p:pic>
    </p:spTree>
    <p:extLst>
      <p:ext uri="{BB962C8B-B14F-4D97-AF65-F5344CB8AC3E}">
        <p14:creationId xmlns:p14="http://schemas.microsoft.com/office/powerpoint/2010/main" val="18022064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Pearson correlation coefficient is sensitive to outliers</a:t>
            </a:r>
          </a:p>
        </p:txBody>
      </p:sp>
      <p:sp>
        <p:nvSpPr>
          <p:cNvPr id="4" name="Rectangle 3"/>
          <p:cNvSpPr/>
          <p:nvPr/>
        </p:nvSpPr>
        <p:spPr>
          <a:xfrm>
            <a:off x="838200" y="1690688"/>
            <a:ext cx="7208520" cy="1569660"/>
          </a:xfrm>
          <a:prstGeom prst="rect">
            <a:avLst/>
          </a:prstGeom>
        </p:spPr>
        <p:txBody>
          <a:bodyPr wrap="square">
            <a:spAutoFit/>
          </a:bodyPr>
          <a:lstStyle/>
          <a:p>
            <a:r>
              <a:rPr lang="en-US" sz="2400" dirty="0">
                <a:solidFill>
                  <a:srgbClr val="000080"/>
                </a:solidFill>
                <a:effectLst/>
              </a:rPr>
              <a:t>In [</a:t>
            </a:r>
            <a:r>
              <a:rPr lang="en-US" sz="2400" b="1" dirty="0">
                <a:solidFill>
                  <a:srgbClr val="000080"/>
                </a:solidFill>
                <a:effectLst/>
              </a:rPr>
              <a:t>1085</a:t>
            </a:r>
            <a:r>
              <a:rPr lang="en-US" sz="2400" dirty="0">
                <a:solidFill>
                  <a:srgbClr val="000080"/>
                </a:solidFill>
                <a:effectLst/>
              </a:rPr>
              <a:t>]:</a:t>
            </a:r>
            <a:r>
              <a:rPr lang="en-US" sz="2400" dirty="0">
                <a:effectLst/>
              </a:rPr>
              <a:t> friends2=</a:t>
            </a:r>
            <a:r>
              <a:rPr lang="en-US" sz="2400" dirty="0" err="1">
                <a:effectLst/>
              </a:rPr>
              <a:t>np.append</a:t>
            </a:r>
            <a:r>
              <a:rPr lang="en-US" sz="2400" dirty="0">
                <a:effectLst/>
              </a:rPr>
              <a:t>(friends,1)</a:t>
            </a:r>
          </a:p>
          <a:p>
            <a:r>
              <a:rPr lang="en-US" sz="2400" dirty="0">
                <a:solidFill>
                  <a:srgbClr val="000080"/>
                </a:solidFill>
                <a:effectLst/>
              </a:rPr>
              <a:t>In [</a:t>
            </a:r>
            <a:r>
              <a:rPr lang="en-US" sz="2400" b="1" dirty="0">
                <a:solidFill>
                  <a:srgbClr val="000080"/>
                </a:solidFill>
                <a:effectLst/>
              </a:rPr>
              <a:t>1086</a:t>
            </a:r>
            <a:r>
              <a:rPr lang="en-US" sz="2400" dirty="0">
                <a:solidFill>
                  <a:srgbClr val="000080"/>
                </a:solidFill>
                <a:effectLst/>
              </a:rPr>
              <a:t>]:</a:t>
            </a:r>
            <a:r>
              <a:rPr lang="en-US" sz="2400" dirty="0">
                <a:effectLst/>
              </a:rPr>
              <a:t> minutes2=</a:t>
            </a:r>
            <a:r>
              <a:rPr lang="en-US" sz="2400" dirty="0" err="1">
                <a:effectLst/>
              </a:rPr>
              <a:t>np.append</a:t>
            </a:r>
            <a:r>
              <a:rPr lang="en-US" sz="2400" dirty="0">
                <a:effectLst/>
              </a:rPr>
              <a:t>(minutes,1000)</a:t>
            </a:r>
          </a:p>
          <a:p>
            <a:r>
              <a:rPr lang="en-US" sz="2400" dirty="0">
                <a:solidFill>
                  <a:srgbClr val="000080"/>
                </a:solidFill>
                <a:effectLst/>
              </a:rPr>
              <a:t>In [</a:t>
            </a:r>
            <a:r>
              <a:rPr lang="en-US" sz="2400" b="1" dirty="0">
                <a:solidFill>
                  <a:srgbClr val="000080"/>
                </a:solidFill>
                <a:effectLst/>
              </a:rPr>
              <a:t>1091</a:t>
            </a:r>
            <a:r>
              <a:rPr lang="en-US" sz="2400" dirty="0">
                <a:solidFill>
                  <a:srgbClr val="000080"/>
                </a:solidFill>
                <a:effectLst/>
              </a:rPr>
              <a:t>]:</a:t>
            </a:r>
            <a:r>
              <a:rPr lang="en-US" sz="2400" dirty="0">
                <a:effectLst/>
              </a:rPr>
              <a:t> </a:t>
            </a:r>
            <a:r>
              <a:rPr lang="en-US" sz="2400" dirty="0" err="1">
                <a:effectLst/>
              </a:rPr>
              <a:t>np.corrcoef</a:t>
            </a:r>
            <a:r>
              <a:rPr lang="en-US" sz="2400" dirty="0">
                <a:effectLst/>
              </a:rPr>
              <a:t>(friends2, minutes2)[0,1]</a:t>
            </a:r>
          </a:p>
          <a:p>
            <a:r>
              <a:rPr lang="en-US" sz="2400" dirty="0">
                <a:solidFill>
                  <a:srgbClr val="8B0000"/>
                </a:solidFill>
                <a:effectLst/>
              </a:rPr>
              <a:t>Out[</a:t>
            </a:r>
            <a:r>
              <a:rPr lang="en-US" sz="2400" b="1" dirty="0">
                <a:solidFill>
                  <a:srgbClr val="8B0000"/>
                </a:solidFill>
                <a:effectLst/>
              </a:rPr>
              <a:t>1091</a:t>
            </a:r>
            <a:r>
              <a:rPr lang="en-US" sz="2400" dirty="0">
                <a:solidFill>
                  <a:srgbClr val="8B0000"/>
                </a:solidFill>
                <a:effectLst/>
              </a:rPr>
              <a:t>]:</a:t>
            </a:r>
            <a:r>
              <a:rPr lang="en-US" sz="2400" dirty="0">
                <a:effectLst/>
              </a:rPr>
              <a:t> -0.95014946790238775</a:t>
            </a:r>
          </a:p>
        </p:txBody>
      </p:sp>
      <p:pic>
        <p:nvPicPr>
          <p:cNvPr id="7" name="Picture 6"/>
          <p:cNvPicPr>
            <a:picLocks noChangeAspect="1"/>
          </p:cNvPicPr>
          <p:nvPr/>
        </p:nvPicPr>
        <p:blipFill>
          <a:blip r:embed="rId2" cstate="print"/>
          <a:stretch>
            <a:fillRect/>
          </a:stretch>
        </p:blipFill>
        <p:spPr>
          <a:xfrm>
            <a:off x="480947" y="3260348"/>
            <a:ext cx="4945079" cy="3296719"/>
          </a:xfrm>
          <a:prstGeom prst="rect">
            <a:avLst/>
          </a:prstGeom>
        </p:spPr>
      </p:pic>
      <p:pic>
        <p:nvPicPr>
          <p:cNvPr id="8" name="Picture 7"/>
          <p:cNvPicPr>
            <a:picLocks noChangeAspect="1"/>
          </p:cNvPicPr>
          <p:nvPr/>
        </p:nvPicPr>
        <p:blipFill>
          <a:blip r:embed="rId3" cstate="print"/>
          <a:stretch>
            <a:fillRect/>
          </a:stretch>
        </p:blipFill>
        <p:spPr>
          <a:xfrm>
            <a:off x="5876097" y="3256991"/>
            <a:ext cx="5055752" cy="3391673"/>
          </a:xfrm>
          <a:prstGeom prst="rect">
            <a:avLst/>
          </a:prstGeom>
        </p:spPr>
      </p:pic>
    </p:spTree>
    <p:extLst>
      <p:ext uri="{BB962C8B-B14F-4D97-AF65-F5344CB8AC3E}">
        <p14:creationId xmlns:p14="http://schemas.microsoft.com/office/powerpoint/2010/main" val="17630292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Spearman Rank Correlation Coefficient </a:t>
            </a:r>
          </a:p>
        </p:txBody>
      </p:sp>
      <p:sp>
        <p:nvSpPr>
          <p:cNvPr id="5" name="Rectangle 4"/>
          <p:cNvSpPr/>
          <p:nvPr/>
        </p:nvSpPr>
        <p:spPr>
          <a:xfrm>
            <a:off x="1317674" y="1803070"/>
            <a:ext cx="6096000" cy="369332"/>
          </a:xfrm>
          <a:prstGeom prst="rect">
            <a:avLst/>
          </a:prstGeom>
        </p:spPr>
        <p:txBody>
          <a:bodyPr>
            <a:spAutoFit/>
          </a:bodyPr>
          <a:lstStyle/>
          <a:p>
            <a:endParaRPr lang="en-US" dirty="0"/>
          </a:p>
        </p:txBody>
      </p:sp>
      <p:sp>
        <p:nvSpPr>
          <p:cNvPr id="6" name="Rectangle 5"/>
          <p:cNvSpPr/>
          <p:nvPr/>
        </p:nvSpPr>
        <p:spPr>
          <a:xfrm>
            <a:off x="1627163" y="1803070"/>
            <a:ext cx="6096000" cy="1477328"/>
          </a:xfrm>
          <a:prstGeom prst="rect">
            <a:avLst/>
          </a:prstGeom>
        </p:spPr>
        <p:txBody>
          <a:bodyPr>
            <a:spAutoFit/>
          </a:bodyPr>
          <a:lstStyle/>
          <a:p>
            <a:r>
              <a:rPr lang="en-US" dirty="0"/>
              <a:t>I</a:t>
            </a:r>
            <a:r>
              <a:rPr lang="en-US" dirty="0">
                <a:solidFill>
                  <a:srgbClr val="000080"/>
                </a:solidFill>
                <a:effectLst/>
              </a:rPr>
              <a:t>n [</a:t>
            </a:r>
            <a:r>
              <a:rPr lang="en-US" b="1" dirty="0">
                <a:solidFill>
                  <a:srgbClr val="000080"/>
                </a:solidFill>
                <a:effectLst/>
              </a:rPr>
              <a:t>1113</a:t>
            </a:r>
            <a:r>
              <a:rPr lang="en-US" dirty="0">
                <a:solidFill>
                  <a:srgbClr val="000080"/>
                </a:solidFill>
                <a:effectLst/>
              </a:rPr>
              <a:t>]:</a:t>
            </a:r>
            <a:r>
              <a:rPr lang="en-US" dirty="0">
                <a:effectLst/>
              </a:rPr>
              <a:t> </a:t>
            </a:r>
            <a:r>
              <a:rPr lang="en-US" dirty="0" err="1">
                <a:effectLst/>
              </a:rPr>
              <a:t>friends_rank</a:t>
            </a:r>
            <a:r>
              <a:rPr lang="en-US" dirty="0">
                <a:effectLst/>
              </a:rPr>
              <a:t> = </a:t>
            </a:r>
            <a:r>
              <a:rPr lang="en-US" dirty="0" err="1">
                <a:effectLst/>
              </a:rPr>
              <a:t>argsort</a:t>
            </a:r>
            <a:r>
              <a:rPr lang="en-US" dirty="0">
                <a:effectLst/>
              </a:rPr>
              <a:t>(</a:t>
            </a:r>
            <a:r>
              <a:rPr lang="en-US" dirty="0" err="1">
                <a:effectLst/>
              </a:rPr>
              <a:t>argsort</a:t>
            </a:r>
            <a:r>
              <a:rPr lang="en-US" dirty="0">
                <a:effectLst/>
              </a:rPr>
              <a:t>(friends))</a:t>
            </a:r>
          </a:p>
          <a:p>
            <a:r>
              <a:rPr lang="en-US" dirty="0">
                <a:solidFill>
                  <a:srgbClr val="000080"/>
                </a:solidFill>
                <a:effectLst/>
              </a:rPr>
              <a:t>      ...:</a:t>
            </a:r>
            <a:r>
              <a:rPr lang="en-US" dirty="0">
                <a:effectLst/>
              </a:rPr>
              <a:t> </a:t>
            </a:r>
            <a:r>
              <a:rPr lang="en-US" dirty="0" err="1">
                <a:effectLst/>
              </a:rPr>
              <a:t>minutes_rank</a:t>
            </a:r>
            <a:r>
              <a:rPr lang="en-US" dirty="0">
                <a:effectLst/>
              </a:rPr>
              <a:t> = </a:t>
            </a:r>
            <a:r>
              <a:rPr lang="en-US" dirty="0" err="1">
                <a:effectLst/>
              </a:rPr>
              <a:t>argsort</a:t>
            </a:r>
            <a:r>
              <a:rPr lang="en-US" dirty="0">
                <a:effectLst/>
              </a:rPr>
              <a:t>(</a:t>
            </a:r>
            <a:r>
              <a:rPr lang="en-US" dirty="0" err="1">
                <a:effectLst/>
              </a:rPr>
              <a:t>argsort</a:t>
            </a:r>
            <a:r>
              <a:rPr lang="en-US" dirty="0">
                <a:effectLst/>
              </a:rPr>
              <a:t>(minutes))</a:t>
            </a:r>
          </a:p>
          <a:p>
            <a:r>
              <a:rPr lang="en-US" dirty="0">
                <a:solidFill>
                  <a:srgbClr val="000080"/>
                </a:solidFill>
                <a:effectLst/>
              </a:rPr>
              <a:t>      ...:</a:t>
            </a:r>
            <a:r>
              <a:rPr lang="en-US" dirty="0">
                <a:effectLst/>
              </a:rPr>
              <a:t> </a:t>
            </a:r>
            <a:r>
              <a:rPr lang="en-US" dirty="0" err="1">
                <a:effectLst/>
              </a:rPr>
              <a:t>corrcoef</a:t>
            </a:r>
            <a:r>
              <a:rPr lang="en-US" dirty="0">
                <a:effectLst/>
              </a:rPr>
              <a:t>(</a:t>
            </a:r>
            <a:r>
              <a:rPr lang="en-US" dirty="0" err="1">
                <a:effectLst/>
              </a:rPr>
              <a:t>friends_rank</a:t>
            </a:r>
            <a:r>
              <a:rPr lang="en-US" dirty="0">
                <a:effectLst/>
              </a:rPr>
              <a:t>, </a:t>
            </a:r>
            <a:r>
              <a:rPr lang="en-US" dirty="0" err="1">
                <a:effectLst/>
              </a:rPr>
              <a:t>minutes_rank</a:t>
            </a:r>
            <a:r>
              <a:rPr lang="en-US" dirty="0">
                <a:effectLst/>
              </a:rPr>
              <a:t>)[0,1]</a:t>
            </a:r>
          </a:p>
          <a:p>
            <a:r>
              <a:rPr lang="en-US" dirty="0">
                <a:solidFill>
                  <a:srgbClr val="000080"/>
                </a:solidFill>
                <a:effectLst/>
              </a:rPr>
              <a:t>      ...:</a:t>
            </a:r>
            <a:r>
              <a:rPr lang="en-US" dirty="0">
                <a:effectLst/>
              </a:rPr>
              <a:t> </a:t>
            </a:r>
          </a:p>
          <a:p>
            <a:r>
              <a:rPr lang="en-US" dirty="0">
                <a:solidFill>
                  <a:srgbClr val="8B0000"/>
                </a:solidFill>
                <a:effectLst/>
              </a:rPr>
              <a:t>Out[</a:t>
            </a:r>
            <a:r>
              <a:rPr lang="en-US" b="1" dirty="0">
                <a:solidFill>
                  <a:srgbClr val="8B0000"/>
                </a:solidFill>
                <a:effectLst/>
              </a:rPr>
              <a:t>1113</a:t>
            </a:r>
            <a:r>
              <a:rPr lang="en-US" dirty="0">
                <a:solidFill>
                  <a:srgbClr val="8B0000"/>
                </a:solidFill>
                <a:effectLst/>
              </a:rPr>
              <a:t>]:</a:t>
            </a:r>
            <a:r>
              <a:rPr lang="en-US" dirty="0">
                <a:effectLst/>
              </a:rPr>
              <a:t> 0.96666666666666667</a:t>
            </a:r>
            <a:endParaRPr lang="en-US" dirty="0"/>
          </a:p>
        </p:txBody>
      </p:sp>
      <p:sp>
        <p:nvSpPr>
          <p:cNvPr id="7" name="Rectangle 6"/>
          <p:cNvSpPr/>
          <p:nvPr/>
        </p:nvSpPr>
        <p:spPr>
          <a:xfrm>
            <a:off x="1627163" y="3928293"/>
            <a:ext cx="6096000" cy="1477328"/>
          </a:xfrm>
          <a:prstGeom prst="rect">
            <a:avLst/>
          </a:prstGeom>
        </p:spPr>
        <p:txBody>
          <a:bodyPr>
            <a:spAutoFit/>
          </a:bodyPr>
          <a:lstStyle/>
          <a:p>
            <a:r>
              <a:rPr lang="en-US" dirty="0">
                <a:solidFill>
                  <a:srgbClr val="000080"/>
                </a:solidFill>
                <a:effectLst/>
              </a:rPr>
              <a:t>In [</a:t>
            </a:r>
            <a:r>
              <a:rPr lang="en-US" b="1" dirty="0">
                <a:solidFill>
                  <a:srgbClr val="000080"/>
                </a:solidFill>
                <a:effectLst/>
              </a:rPr>
              <a:t>1114</a:t>
            </a:r>
            <a:r>
              <a:rPr lang="en-US" dirty="0">
                <a:solidFill>
                  <a:srgbClr val="000080"/>
                </a:solidFill>
                <a:effectLst/>
              </a:rPr>
              <a:t>]:</a:t>
            </a:r>
            <a:r>
              <a:rPr lang="en-US" dirty="0">
                <a:effectLst/>
              </a:rPr>
              <a:t> </a:t>
            </a:r>
            <a:r>
              <a:rPr lang="en-US" dirty="0" err="1">
                <a:effectLst/>
              </a:rPr>
              <a:t>friends_rank</a:t>
            </a:r>
            <a:r>
              <a:rPr lang="en-US" dirty="0">
                <a:effectLst/>
              </a:rPr>
              <a:t> = </a:t>
            </a:r>
            <a:r>
              <a:rPr lang="en-US" dirty="0" err="1">
                <a:effectLst/>
              </a:rPr>
              <a:t>argsort</a:t>
            </a:r>
            <a:r>
              <a:rPr lang="en-US" dirty="0">
                <a:effectLst/>
              </a:rPr>
              <a:t>(</a:t>
            </a:r>
            <a:r>
              <a:rPr lang="en-US" dirty="0" err="1">
                <a:effectLst/>
              </a:rPr>
              <a:t>argsort</a:t>
            </a:r>
            <a:r>
              <a:rPr lang="en-US" dirty="0">
                <a:effectLst/>
              </a:rPr>
              <a:t>(friends2))</a:t>
            </a:r>
          </a:p>
          <a:p>
            <a:r>
              <a:rPr lang="en-US" dirty="0">
                <a:solidFill>
                  <a:srgbClr val="000080"/>
                </a:solidFill>
                <a:effectLst/>
              </a:rPr>
              <a:t>      ...:</a:t>
            </a:r>
            <a:r>
              <a:rPr lang="en-US" dirty="0">
                <a:effectLst/>
              </a:rPr>
              <a:t> </a:t>
            </a:r>
            <a:r>
              <a:rPr lang="en-US" dirty="0" err="1">
                <a:effectLst/>
              </a:rPr>
              <a:t>minutes_rank</a:t>
            </a:r>
            <a:r>
              <a:rPr lang="en-US" dirty="0">
                <a:effectLst/>
              </a:rPr>
              <a:t> = </a:t>
            </a:r>
            <a:r>
              <a:rPr lang="en-US" dirty="0" err="1">
                <a:effectLst/>
              </a:rPr>
              <a:t>argsort</a:t>
            </a:r>
            <a:r>
              <a:rPr lang="en-US" dirty="0">
                <a:effectLst/>
              </a:rPr>
              <a:t>(</a:t>
            </a:r>
            <a:r>
              <a:rPr lang="en-US" dirty="0" err="1">
                <a:effectLst/>
              </a:rPr>
              <a:t>argsort</a:t>
            </a:r>
            <a:r>
              <a:rPr lang="en-US" dirty="0">
                <a:effectLst/>
              </a:rPr>
              <a:t>(minutes2))</a:t>
            </a:r>
          </a:p>
          <a:p>
            <a:r>
              <a:rPr lang="en-US" dirty="0">
                <a:solidFill>
                  <a:srgbClr val="000080"/>
                </a:solidFill>
                <a:effectLst/>
              </a:rPr>
              <a:t>      ...:</a:t>
            </a:r>
            <a:r>
              <a:rPr lang="en-US" dirty="0">
                <a:effectLst/>
              </a:rPr>
              <a:t> </a:t>
            </a:r>
            <a:r>
              <a:rPr lang="en-US" dirty="0" err="1">
                <a:effectLst/>
              </a:rPr>
              <a:t>corrcoef</a:t>
            </a:r>
            <a:r>
              <a:rPr lang="en-US" dirty="0">
                <a:effectLst/>
              </a:rPr>
              <a:t>(</a:t>
            </a:r>
            <a:r>
              <a:rPr lang="en-US" dirty="0" err="1">
                <a:effectLst/>
              </a:rPr>
              <a:t>friends_rank</a:t>
            </a:r>
            <a:r>
              <a:rPr lang="en-US" dirty="0">
                <a:effectLst/>
              </a:rPr>
              <a:t>, </a:t>
            </a:r>
            <a:r>
              <a:rPr lang="en-US" dirty="0" err="1">
                <a:effectLst/>
              </a:rPr>
              <a:t>minutes_rank</a:t>
            </a:r>
            <a:r>
              <a:rPr lang="en-US" dirty="0">
                <a:effectLst/>
              </a:rPr>
              <a:t>)[0,1]</a:t>
            </a:r>
          </a:p>
          <a:p>
            <a:r>
              <a:rPr lang="en-US" dirty="0">
                <a:solidFill>
                  <a:srgbClr val="000080"/>
                </a:solidFill>
                <a:effectLst/>
              </a:rPr>
              <a:t>      ...:</a:t>
            </a:r>
            <a:r>
              <a:rPr lang="en-US" dirty="0">
                <a:effectLst/>
              </a:rPr>
              <a:t> </a:t>
            </a:r>
          </a:p>
          <a:p>
            <a:r>
              <a:rPr lang="en-US" dirty="0">
                <a:solidFill>
                  <a:srgbClr val="8B0000"/>
                </a:solidFill>
                <a:effectLst/>
              </a:rPr>
              <a:t>Out[</a:t>
            </a:r>
            <a:r>
              <a:rPr lang="en-US" b="1" dirty="0">
                <a:solidFill>
                  <a:srgbClr val="8B0000"/>
                </a:solidFill>
                <a:effectLst/>
              </a:rPr>
              <a:t>1114</a:t>
            </a:r>
            <a:r>
              <a:rPr lang="en-US" dirty="0">
                <a:solidFill>
                  <a:srgbClr val="8B0000"/>
                </a:solidFill>
                <a:effectLst/>
              </a:rPr>
              <a:t>]:</a:t>
            </a:r>
            <a:r>
              <a:rPr lang="en-US" dirty="0">
                <a:effectLst/>
              </a:rPr>
              <a:t> 0.43030303030303024</a:t>
            </a:r>
            <a:endParaRPr lang="en-US" dirty="0"/>
          </a:p>
        </p:txBody>
      </p:sp>
      <p:pic>
        <p:nvPicPr>
          <p:cNvPr id="8" name="Picture 7"/>
          <p:cNvPicPr>
            <a:picLocks noChangeAspect="1"/>
          </p:cNvPicPr>
          <p:nvPr/>
        </p:nvPicPr>
        <p:blipFill>
          <a:blip r:embed="rId2" cstate="print"/>
          <a:stretch>
            <a:fillRect/>
          </a:stretch>
        </p:blipFill>
        <p:spPr>
          <a:xfrm>
            <a:off x="7569121" y="4080983"/>
            <a:ext cx="3784679" cy="2649275"/>
          </a:xfrm>
          <a:prstGeom prst="rect">
            <a:avLst/>
          </a:prstGeom>
        </p:spPr>
      </p:pic>
      <p:pic>
        <p:nvPicPr>
          <p:cNvPr id="9" name="Picture 8"/>
          <p:cNvPicPr>
            <a:picLocks noChangeAspect="1"/>
          </p:cNvPicPr>
          <p:nvPr/>
        </p:nvPicPr>
        <p:blipFill>
          <a:blip r:embed="rId3" cstate="print"/>
          <a:stretch>
            <a:fillRect/>
          </a:stretch>
        </p:blipFill>
        <p:spPr>
          <a:xfrm>
            <a:off x="7546498" y="1253635"/>
            <a:ext cx="3862402" cy="2703681"/>
          </a:xfrm>
          <a:prstGeom prst="rect">
            <a:avLst/>
          </a:prstGeom>
        </p:spPr>
      </p:pic>
    </p:spTree>
    <p:extLst>
      <p:ext uri="{BB962C8B-B14F-4D97-AF65-F5344CB8AC3E}">
        <p14:creationId xmlns:p14="http://schemas.microsoft.com/office/powerpoint/2010/main" val="6241947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Correlation only measures </a:t>
            </a:r>
            <a:r>
              <a:rPr lang="en-US" b="1" i="1" dirty="0"/>
              <a:t>linear</a:t>
            </a:r>
            <a:r>
              <a:rPr lang="en-US" dirty="0"/>
              <a:t> relationship</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cstate="print"/>
          <a:stretch>
            <a:fillRect/>
          </a:stretch>
        </p:blipFill>
        <p:spPr>
          <a:xfrm>
            <a:off x="1129738" y="1412851"/>
            <a:ext cx="9291050" cy="4764112"/>
          </a:xfrm>
          <a:prstGeom prst="rect">
            <a:avLst/>
          </a:prstGeom>
        </p:spPr>
      </p:pic>
    </p:spTree>
    <p:extLst>
      <p:ext uri="{BB962C8B-B14F-4D97-AF65-F5344CB8AC3E}">
        <p14:creationId xmlns:p14="http://schemas.microsoft.com/office/powerpoint/2010/main" val="33605516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Correlation does not imply causation</a:t>
            </a:r>
          </a:p>
        </p:txBody>
      </p:sp>
      <p:sp>
        <p:nvSpPr>
          <p:cNvPr id="3" name="Content Placeholder 2"/>
          <p:cNvSpPr>
            <a:spLocks noGrp="1"/>
          </p:cNvSpPr>
          <p:nvPr>
            <p:ph idx="1"/>
          </p:nvPr>
        </p:nvSpPr>
        <p:spPr/>
        <p:txBody>
          <a:bodyPr/>
          <a:lstStyle/>
          <a:p>
            <a:r>
              <a:rPr lang="en-US" dirty="0"/>
              <a:t>In general, correlation between two variables does not tell you whether one causes the other, or the other way around or whether they might both be caused by something else altogether. </a:t>
            </a:r>
          </a:p>
          <a:p>
            <a:r>
              <a:rPr lang="en-US" dirty="0"/>
              <a:t>Ways to help figure out: time, randomized controlled trial, etc. </a:t>
            </a:r>
          </a:p>
        </p:txBody>
      </p:sp>
      <p:pic>
        <p:nvPicPr>
          <p:cNvPr id="4" name="Picture 3"/>
          <p:cNvPicPr>
            <a:picLocks noChangeAspect="1"/>
          </p:cNvPicPr>
          <p:nvPr/>
        </p:nvPicPr>
        <p:blipFill>
          <a:blip r:embed="rId2" cstate="print"/>
          <a:stretch>
            <a:fillRect/>
          </a:stretch>
        </p:blipFill>
        <p:spPr>
          <a:xfrm>
            <a:off x="2339198" y="3558316"/>
            <a:ext cx="6931412" cy="3299684"/>
          </a:xfrm>
          <a:prstGeom prst="rect">
            <a:avLst/>
          </a:prstGeom>
        </p:spPr>
      </p:pic>
    </p:spTree>
    <p:extLst>
      <p:ext uri="{BB962C8B-B14F-4D97-AF65-F5344CB8AC3E}">
        <p14:creationId xmlns:p14="http://schemas.microsoft.com/office/powerpoint/2010/main" val="7281166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cstate="print"/>
          <a:stretch>
            <a:fillRect/>
          </a:stretch>
        </p:blipFill>
        <p:spPr>
          <a:xfrm>
            <a:off x="7074781" y="3397459"/>
            <a:ext cx="4941426" cy="3378970"/>
          </a:xfrm>
          <a:prstGeom prst="rect">
            <a:avLst/>
          </a:prstGeom>
        </p:spPr>
      </p:pic>
      <p:pic>
        <p:nvPicPr>
          <p:cNvPr id="10" name="Picture 9"/>
          <p:cNvPicPr>
            <a:picLocks noChangeAspect="1"/>
          </p:cNvPicPr>
          <p:nvPr/>
        </p:nvPicPr>
        <p:blipFill>
          <a:blip r:embed="rId4" cstate="print"/>
          <a:stretch>
            <a:fillRect/>
          </a:stretch>
        </p:blipFill>
        <p:spPr>
          <a:xfrm>
            <a:off x="6947752" y="96614"/>
            <a:ext cx="5068455" cy="3378970"/>
          </a:xfrm>
          <a:prstGeom prst="rect">
            <a:avLst/>
          </a:prstGeom>
        </p:spPr>
      </p:pic>
      <p:sp>
        <p:nvSpPr>
          <p:cNvPr id="2" name="Title 1"/>
          <p:cNvSpPr>
            <a:spLocks noGrp="1"/>
          </p:cNvSpPr>
          <p:nvPr>
            <p:ph type="title"/>
          </p:nvPr>
        </p:nvSpPr>
        <p:spPr/>
        <p:txBody>
          <a:bodyPr/>
          <a:lstStyle/>
          <a:p>
            <a:r>
              <a:rPr lang="en-US" dirty="0">
                <a:solidFill>
                  <a:srgbClr val="FF0000"/>
                </a:solidFill>
              </a:rPr>
              <a:t>Probability Mass Function</a:t>
            </a:r>
          </a:p>
        </p:txBody>
      </p:sp>
      <p:sp>
        <p:nvSpPr>
          <p:cNvPr id="6" name="Rectangle 5"/>
          <p:cNvSpPr/>
          <p:nvPr/>
        </p:nvSpPr>
        <p:spPr>
          <a:xfrm>
            <a:off x="548640" y="3112360"/>
            <a:ext cx="7146388" cy="3139321"/>
          </a:xfrm>
          <a:prstGeom prst="rect">
            <a:avLst/>
          </a:prstGeom>
        </p:spPr>
        <p:txBody>
          <a:bodyPr wrap="square">
            <a:spAutoFit/>
          </a:bodyPr>
          <a:lstStyle/>
          <a:p>
            <a:r>
              <a:rPr lang="en-US" dirty="0">
                <a:solidFill>
                  <a:srgbClr val="000080"/>
                </a:solidFill>
                <a:effectLst/>
              </a:rPr>
              <a:t># lots of preprocessing: remove NA, errors, etc.</a:t>
            </a:r>
          </a:p>
          <a:p>
            <a:r>
              <a:rPr lang="en-US" dirty="0">
                <a:solidFill>
                  <a:srgbClr val="000080"/>
                </a:solidFill>
                <a:effectLst/>
              </a:rPr>
              <a:t># </a:t>
            </a:r>
            <a:r>
              <a:rPr lang="en-US" dirty="0" err="1">
                <a:solidFill>
                  <a:srgbClr val="000080"/>
                </a:solidFill>
                <a:effectLst/>
              </a:rPr>
              <a:t>prglength</a:t>
            </a:r>
            <a:r>
              <a:rPr lang="en-US" dirty="0">
                <a:solidFill>
                  <a:srgbClr val="000080"/>
                </a:solidFill>
                <a:effectLst/>
              </a:rPr>
              <a:t>: duration of pregnancy (in weeks)</a:t>
            </a:r>
          </a:p>
          <a:p>
            <a:endParaRPr lang="en-US" dirty="0">
              <a:solidFill>
                <a:srgbClr val="000080"/>
              </a:solidFill>
            </a:endParaRPr>
          </a:p>
          <a:p>
            <a:r>
              <a:rPr lang="en-US" dirty="0">
                <a:solidFill>
                  <a:srgbClr val="000080"/>
                </a:solidFill>
                <a:effectLst/>
              </a:rPr>
              <a:t>In [</a:t>
            </a:r>
            <a:r>
              <a:rPr lang="en-US" b="1" dirty="0">
                <a:solidFill>
                  <a:srgbClr val="000080"/>
                </a:solidFill>
                <a:effectLst/>
              </a:rPr>
              <a:t>1180</a:t>
            </a:r>
            <a:r>
              <a:rPr lang="en-US" dirty="0">
                <a:solidFill>
                  <a:srgbClr val="000080"/>
                </a:solidFill>
                <a:effectLst/>
              </a:rPr>
              <a:t>]:</a:t>
            </a:r>
            <a:r>
              <a:rPr lang="en-US" dirty="0">
                <a:effectLst/>
              </a:rPr>
              <a:t> counts =</a:t>
            </a:r>
            <a:r>
              <a:rPr lang="en-US" dirty="0" err="1">
                <a:effectLst/>
              </a:rPr>
              <a:t>hist</a:t>
            </a:r>
            <a:r>
              <a:rPr lang="en-US" dirty="0">
                <a:effectLst/>
              </a:rPr>
              <a:t>(</a:t>
            </a:r>
            <a:r>
              <a:rPr lang="en-US" dirty="0" err="1">
                <a:effectLst/>
              </a:rPr>
              <a:t>prglength</a:t>
            </a:r>
            <a:r>
              <a:rPr lang="en-US" dirty="0">
                <a:effectLst/>
              </a:rPr>
              <a:t>, bins=20)</a:t>
            </a:r>
          </a:p>
          <a:p>
            <a:r>
              <a:rPr lang="en-US" dirty="0">
                <a:solidFill>
                  <a:srgbClr val="000080"/>
                </a:solidFill>
                <a:effectLst/>
              </a:rPr>
              <a:t>      ...:</a:t>
            </a:r>
            <a:r>
              <a:rPr lang="en-US" dirty="0">
                <a:effectLst/>
              </a:rPr>
              <a:t> </a:t>
            </a:r>
            <a:r>
              <a:rPr lang="en-US" dirty="0" err="1">
                <a:effectLst/>
              </a:rPr>
              <a:t>xlabel</a:t>
            </a:r>
            <a:r>
              <a:rPr lang="en-US" dirty="0">
                <a:effectLst/>
              </a:rPr>
              <a:t>('Pregnancy Week')</a:t>
            </a:r>
          </a:p>
          <a:p>
            <a:r>
              <a:rPr lang="en-US" dirty="0">
                <a:solidFill>
                  <a:srgbClr val="000080"/>
                </a:solidFill>
                <a:effectLst/>
              </a:rPr>
              <a:t>      ...:</a:t>
            </a:r>
            <a:r>
              <a:rPr lang="en-US" dirty="0">
                <a:effectLst/>
              </a:rPr>
              <a:t> </a:t>
            </a:r>
            <a:r>
              <a:rPr lang="en-US" dirty="0" err="1">
                <a:effectLst/>
              </a:rPr>
              <a:t>ylabel</a:t>
            </a:r>
            <a:r>
              <a:rPr lang="en-US" dirty="0">
                <a:effectLst/>
              </a:rPr>
              <a:t>('Frequency')</a:t>
            </a:r>
          </a:p>
          <a:p>
            <a:r>
              <a:rPr lang="en-US" dirty="0">
                <a:solidFill>
                  <a:srgbClr val="000080"/>
                </a:solidFill>
                <a:effectLst/>
              </a:rPr>
              <a:t>      ...:</a:t>
            </a:r>
            <a:r>
              <a:rPr lang="en-US" dirty="0">
                <a:effectLst/>
              </a:rPr>
              <a:t> show()</a:t>
            </a:r>
          </a:p>
          <a:p>
            <a:r>
              <a:rPr lang="en-US" dirty="0">
                <a:solidFill>
                  <a:srgbClr val="000080"/>
                </a:solidFill>
                <a:effectLst/>
              </a:rPr>
              <a:t>      ...:</a:t>
            </a:r>
            <a:r>
              <a:rPr lang="en-US" dirty="0">
                <a:effectLst/>
              </a:rPr>
              <a:t> </a:t>
            </a:r>
            <a:r>
              <a:rPr lang="en-US" dirty="0" err="1">
                <a:effectLst/>
              </a:rPr>
              <a:t>bin_center</a:t>
            </a:r>
            <a:r>
              <a:rPr lang="en-US" dirty="0">
                <a:effectLst/>
              </a:rPr>
              <a:t> = (counts[1][1:]+counts[1][:-1])/2</a:t>
            </a:r>
          </a:p>
          <a:p>
            <a:r>
              <a:rPr lang="en-US" dirty="0">
                <a:solidFill>
                  <a:srgbClr val="000080"/>
                </a:solidFill>
                <a:effectLst/>
              </a:rPr>
              <a:t>      ...:</a:t>
            </a:r>
            <a:r>
              <a:rPr lang="en-US" dirty="0">
                <a:effectLst/>
              </a:rPr>
              <a:t> bar(</a:t>
            </a:r>
            <a:r>
              <a:rPr lang="en-US" dirty="0" err="1">
                <a:effectLst/>
              </a:rPr>
              <a:t>bin_center</a:t>
            </a:r>
            <a:r>
              <a:rPr lang="en-US" dirty="0">
                <a:effectLst/>
              </a:rPr>
              <a:t>, counts[0]/sum(counts[0]))</a:t>
            </a:r>
          </a:p>
          <a:p>
            <a:r>
              <a:rPr lang="en-US" dirty="0">
                <a:solidFill>
                  <a:srgbClr val="000080"/>
                </a:solidFill>
                <a:effectLst/>
              </a:rPr>
              <a:t>      ...:</a:t>
            </a:r>
            <a:r>
              <a:rPr lang="en-US" dirty="0">
                <a:effectLst/>
              </a:rPr>
              <a:t> </a:t>
            </a:r>
            <a:r>
              <a:rPr lang="en-US" dirty="0" err="1">
                <a:effectLst/>
              </a:rPr>
              <a:t>xlabel</a:t>
            </a:r>
            <a:r>
              <a:rPr lang="en-US" dirty="0">
                <a:effectLst/>
              </a:rPr>
              <a:t>('Pregnancy Week')</a:t>
            </a:r>
          </a:p>
          <a:p>
            <a:r>
              <a:rPr lang="en-US" dirty="0">
                <a:solidFill>
                  <a:srgbClr val="000080"/>
                </a:solidFill>
                <a:effectLst/>
              </a:rPr>
              <a:t>      ...:</a:t>
            </a:r>
            <a:r>
              <a:rPr lang="en-US" dirty="0">
                <a:effectLst/>
              </a:rPr>
              <a:t> </a:t>
            </a:r>
            <a:r>
              <a:rPr lang="en-US" dirty="0" err="1">
                <a:effectLst/>
              </a:rPr>
              <a:t>ylabel</a:t>
            </a:r>
            <a:r>
              <a:rPr lang="en-US" dirty="0">
                <a:effectLst/>
              </a:rPr>
              <a:t>('Probability')</a:t>
            </a:r>
            <a:endParaRPr lang="en-US" dirty="0"/>
          </a:p>
        </p:txBody>
      </p:sp>
      <p:sp>
        <p:nvSpPr>
          <p:cNvPr id="7" name="TextBox 6"/>
          <p:cNvSpPr txBox="1"/>
          <p:nvPr/>
        </p:nvSpPr>
        <p:spPr>
          <a:xfrm>
            <a:off x="548640" y="1409482"/>
            <a:ext cx="6045053" cy="1477328"/>
          </a:xfrm>
          <a:prstGeom prst="rect">
            <a:avLst/>
          </a:prstGeom>
          <a:noFill/>
        </p:spPr>
        <p:txBody>
          <a:bodyPr wrap="none" rtlCol="0">
            <a:spAutoFit/>
          </a:bodyPr>
          <a:lstStyle/>
          <a:p>
            <a:r>
              <a:rPr lang="en-US" dirty="0"/>
              <a:t>NSFG: National Survey of Family Growth</a:t>
            </a:r>
          </a:p>
          <a:p>
            <a:r>
              <a:rPr lang="en-US" dirty="0"/>
              <a:t>Collected by the US Center of Disease Control and Prevention. </a:t>
            </a:r>
          </a:p>
          <a:p>
            <a:r>
              <a:rPr lang="en-US" dirty="0"/>
              <a:t>Downloaded from the website of </a:t>
            </a:r>
            <a:r>
              <a:rPr lang="en-US" dirty="0" err="1"/>
              <a:t>ThinkStats</a:t>
            </a:r>
            <a:r>
              <a:rPr lang="en-US" dirty="0"/>
              <a:t>.</a:t>
            </a:r>
          </a:p>
          <a:p>
            <a:endParaRPr lang="en-US" dirty="0"/>
          </a:p>
          <a:p>
            <a:r>
              <a:rPr lang="en-US" dirty="0"/>
              <a:t>Do first babies tend to come late?</a:t>
            </a:r>
          </a:p>
        </p:txBody>
      </p:sp>
      <p:sp>
        <p:nvSpPr>
          <p:cNvPr id="8" name="TextBox 7"/>
          <p:cNvSpPr txBox="1"/>
          <p:nvPr/>
        </p:nvSpPr>
        <p:spPr>
          <a:xfrm>
            <a:off x="8002293" y="493050"/>
            <a:ext cx="1855573" cy="584775"/>
          </a:xfrm>
          <a:prstGeom prst="rect">
            <a:avLst/>
          </a:prstGeom>
          <a:noFill/>
        </p:spPr>
        <p:txBody>
          <a:bodyPr wrap="none" rtlCol="0">
            <a:spAutoFit/>
          </a:bodyPr>
          <a:lstStyle/>
          <a:p>
            <a:r>
              <a:rPr lang="en-US" sz="3200" dirty="0"/>
              <a:t>histogram</a:t>
            </a:r>
          </a:p>
        </p:txBody>
      </p:sp>
      <p:sp>
        <p:nvSpPr>
          <p:cNvPr id="9" name="TextBox 8"/>
          <p:cNvSpPr txBox="1"/>
          <p:nvPr/>
        </p:nvSpPr>
        <p:spPr>
          <a:xfrm>
            <a:off x="8086579" y="3641188"/>
            <a:ext cx="843501" cy="523220"/>
          </a:xfrm>
          <a:prstGeom prst="rect">
            <a:avLst/>
          </a:prstGeom>
          <a:noFill/>
        </p:spPr>
        <p:txBody>
          <a:bodyPr wrap="none" rtlCol="0">
            <a:spAutoFit/>
          </a:bodyPr>
          <a:lstStyle/>
          <a:p>
            <a:r>
              <a:rPr lang="en-US" sz="2800" dirty="0"/>
              <a:t>PMF</a:t>
            </a:r>
          </a:p>
        </p:txBody>
      </p:sp>
      <p:cxnSp>
        <p:nvCxnSpPr>
          <p:cNvPr id="12" name="Straight Arrow Connector 11"/>
          <p:cNvCxnSpPr/>
          <p:nvPr/>
        </p:nvCxnSpPr>
        <p:spPr>
          <a:xfrm flipV="1">
            <a:off x="6718797" y="5155670"/>
            <a:ext cx="354059" cy="50496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6707421" y="2128134"/>
            <a:ext cx="354059" cy="50496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84148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baby vs other baby</a:t>
            </a:r>
          </a:p>
        </p:txBody>
      </p:sp>
      <p:pic>
        <p:nvPicPr>
          <p:cNvPr id="7" name="Picture 6"/>
          <p:cNvPicPr>
            <a:picLocks noChangeAspect="1"/>
          </p:cNvPicPr>
          <p:nvPr/>
        </p:nvPicPr>
        <p:blipFill>
          <a:blip r:embed="rId2" cstate="print"/>
          <a:stretch>
            <a:fillRect/>
          </a:stretch>
        </p:blipFill>
        <p:spPr>
          <a:xfrm>
            <a:off x="538004" y="1898553"/>
            <a:ext cx="5557996" cy="3800584"/>
          </a:xfrm>
          <a:prstGeom prst="rect">
            <a:avLst/>
          </a:prstGeom>
        </p:spPr>
      </p:pic>
      <p:sp>
        <p:nvSpPr>
          <p:cNvPr id="10" name="Rectangle 9"/>
          <p:cNvSpPr/>
          <p:nvPr/>
        </p:nvSpPr>
        <p:spPr>
          <a:xfrm>
            <a:off x="6213316" y="3113814"/>
            <a:ext cx="6096000" cy="2585323"/>
          </a:xfrm>
          <a:prstGeom prst="rect">
            <a:avLst/>
          </a:prstGeom>
        </p:spPr>
        <p:txBody>
          <a:bodyPr>
            <a:spAutoFit/>
          </a:bodyPr>
          <a:lstStyle/>
          <a:p>
            <a:r>
              <a:rPr lang="en-US" dirty="0" err="1"/>
              <a:t>firstbabycounts</a:t>
            </a:r>
            <a:r>
              <a:rPr lang="en-US" dirty="0"/>
              <a:t> =</a:t>
            </a:r>
            <a:r>
              <a:rPr lang="en-US" dirty="0" err="1"/>
              <a:t>hist</a:t>
            </a:r>
            <a:r>
              <a:rPr lang="en-US" dirty="0"/>
              <a:t>(</a:t>
            </a:r>
            <a:r>
              <a:rPr lang="en-US" dirty="0" err="1"/>
              <a:t>prglength</a:t>
            </a:r>
            <a:r>
              <a:rPr lang="en-US" dirty="0"/>
              <a:t>[</a:t>
            </a:r>
            <a:r>
              <a:rPr lang="en-US" dirty="0" err="1"/>
              <a:t>firstbaby</a:t>
            </a:r>
            <a:r>
              <a:rPr lang="en-US" dirty="0"/>
              <a:t>], bins=counts[1])</a:t>
            </a:r>
          </a:p>
          <a:p>
            <a:r>
              <a:rPr lang="en-US" dirty="0"/>
              <a:t>show()</a:t>
            </a:r>
          </a:p>
          <a:p>
            <a:r>
              <a:rPr lang="en-US" dirty="0" err="1"/>
              <a:t>otherbabycounts</a:t>
            </a:r>
            <a:r>
              <a:rPr lang="en-US" dirty="0"/>
              <a:t> =</a:t>
            </a:r>
            <a:r>
              <a:rPr lang="en-US" dirty="0" err="1"/>
              <a:t>hist</a:t>
            </a:r>
            <a:r>
              <a:rPr lang="en-US" dirty="0"/>
              <a:t>(</a:t>
            </a:r>
            <a:r>
              <a:rPr lang="en-US" dirty="0" err="1"/>
              <a:t>prglength</a:t>
            </a:r>
            <a:r>
              <a:rPr lang="en-US" dirty="0"/>
              <a:t>[~</a:t>
            </a:r>
            <a:r>
              <a:rPr lang="en-US" dirty="0" err="1"/>
              <a:t>firstbaby</a:t>
            </a:r>
            <a:r>
              <a:rPr lang="en-US" dirty="0"/>
              <a:t>], bins=counts[1])</a:t>
            </a:r>
          </a:p>
          <a:p>
            <a:r>
              <a:rPr lang="en-US" dirty="0"/>
              <a:t>show()</a:t>
            </a:r>
          </a:p>
          <a:p>
            <a:r>
              <a:rPr lang="en-US" dirty="0"/>
              <a:t>plot(</a:t>
            </a:r>
            <a:r>
              <a:rPr lang="en-US" dirty="0" err="1"/>
              <a:t>bin_center</a:t>
            </a:r>
            <a:r>
              <a:rPr lang="en-US" dirty="0"/>
              <a:t>, </a:t>
            </a:r>
            <a:r>
              <a:rPr lang="en-US" dirty="0" err="1"/>
              <a:t>firstbabycounts</a:t>
            </a:r>
            <a:r>
              <a:rPr lang="en-US" dirty="0"/>
              <a:t>[0]/sum(</a:t>
            </a:r>
            <a:r>
              <a:rPr lang="en-US" dirty="0" err="1"/>
              <a:t>firstbaby</a:t>
            </a:r>
            <a:r>
              <a:rPr lang="en-US" dirty="0"/>
              <a:t>), '-o', </a:t>
            </a:r>
            <a:r>
              <a:rPr lang="en-US" dirty="0" err="1"/>
              <a:t>bin_center</a:t>
            </a:r>
            <a:r>
              <a:rPr lang="en-US" dirty="0"/>
              <a:t>, </a:t>
            </a:r>
            <a:r>
              <a:rPr lang="en-US" dirty="0" err="1"/>
              <a:t>otherbabycounts</a:t>
            </a:r>
            <a:r>
              <a:rPr lang="en-US" dirty="0"/>
              <a:t>[0]/sum(~</a:t>
            </a:r>
            <a:r>
              <a:rPr lang="en-US" dirty="0" err="1"/>
              <a:t>firstbaby</a:t>
            </a:r>
            <a:r>
              <a:rPr lang="en-US" dirty="0"/>
              <a:t>), '-+')</a:t>
            </a:r>
          </a:p>
          <a:p>
            <a:r>
              <a:rPr lang="en-US" dirty="0" err="1"/>
              <a:t>xlabel</a:t>
            </a:r>
            <a:r>
              <a:rPr lang="en-US" dirty="0"/>
              <a:t>('Pregnancy Week')</a:t>
            </a:r>
          </a:p>
          <a:p>
            <a:r>
              <a:rPr lang="en-US" dirty="0" err="1"/>
              <a:t>ylabel</a:t>
            </a:r>
            <a:r>
              <a:rPr lang="en-US" dirty="0"/>
              <a:t>('Probability')</a:t>
            </a:r>
          </a:p>
          <a:p>
            <a:r>
              <a:rPr lang="en-US" dirty="0"/>
              <a:t>legend(('First Baby', 'Other Baby'))</a:t>
            </a:r>
          </a:p>
        </p:txBody>
      </p:sp>
    </p:spTree>
    <p:extLst>
      <p:ext uri="{BB962C8B-B14F-4D97-AF65-F5344CB8AC3E}">
        <p14:creationId xmlns:p14="http://schemas.microsoft.com/office/powerpoint/2010/main" val="29247230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baby vs other baby</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cstate="print"/>
          <a:stretch>
            <a:fillRect/>
          </a:stretch>
        </p:blipFill>
        <p:spPr>
          <a:xfrm>
            <a:off x="838200" y="1825625"/>
            <a:ext cx="5361574" cy="3530146"/>
          </a:xfrm>
          <a:prstGeom prst="rect">
            <a:avLst/>
          </a:prstGeom>
        </p:spPr>
      </p:pic>
      <p:sp>
        <p:nvSpPr>
          <p:cNvPr id="5" name="Rectangle 4"/>
          <p:cNvSpPr/>
          <p:nvPr/>
        </p:nvSpPr>
        <p:spPr>
          <a:xfrm>
            <a:off x="6438314" y="2390369"/>
            <a:ext cx="6096000" cy="1200329"/>
          </a:xfrm>
          <a:prstGeom prst="rect">
            <a:avLst/>
          </a:prstGeom>
        </p:spPr>
        <p:txBody>
          <a:bodyPr>
            <a:spAutoFit/>
          </a:bodyPr>
          <a:lstStyle/>
          <a:p>
            <a:r>
              <a:rPr lang="en-US" dirty="0"/>
              <a:t>bar(</a:t>
            </a:r>
            <a:r>
              <a:rPr lang="en-US" dirty="0" err="1"/>
              <a:t>bin_center</a:t>
            </a:r>
            <a:r>
              <a:rPr lang="en-US" dirty="0"/>
              <a:t>, </a:t>
            </a:r>
            <a:r>
              <a:rPr lang="en-US" dirty="0" err="1"/>
              <a:t>firstbabycounts</a:t>
            </a:r>
            <a:r>
              <a:rPr lang="en-US" dirty="0"/>
              <a:t>[0]/sum(</a:t>
            </a:r>
            <a:r>
              <a:rPr lang="en-US" dirty="0" err="1"/>
              <a:t>firstbaby</a:t>
            </a:r>
            <a:r>
              <a:rPr lang="en-US" dirty="0"/>
              <a:t>) - </a:t>
            </a:r>
            <a:r>
              <a:rPr lang="en-US" dirty="0" err="1"/>
              <a:t>otherbabycounts</a:t>
            </a:r>
            <a:r>
              <a:rPr lang="en-US" dirty="0"/>
              <a:t>[0]/sum(~</a:t>
            </a:r>
            <a:r>
              <a:rPr lang="en-US" dirty="0" err="1"/>
              <a:t>firstbaby</a:t>
            </a:r>
            <a:r>
              <a:rPr lang="en-US" dirty="0"/>
              <a:t>))</a:t>
            </a:r>
          </a:p>
          <a:p>
            <a:r>
              <a:rPr lang="en-US" dirty="0" err="1"/>
              <a:t>xlabel</a:t>
            </a:r>
            <a:r>
              <a:rPr lang="en-US" dirty="0"/>
              <a:t>('Pregnancy Week')</a:t>
            </a:r>
          </a:p>
          <a:p>
            <a:r>
              <a:rPr lang="en-US" dirty="0" err="1"/>
              <a:t>ylabel</a:t>
            </a:r>
            <a:r>
              <a:rPr lang="en-US" dirty="0"/>
              <a:t>('P[</a:t>
            </a:r>
            <a:r>
              <a:rPr lang="en-US" dirty="0" err="1"/>
              <a:t>firstbaby</a:t>
            </a:r>
            <a:r>
              <a:rPr lang="en-US" dirty="0"/>
              <a:t>] - P[</a:t>
            </a:r>
            <a:r>
              <a:rPr lang="en-US" dirty="0" err="1"/>
              <a:t>otherbaby</a:t>
            </a:r>
            <a:r>
              <a:rPr lang="en-US" dirty="0"/>
              <a:t>]')</a:t>
            </a:r>
          </a:p>
        </p:txBody>
      </p:sp>
    </p:spTree>
    <p:extLst>
      <p:ext uri="{BB962C8B-B14F-4D97-AF65-F5344CB8AC3E}">
        <p14:creationId xmlns:p14="http://schemas.microsoft.com/office/powerpoint/2010/main" val="16786140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Cumulative distribution</a:t>
            </a:r>
          </a:p>
        </p:txBody>
      </p:sp>
      <p:pic>
        <p:nvPicPr>
          <p:cNvPr id="5" name="Picture 4"/>
          <p:cNvPicPr>
            <a:picLocks noChangeAspect="1"/>
          </p:cNvPicPr>
          <p:nvPr/>
        </p:nvPicPr>
        <p:blipFill>
          <a:blip r:embed="rId2" cstate="print"/>
          <a:stretch>
            <a:fillRect/>
          </a:stretch>
        </p:blipFill>
        <p:spPr>
          <a:xfrm>
            <a:off x="1154574" y="1950531"/>
            <a:ext cx="4941426" cy="3378970"/>
          </a:xfrm>
          <a:prstGeom prst="rect">
            <a:avLst/>
          </a:prstGeom>
        </p:spPr>
      </p:pic>
      <p:sp>
        <p:nvSpPr>
          <p:cNvPr id="6" name="Rectangle 5"/>
          <p:cNvSpPr/>
          <p:nvPr/>
        </p:nvSpPr>
        <p:spPr>
          <a:xfrm>
            <a:off x="6677465" y="1825625"/>
            <a:ext cx="4676335" cy="2308324"/>
          </a:xfrm>
          <a:prstGeom prst="rect">
            <a:avLst/>
          </a:prstGeom>
        </p:spPr>
        <p:txBody>
          <a:bodyPr wrap="square">
            <a:spAutoFit/>
          </a:bodyPr>
          <a:lstStyle/>
          <a:p>
            <a:r>
              <a:rPr lang="en-US" dirty="0">
                <a:solidFill>
                  <a:srgbClr val="000080"/>
                </a:solidFill>
                <a:effectLst/>
              </a:rPr>
              <a:t>In [</a:t>
            </a:r>
            <a:r>
              <a:rPr lang="en-US" b="1" dirty="0">
                <a:solidFill>
                  <a:srgbClr val="000080"/>
                </a:solidFill>
                <a:effectLst/>
              </a:rPr>
              <a:t>1245</a:t>
            </a:r>
            <a:r>
              <a:rPr lang="en-US" dirty="0">
                <a:solidFill>
                  <a:srgbClr val="000080"/>
                </a:solidFill>
                <a:effectLst/>
              </a:rPr>
              <a:t>]:</a:t>
            </a:r>
            <a:r>
              <a:rPr lang="en-US" dirty="0">
                <a:effectLst/>
              </a:rPr>
              <a:t> plot(sort(</a:t>
            </a:r>
            <a:r>
              <a:rPr lang="en-US" dirty="0" err="1">
                <a:effectLst/>
              </a:rPr>
              <a:t>prglength</a:t>
            </a:r>
            <a:r>
              <a:rPr lang="en-US" dirty="0">
                <a:effectLst/>
              </a:rPr>
              <a:t>[</a:t>
            </a:r>
            <a:r>
              <a:rPr lang="en-US" dirty="0" err="1">
                <a:effectLst/>
              </a:rPr>
              <a:t>firstbaby</a:t>
            </a:r>
            <a:r>
              <a:rPr lang="en-US" dirty="0">
                <a:effectLst/>
              </a:rPr>
              <a:t>]), range(sum(</a:t>
            </a:r>
            <a:r>
              <a:rPr lang="en-US" dirty="0" err="1">
                <a:effectLst/>
              </a:rPr>
              <a:t>firstbaby</a:t>
            </a:r>
            <a:r>
              <a:rPr lang="en-US" dirty="0">
                <a:effectLst/>
              </a:rPr>
              <a:t>))/sum(</a:t>
            </a:r>
            <a:r>
              <a:rPr lang="en-US" dirty="0" err="1">
                <a:effectLst/>
              </a:rPr>
              <a:t>firstbaby</a:t>
            </a:r>
            <a:r>
              <a:rPr lang="en-US" dirty="0">
                <a:effectLst/>
              </a:rPr>
              <a:t>), '-b')</a:t>
            </a:r>
          </a:p>
          <a:p>
            <a:r>
              <a:rPr lang="en-US" dirty="0">
                <a:solidFill>
                  <a:srgbClr val="000080"/>
                </a:solidFill>
                <a:effectLst/>
              </a:rPr>
              <a:t>      ...:</a:t>
            </a:r>
            <a:r>
              <a:rPr lang="en-US" dirty="0">
                <a:effectLst/>
              </a:rPr>
              <a:t> plot(sort(</a:t>
            </a:r>
            <a:r>
              <a:rPr lang="en-US" dirty="0" err="1">
                <a:effectLst/>
              </a:rPr>
              <a:t>prglength</a:t>
            </a:r>
            <a:r>
              <a:rPr lang="en-US" dirty="0">
                <a:effectLst/>
              </a:rPr>
              <a:t>[~</a:t>
            </a:r>
            <a:r>
              <a:rPr lang="en-US" dirty="0" err="1">
                <a:effectLst/>
              </a:rPr>
              <a:t>firstbaby</a:t>
            </a:r>
            <a:r>
              <a:rPr lang="en-US" dirty="0">
                <a:effectLst/>
              </a:rPr>
              <a:t>]), range(sum(~</a:t>
            </a:r>
            <a:r>
              <a:rPr lang="en-US" dirty="0" err="1">
                <a:effectLst/>
              </a:rPr>
              <a:t>firstbaby</a:t>
            </a:r>
            <a:r>
              <a:rPr lang="en-US" dirty="0">
                <a:effectLst/>
              </a:rPr>
              <a:t>))/sum(~</a:t>
            </a:r>
            <a:r>
              <a:rPr lang="en-US" dirty="0" err="1">
                <a:effectLst/>
              </a:rPr>
              <a:t>firstbaby</a:t>
            </a:r>
            <a:r>
              <a:rPr lang="en-US" dirty="0">
                <a:effectLst/>
              </a:rPr>
              <a:t>), 'r--')</a:t>
            </a:r>
          </a:p>
          <a:p>
            <a:r>
              <a:rPr lang="en-US" dirty="0">
                <a:solidFill>
                  <a:srgbClr val="000080"/>
                </a:solidFill>
                <a:effectLst/>
              </a:rPr>
              <a:t>      ...:</a:t>
            </a:r>
            <a:r>
              <a:rPr lang="en-US" dirty="0">
                <a:effectLst/>
              </a:rPr>
              <a:t> legend(('First Baby', 'Other Baby'))</a:t>
            </a:r>
          </a:p>
          <a:p>
            <a:r>
              <a:rPr lang="en-US" dirty="0">
                <a:solidFill>
                  <a:srgbClr val="000080"/>
                </a:solidFill>
                <a:effectLst/>
              </a:rPr>
              <a:t>      ...:</a:t>
            </a:r>
            <a:r>
              <a:rPr lang="en-US" dirty="0">
                <a:effectLst/>
              </a:rPr>
              <a:t> </a:t>
            </a:r>
            <a:r>
              <a:rPr lang="en-US" dirty="0" err="1">
                <a:effectLst/>
              </a:rPr>
              <a:t>xlabel</a:t>
            </a:r>
            <a:r>
              <a:rPr lang="en-US" dirty="0">
                <a:effectLst/>
              </a:rPr>
              <a:t>('Weeks')</a:t>
            </a:r>
          </a:p>
          <a:p>
            <a:r>
              <a:rPr lang="en-US" dirty="0">
                <a:solidFill>
                  <a:srgbClr val="000080"/>
                </a:solidFill>
                <a:effectLst/>
              </a:rPr>
              <a:t>      ...:</a:t>
            </a:r>
            <a:r>
              <a:rPr lang="en-US" dirty="0">
                <a:effectLst/>
              </a:rPr>
              <a:t> </a:t>
            </a:r>
            <a:r>
              <a:rPr lang="en-US" dirty="0" err="1">
                <a:effectLst/>
              </a:rPr>
              <a:t>ylabel</a:t>
            </a:r>
            <a:r>
              <a:rPr lang="en-US" dirty="0">
                <a:effectLst/>
              </a:rPr>
              <a:t>('Cumulative Probability')</a:t>
            </a:r>
          </a:p>
          <a:p>
            <a:r>
              <a:rPr lang="en-US" dirty="0">
                <a:solidFill>
                  <a:srgbClr val="000080"/>
                </a:solidFill>
                <a:effectLst/>
              </a:rPr>
              <a:t>      ...:</a:t>
            </a:r>
            <a:r>
              <a:rPr lang="en-US" dirty="0">
                <a:effectLst/>
              </a:rPr>
              <a:t> show()</a:t>
            </a:r>
            <a:endParaRPr lang="en-US" dirty="0"/>
          </a:p>
        </p:txBody>
      </p:sp>
    </p:spTree>
    <p:extLst>
      <p:ext uri="{BB962C8B-B14F-4D97-AF65-F5344CB8AC3E}">
        <p14:creationId xmlns:p14="http://schemas.microsoft.com/office/powerpoint/2010/main" val="36343751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PMF vs CDF</a:t>
            </a:r>
          </a:p>
        </p:txBody>
      </p:sp>
      <p:sp>
        <p:nvSpPr>
          <p:cNvPr id="3" name="Content Placeholder 2"/>
          <p:cNvSpPr>
            <a:spLocks noGrp="1"/>
          </p:cNvSpPr>
          <p:nvPr>
            <p:ph idx="1"/>
          </p:nvPr>
        </p:nvSpPr>
        <p:spPr/>
        <p:txBody>
          <a:bodyPr/>
          <a:lstStyle/>
          <a:p>
            <a:r>
              <a:rPr lang="en-US" dirty="0"/>
              <a:t>PMF vs CDF for a random array of 100 normally distributed numbers</a:t>
            </a:r>
          </a:p>
        </p:txBody>
      </p:sp>
      <p:pic>
        <p:nvPicPr>
          <p:cNvPr id="6" name="Picture 5"/>
          <p:cNvPicPr>
            <a:picLocks noChangeAspect="1"/>
          </p:cNvPicPr>
          <p:nvPr/>
        </p:nvPicPr>
        <p:blipFill>
          <a:blip r:embed="rId2" cstate="print"/>
          <a:stretch>
            <a:fillRect/>
          </a:stretch>
        </p:blipFill>
        <p:spPr>
          <a:xfrm>
            <a:off x="6412374" y="2288155"/>
            <a:ext cx="4941426" cy="3378970"/>
          </a:xfrm>
          <a:prstGeom prst="rect">
            <a:avLst/>
          </a:prstGeom>
        </p:spPr>
      </p:pic>
      <p:pic>
        <p:nvPicPr>
          <p:cNvPr id="7" name="Picture 6"/>
          <p:cNvPicPr>
            <a:picLocks noChangeAspect="1"/>
          </p:cNvPicPr>
          <p:nvPr/>
        </p:nvPicPr>
        <p:blipFill>
          <a:blip r:embed="rId3" cstate="print"/>
          <a:stretch>
            <a:fillRect/>
          </a:stretch>
        </p:blipFill>
        <p:spPr>
          <a:xfrm>
            <a:off x="931328" y="2274087"/>
            <a:ext cx="5106563" cy="3378970"/>
          </a:xfrm>
          <a:prstGeom prst="rect">
            <a:avLst/>
          </a:prstGeom>
        </p:spPr>
      </p:pic>
      <p:sp>
        <p:nvSpPr>
          <p:cNvPr id="8" name="Rectangle 7"/>
          <p:cNvSpPr/>
          <p:nvPr/>
        </p:nvSpPr>
        <p:spPr>
          <a:xfrm>
            <a:off x="7380848" y="5920573"/>
            <a:ext cx="3563816" cy="369332"/>
          </a:xfrm>
          <a:prstGeom prst="rect">
            <a:avLst/>
          </a:prstGeom>
        </p:spPr>
        <p:txBody>
          <a:bodyPr wrap="square">
            <a:spAutoFit/>
          </a:bodyPr>
          <a:lstStyle/>
          <a:p>
            <a:r>
              <a:rPr lang="en-US" dirty="0"/>
              <a:t>plot(sort(a), </a:t>
            </a:r>
            <a:r>
              <a:rPr lang="en-US" dirty="0" err="1"/>
              <a:t>arange</a:t>
            </a:r>
            <a:r>
              <a:rPr lang="en-US" dirty="0"/>
              <a:t>(</a:t>
            </a:r>
            <a:r>
              <a:rPr lang="en-US" dirty="0" err="1"/>
              <a:t>len</a:t>
            </a:r>
            <a:r>
              <a:rPr lang="en-US" dirty="0"/>
              <a:t>(a))/</a:t>
            </a:r>
            <a:r>
              <a:rPr lang="en-US" dirty="0" err="1"/>
              <a:t>len</a:t>
            </a:r>
            <a:r>
              <a:rPr lang="en-US" dirty="0"/>
              <a:t>(a))</a:t>
            </a:r>
          </a:p>
        </p:txBody>
      </p:sp>
      <p:sp>
        <p:nvSpPr>
          <p:cNvPr id="9" name="Rectangle 8"/>
          <p:cNvSpPr/>
          <p:nvPr/>
        </p:nvSpPr>
        <p:spPr>
          <a:xfrm>
            <a:off x="931328" y="5751761"/>
            <a:ext cx="6096000" cy="646331"/>
          </a:xfrm>
          <a:prstGeom prst="rect">
            <a:avLst/>
          </a:prstGeom>
        </p:spPr>
        <p:txBody>
          <a:bodyPr>
            <a:spAutoFit/>
          </a:bodyPr>
          <a:lstStyle/>
          <a:p>
            <a:r>
              <a:rPr lang="en-US" dirty="0"/>
              <a:t>plot(bin_center20, counts20[0]/sum(counts20[0]), 'r-x', </a:t>
            </a:r>
          </a:p>
          <a:p>
            <a:r>
              <a:rPr lang="en-US" dirty="0"/>
              <a:t>     bin_center10, counts10[0]/sum(counts10[0]), 'b-+')</a:t>
            </a:r>
          </a:p>
        </p:txBody>
      </p:sp>
    </p:spTree>
    <p:extLst>
      <p:ext uri="{BB962C8B-B14F-4D97-AF65-F5344CB8AC3E}">
        <p14:creationId xmlns:p14="http://schemas.microsoft.com/office/powerpoint/2010/main" val="25053584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of contents</a:t>
            </a:r>
          </a:p>
        </p:txBody>
      </p:sp>
      <p:sp>
        <p:nvSpPr>
          <p:cNvPr id="3" name="Content Placeholder 2"/>
          <p:cNvSpPr>
            <a:spLocks noGrp="1"/>
          </p:cNvSpPr>
          <p:nvPr>
            <p:ph idx="1"/>
          </p:nvPr>
        </p:nvSpPr>
        <p:spPr/>
        <p:txBody>
          <a:bodyPr>
            <a:normAutofit lnSpcReduction="10000"/>
          </a:bodyPr>
          <a:lstStyle/>
          <a:p>
            <a:r>
              <a:rPr lang="en-US" dirty="0"/>
              <a:t>Central limit theorem, error bar, standard error of the mean, confidence interval, z-score</a:t>
            </a:r>
          </a:p>
          <a:p>
            <a:r>
              <a:rPr lang="en-US" dirty="0"/>
              <a:t>Correlation</a:t>
            </a:r>
          </a:p>
          <a:p>
            <a:r>
              <a:rPr lang="en-US" dirty="0"/>
              <a:t>PMF</a:t>
            </a:r>
          </a:p>
          <a:p>
            <a:r>
              <a:rPr lang="en-US" dirty="0"/>
              <a:t>CDF</a:t>
            </a:r>
          </a:p>
          <a:p>
            <a:r>
              <a:rPr lang="en-US" dirty="0"/>
              <a:t>PDF</a:t>
            </a:r>
          </a:p>
          <a:p>
            <a:r>
              <a:rPr lang="en-US" dirty="0"/>
              <a:t>Probability</a:t>
            </a:r>
          </a:p>
          <a:p>
            <a:r>
              <a:rPr lang="en-US" dirty="0"/>
              <a:t>Conditional probability</a:t>
            </a:r>
          </a:p>
          <a:p>
            <a:r>
              <a:rPr lang="en-US" dirty="0"/>
              <a:t>Hypothesis testing, p-value</a:t>
            </a:r>
          </a:p>
        </p:txBody>
      </p:sp>
    </p:spTree>
    <p:extLst>
      <p:ext uri="{BB962C8B-B14F-4D97-AF65-F5344CB8AC3E}">
        <p14:creationId xmlns:p14="http://schemas.microsoft.com/office/powerpoint/2010/main" val="2749535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PDF and continuous distribution</a:t>
            </a:r>
          </a:p>
        </p:txBody>
      </p:sp>
      <p:sp>
        <p:nvSpPr>
          <p:cNvPr id="3" name="Content Placeholder 2"/>
          <p:cNvSpPr>
            <a:spLocks noGrp="1"/>
          </p:cNvSpPr>
          <p:nvPr>
            <p:ph idx="1"/>
          </p:nvPr>
        </p:nvSpPr>
        <p:spPr/>
        <p:txBody>
          <a:bodyPr/>
          <a:lstStyle/>
          <a:p>
            <a:r>
              <a:rPr lang="en-US" dirty="0"/>
              <a:t>For continuous distribution, no PMF.</a:t>
            </a:r>
          </a:p>
          <a:p>
            <a:r>
              <a:rPr lang="en-US" dirty="0"/>
              <a:t>Instead, probability density function is available. </a:t>
            </a:r>
          </a:p>
          <a:p>
            <a:r>
              <a:rPr lang="en-US" dirty="0"/>
              <a:t>PDF is the derivative of CDF</a:t>
            </a:r>
          </a:p>
          <a:p>
            <a:r>
              <a:rPr lang="en-US" dirty="0"/>
              <a:t>Integral of PDF = 1.0</a:t>
            </a:r>
          </a:p>
          <a:p>
            <a:endParaRPr lang="en-US" dirty="0"/>
          </a:p>
        </p:txBody>
      </p:sp>
    </p:spTree>
    <p:extLst>
      <p:ext uri="{BB962C8B-B14F-4D97-AF65-F5344CB8AC3E}">
        <p14:creationId xmlns:p14="http://schemas.microsoft.com/office/powerpoint/2010/main" val="25351780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normal pdf</a:t>
            </a:r>
          </a:p>
        </p:txBody>
      </p:sp>
      <p:pic>
        <p:nvPicPr>
          <p:cNvPr id="5" name="Picture 4"/>
          <p:cNvPicPr>
            <a:picLocks noChangeAspect="1"/>
          </p:cNvPicPr>
          <p:nvPr/>
        </p:nvPicPr>
        <p:blipFill>
          <a:blip r:embed="rId2" cstate="print"/>
          <a:stretch>
            <a:fillRect/>
          </a:stretch>
        </p:blipFill>
        <p:spPr>
          <a:xfrm>
            <a:off x="5613402" y="5265509"/>
            <a:ext cx="6578598" cy="1250964"/>
          </a:xfrm>
          <a:prstGeom prst="rect">
            <a:avLst/>
          </a:prstGeom>
        </p:spPr>
      </p:pic>
      <p:pic>
        <p:nvPicPr>
          <p:cNvPr id="6" name="Picture 5"/>
          <p:cNvPicPr>
            <a:picLocks noChangeAspect="1"/>
          </p:cNvPicPr>
          <p:nvPr/>
        </p:nvPicPr>
        <p:blipFill>
          <a:blip r:embed="rId3" cstate="print"/>
          <a:stretch>
            <a:fillRect/>
          </a:stretch>
        </p:blipFill>
        <p:spPr>
          <a:xfrm>
            <a:off x="6596505" y="796194"/>
            <a:ext cx="5543885" cy="3891920"/>
          </a:xfrm>
          <a:prstGeom prst="rect">
            <a:avLst/>
          </a:prstGeom>
        </p:spPr>
      </p:pic>
      <p:sp>
        <p:nvSpPr>
          <p:cNvPr id="7" name="Rectangle 6"/>
          <p:cNvSpPr/>
          <p:nvPr/>
        </p:nvSpPr>
        <p:spPr>
          <a:xfrm>
            <a:off x="722086" y="1694996"/>
            <a:ext cx="6096000" cy="3046988"/>
          </a:xfrm>
          <a:prstGeom prst="rect">
            <a:avLst/>
          </a:prstGeom>
        </p:spPr>
        <p:txBody>
          <a:bodyPr>
            <a:spAutoFit/>
          </a:bodyPr>
          <a:lstStyle/>
          <a:p>
            <a:r>
              <a:rPr lang="en-US" sz="2400" dirty="0">
                <a:solidFill>
                  <a:srgbClr val="000080"/>
                </a:solidFill>
              </a:rPr>
              <a:t>from </a:t>
            </a:r>
            <a:r>
              <a:rPr lang="en-US" sz="2400" dirty="0" err="1">
                <a:solidFill>
                  <a:srgbClr val="000080"/>
                </a:solidFill>
              </a:rPr>
              <a:t>scipy.stats</a:t>
            </a:r>
            <a:r>
              <a:rPr lang="en-US" sz="2400" dirty="0">
                <a:solidFill>
                  <a:srgbClr val="000080"/>
                </a:solidFill>
              </a:rPr>
              <a:t> import norm</a:t>
            </a:r>
          </a:p>
          <a:p>
            <a:r>
              <a:rPr lang="en-US" sz="2400" dirty="0" smtClean="0">
                <a:solidFill>
                  <a:srgbClr val="000080"/>
                </a:solidFill>
              </a:rPr>
              <a:t>In </a:t>
            </a:r>
            <a:r>
              <a:rPr lang="en-US" sz="2400" dirty="0">
                <a:solidFill>
                  <a:srgbClr val="000080"/>
                </a:solidFill>
              </a:rPr>
              <a:t>[</a:t>
            </a:r>
            <a:r>
              <a:rPr lang="en-US" sz="2400" b="1" dirty="0">
                <a:solidFill>
                  <a:srgbClr val="000080"/>
                </a:solidFill>
              </a:rPr>
              <a:t>1331</a:t>
            </a:r>
            <a:r>
              <a:rPr lang="en-US" sz="2400" dirty="0">
                <a:solidFill>
                  <a:srgbClr val="000080"/>
                </a:solidFill>
              </a:rPr>
              <a:t>]:</a:t>
            </a:r>
            <a:r>
              <a:rPr lang="en-US" sz="2400" dirty="0"/>
              <a:t> x = </a:t>
            </a:r>
            <a:r>
              <a:rPr lang="en-US" sz="2400" dirty="0" err="1"/>
              <a:t>linspace</a:t>
            </a:r>
            <a:r>
              <a:rPr lang="en-US" sz="2400" dirty="0"/>
              <a:t>(-5,5,10**3)</a:t>
            </a:r>
          </a:p>
          <a:p>
            <a:r>
              <a:rPr lang="en-US" sz="2400" dirty="0">
                <a:solidFill>
                  <a:srgbClr val="000080"/>
                </a:solidFill>
              </a:rPr>
              <a:t>In [</a:t>
            </a:r>
            <a:r>
              <a:rPr lang="en-US" sz="2400" b="1" dirty="0">
                <a:solidFill>
                  <a:srgbClr val="000080"/>
                </a:solidFill>
              </a:rPr>
              <a:t>1332</a:t>
            </a:r>
            <a:r>
              <a:rPr lang="en-US" sz="2400" dirty="0">
                <a:solidFill>
                  <a:srgbClr val="000080"/>
                </a:solidFill>
              </a:rPr>
              <a:t>]:</a:t>
            </a:r>
            <a:r>
              <a:rPr lang="en-US" sz="2400" dirty="0"/>
              <a:t> y = </a:t>
            </a:r>
            <a:r>
              <a:rPr lang="en-US" sz="2400" dirty="0" smtClean="0"/>
              <a:t>norm.pdf(x</a:t>
            </a:r>
            <a:r>
              <a:rPr lang="en-US" sz="2400" dirty="0"/>
              <a:t>, 0, 1)</a:t>
            </a:r>
          </a:p>
          <a:p>
            <a:r>
              <a:rPr lang="en-US" sz="2400" dirty="0">
                <a:solidFill>
                  <a:srgbClr val="000080"/>
                </a:solidFill>
              </a:rPr>
              <a:t>In [</a:t>
            </a:r>
            <a:r>
              <a:rPr lang="en-US" sz="2400" b="1" dirty="0">
                <a:solidFill>
                  <a:srgbClr val="000080"/>
                </a:solidFill>
              </a:rPr>
              <a:t>1335</a:t>
            </a:r>
            <a:r>
              <a:rPr lang="en-US" sz="2400" dirty="0">
                <a:solidFill>
                  <a:srgbClr val="000080"/>
                </a:solidFill>
              </a:rPr>
              <a:t>]:</a:t>
            </a:r>
            <a:r>
              <a:rPr lang="en-US" sz="2400" dirty="0"/>
              <a:t> plot(x, y); </a:t>
            </a:r>
            <a:r>
              <a:rPr lang="en-US" sz="2400" dirty="0" err="1"/>
              <a:t>xlabel</a:t>
            </a:r>
            <a:r>
              <a:rPr lang="en-US" sz="2400" dirty="0"/>
              <a:t>('x'); </a:t>
            </a:r>
            <a:r>
              <a:rPr lang="en-US" sz="2400" dirty="0" err="1"/>
              <a:t>ylabel</a:t>
            </a:r>
            <a:r>
              <a:rPr lang="en-US" sz="2400" dirty="0"/>
              <a:t>('PDF'); title('Standard Normal Distribution')</a:t>
            </a:r>
          </a:p>
          <a:p>
            <a:endParaRPr lang="en-US" sz="2400" dirty="0">
              <a:solidFill>
                <a:srgbClr val="000080"/>
              </a:solidFill>
            </a:endParaRPr>
          </a:p>
          <a:p>
            <a:r>
              <a:rPr lang="en-US" sz="2400" dirty="0">
                <a:solidFill>
                  <a:srgbClr val="000080"/>
                </a:solidFill>
              </a:rPr>
              <a:t>In [</a:t>
            </a:r>
            <a:r>
              <a:rPr lang="en-US" sz="2400" b="1" dirty="0">
                <a:solidFill>
                  <a:srgbClr val="000080"/>
                </a:solidFill>
              </a:rPr>
              <a:t>1337</a:t>
            </a:r>
            <a:r>
              <a:rPr lang="en-US" sz="2400" dirty="0">
                <a:solidFill>
                  <a:srgbClr val="000080"/>
                </a:solidFill>
              </a:rPr>
              <a:t>]:</a:t>
            </a:r>
            <a:r>
              <a:rPr lang="en-US" sz="2400" dirty="0"/>
              <a:t> </a:t>
            </a:r>
            <a:r>
              <a:rPr lang="en-US" sz="2400" dirty="0" smtClean="0"/>
              <a:t>norm.pdf(0</a:t>
            </a:r>
            <a:r>
              <a:rPr lang="en-US" sz="2400" dirty="0"/>
              <a:t>, 0, 1)</a:t>
            </a:r>
          </a:p>
          <a:p>
            <a:r>
              <a:rPr lang="en-US" sz="2400" dirty="0">
                <a:solidFill>
                  <a:srgbClr val="8B0000"/>
                </a:solidFill>
              </a:rPr>
              <a:t>Out[</a:t>
            </a:r>
            <a:r>
              <a:rPr lang="en-US" sz="2400" b="1" dirty="0">
                <a:solidFill>
                  <a:srgbClr val="8B0000"/>
                </a:solidFill>
              </a:rPr>
              <a:t>1337</a:t>
            </a:r>
            <a:r>
              <a:rPr lang="en-US" sz="2400" dirty="0">
                <a:solidFill>
                  <a:srgbClr val="8B0000"/>
                </a:solidFill>
              </a:rPr>
              <a:t>]:</a:t>
            </a:r>
            <a:r>
              <a:rPr lang="en-US" sz="2400" dirty="0"/>
              <a:t> 0.3989422804014327</a:t>
            </a:r>
          </a:p>
        </p:txBody>
      </p:sp>
      <p:sp>
        <p:nvSpPr>
          <p:cNvPr id="8" name="Rectangle 7"/>
          <p:cNvSpPr/>
          <p:nvPr/>
        </p:nvSpPr>
        <p:spPr>
          <a:xfrm>
            <a:off x="838200" y="3553665"/>
            <a:ext cx="6096000" cy="523220"/>
          </a:xfrm>
          <a:prstGeom prst="rect">
            <a:avLst/>
          </a:prstGeom>
        </p:spPr>
        <p:txBody>
          <a:bodyPr>
            <a:spAutoFit/>
          </a:bodyPr>
          <a:lstStyle/>
          <a:p>
            <a:endParaRPr lang="en-US" sz="2800" dirty="0"/>
          </a:p>
        </p:txBody>
      </p:sp>
      <p:sp>
        <p:nvSpPr>
          <p:cNvPr id="10" name="TextBox 9"/>
          <p:cNvSpPr txBox="1"/>
          <p:nvPr/>
        </p:nvSpPr>
        <p:spPr>
          <a:xfrm>
            <a:off x="838200" y="5265509"/>
            <a:ext cx="3530005" cy="523220"/>
          </a:xfrm>
          <a:prstGeom prst="rect">
            <a:avLst/>
          </a:prstGeom>
          <a:noFill/>
        </p:spPr>
        <p:txBody>
          <a:bodyPr wrap="none" rtlCol="0">
            <a:spAutoFit/>
          </a:bodyPr>
          <a:lstStyle/>
          <a:p>
            <a:r>
              <a:rPr lang="en-US" sz="2800" dirty="0"/>
              <a:t>What does this mean? </a:t>
            </a:r>
          </a:p>
        </p:txBody>
      </p:sp>
      <p:cxnSp>
        <p:nvCxnSpPr>
          <p:cNvPr id="12" name="Straight Arrow Connector 11"/>
          <p:cNvCxnSpPr/>
          <p:nvPr/>
        </p:nvCxnSpPr>
        <p:spPr>
          <a:xfrm flipV="1">
            <a:off x="2278743" y="4688114"/>
            <a:ext cx="68217" cy="577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54187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normal distribution</a:t>
            </a:r>
          </a:p>
        </p:txBody>
      </p:sp>
      <p:pic>
        <p:nvPicPr>
          <p:cNvPr id="5" name="Picture 4"/>
          <p:cNvPicPr>
            <a:picLocks noChangeAspect="1"/>
          </p:cNvPicPr>
          <p:nvPr/>
        </p:nvPicPr>
        <p:blipFill>
          <a:blip r:embed="rId2" cstate="print"/>
          <a:stretch>
            <a:fillRect/>
          </a:stretch>
        </p:blipFill>
        <p:spPr>
          <a:xfrm>
            <a:off x="2875109" y="5238527"/>
            <a:ext cx="5630727" cy="949143"/>
          </a:xfrm>
          <a:prstGeom prst="rect">
            <a:avLst/>
          </a:prstGeom>
        </p:spPr>
      </p:pic>
      <p:grpSp>
        <p:nvGrpSpPr>
          <p:cNvPr id="11" name="Group 10"/>
          <p:cNvGrpSpPr/>
          <p:nvPr/>
        </p:nvGrpSpPr>
        <p:grpSpPr>
          <a:xfrm>
            <a:off x="2880736" y="1360746"/>
            <a:ext cx="5543885" cy="3891920"/>
            <a:chOff x="5809915" y="1360746"/>
            <a:chExt cx="5543885" cy="3891920"/>
          </a:xfrm>
        </p:grpSpPr>
        <p:pic>
          <p:nvPicPr>
            <p:cNvPr id="4" name="Picture 3"/>
            <p:cNvPicPr>
              <a:picLocks noChangeAspect="1"/>
            </p:cNvPicPr>
            <p:nvPr/>
          </p:nvPicPr>
          <p:blipFill>
            <a:blip r:embed="rId3" cstate="print"/>
            <a:stretch>
              <a:fillRect/>
            </a:stretch>
          </p:blipFill>
          <p:spPr>
            <a:xfrm>
              <a:off x="5809915" y="1360746"/>
              <a:ext cx="5543885" cy="3891920"/>
            </a:xfrm>
            <a:prstGeom prst="rect">
              <a:avLst/>
            </a:prstGeom>
          </p:spPr>
        </p:pic>
        <p:cxnSp>
          <p:nvCxnSpPr>
            <p:cNvPr id="7" name="Straight Connector 6"/>
            <p:cNvCxnSpPr/>
            <p:nvPr/>
          </p:nvCxnSpPr>
          <p:spPr>
            <a:xfrm flipV="1">
              <a:off x="8610884" y="2278743"/>
              <a:ext cx="0" cy="243840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9097115" y="2286003"/>
              <a:ext cx="0" cy="243840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315596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normal distribution CDF</a:t>
            </a:r>
          </a:p>
        </p:txBody>
      </p:sp>
      <p:sp>
        <p:nvSpPr>
          <p:cNvPr id="5" name="Rectangle 4"/>
          <p:cNvSpPr/>
          <p:nvPr/>
        </p:nvSpPr>
        <p:spPr>
          <a:xfrm>
            <a:off x="838200" y="1999907"/>
            <a:ext cx="9793637" cy="830997"/>
          </a:xfrm>
          <a:prstGeom prst="rect">
            <a:avLst/>
          </a:prstGeom>
        </p:spPr>
        <p:txBody>
          <a:bodyPr wrap="square">
            <a:spAutoFit/>
          </a:bodyPr>
          <a:lstStyle/>
          <a:p>
            <a:r>
              <a:rPr lang="en-US" sz="2400" dirty="0">
                <a:solidFill>
                  <a:srgbClr val="000080"/>
                </a:solidFill>
              </a:rPr>
              <a:t>In [</a:t>
            </a:r>
            <a:r>
              <a:rPr lang="en-US" sz="2400" b="1" dirty="0">
                <a:solidFill>
                  <a:srgbClr val="000080"/>
                </a:solidFill>
              </a:rPr>
              <a:t>1351</a:t>
            </a:r>
            <a:r>
              <a:rPr lang="en-US" sz="2400" dirty="0">
                <a:solidFill>
                  <a:srgbClr val="000080"/>
                </a:solidFill>
              </a:rPr>
              <a:t>]:</a:t>
            </a:r>
            <a:r>
              <a:rPr lang="en-US" sz="2400" dirty="0"/>
              <a:t> plot(x, </a:t>
            </a:r>
            <a:r>
              <a:rPr lang="en-US" sz="2400" dirty="0" err="1"/>
              <a:t>norm.cdf</a:t>
            </a:r>
            <a:r>
              <a:rPr lang="en-US" sz="2400" dirty="0"/>
              <a:t>(x)); </a:t>
            </a:r>
            <a:r>
              <a:rPr lang="en-US" sz="2400" dirty="0" err="1"/>
              <a:t>xlabel</a:t>
            </a:r>
            <a:r>
              <a:rPr lang="en-US" sz="2400" dirty="0"/>
              <a:t>('x'); </a:t>
            </a:r>
            <a:br>
              <a:rPr lang="en-US" sz="2400" dirty="0"/>
            </a:br>
            <a:r>
              <a:rPr lang="en-US" sz="2400" dirty="0" err="1"/>
              <a:t>ylabel</a:t>
            </a:r>
            <a:r>
              <a:rPr lang="en-US" sz="2400" dirty="0"/>
              <a:t>('cumulative probability'); title('Standard Normal Distribution CDF')</a:t>
            </a:r>
          </a:p>
        </p:txBody>
      </p:sp>
      <p:pic>
        <p:nvPicPr>
          <p:cNvPr id="6" name="Picture 5"/>
          <p:cNvPicPr>
            <a:picLocks noChangeAspect="1"/>
          </p:cNvPicPr>
          <p:nvPr/>
        </p:nvPicPr>
        <p:blipFill>
          <a:blip r:embed="rId2" cstate="print"/>
          <a:stretch>
            <a:fillRect/>
          </a:stretch>
        </p:blipFill>
        <p:spPr>
          <a:xfrm>
            <a:off x="6553706" y="2923892"/>
            <a:ext cx="5141052" cy="3771375"/>
          </a:xfrm>
          <a:prstGeom prst="rect">
            <a:avLst/>
          </a:prstGeom>
        </p:spPr>
      </p:pic>
      <p:cxnSp>
        <p:nvCxnSpPr>
          <p:cNvPr id="9" name="Straight Connector 8"/>
          <p:cNvCxnSpPr/>
          <p:nvPr/>
        </p:nvCxnSpPr>
        <p:spPr>
          <a:xfrm flipV="1">
            <a:off x="9136394" y="5246742"/>
            <a:ext cx="0" cy="926882"/>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9584560" y="4088139"/>
            <a:ext cx="0" cy="2099282"/>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3" cstate="print"/>
          <a:stretch>
            <a:fillRect/>
          </a:stretch>
        </p:blipFill>
        <p:spPr>
          <a:xfrm>
            <a:off x="762968" y="3014999"/>
            <a:ext cx="4972050" cy="495300"/>
          </a:xfrm>
          <a:prstGeom prst="rect">
            <a:avLst/>
          </a:prstGeom>
        </p:spPr>
      </p:pic>
      <p:sp>
        <p:nvSpPr>
          <p:cNvPr id="15" name="Rectangle 14"/>
          <p:cNvSpPr/>
          <p:nvPr/>
        </p:nvSpPr>
        <p:spPr>
          <a:xfrm>
            <a:off x="762968" y="3555378"/>
            <a:ext cx="6096000" cy="830997"/>
          </a:xfrm>
          <a:prstGeom prst="rect">
            <a:avLst/>
          </a:prstGeom>
        </p:spPr>
        <p:txBody>
          <a:bodyPr>
            <a:spAutoFit/>
          </a:bodyPr>
          <a:lstStyle/>
          <a:p>
            <a:r>
              <a:rPr lang="en-US" sz="2400" dirty="0">
                <a:solidFill>
                  <a:srgbClr val="000080"/>
                </a:solidFill>
              </a:rPr>
              <a:t>In [</a:t>
            </a:r>
            <a:r>
              <a:rPr lang="en-US" sz="2400" b="1" dirty="0">
                <a:solidFill>
                  <a:srgbClr val="000080"/>
                </a:solidFill>
              </a:rPr>
              <a:t>1353</a:t>
            </a:r>
            <a:r>
              <a:rPr lang="en-US" sz="2400" dirty="0">
                <a:solidFill>
                  <a:srgbClr val="000080"/>
                </a:solidFill>
              </a:rPr>
              <a:t>]:</a:t>
            </a:r>
            <a:r>
              <a:rPr lang="en-US" sz="2400" dirty="0"/>
              <a:t> </a:t>
            </a:r>
            <a:r>
              <a:rPr lang="en-US" sz="2400" dirty="0" err="1"/>
              <a:t>norm.cdf</a:t>
            </a:r>
            <a:r>
              <a:rPr lang="en-US" sz="2400" dirty="0"/>
              <a:t>(0.5)-</a:t>
            </a:r>
            <a:r>
              <a:rPr lang="en-US" sz="2400" dirty="0" err="1"/>
              <a:t>norm.cdf</a:t>
            </a:r>
            <a:r>
              <a:rPr lang="en-US" sz="2400" dirty="0"/>
              <a:t>(-0.5)</a:t>
            </a:r>
          </a:p>
          <a:p>
            <a:r>
              <a:rPr lang="en-US" sz="2400" dirty="0">
                <a:solidFill>
                  <a:srgbClr val="8B0000"/>
                </a:solidFill>
              </a:rPr>
              <a:t>Out[</a:t>
            </a:r>
            <a:r>
              <a:rPr lang="en-US" sz="2400" b="1" dirty="0">
                <a:solidFill>
                  <a:srgbClr val="8B0000"/>
                </a:solidFill>
              </a:rPr>
              <a:t>1353</a:t>
            </a:r>
            <a:r>
              <a:rPr lang="en-US" sz="2400" dirty="0">
                <a:solidFill>
                  <a:srgbClr val="8B0000"/>
                </a:solidFill>
              </a:rPr>
              <a:t>]:</a:t>
            </a:r>
            <a:r>
              <a:rPr lang="en-US" sz="2400" dirty="0"/>
              <a:t> 0.38292492254802624</a:t>
            </a:r>
          </a:p>
        </p:txBody>
      </p:sp>
      <p:cxnSp>
        <p:nvCxnSpPr>
          <p:cNvPr id="17" name="Straight Connector 16"/>
          <p:cNvCxnSpPr/>
          <p:nvPr/>
        </p:nvCxnSpPr>
        <p:spPr>
          <a:xfrm flipH="1">
            <a:off x="7129221" y="5246742"/>
            <a:ext cx="2007173"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7142140" y="4143780"/>
            <a:ext cx="2442420"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7157638" y="4717216"/>
            <a:ext cx="2203339"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9366284" y="4717220"/>
            <a:ext cx="0" cy="1435607"/>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731255" y="4586553"/>
            <a:ext cx="6096000" cy="1938992"/>
          </a:xfrm>
          <a:prstGeom prst="rect">
            <a:avLst/>
          </a:prstGeom>
        </p:spPr>
        <p:txBody>
          <a:bodyPr>
            <a:spAutoFit/>
          </a:bodyPr>
          <a:lstStyle/>
          <a:p>
            <a:r>
              <a:rPr lang="en-US" sz="2400" dirty="0">
                <a:solidFill>
                  <a:srgbClr val="000080"/>
                </a:solidFill>
              </a:rPr>
              <a:t>In [</a:t>
            </a:r>
            <a:r>
              <a:rPr lang="en-US" sz="2400" b="1" dirty="0">
                <a:solidFill>
                  <a:srgbClr val="000080"/>
                </a:solidFill>
              </a:rPr>
              <a:t>1356</a:t>
            </a:r>
            <a:r>
              <a:rPr lang="en-US" sz="2400" dirty="0">
                <a:solidFill>
                  <a:srgbClr val="000080"/>
                </a:solidFill>
              </a:rPr>
              <a:t>]:</a:t>
            </a:r>
            <a:r>
              <a:rPr lang="en-US" sz="2400" dirty="0"/>
              <a:t> 2*(0.5-norm.cdf(-0.5))</a:t>
            </a:r>
          </a:p>
          <a:p>
            <a:r>
              <a:rPr lang="en-US" sz="2400" dirty="0">
                <a:solidFill>
                  <a:srgbClr val="8B0000"/>
                </a:solidFill>
              </a:rPr>
              <a:t>Out[</a:t>
            </a:r>
            <a:r>
              <a:rPr lang="en-US" sz="2400" b="1" dirty="0">
                <a:solidFill>
                  <a:srgbClr val="8B0000"/>
                </a:solidFill>
              </a:rPr>
              <a:t>1356</a:t>
            </a:r>
            <a:r>
              <a:rPr lang="en-US" sz="2400" dirty="0">
                <a:solidFill>
                  <a:srgbClr val="8B0000"/>
                </a:solidFill>
              </a:rPr>
              <a:t>]:</a:t>
            </a:r>
            <a:r>
              <a:rPr lang="en-US" sz="2400" dirty="0"/>
              <a:t> 0.38292492254802624</a:t>
            </a:r>
          </a:p>
          <a:p>
            <a:r>
              <a:rPr lang="en-US" sz="2400" dirty="0"/>
              <a:t/>
            </a:r>
            <a:br>
              <a:rPr lang="en-US" sz="2400" dirty="0"/>
            </a:br>
            <a:r>
              <a:rPr lang="en-US" sz="2400" dirty="0">
                <a:solidFill>
                  <a:srgbClr val="000080"/>
                </a:solidFill>
              </a:rPr>
              <a:t>In [</a:t>
            </a:r>
            <a:r>
              <a:rPr lang="en-US" sz="2400" b="1" dirty="0">
                <a:solidFill>
                  <a:srgbClr val="000080"/>
                </a:solidFill>
              </a:rPr>
              <a:t>1357</a:t>
            </a:r>
            <a:r>
              <a:rPr lang="en-US" sz="2400" dirty="0">
                <a:solidFill>
                  <a:srgbClr val="000080"/>
                </a:solidFill>
              </a:rPr>
              <a:t>]:</a:t>
            </a:r>
            <a:r>
              <a:rPr lang="en-US" sz="2400" dirty="0"/>
              <a:t> 2*(</a:t>
            </a:r>
            <a:r>
              <a:rPr lang="en-US" sz="2400" dirty="0" err="1"/>
              <a:t>norm.cdf</a:t>
            </a:r>
            <a:r>
              <a:rPr lang="en-US" sz="2400" dirty="0"/>
              <a:t>(0)-</a:t>
            </a:r>
            <a:r>
              <a:rPr lang="en-US" sz="2400" dirty="0" err="1"/>
              <a:t>norm.cdf</a:t>
            </a:r>
            <a:r>
              <a:rPr lang="en-US" sz="2400" dirty="0"/>
              <a:t>(-0.5))</a:t>
            </a:r>
          </a:p>
          <a:p>
            <a:r>
              <a:rPr lang="en-US" sz="2400" dirty="0">
                <a:solidFill>
                  <a:srgbClr val="8B0000"/>
                </a:solidFill>
              </a:rPr>
              <a:t>Out[</a:t>
            </a:r>
            <a:r>
              <a:rPr lang="en-US" sz="2400" b="1" dirty="0">
                <a:solidFill>
                  <a:srgbClr val="8B0000"/>
                </a:solidFill>
              </a:rPr>
              <a:t>1357</a:t>
            </a:r>
            <a:r>
              <a:rPr lang="en-US" sz="2400" dirty="0">
                <a:solidFill>
                  <a:srgbClr val="8B0000"/>
                </a:solidFill>
              </a:rPr>
              <a:t>]:</a:t>
            </a:r>
            <a:r>
              <a:rPr lang="en-US" sz="2400" dirty="0"/>
              <a:t> 0.38292492254802624</a:t>
            </a:r>
          </a:p>
        </p:txBody>
      </p:sp>
    </p:spTree>
    <p:extLst>
      <p:ext uri="{BB962C8B-B14F-4D97-AF65-F5344CB8AC3E}">
        <p14:creationId xmlns:p14="http://schemas.microsoft.com/office/powerpoint/2010/main" val="22587381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normal distribution CDF</a:t>
            </a:r>
          </a:p>
        </p:txBody>
      </p:sp>
      <p:sp>
        <p:nvSpPr>
          <p:cNvPr id="15" name="Rectangle 14"/>
          <p:cNvSpPr/>
          <p:nvPr/>
        </p:nvSpPr>
        <p:spPr>
          <a:xfrm>
            <a:off x="838200" y="1938291"/>
            <a:ext cx="6096000" cy="1200329"/>
          </a:xfrm>
          <a:prstGeom prst="rect">
            <a:avLst/>
          </a:prstGeom>
        </p:spPr>
        <p:txBody>
          <a:bodyPr>
            <a:spAutoFit/>
          </a:bodyPr>
          <a:lstStyle/>
          <a:p>
            <a:r>
              <a:rPr lang="en-US" sz="2400" dirty="0">
                <a:solidFill>
                  <a:srgbClr val="000080"/>
                </a:solidFill>
              </a:rPr>
              <a:t>In [</a:t>
            </a:r>
            <a:r>
              <a:rPr lang="en-US" sz="2400" b="1" dirty="0">
                <a:solidFill>
                  <a:srgbClr val="000080"/>
                </a:solidFill>
              </a:rPr>
              <a:t>1353</a:t>
            </a:r>
            <a:r>
              <a:rPr lang="en-US" sz="2400" dirty="0">
                <a:solidFill>
                  <a:srgbClr val="000080"/>
                </a:solidFill>
              </a:rPr>
              <a:t>]:</a:t>
            </a:r>
            <a:r>
              <a:rPr lang="en-US" sz="2400" dirty="0"/>
              <a:t> </a:t>
            </a:r>
            <a:r>
              <a:rPr lang="en-US" sz="2400" dirty="0" err="1"/>
              <a:t>norm.cdf</a:t>
            </a:r>
            <a:r>
              <a:rPr lang="en-US" sz="2400" dirty="0"/>
              <a:t>(1.96) - </a:t>
            </a:r>
            <a:r>
              <a:rPr lang="en-US" sz="2400" dirty="0" err="1"/>
              <a:t>norm.cdf</a:t>
            </a:r>
            <a:r>
              <a:rPr lang="en-US" sz="2400" dirty="0"/>
              <a:t>(-1.96)</a:t>
            </a:r>
          </a:p>
          <a:p>
            <a:r>
              <a:rPr lang="en-US" sz="2400" dirty="0">
                <a:solidFill>
                  <a:srgbClr val="8B0000"/>
                </a:solidFill>
              </a:rPr>
              <a:t>Out[</a:t>
            </a:r>
            <a:r>
              <a:rPr lang="en-US" sz="2400" b="1" dirty="0">
                <a:solidFill>
                  <a:srgbClr val="8B0000"/>
                </a:solidFill>
              </a:rPr>
              <a:t>1353</a:t>
            </a:r>
            <a:r>
              <a:rPr lang="en-US" sz="2400" dirty="0">
                <a:solidFill>
                  <a:srgbClr val="8B0000"/>
                </a:solidFill>
              </a:rPr>
              <a:t>]:</a:t>
            </a:r>
            <a:r>
              <a:rPr lang="en-US" sz="2400" dirty="0"/>
              <a:t> 0.95000420970355903</a:t>
            </a:r>
          </a:p>
          <a:p>
            <a:endParaRPr lang="en-US" sz="2400" dirty="0"/>
          </a:p>
        </p:txBody>
      </p:sp>
      <p:pic>
        <p:nvPicPr>
          <p:cNvPr id="16" name="Picture 15"/>
          <p:cNvPicPr>
            <a:picLocks noChangeAspect="1"/>
          </p:cNvPicPr>
          <p:nvPr/>
        </p:nvPicPr>
        <p:blipFill>
          <a:blip r:embed="rId2" cstate="print"/>
          <a:stretch>
            <a:fillRect/>
          </a:stretch>
        </p:blipFill>
        <p:spPr>
          <a:xfrm>
            <a:off x="6411771" y="1609418"/>
            <a:ext cx="5543885" cy="3891920"/>
          </a:xfrm>
          <a:prstGeom prst="rect">
            <a:avLst/>
          </a:prstGeom>
        </p:spPr>
      </p:pic>
      <p:cxnSp>
        <p:nvCxnSpPr>
          <p:cNvPr id="19" name="Straight Connector 18"/>
          <p:cNvCxnSpPr/>
          <p:nvPr/>
        </p:nvCxnSpPr>
        <p:spPr>
          <a:xfrm flipV="1">
            <a:off x="8670301" y="4431579"/>
            <a:ext cx="0" cy="54845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10279546" y="4386375"/>
            <a:ext cx="0" cy="593654"/>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838199" y="2737968"/>
            <a:ext cx="5097651" cy="830997"/>
          </a:xfrm>
          <a:prstGeom prst="rect">
            <a:avLst/>
          </a:prstGeom>
        </p:spPr>
        <p:txBody>
          <a:bodyPr wrap="square">
            <a:spAutoFit/>
          </a:bodyPr>
          <a:lstStyle/>
          <a:p>
            <a:r>
              <a:rPr lang="en-US" sz="2400" dirty="0">
                <a:solidFill>
                  <a:srgbClr val="000080"/>
                </a:solidFill>
              </a:rPr>
              <a:t>In [</a:t>
            </a:r>
            <a:r>
              <a:rPr lang="en-US" sz="2400" b="1" dirty="0">
                <a:solidFill>
                  <a:srgbClr val="000080"/>
                </a:solidFill>
              </a:rPr>
              <a:t>1380</a:t>
            </a:r>
            <a:r>
              <a:rPr lang="en-US" sz="2400" dirty="0">
                <a:solidFill>
                  <a:srgbClr val="000080"/>
                </a:solidFill>
              </a:rPr>
              <a:t>]:</a:t>
            </a:r>
            <a:r>
              <a:rPr lang="en-US" sz="2400" dirty="0"/>
              <a:t> 1-2*</a:t>
            </a:r>
            <a:r>
              <a:rPr lang="en-US" sz="2400" dirty="0" err="1"/>
              <a:t>norm.cdf</a:t>
            </a:r>
            <a:r>
              <a:rPr lang="en-US" sz="2400" dirty="0"/>
              <a:t>(-1.96)</a:t>
            </a:r>
          </a:p>
          <a:p>
            <a:r>
              <a:rPr lang="en-US" sz="2400" dirty="0">
                <a:solidFill>
                  <a:srgbClr val="8B0000"/>
                </a:solidFill>
              </a:rPr>
              <a:t>Out[</a:t>
            </a:r>
            <a:r>
              <a:rPr lang="en-US" sz="2400" b="1" dirty="0">
                <a:solidFill>
                  <a:srgbClr val="8B0000"/>
                </a:solidFill>
              </a:rPr>
              <a:t>1380</a:t>
            </a:r>
            <a:r>
              <a:rPr lang="en-US" sz="2400" dirty="0">
                <a:solidFill>
                  <a:srgbClr val="8B0000"/>
                </a:solidFill>
              </a:rPr>
              <a:t>]:</a:t>
            </a:r>
            <a:r>
              <a:rPr lang="en-US" sz="2400" dirty="0"/>
              <a:t> 0.95000420970355914</a:t>
            </a:r>
          </a:p>
        </p:txBody>
      </p:sp>
      <p:sp>
        <p:nvSpPr>
          <p:cNvPr id="27" name="TextBox 26"/>
          <p:cNvSpPr txBox="1"/>
          <p:nvPr/>
        </p:nvSpPr>
        <p:spPr>
          <a:xfrm>
            <a:off x="881839" y="3787852"/>
            <a:ext cx="4518929" cy="584775"/>
          </a:xfrm>
          <a:prstGeom prst="rect">
            <a:avLst/>
          </a:prstGeom>
          <a:noFill/>
        </p:spPr>
        <p:txBody>
          <a:bodyPr wrap="none" rtlCol="0">
            <a:spAutoFit/>
          </a:bodyPr>
          <a:lstStyle/>
          <a:p>
            <a:r>
              <a:rPr lang="en-US" sz="3200" dirty="0"/>
              <a:t>“95% confidence interval”</a:t>
            </a:r>
          </a:p>
        </p:txBody>
      </p:sp>
    </p:spTree>
    <p:extLst>
      <p:ext uri="{BB962C8B-B14F-4D97-AF65-F5344CB8AC3E}">
        <p14:creationId xmlns:p14="http://schemas.microsoft.com/office/powerpoint/2010/main" val="27343866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 of normal distribution</a:t>
            </a:r>
          </a:p>
        </p:txBody>
      </p:sp>
      <p:sp>
        <p:nvSpPr>
          <p:cNvPr id="3" name="Content Placeholder 2"/>
          <p:cNvSpPr>
            <a:spLocks noGrp="1"/>
          </p:cNvSpPr>
          <p:nvPr>
            <p:ph idx="1"/>
          </p:nvPr>
        </p:nvSpPr>
        <p:spPr/>
        <p:txBody>
          <a:bodyPr/>
          <a:lstStyle/>
          <a:p>
            <a:r>
              <a:rPr lang="en-US" dirty="0"/>
              <a:t>If the distribution of a random variable X is normal with mean </a:t>
            </a:r>
            <a:r>
              <a:rPr lang="en-US" dirty="0">
                <a:sym typeface="Symbol" panose="05050102010706020507" pitchFamily="18" charset="2"/>
              </a:rPr>
              <a:t> and standard deviation , we usually write: </a:t>
            </a:r>
            <a:br>
              <a:rPr lang="en-US" dirty="0">
                <a:sym typeface="Symbol" panose="05050102010706020507" pitchFamily="18" charset="2"/>
              </a:rPr>
            </a:br>
            <a:r>
              <a:rPr lang="en-US" dirty="0">
                <a:sym typeface="Symbol" panose="05050102010706020507" pitchFamily="18" charset="2"/>
              </a:rPr>
              <a:t>		X  </a:t>
            </a:r>
            <a:r>
              <a:rPr lang="en-US" dirty="0">
                <a:latin typeface="Curlz MT" panose="04040404050702020202" pitchFamily="82" charset="0"/>
                <a:sym typeface="Symbol" panose="05050102010706020507" pitchFamily="18" charset="2"/>
              </a:rPr>
              <a:t>N</a:t>
            </a:r>
            <a:r>
              <a:rPr lang="en-US" dirty="0">
                <a:sym typeface="Symbol" panose="05050102010706020507" pitchFamily="18" charset="2"/>
              </a:rPr>
              <a:t>(, </a:t>
            </a:r>
            <a:r>
              <a:rPr lang="en-US" normalizeH="1" baseline="30000" dirty="0">
                <a:sym typeface="Symbol" panose="05050102010706020507" pitchFamily="18" charset="2"/>
              </a:rPr>
              <a:t>2</a:t>
            </a:r>
            <a:r>
              <a:rPr lang="en-US" dirty="0">
                <a:sym typeface="Symbol" panose="05050102010706020507" pitchFamily="18" charset="2"/>
              </a:rPr>
              <a:t>)</a:t>
            </a:r>
          </a:p>
          <a:p>
            <a:r>
              <a:rPr lang="en-US" dirty="0">
                <a:sym typeface="Symbol" panose="05050102010706020507" pitchFamily="18" charset="2"/>
              </a:rPr>
              <a:t>A linear transformation of X results in X’ = </a:t>
            </a:r>
            <a:r>
              <a:rPr lang="en-US" dirty="0" err="1">
                <a:sym typeface="Symbol" panose="05050102010706020507" pitchFamily="18" charset="2"/>
              </a:rPr>
              <a:t>aX</a:t>
            </a:r>
            <a:r>
              <a:rPr lang="en-US" dirty="0">
                <a:sym typeface="Symbol" panose="05050102010706020507" pitchFamily="18" charset="2"/>
              </a:rPr>
              <a:t> + b, then</a:t>
            </a:r>
          </a:p>
          <a:p>
            <a:pPr marL="0" indent="0">
              <a:buNone/>
            </a:pPr>
            <a:r>
              <a:rPr lang="en-US" dirty="0">
                <a:sym typeface="Symbol" panose="05050102010706020507" pitchFamily="18" charset="2"/>
              </a:rPr>
              <a:t>		X’  </a:t>
            </a:r>
            <a:r>
              <a:rPr lang="en-US" dirty="0">
                <a:latin typeface="Curlz MT" panose="04040404050702020202" pitchFamily="82" charset="0"/>
                <a:sym typeface="Symbol" panose="05050102010706020507" pitchFamily="18" charset="2"/>
              </a:rPr>
              <a:t>N</a:t>
            </a:r>
            <a:r>
              <a:rPr lang="en-US" dirty="0">
                <a:sym typeface="Symbol" panose="05050102010706020507" pitchFamily="18" charset="2"/>
              </a:rPr>
              <a:t>(a+b, a</a:t>
            </a:r>
            <a:r>
              <a:rPr lang="en-US" normalizeH="1" baseline="30000" dirty="0">
                <a:sym typeface="Symbol" panose="05050102010706020507" pitchFamily="18" charset="2"/>
              </a:rPr>
              <a:t> 2 </a:t>
            </a:r>
            <a:r>
              <a:rPr lang="en-US" dirty="0">
                <a:sym typeface="Symbol" panose="05050102010706020507" pitchFamily="18" charset="2"/>
              </a:rPr>
              <a:t></a:t>
            </a:r>
            <a:r>
              <a:rPr lang="en-US" normalizeH="1" baseline="30000" dirty="0">
                <a:sym typeface="Symbol" panose="05050102010706020507" pitchFamily="18" charset="2"/>
              </a:rPr>
              <a:t>2</a:t>
            </a:r>
            <a:r>
              <a:rPr lang="en-US" dirty="0">
                <a:sym typeface="Symbol" panose="05050102010706020507" pitchFamily="18" charset="2"/>
              </a:rPr>
              <a:t>)</a:t>
            </a:r>
          </a:p>
          <a:p>
            <a:r>
              <a:rPr lang="en-US" dirty="0">
                <a:sym typeface="Symbol" panose="05050102010706020507" pitchFamily="18" charset="2"/>
              </a:rPr>
              <a:t>If X  </a:t>
            </a:r>
            <a:r>
              <a:rPr lang="en-US" dirty="0">
                <a:latin typeface="Curlz MT" panose="04040404050702020202" pitchFamily="82" charset="0"/>
                <a:sym typeface="Symbol" panose="05050102010706020507" pitchFamily="18" charset="2"/>
              </a:rPr>
              <a:t>N</a:t>
            </a:r>
            <a:r>
              <a:rPr lang="en-US" dirty="0">
                <a:sym typeface="Symbol" panose="05050102010706020507" pitchFamily="18" charset="2"/>
              </a:rPr>
              <a:t>(</a:t>
            </a:r>
            <a:r>
              <a:rPr lang="en-US" baseline="-25000" dirty="0">
                <a:sym typeface="Symbol" panose="05050102010706020507" pitchFamily="18" charset="2"/>
              </a:rPr>
              <a:t>X</a:t>
            </a:r>
            <a:r>
              <a:rPr lang="en-US" dirty="0">
                <a:sym typeface="Symbol" panose="05050102010706020507" pitchFamily="18" charset="2"/>
              </a:rPr>
              <a:t>, </a:t>
            </a:r>
            <a:r>
              <a:rPr lang="en-US" baseline="-25000" dirty="0">
                <a:sym typeface="Symbol" panose="05050102010706020507" pitchFamily="18" charset="2"/>
              </a:rPr>
              <a:t>X</a:t>
            </a:r>
            <a:r>
              <a:rPr lang="en-US" normalizeH="1" baseline="30000" dirty="0">
                <a:sym typeface="Symbol" panose="05050102010706020507" pitchFamily="18" charset="2"/>
              </a:rPr>
              <a:t>2</a:t>
            </a:r>
            <a:r>
              <a:rPr lang="en-US" dirty="0">
                <a:sym typeface="Symbol" panose="05050102010706020507" pitchFamily="18" charset="2"/>
              </a:rPr>
              <a:t>) and Y  </a:t>
            </a:r>
            <a:r>
              <a:rPr lang="en-US" dirty="0">
                <a:latin typeface="Curlz MT" panose="04040404050702020202" pitchFamily="82" charset="0"/>
                <a:sym typeface="Symbol" panose="05050102010706020507" pitchFamily="18" charset="2"/>
              </a:rPr>
              <a:t>N</a:t>
            </a:r>
            <a:r>
              <a:rPr lang="en-US" dirty="0">
                <a:sym typeface="Symbol" panose="05050102010706020507" pitchFamily="18" charset="2"/>
              </a:rPr>
              <a:t>(</a:t>
            </a:r>
            <a:r>
              <a:rPr lang="en-US" baseline="-25000" dirty="0">
                <a:sym typeface="Symbol" panose="05050102010706020507" pitchFamily="18" charset="2"/>
              </a:rPr>
              <a:t>Y</a:t>
            </a:r>
            <a:r>
              <a:rPr lang="en-US" dirty="0">
                <a:sym typeface="Symbol" panose="05050102010706020507" pitchFamily="18" charset="2"/>
              </a:rPr>
              <a:t>, </a:t>
            </a:r>
            <a:r>
              <a:rPr lang="en-US" baseline="-25000" dirty="0">
                <a:sym typeface="Symbol" panose="05050102010706020507" pitchFamily="18" charset="2"/>
              </a:rPr>
              <a:t>Y</a:t>
            </a:r>
            <a:r>
              <a:rPr lang="en-US" normalizeH="1" baseline="30000" dirty="0">
                <a:sym typeface="Symbol" panose="05050102010706020507" pitchFamily="18" charset="2"/>
              </a:rPr>
              <a:t>2</a:t>
            </a:r>
            <a:r>
              <a:rPr lang="en-US" dirty="0">
                <a:sym typeface="Symbol" panose="05050102010706020507" pitchFamily="18" charset="2"/>
              </a:rPr>
              <a:t>), then</a:t>
            </a:r>
          </a:p>
          <a:p>
            <a:pPr marL="0" indent="0">
              <a:buNone/>
            </a:pPr>
            <a:r>
              <a:rPr lang="en-US" dirty="0">
                <a:sym typeface="Symbol" panose="05050102010706020507" pitchFamily="18" charset="2"/>
              </a:rPr>
              <a:t>		Z = X + Y  </a:t>
            </a:r>
            <a:r>
              <a:rPr lang="en-US" dirty="0">
                <a:latin typeface="Curlz MT" panose="04040404050702020202" pitchFamily="82" charset="0"/>
                <a:sym typeface="Symbol" panose="05050102010706020507" pitchFamily="18" charset="2"/>
              </a:rPr>
              <a:t>N</a:t>
            </a:r>
            <a:r>
              <a:rPr lang="en-US" dirty="0">
                <a:sym typeface="Symbol" panose="05050102010706020507" pitchFamily="18" charset="2"/>
              </a:rPr>
              <a:t>(</a:t>
            </a:r>
            <a:r>
              <a:rPr lang="en-US" baseline="-25000" dirty="0">
                <a:sym typeface="Symbol" panose="05050102010706020507" pitchFamily="18" charset="2"/>
              </a:rPr>
              <a:t>X </a:t>
            </a:r>
            <a:r>
              <a:rPr lang="en-US" dirty="0">
                <a:sym typeface="Symbol" panose="05050102010706020507" pitchFamily="18" charset="2"/>
              </a:rPr>
              <a:t>+ </a:t>
            </a:r>
            <a:r>
              <a:rPr lang="en-US" baseline="-25000" dirty="0">
                <a:sym typeface="Symbol" panose="05050102010706020507" pitchFamily="18" charset="2"/>
              </a:rPr>
              <a:t>Y</a:t>
            </a:r>
            <a:r>
              <a:rPr lang="en-US" dirty="0">
                <a:sym typeface="Symbol" panose="05050102010706020507" pitchFamily="18" charset="2"/>
              </a:rPr>
              <a:t>, </a:t>
            </a:r>
            <a:r>
              <a:rPr lang="en-US" baseline="-25000" dirty="0">
                <a:sym typeface="Symbol" panose="05050102010706020507" pitchFamily="18" charset="2"/>
              </a:rPr>
              <a:t>X</a:t>
            </a:r>
            <a:r>
              <a:rPr lang="en-US" normalizeH="1" baseline="30000" dirty="0">
                <a:sym typeface="Symbol" panose="05050102010706020507" pitchFamily="18" charset="2"/>
              </a:rPr>
              <a:t>2 </a:t>
            </a:r>
            <a:r>
              <a:rPr lang="en-US" dirty="0">
                <a:sym typeface="Symbol" panose="05050102010706020507" pitchFamily="18" charset="2"/>
              </a:rPr>
              <a:t>+ </a:t>
            </a:r>
            <a:r>
              <a:rPr lang="en-US" baseline="-25000" dirty="0">
                <a:sym typeface="Symbol" panose="05050102010706020507" pitchFamily="18" charset="2"/>
              </a:rPr>
              <a:t>Y</a:t>
            </a:r>
            <a:r>
              <a:rPr lang="en-US" normalizeH="1" baseline="30000" dirty="0">
                <a:sym typeface="Symbol" panose="05050102010706020507" pitchFamily="18" charset="2"/>
              </a:rPr>
              <a:t>2</a:t>
            </a:r>
            <a:r>
              <a:rPr lang="en-US" dirty="0">
                <a:sym typeface="Symbol" panose="05050102010706020507" pitchFamily="18" charset="2"/>
              </a:rPr>
              <a:t>)</a:t>
            </a:r>
          </a:p>
          <a:p>
            <a:pPr marL="0" indent="0">
              <a:buNone/>
            </a:pPr>
            <a:endParaRPr lang="en-US" dirty="0">
              <a:sym typeface="Symbol" panose="05050102010706020507" pitchFamily="18" charset="2"/>
            </a:endParaRPr>
          </a:p>
          <a:p>
            <a:pPr marL="0" indent="0">
              <a:buNone/>
            </a:pPr>
            <a:endParaRPr lang="en-US" dirty="0"/>
          </a:p>
        </p:txBody>
      </p:sp>
      <p:sp>
        <p:nvSpPr>
          <p:cNvPr id="4" name="TextBox 3"/>
          <p:cNvSpPr txBox="1"/>
          <p:nvPr/>
        </p:nvSpPr>
        <p:spPr>
          <a:xfrm>
            <a:off x="174171" y="5042118"/>
            <a:ext cx="10682515" cy="1815882"/>
          </a:xfrm>
          <a:prstGeom prst="rect">
            <a:avLst/>
          </a:prstGeom>
          <a:noFill/>
          <a:ln>
            <a:solidFill>
              <a:schemeClr val="accent1"/>
            </a:solidFill>
          </a:ln>
        </p:spPr>
        <p:txBody>
          <a:bodyPr wrap="square" rtlCol="0">
            <a:spAutoFit/>
          </a:bodyPr>
          <a:lstStyle/>
          <a:p>
            <a:r>
              <a:rPr lang="en-US" sz="2800" dirty="0"/>
              <a:t>If </a:t>
            </a:r>
            <a:r>
              <a:rPr lang="en-US" sz="2800" dirty="0">
                <a:sym typeface="Symbol" panose="05050102010706020507" pitchFamily="18" charset="2"/>
              </a:rPr>
              <a:t>X  </a:t>
            </a:r>
            <a:r>
              <a:rPr lang="en-US" sz="2800" dirty="0">
                <a:latin typeface="Curlz MT" panose="04040404050702020202" pitchFamily="82" charset="0"/>
                <a:sym typeface="Symbol" panose="05050102010706020507" pitchFamily="18" charset="2"/>
              </a:rPr>
              <a:t>N</a:t>
            </a:r>
            <a:r>
              <a:rPr lang="en-US" sz="2800" dirty="0">
                <a:sym typeface="Symbol" panose="05050102010706020507" pitchFamily="18" charset="2"/>
              </a:rPr>
              <a:t>(, </a:t>
            </a:r>
            <a:r>
              <a:rPr lang="en-US" sz="2800" normalizeH="1" baseline="30000" dirty="0">
                <a:sym typeface="Symbol" panose="05050102010706020507" pitchFamily="18" charset="2"/>
              </a:rPr>
              <a:t>2</a:t>
            </a:r>
            <a:r>
              <a:rPr lang="en-US" sz="2800" dirty="0">
                <a:sym typeface="Symbol" panose="05050102010706020507" pitchFamily="18" charset="2"/>
              </a:rPr>
              <a:t>), </a:t>
            </a:r>
          </a:p>
          <a:p>
            <a:r>
              <a:rPr lang="en-US" sz="2800" dirty="0">
                <a:sym typeface="Symbol" panose="05050102010706020507" pitchFamily="18" charset="2"/>
              </a:rPr>
              <a:t>Then Z = (X- )/    </a:t>
            </a:r>
            <a:r>
              <a:rPr lang="en-US" sz="2800" dirty="0">
                <a:latin typeface="Curlz MT" panose="04040404050702020202" pitchFamily="82" charset="0"/>
                <a:sym typeface="Symbol" panose="05050102010706020507" pitchFamily="18" charset="2"/>
              </a:rPr>
              <a:t>N</a:t>
            </a:r>
            <a:r>
              <a:rPr lang="en-US" sz="2800" dirty="0">
                <a:sym typeface="Symbol" panose="05050102010706020507" pitchFamily="18" charset="2"/>
              </a:rPr>
              <a:t>(0, 1)</a:t>
            </a:r>
          </a:p>
          <a:p>
            <a:r>
              <a:rPr lang="en-US" sz="2800" dirty="0">
                <a:sym typeface="Symbol" panose="05050102010706020507" pitchFamily="18" charset="2"/>
              </a:rPr>
              <a:t>This is called Z-transformation or standardization. </a:t>
            </a:r>
            <a:br>
              <a:rPr lang="en-US" sz="2800" dirty="0">
                <a:sym typeface="Symbol" panose="05050102010706020507" pitchFamily="18" charset="2"/>
              </a:rPr>
            </a:br>
            <a:r>
              <a:rPr lang="en-US" sz="2800" dirty="0">
                <a:sym typeface="Symbol" panose="05050102010706020507" pitchFamily="18" charset="2"/>
              </a:rPr>
              <a:t>The transformed value is often called Z-score or standard score. </a:t>
            </a:r>
          </a:p>
        </p:txBody>
      </p:sp>
    </p:spTree>
    <p:extLst>
      <p:ext uri="{BB962C8B-B14F-4D97-AF65-F5344CB8AC3E}">
        <p14:creationId xmlns:p14="http://schemas.microsoft.com/office/powerpoint/2010/main" val="6024936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 </a:t>
            </a:r>
            <a:r>
              <a:rPr lang="en-US" dirty="0" smtClean="0"/>
              <a:t>distribution </a:t>
            </a:r>
            <a:endParaRPr lang="en-US" dirty="0"/>
          </a:p>
        </p:txBody>
      </p:sp>
      <p:sp>
        <p:nvSpPr>
          <p:cNvPr id="3" name="Content Placeholder 2"/>
          <p:cNvSpPr>
            <a:spLocks noGrp="1"/>
          </p:cNvSpPr>
          <p:nvPr>
            <p:ph idx="1"/>
          </p:nvPr>
        </p:nvSpPr>
        <p:spPr/>
        <p:txBody>
          <a:bodyPr>
            <a:normAutofit/>
          </a:bodyPr>
          <a:lstStyle/>
          <a:p>
            <a:r>
              <a:rPr lang="en-US" sz="2400" dirty="0"/>
              <a:t>The US National Center for Chronic Disease Prevention and Health Promotion surveyed &gt;400,000 individuals for health-related info (BRFSS – Behavioral Risk Factor Surveillance System)</a:t>
            </a:r>
          </a:p>
          <a:p>
            <a:pPr lvl="1"/>
            <a:r>
              <a:rPr lang="en-US" sz="2000" dirty="0"/>
              <a:t> http://thinkstats. com/brfss.py</a:t>
            </a:r>
          </a:p>
          <a:p>
            <a:r>
              <a:rPr lang="en-US" sz="2400" dirty="0"/>
              <a:t>The distribution is roughly normal with </a:t>
            </a:r>
            <a:br>
              <a:rPr lang="en-US" sz="2400" dirty="0"/>
            </a:br>
            <a:r>
              <a:rPr lang="en-US" sz="2400" dirty="0"/>
              <a:t>parameter </a:t>
            </a:r>
            <a:r>
              <a:rPr lang="en-US" sz="2400" dirty="0">
                <a:sym typeface="Symbol" panose="05050102010706020507" pitchFamily="18" charset="2"/>
              </a:rPr>
              <a:t> = 178cm and </a:t>
            </a:r>
            <a:r>
              <a:rPr lang="en-US" sz="2400" baseline="30000" dirty="0">
                <a:sym typeface="Symbol" panose="05050102010706020507" pitchFamily="18" charset="2"/>
              </a:rPr>
              <a:t>2</a:t>
            </a:r>
            <a:r>
              <a:rPr lang="en-US" sz="2400" dirty="0">
                <a:sym typeface="Symbol" panose="05050102010706020507" pitchFamily="18" charset="2"/>
              </a:rPr>
              <a:t>=59.4cm</a:t>
            </a:r>
            <a:r>
              <a:rPr lang="en-US" sz="2400" baseline="30000" dirty="0">
                <a:sym typeface="Symbol" panose="05050102010706020507" pitchFamily="18" charset="2"/>
              </a:rPr>
              <a:t>2</a:t>
            </a:r>
          </a:p>
          <a:p>
            <a:pPr lvl="1"/>
            <a:r>
              <a:rPr lang="en-US" sz="2000" dirty="0">
                <a:sym typeface="Symbol" panose="05050102010706020507" pitchFamily="18" charset="2"/>
              </a:rPr>
              <a:t>=sqrt(59.4) = 7.707cm</a:t>
            </a:r>
          </a:p>
          <a:p>
            <a:r>
              <a:rPr lang="en-US" sz="2400" dirty="0">
                <a:sym typeface="Symbol" panose="05050102010706020507" pitchFamily="18" charset="2"/>
              </a:rPr>
              <a:t>What percentage of US male </a:t>
            </a:r>
            <a:br>
              <a:rPr lang="en-US" sz="2400" dirty="0">
                <a:sym typeface="Symbol" panose="05050102010706020507" pitchFamily="18" charset="2"/>
              </a:rPr>
            </a:br>
            <a:r>
              <a:rPr lang="en-US" sz="2400" dirty="0">
                <a:sym typeface="Symbol" panose="05050102010706020507" pitchFamily="18" charset="2"/>
              </a:rPr>
              <a:t>population is between 5’10” and </a:t>
            </a:r>
            <a:br>
              <a:rPr lang="en-US" sz="2400" dirty="0">
                <a:sym typeface="Symbol" panose="05050102010706020507" pitchFamily="18" charset="2"/>
              </a:rPr>
            </a:br>
            <a:r>
              <a:rPr lang="en-US" sz="2400" dirty="0">
                <a:sym typeface="Symbol" panose="05050102010706020507" pitchFamily="18" charset="2"/>
              </a:rPr>
              <a:t>6’1”?</a:t>
            </a:r>
          </a:p>
          <a:p>
            <a:r>
              <a:rPr lang="en-US" sz="2400" dirty="0">
                <a:sym typeface="Symbol" panose="05050102010706020507" pitchFamily="18" charset="2"/>
              </a:rPr>
              <a:t>5’10” = 177.8cm; 6’1” = 185.4cm</a:t>
            </a:r>
          </a:p>
          <a:p>
            <a:endParaRPr lang="en-US" sz="2400" dirty="0">
              <a:sym typeface="Symbol" panose="05050102010706020507" pitchFamily="18" charset="2"/>
            </a:endParaRPr>
          </a:p>
          <a:p>
            <a:endParaRPr lang="en-US" sz="2400" baseline="30000" dirty="0"/>
          </a:p>
        </p:txBody>
      </p:sp>
      <p:pic>
        <p:nvPicPr>
          <p:cNvPr id="7" name="Picture 6"/>
          <p:cNvPicPr>
            <a:picLocks noChangeAspect="1"/>
          </p:cNvPicPr>
          <p:nvPr/>
        </p:nvPicPr>
        <p:blipFill>
          <a:blip r:embed="rId2" cstate="print"/>
          <a:stretch>
            <a:fillRect/>
          </a:stretch>
        </p:blipFill>
        <p:spPr>
          <a:xfrm>
            <a:off x="6535748" y="3102793"/>
            <a:ext cx="5030346" cy="3378970"/>
          </a:xfrm>
          <a:prstGeom prst="rect">
            <a:avLst/>
          </a:prstGeom>
        </p:spPr>
      </p:pic>
      <p:sp>
        <p:nvSpPr>
          <p:cNvPr id="5" name="TextBox 4"/>
          <p:cNvSpPr txBox="1"/>
          <p:nvPr/>
        </p:nvSpPr>
        <p:spPr>
          <a:xfrm>
            <a:off x="8665029" y="2815770"/>
            <a:ext cx="1345240" cy="369332"/>
          </a:xfrm>
          <a:prstGeom prst="rect">
            <a:avLst/>
          </a:prstGeom>
          <a:noFill/>
        </p:spPr>
        <p:txBody>
          <a:bodyPr wrap="none" rtlCol="0">
            <a:spAutoFit/>
          </a:bodyPr>
          <a:lstStyle/>
          <a:p>
            <a:r>
              <a:rPr lang="en-US" dirty="0"/>
              <a:t>N(178, 59.4)</a:t>
            </a:r>
          </a:p>
        </p:txBody>
      </p:sp>
    </p:spTree>
    <p:extLst>
      <p:ext uri="{BB962C8B-B14F-4D97-AF65-F5344CB8AC3E}">
        <p14:creationId xmlns:p14="http://schemas.microsoft.com/office/powerpoint/2010/main" val="16521596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Normal distribution – cont’d</a:t>
            </a:r>
          </a:p>
        </p:txBody>
      </p:sp>
      <p:sp>
        <p:nvSpPr>
          <p:cNvPr id="3" name="Content Placeholder 2"/>
          <p:cNvSpPr>
            <a:spLocks noGrp="1"/>
          </p:cNvSpPr>
          <p:nvPr>
            <p:ph idx="1"/>
          </p:nvPr>
        </p:nvSpPr>
        <p:spPr/>
        <p:txBody>
          <a:bodyPr/>
          <a:lstStyle/>
          <a:p>
            <a:r>
              <a:rPr lang="en-US" dirty="0"/>
              <a:t>Height distribution is in </a:t>
            </a:r>
            <a:r>
              <a:rPr lang="en-US" dirty="0">
                <a:sym typeface="Symbol" panose="05050102010706020507" pitchFamily="18" charset="2"/>
              </a:rPr>
              <a:t>X  </a:t>
            </a:r>
            <a:r>
              <a:rPr lang="en-US" dirty="0">
                <a:latin typeface="Curlz MT" panose="04040404050702020202" pitchFamily="82" charset="0"/>
                <a:sym typeface="Symbol" panose="05050102010706020507" pitchFamily="18" charset="2"/>
              </a:rPr>
              <a:t>N</a:t>
            </a:r>
            <a:r>
              <a:rPr lang="en-US" dirty="0">
                <a:sym typeface="Symbol" panose="05050102010706020507" pitchFamily="18" charset="2"/>
              </a:rPr>
              <a:t>(178, 59.4)</a:t>
            </a:r>
            <a:endParaRPr lang="en-US" dirty="0"/>
          </a:p>
          <a:p>
            <a:r>
              <a:rPr lang="en-US" dirty="0"/>
              <a:t>P(177.8 </a:t>
            </a:r>
            <a:r>
              <a:rPr lang="en-US" dirty="0">
                <a:sym typeface="Symbol" panose="05050102010706020507" pitchFamily="18" charset="2"/>
              </a:rPr>
              <a:t></a:t>
            </a:r>
            <a:r>
              <a:rPr lang="en-US" dirty="0"/>
              <a:t> X </a:t>
            </a:r>
            <a:r>
              <a:rPr lang="en-US" dirty="0">
                <a:sym typeface="Symbol" panose="05050102010706020507" pitchFamily="18" charset="2"/>
              </a:rPr>
              <a:t></a:t>
            </a:r>
            <a:r>
              <a:rPr lang="en-US" dirty="0"/>
              <a:t> 185.4) = ? </a:t>
            </a:r>
          </a:p>
          <a:p>
            <a:endParaRPr lang="en-US" dirty="0"/>
          </a:p>
          <a:p>
            <a:endParaRPr lang="en-US" dirty="0"/>
          </a:p>
          <a:p>
            <a:r>
              <a:rPr lang="en-US" dirty="0">
                <a:sym typeface="Symbol" panose="05050102010706020507" pitchFamily="18" charset="2"/>
              </a:rPr>
              <a:t>X’ = (X – 178) / 7.707  </a:t>
            </a:r>
            <a:r>
              <a:rPr lang="en-US" dirty="0">
                <a:latin typeface="Curlz MT" panose="04040404050702020202" pitchFamily="82" charset="0"/>
                <a:sym typeface="Symbol" panose="05050102010706020507" pitchFamily="18" charset="2"/>
              </a:rPr>
              <a:t>N</a:t>
            </a:r>
            <a:r>
              <a:rPr lang="en-US" dirty="0">
                <a:sym typeface="Symbol" panose="05050102010706020507" pitchFamily="18" charset="2"/>
              </a:rPr>
              <a:t>(0, 1)</a:t>
            </a:r>
          </a:p>
          <a:p>
            <a:pPr lvl="1"/>
            <a:r>
              <a:rPr lang="en-US" dirty="0"/>
              <a:t>(185.4 – 178) / 7.707 = 0.96</a:t>
            </a:r>
          </a:p>
          <a:p>
            <a:pPr lvl="1"/>
            <a:r>
              <a:rPr lang="en-US" dirty="0"/>
              <a:t>(177.8-178)/7.707 = -0.03</a:t>
            </a:r>
          </a:p>
        </p:txBody>
      </p:sp>
      <p:sp>
        <p:nvSpPr>
          <p:cNvPr id="5" name="Rectangle 4"/>
          <p:cNvSpPr/>
          <p:nvPr/>
        </p:nvSpPr>
        <p:spPr>
          <a:xfrm>
            <a:off x="1028308" y="2960027"/>
            <a:ext cx="9061089" cy="830997"/>
          </a:xfrm>
          <a:prstGeom prst="rect">
            <a:avLst/>
          </a:prstGeom>
        </p:spPr>
        <p:txBody>
          <a:bodyPr wrap="square">
            <a:spAutoFit/>
          </a:bodyPr>
          <a:lstStyle/>
          <a:p>
            <a:r>
              <a:rPr lang="en-US" sz="2400" dirty="0">
                <a:solidFill>
                  <a:srgbClr val="000080"/>
                </a:solidFill>
              </a:rPr>
              <a:t>In [</a:t>
            </a:r>
            <a:r>
              <a:rPr lang="en-US" sz="2400" b="1" dirty="0">
                <a:solidFill>
                  <a:srgbClr val="000080"/>
                </a:solidFill>
              </a:rPr>
              <a:t>1374</a:t>
            </a:r>
            <a:r>
              <a:rPr lang="en-US" sz="2400" dirty="0">
                <a:solidFill>
                  <a:srgbClr val="000080"/>
                </a:solidFill>
              </a:rPr>
              <a:t>]:</a:t>
            </a:r>
            <a:r>
              <a:rPr lang="en-US" sz="2400" dirty="0"/>
              <a:t> </a:t>
            </a:r>
            <a:r>
              <a:rPr lang="en-US" sz="2400" dirty="0" err="1"/>
              <a:t>norm.cdf</a:t>
            </a:r>
            <a:r>
              <a:rPr lang="en-US" sz="2400" dirty="0"/>
              <a:t>(185.4,178,7.707)-</a:t>
            </a:r>
            <a:r>
              <a:rPr lang="en-US" sz="2400" dirty="0" err="1"/>
              <a:t>norm.cdf</a:t>
            </a:r>
            <a:r>
              <a:rPr lang="en-US" sz="2400" dirty="0"/>
              <a:t>(177.8, 178, 7.707)</a:t>
            </a:r>
          </a:p>
          <a:p>
            <a:r>
              <a:rPr lang="en-US" sz="2400" dirty="0">
                <a:solidFill>
                  <a:srgbClr val="8B0000"/>
                </a:solidFill>
              </a:rPr>
              <a:t>Out[</a:t>
            </a:r>
            <a:r>
              <a:rPr lang="en-US" sz="2400" b="1" dirty="0">
                <a:solidFill>
                  <a:srgbClr val="8B0000"/>
                </a:solidFill>
              </a:rPr>
              <a:t>1374</a:t>
            </a:r>
            <a:r>
              <a:rPr lang="en-US" sz="2400" dirty="0">
                <a:solidFill>
                  <a:srgbClr val="8B0000"/>
                </a:solidFill>
              </a:rPr>
              <a:t>]:</a:t>
            </a:r>
            <a:r>
              <a:rPr lang="en-US" sz="2400" dirty="0"/>
              <a:t> 0.34186118517420605</a:t>
            </a:r>
          </a:p>
        </p:txBody>
      </p:sp>
      <p:sp>
        <p:nvSpPr>
          <p:cNvPr id="6" name="Rectangle 5"/>
          <p:cNvSpPr/>
          <p:nvPr/>
        </p:nvSpPr>
        <p:spPr>
          <a:xfrm>
            <a:off x="1028308" y="5462378"/>
            <a:ext cx="9169577" cy="830997"/>
          </a:xfrm>
          <a:prstGeom prst="rect">
            <a:avLst/>
          </a:prstGeom>
        </p:spPr>
        <p:txBody>
          <a:bodyPr wrap="square">
            <a:spAutoFit/>
          </a:bodyPr>
          <a:lstStyle/>
          <a:p>
            <a:r>
              <a:rPr lang="en-US" sz="2400" dirty="0">
                <a:solidFill>
                  <a:srgbClr val="000080"/>
                </a:solidFill>
              </a:rPr>
              <a:t>In [</a:t>
            </a:r>
            <a:r>
              <a:rPr lang="en-US" sz="2400" b="1" dirty="0">
                <a:solidFill>
                  <a:srgbClr val="000080"/>
                </a:solidFill>
              </a:rPr>
              <a:t>1375</a:t>
            </a:r>
            <a:r>
              <a:rPr lang="en-US" sz="2400" dirty="0">
                <a:solidFill>
                  <a:srgbClr val="000080"/>
                </a:solidFill>
              </a:rPr>
              <a:t>]:</a:t>
            </a:r>
            <a:r>
              <a:rPr lang="en-US" sz="2400" dirty="0"/>
              <a:t> </a:t>
            </a:r>
            <a:r>
              <a:rPr lang="en-US" sz="2400" dirty="0" err="1"/>
              <a:t>norm.cdf</a:t>
            </a:r>
            <a:r>
              <a:rPr lang="en-US" sz="2400" dirty="0"/>
              <a:t>(0.96) - </a:t>
            </a:r>
            <a:r>
              <a:rPr lang="en-US" sz="2400" dirty="0" err="1"/>
              <a:t>norm.cdf</a:t>
            </a:r>
            <a:r>
              <a:rPr lang="en-US" sz="2400" dirty="0"/>
              <a:t>(-0.03)</a:t>
            </a:r>
          </a:p>
          <a:p>
            <a:r>
              <a:rPr lang="en-US" sz="2400" dirty="0">
                <a:solidFill>
                  <a:srgbClr val="8B0000"/>
                </a:solidFill>
              </a:rPr>
              <a:t>Out[</a:t>
            </a:r>
            <a:r>
              <a:rPr lang="en-US" sz="2400" b="1" dirty="0">
                <a:solidFill>
                  <a:srgbClr val="8B0000"/>
                </a:solidFill>
              </a:rPr>
              <a:t>1375</a:t>
            </a:r>
            <a:r>
              <a:rPr lang="en-US" sz="2400" dirty="0">
                <a:solidFill>
                  <a:srgbClr val="8B0000"/>
                </a:solidFill>
              </a:rPr>
              <a:t>]:</a:t>
            </a:r>
            <a:r>
              <a:rPr lang="en-US" sz="2400" dirty="0"/>
              <a:t> 0.34343886594727485</a:t>
            </a:r>
          </a:p>
        </p:txBody>
      </p:sp>
    </p:spTree>
    <p:extLst>
      <p:ext uri="{BB962C8B-B14F-4D97-AF65-F5344CB8AC3E}">
        <p14:creationId xmlns:p14="http://schemas.microsoft.com/office/powerpoint/2010/main" val="33966877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Normal probability plot</a:t>
            </a:r>
          </a:p>
        </p:txBody>
      </p:sp>
      <p:sp>
        <p:nvSpPr>
          <p:cNvPr id="5" name="Rectangle 4"/>
          <p:cNvSpPr/>
          <p:nvPr/>
        </p:nvSpPr>
        <p:spPr>
          <a:xfrm>
            <a:off x="1347614" y="5173774"/>
            <a:ext cx="3853747" cy="369332"/>
          </a:xfrm>
          <a:prstGeom prst="rect">
            <a:avLst/>
          </a:prstGeom>
        </p:spPr>
        <p:txBody>
          <a:bodyPr wrap="square">
            <a:spAutoFit/>
          </a:bodyPr>
          <a:lstStyle/>
          <a:p>
            <a:r>
              <a:rPr lang="en-US" dirty="0"/>
              <a:t>x = 10*</a:t>
            </a:r>
            <a:r>
              <a:rPr lang="en-US" dirty="0" err="1"/>
              <a:t>numpy.random.randn</a:t>
            </a:r>
            <a:r>
              <a:rPr lang="en-US" dirty="0"/>
              <a:t>(1000)+10</a:t>
            </a:r>
          </a:p>
        </p:txBody>
      </p:sp>
      <p:pic>
        <p:nvPicPr>
          <p:cNvPr id="11" name="Picture 10"/>
          <p:cNvPicPr>
            <a:picLocks noChangeAspect="1"/>
          </p:cNvPicPr>
          <p:nvPr/>
        </p:nvPicPr>
        <p:blipFill>
          <a:blip r:embed="rId2" cstate="print"/>
          <a:stretch>
            <a:fillRect/>
          </a:stretch>
        </p:blipFill>
        <p:spPr>
          <a:xfrm>
            <a:off x="727426" y="1402040"/>
            <a:ext cx="5004940" cy="3531405"/>
          </a:xfrm>
          <a:prstGeom prst="rect">
            <a:avLst/>
          </a:prstGeom>
        </p:spPr>
      </p:pic>
      <p:pic>
        <p:nvPicPr>
          <p:cNvPr id="12" name="Picture 11"/>
          <p:cNvPicPr>
            <a:picLocks noChangeAspect="1"/>
          </p:cNvPicPr>
          <p:nvPr/>
        </p:nvPicPr>
        <p:blipFill>
          <a:blip r:embed="rId3" cstate="print"/>
          <a:stretch>
            <a:fillRect/>
          </a:stretch>
        </p:blipFill>
        <p:spPr>
          <a:xfrm>
            <a:off x="7077220" y="-24635"/>
            <a:ext cx="4979534" cy="3531405"/>
          </a:xfrm>
          <a:prstGeom prst="rect">
            <a:avLst/>
          </a:prstGeom>
        </p:spPr>
      </p:pic>
      <p:pic>
        <p:nvPicPr>
          <p:cNvPr id="13" name="Picture 12"/>
          <p:cNvPicPr>
            <a:picLocks noChangeAspect="1"/>
          </p:cNvPicPr>
          <p:nvPr/>
        </p:nvPicPr>
        <p:blipFill>
          <a:blip r:embed="rId4" cstate="print"/>
          <a:stretch>
            <a:fillRect/>
          </a:stretch>
        </p:blipFill>
        <p:spPr>
          <a:xfrm>
            <a:off x="7115328" y="3506770"/>
            <a:ext cx="4941426" cy="3351230"/>
          </a:xfrm>
          <a:prstGeom prst="rect">
            <a:avLst/>
          </a:prstGeom>
        </p:spPr>
      </p:pic>
    </p:spTree>
    <p:extLst>
      <p:ext uri="{BB962C8B-B14F-4D97-AF65-F5344CB8AC3E}">
        <p14:creationId xmlns:p14="http://schemas.microsoft.com/office/powerpoint/2010/main" val="1438155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Probability distribution of pregnancy length</a:t>
            </a:r>
          </a:p>
        </p:txBody>
      </p:sp>
      <p:pic>
        <p:nvPicPr>
          <p:cNvPr id="6" name="Picture 5"/>
          <p:cNvPicPr>
            <a:picLocks noChangeAspect="1"/>
          </p:cNvPicPr>
          <p:nvPr/>
        </p:nvPicPr>
        <p:blipFill>
          <a:blip r:embed="rId2" cstate="print"/>
          <a:stretch>
            <a:fillRect/>
          </a:stretch>
        </p:blipFill>
        <p:spPr>
          <a:xfrm>
            <a:off x="6411177" y="2085041"/>
            <a:ext cx="5068455" cy="3531405"/>
          </a:xfrm>
          <a:prstGeom prst="rect">
            <a:avLst/>
          </a:prstGeom>
        </p:spPr>
      </p:pic>
      <p:pic>
        <p:nvPicPr>
          <p:cNvPr id="8" name="Picture 7"/>
          <p:cNvPicPr>
            <a:picLocks noChangeAspect="1"/>
          </p:cNvPicPr>
          <p:nvPr/>
        </p:nvPicPr>
        <p:blipFill>
          <a:blip r:embed="rId3" cstate="print"/>
          <a:stretch>
            <a:fillRect/>
          </a:stretch>
        </p:blipFill>
        <p:spPr>
          <a:xfrm>
            <a:off x="838200" y="2085041"/>
            <a:ext cx="4903317" cy="3531405"/>
          </a:xfrm>
          <a:prstGeom prst="rect">
            <a:avLst/>
          </a:prstGeom>
        </p:spPr>
      </p:pic>
    </p:spTree>
    <p:extLst>
      <p:ext uri="{BB962C8B-B14F-4D97-AF65-F5344CB8AC3E}">
        <p14:creationId xmlns:p14="http://schemas.microsoft.com/office/powerpoint/2010/main" val="17536205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Central limit theorem</a:t>
            </a:r>
          </a:p>
        </p:txBody>
      </p:sp>
      <p:pic>
        <p:nvPicPr>
          <p:cNvPr id="4" name="Picture 2"/>
          <p:cNvPicPr>
            <a:picLocks noChangeAspect="1" noChangeArrowheads="1"/>
          </p:cNvPicPr>
          <p:nvPr/>
        </p:nvPicPr>
        <p:blipFill>
          <a:blip r:embed="rId3" cstate="print"/>
          <a:srcRect/>
          <a:stretch>
            <a:fillRect/>
          </a:stretch>
        </p:blipFill>
        <p:spPr bwMode="auto">
          <a:xfrm>
            <a:off x="1340701" y="2042314"/>
            <a:ext cx="2907743" cy="1759949"/>
          </a:xfrm>
          <a:prstGeom prst="rect">
            <a:avLst/>
          </a:prstGeom>
          <a:noFill/>
          <a:ln w="9525">
            <a:noFill/>
            <a:miter lim="800000"/>
            <a:headEnd/>
            <a:tailEnd/>
          </a:ln>
        </p:spPr>
      </p:pic>
      <p:pic>
        <p:nvPicPr>
          <p:cNvPr id="5" name="Picture 2"/>
          <p:cNvPicPr>
            <a:picLocks noChangeAspect="1" noChangeArrowheads="1"/>
          </p:cNvPicPr>
          <p:nvPr/>
        </p:nvPicPr>
        <p:blipFill>
          <a:blip r:embed="rId4" cstate="print"/>
          <a:srcRect/>
          <a:stretch>
            <a:fillRect/>
          </a:stretch>
        </p:blipFill>
        <p:spPr bwMode="auto">
          <a:xfrm>
            <a:off x="6119446" y="1853361"/>
            <a:ext cx="4690093" cy="1892494"/>
          </a:xfrm>
          <a:prstGeom prst="rect">
            <a:avLst/>
          </a:prstGeom>
          <a:noFill/>
          <a:ln w="9525">
            <a:noFill/>
            <a:miter lim="800000"/>
            <a:headEnd/>
            <a:tailEnd/>
          </a:ln>
        </p:spPr>
      </p:pic>
      <p:sp>
        <p:nvSpPr>
          <p:cNvPr id="6" name="TextBox 5"/>
          <p:cNvSpPr txBox="1"/>
          <p:nvPr/>
        </p:nvSpPr>
        <p:spPr>
          <a:xfrm>
            <a:off x="1340701" y="3802263"/>
            <a:ext cx="9660234" cy="2554545"/>
          </a:xfrm>
          <a:prstGeom prst="rect">
            <a:avLst/>
          </a:prstGeom>
          <a:noFill/>
        </p:spPr>
        <p:txBody>
          <a:bodyPr wrap="square" rtlCol="0">
            <a:spAutoFit/>
          </a:bodyPr>
          <a:lstStyle/>
          <a:p>
            <a:r>
              <a:rPr lang="en-US" sz="3200" b="1" dirty="0"/>
              <a:t>Central limit theorem: </a:t>
            </a:r>
            <a:r>
              <a:rPr lang="en-US" sz="3200" dirty="0"/>
              <a:t>The mean of a large number of independently and identically distributed (</a:t>
            </a:r>
            <a:r>
              <a:rPr lang="en-US" sz="3200" dirty="0" err="1"/>
              <a:t>iid</a:t>
            </a:r>
            <a:r>
              <a:rPr lang="en-US" sz="3200" dirty="0"/>
              <a:t>) random variables (with mean </a:t>
            </a:r>
            <a:r>
              <a:rPr lang="en-US" sz="3200" dirty="0">
                <a:sym typeface="Symbol" panose="05050102010706020507" pitchFamily="18" charset="2"/>
              </a:rPr>
              <a:t> and standard deviation </a:t>
            </a:r>
            <a:r>
              <a:rPr lang="en-US" sz="3200" dirty="0"/>
              <a:t>) is approximately normally distributed, with mean </a:t>
            </a:r>
            <a:r>
              <a:rPr lang="en-US" sz="3200" dirty="0">
                <a:sym typeface="Symbol" panose="05050102010706020507" pitchFamily="18" charset="2"/>
              </a:rPr>
              <a:t> and standard deviation /sqrt(n), where n is the sample size.</a:t>
            </a:r>
            <a:endParaRPr lang="en-US" sz="3200" dirty="0"/>
          </a:p>
        </p:txBody>
      </p:sp>
    </p:spTree>
    <p:extLst>
      <p:ext uri="{BB962C8B-B14F-4D97-AF65-F5344CB8AC3E}">
        <p14:creationId xmlns:p14="http://schemas.microsoft.com/office/powerpoint/2010/main" val="36057086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Probability distribution for BRFSS height data</a:t>
            </a:r>
          </a:p>
        </p:txBody>
      </p:sp>
      <p:pic>
        <p:nvPicPr>
          <p:cNvPr id="4" name="Picture 3"/>
          <p:cNvPicPr>
            <a:picLocks noChangeAspect="1"/>
          </p:cNvPicPr>
          <p:nvPr/>
        </p:nvPicPr>
        <p:blipFill>
          <a:blip r:embed="rId2" cstate="print"/>
          <a:stretch>
            <a:fillRect/>
          </a:stretch>
        </p:blipFill>
        <p:spPr>
          <a:xfrm>
            <a:off x="838200" y="1323554"/>
            <a:ext cx="4245098" cy="2871381"/>
          </a:xfrm>
          <a:prstGeom prst="rect">
            <a:avLst/>
          </a:prstGeom>
        </p:spPr>
      </p:pic>
      <p:pic>
        <p:nvPicPr>
          <p:cNvPr id="5" name="Picture 4"/>
          <p:cNvPicPr>
            <a:picLocks noChangeAspect="1"/>
          </p:cNvPicPr>
          <p:nvPr/>
        </p:nvPicPr>
        <p:blipFill>
          <a:blip r:embed="rId3" cstate="print"/>
          <a:stretch>
            <a:fillRect/>
          </a:stretch>
        </p:blipFill>
        <p:spPr>
          <a:xfrm>
            <a:off x="129510" y="4186319"/>
            <a:ext cx="3473569" cy="2482397"/>
          </a:xfrm>
          <a:prstGeom prst="rect">
            <a:avLst/>
          </a:prstGeom>
        </p:spPr>
      </p:pic>
      <p:pic>
        <p:nvPicPr>
          <p:cNvPr id="6" name="Picture 5"/>
          <p:cNvPicPr>
            <a:picLocks noChangeAspect="1"/>
          </p:cNvPicPr>
          <p:nvPr/>
        </p:nvPicPr>
        <p:blipFill>
          <a:blip r:embed="rId4" cstate="print"/>
          <a:stretch>
            <a:fillRect/>
          </a:stretch>
        </p:blipFill>
        <p:spPr>
          <a:xfrm>
            <a:off x="6077338" y="1276627"/>
            <a:ext cx="4567772" cy="3239390"/>
          </a:xfrm>
          <a:prstGeom prst="rect">
            <a:avLst/>
          </a:prstGeom>
        </p:spPr>
      </p:pic>
      <p:pic>
        <p:nvPicPr>
          <p:cNvPr id="7" name="Picture 6"/>
          <p:cNvPicPr>
            <a:picLocks noChangeAspect="1"/>
          </p:cNvPicPr>
          <p:nvPr/>
        </p:nvPicPr>
        <p:blipFill>
          <a:blip r:embed="rId5" cstate="print"/>
          <a:stretch>
            <a:fillRect/>
          </a:stretch>
        </p:blipFill>
        <p:spPr>
          <a:xfrm>
            <a:off x="8011095" y="4489123"/>
            <a:ext cx="3302364" cy="2341983"/>
          </a:xfrm>
          <a:prstGeom prst="rect">
            <a:avLst/>
          </a:prstGeom>
        </p:spPr>
      </p:pic>
      <p:pic>
        <p:nvPicPr>
          <p:cNvPr id="8" name="Picture 7"/>
          <p:cNvPicPr>
            <a:picLocks noChangeAspect="1"/>
          </p:cNvPicPr>
          <p:nvPr/>
        </p:nvPicPr>
        <p:blipFill>
          <a:blip r:embed="rId6" cstate="print"/>
          <a:stretch>
            <a:fillRect/>
          </a:stretch>
        </p:blipFill>
        <p:spPr>
          <a:xfrm>
            <a:off x="3851008" y="4566733"/>
            <a:ext cx="3362722" cy="2291267"/>
          </a:xfrm>
          <a:prstGeom prst="rect">
            <a:avLst/>
          </a:prstGeom>
        </p:spPr>
      </p:pic>
      <p:sp>
        <p:nvSpPr>
          <p:cNvPr id="9" name="TextBox 8"/>
          <p:cNvSpPr txBox="1"/>
          <p:nvPr/>
        </p:nvSpPr>
        <p:spPr>
          <a:xfrm>
            <a:off x="4047619" y="4207633"/>
            <a:ext cx="2333524" cy="369332"/>
          </a:xfrm>
          <a:prstGeom prst="rect">
            <a:avLst/>
          </a:prstGeom>
          <a:noFill/>
        </p:spPr>
        <p:txBody>
          <a:bodyPr wrap="none" rtlCol="0">
            <a:spAutoFit/>
          </a:bodyPr>
          <a:lstStyle/>
          <a:p>
            <a:r>
              <a:rPr lang="en-US" dirty="0"/>
              <a:t>Discarded height &lt; 130</a:t>
            </a:r>
          </a:p>
        </p:txBody>
      </p:sp>
    </p:spTree>
    <p:extLst>
      <p:ext uri="{BB962C8B-B14F-4D97-AF65-F5344CB8AC3E}">
        <p14:creationId xmlns:p14="http://schemas.microsoft.com/office/powerpoint/2010/main" val="29469712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stretch>
            <a:fillRect/>
          </a:stretch>
        </p:blipFill>
        <p:spPr>
          <a:xfrm>
            <a:off x="7157510" y="0"/>
            <a:ext cx="4979534" cy="3531405"/>
          </a:xfrm>
          <a:prstGeom prst="rect">
            <a:avLst/>
          </a:prstGeom>
        </p:spPr>
      </p:pic>
      <p:sp>
        <p:nvSpPr>
          <p:cNvPr id="2" name="Title 1"/>
          <p:cNvSpPr>
            <a:spLocks noGrp="1"/>
          </p:cNvSpPr>
          <p:nvPr>
            <p:ph type="title"/>
          </p:nvPr>
        </p:nvSpPr>
        <p:spPr/>
        <p:txBody>
          <a:bodyPr/>
          <a:lstStyle/>
          <a:p>
            <a:r>
              <a:rPr lang="en-US" dirty="0"/>
              <a:t>Normal probability plot for </a:t>
            </a:r>
            <a:br>
              <a:rPr lang="en-US" dirty="0"/>
            </a:br>
            <a:r>
              <a:rPr lang="en-US" dirty="0"/>
              <a:t>right skewed data</a:t>
            </a:r>
          </a:p>
        </p:txBody>
      </p:sp>
      <p:pic>
        <p:nvPicPr>
          <p:cNvPr id="6" name="Picture 5"/>
          <p:cNvPicPr>
            <a:picLocks noChangeAspect="1"/>
          </p:cNvPicPr>
          <p:nvPr/>
        </p:nvPicPr>
        <p:blipFill>
          <a:blip r:embed="rId3" cstate="print"/>
          <a:stretch>
            <a:fillRect/>
          </a:stretch>
        </p:blipFill>
        <p:spPr>
          <a:xfrm>
            <a:off x="7195618" y="3298897"/>
            <a:ext cx="4941426" cy="3531405"/>
          </a:xfrm>
          <a:prstGeom prst="rect">
            <a:avLst/>
          </a:prstGeom>
        </p:spPr>
      </p:pic>
      <p:pic>
        <p:nvPicPr>
          <p:cNvPr id="7" name="Picture 6"/>
          <p:cNvPicPr>
            <a:picLocks noChangeAspect="1"/>
          </p:cNvPicPr>
          <p:nvPr/>
        </p:nvPicPr>
        <p:blipFill>
          <a:blip r:embed="rId4" cstate="print"/>
          <a:stretch>
            <a:fillRect/>
          </a:stretch>
        </p:blipFill>
        <p:spPr>
          <a:xfrm>
            <a:off x="838200" y="1825625"/>
            <a:ext cx="4903317" cy="3531405"/>
          </a:xfrm>
          <a:prstGeom prst="rect">
            <a:avLst/>
          </a:prstGeom>
        </p:spPr>
      </p:pic>
      <p:sp>
        <p:nvSpPr>
          <p:cNvPr id="9" name="Rectangle 8"/>
          <p:cNvSpPr/>
          <p:nvPr/>
        </p:nvSpPr>
        <p:spPr>
          <a:xfrm>
            <a:off x="518560" y="5550123"/>
            <a:ext cx="5958041" cy="369332"/>
          </a:xfrm>
          <a:prstGeom prst="rect">
            <a:avLst/>
          </a:prstGeom>
        </p:spPr>
        <p:txBody>
          <a:bodyPr wrap="none">
            <a:spAutoFit/>
          </a:bodyPr>
          <a:lstStyle/>
          <a:p>
            <a:r>
              <a:rPr lang="en-US" dirty="0"/>
              <a:t>x = </a:t>
            </a:r>
            <a:r>
              <a:rPr lang="en-US" dirty="0" err="1"/>
              <a:t>numpy.random.lognormal</a:t>
            </a:r>
            <a:r>
              <a:rPr lang="en-US" dirty="0"/>
              <a:t>(mean=1, sigma=0.5, size=1000)</a:t>
            </a:r>
          </a:p>
        </p:txBody>
      </p:sp>
    </p:spTree>
    <p:extLst>
      <p:ext uri="{BB962C8B-B14F-4D97-AF65-F5344CB8AC3E}">
        <p14:creationId xmlns:p14="http://schemas.microsoft.com/office/powerpoint/2010/main" val="23007481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 probability plot for </a:t>
            </a:r>
            <a:br>
              <a:rPr lang="en-US" dirty="0"/>
            </a:br>
            <a:r>
              <a:rPr lang="en-US" dirty="0"/>
              <a:t>another right skewed data</a:t>
            </a:r>
          </a:p>
        </p:txBody>
      </p:sp>
      <p:sp>
        <p:nvSpPr>
          <p:cNvPr id="6" name="Rectangle 5"/>
          <p:cNvSpPr/>
          <p:nvPr/>
        </p:nvSpPr>
        <p:spPr>
          <a:xfrm>
            <a:off x="1100011" y="5474002"/>
            <a:ext cx="5040034" cy="369332"/>
          </a:xfrm>
          <a:prstGeom prst="rect">
            <a:avLst/>
          </a:prstGeom>
        </p:spPr>
        <p:txBody>
          <a:bodyPr wrap="none">
            <a:spAutoFit/>
          </a:bodyPr>
          <a:lstStyle/>
          <a:p>
            <a:r>
              <a:rPr lang="en-US" dirty="0"/>
              <a:t>x = </a:t>
            </a:r>
            <a:r>
              <a:rPr lang="en-US" dirty="0" err="1"/>
              <a:t>numpy.random.exponential</a:t>
            </a:r>
            <a:r>
              <a:rPr lang="en-US" dirty="0"/>
              <a:t>(scale=10,size=1000)</a:t>
            </a:r>
          </a:p>
        </p:txBody>
      </p:sp>
      <p:pic>
        <p:nvPicPr>
          <p:cNvPr id="13" name="Picture 12"/>
          <p:cNvPicPr>
            <a:picLocks noChangeAspect="1"/>
          </p:cNvPicPr>
          <p:nvPr/>
        </p:nvPicPr>
        <p:blipFill>
          <a:blip r:embed="rId2" cstate="print"/>
          <a:stretch>
            <a:fillRect/>
          </a:stretch>
        </p:blipFill>
        <p:spPr>
          <a:xfrm>
            <a:off x="7212466" y="59922"/>
            <a:ext cx="4979534" cy="3531405"/>
          </a:xfrm>
          <a:prstGeom prst="rect">
            <a:avLst/>
          </a:prstGeom>
        </p:spPr>
      </p:pic>
      <p:pic>
        <p:nvPicPr>
          <p:cNvPr id="14" name="Picture 13"/>
          <p:cNvPicPr>
            <a:picLocks noChangeAspect="1"/>
          </p:cNvPicPr>
          <p:nvPr/>
        </p:nvPicPr>
        <p:blipFill>
          <a:blip r:embed="rId3" cstate="print"/>
          <a:stretch>
            <a:fillRect/>
          </a:stretch>
        </p:blipFill>
        <p:spPr>
          <a:xfrm>
            <a:off x="850641" y="1782444"/>
            <a:ext cx="4903317" cy="3531405"/>
          </a:xfrm>
          <a:prstGeom prst="rect">
            <a:avLst/>
          </a:prstGeom>
        </p:spPr>
      </p:pic>
      <p:pic>
        <p:nvPicPr>
          <p:cNvPr id="15" name="Picture 14"/>
          <p:cNvPicPr>
            <a:picLocks noChangeAspect="1"/>
          </p:cNvPicPr>
          <p:nvPr/>
        </p:nvPicPr>
        <p:blipFill>
          <a:blip r:embed="rId4" cstate="print"/>
          <a:stretch>
            <a:fillRect/>
          </a:stretch>
        </p:blipFill>
        <p:spPr>
          <a:xfrm>
            <a:off x="7250574" y="3346441"/>
            <a:ext cx="4941426" cy="3531405"/>
          </a:xfrm>
          <a:prstGeom prst="rect">
            <a:avLst/>
          </a:prstGeom>
        </p:spPr>
      </p:pic>
    </p:spTree>
    <p:extLst>
      <p:ext uri="{BB962C8B-B14F-4D97-AF65-F5344CB8AC3E}">
        <p14:creationId xmlns:p14="http://schemas.microsoft.com/office/powerpoint/2010/main" val="8094393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model</a:t>
            </a:r>
          </a:p>
        </p:txBody>
      </p:sp>
      <p:sp>
        <p:nvSpPr>
          <p:cNvPr id="3" name="Content Placeholder 2"/>
          <p:cNvSpPr>
            <a:spLocks noGrp="1"/>
          </p:cNvSpPr>
          <p:nvPr>
            <p:ph idx="1"/>
          </p:nvPr>
        </p:nvSpPr>
        <p:spPr/>
        <p:txBody>
          <a:bodyPr/>
          <a:lstStyle/>
          <a:p>
            <a:r>
              <a:rPr lang="en-US" dirty="0"/>
              <a:t>Data compression – a small set of parameters may be sufficient to summarize a large data set</a:t>
            </a:r>
          </a:p>
          <a:p>
            <a:r>
              <a:rPr lang="en-US" dirty="0"/>
              <a:t>Sometimes can smooth out noises</a:t>
            </a:r>
          </a:p>
          <a:p>
            <a:r>
              <a:rPr lang="en-US" dirty="0"/>
              <a:t>When data from a natural phenomenon fit a distribution, it can lead to insight into the physical system which can explain why the observed data has a particular form</a:t>
            </a:r>
          </a:p>
          <a:p>
            <a:r>
              <a:rPr lang="en-US" dirty="0"/>
              <a:t>Other commonly seen distributions:</a:t>
            </a:r>
          </a:p>
          <a:p>
            <a:pPr lvl="1"/>
            <a:r>
              <a:rPr lang="en-US" dirty="0"/>
              <a:t>Lognormal</a:t>
            </a:r>
          </a:p>
          <a:p>
            <a:pPr lvl="1"/>
            <a:r>
              <a:rPr lang="en-US" dirty="0"/>
              <a:t>Exponential</a:t>
            </a:r>
          </a:p>
          <a:p>
            <a:pPr lvl="1"/>
            <a:r>
              <a:rPr lang="en-US" dirty="0"/>
              <a:t>Pareto</a:t>
            </a:r>
          </a:p>
          <a:p>
            <a:endParaRPr lang="en-US" dirty="0"/>
          </a:p>
        </p:txBody>
      </p:sp>
      <p:pic>
        <p:nvPicPr>
          <p:cNvPr id="4" name="图片 3"/>
          <p:cNvPicPr>
            <a:picLocks noChangeAspect="1"/>
          </p:cNvPicPr>
          <p:nvPr/>
        </p:nvPicPr>
        <p:blipFill>
          <a:blip r:embed="rId2"/>
          <a:stretch>
            <a:fillRect/>
          </a:stretch>
        </p:blipFill>
        <p:spPr>
          <a:xfrm>
            <a:off x="7192919" y="1314968"/>
            <a:ext cx="4160881" cy="5014395"/>
          </a:xfrm>
          <a:prstGeom prst="rect">
            <a:avLst/>
          </a:prstGeom>
        </p:spPr>
      </p:pic>
    </p:spTree>
    <p:extLst>
      <p:ext uri="{BB962C8B-B14F-4D97-AF65-F5344CB8AC3E}">
        <p14:creationId xmlns:p14="http://schemas.microsoft.com/office/powerpoint/2010/main" val="675835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 normal distribution</a:t>
            </a:r>
          </a:p>
        </p:txBody>
      </p:sp>
      <p:sp>
        <p:nvSpPr>
          <p:cNvPr id="3" name="Content Placeholder 2"/>
          <p:cNvSpPr>
            <a:spLocks noGrp="1"/>
          </p:cNvSpPr>
          <p:nvPr>
            <p:ph idx="1"/>
          </p:nvPr>
        </p:nvSpPr>
        <p:spPr/>
        <p:txBody>
          <a:bodyPr/>
          <a:lstStyle/>
          <a:p>
            <a:r>
              <a:rPr lang="en-US" dirty="0"/>
              <a:t>Log(x) is normally distributed.</a:t>
            </a:r>
          </a:p>
        </p:txBody>
      </p:sp>
      <p:sp>
        <p:nvSpPr>
          <p:cNvPr id="5" name="Rectangle 4"/>
          <p:cNvSpPr/>
          <p:nvPr/>
        </p:nvSpPr>
        <p:spPr>
          <a:xfrm>
            <a:off x="1078319" y="2565954"/>
            <a:ext cx="6096000" cy="954107"/>
          </a:xfrm>
          <a:prstGeom prst="rect">
            <a:avLst/>
          </a:prstGeom>
        </p:spPr>
        <p:txBody>
          <a:bodyPr>
            <a:spAutoFit/>
          </a:bodyPr>
          <a:lstStyle/>
          <a:p>
            <a:r>
              <a:rPr lang="en-US" sz="2800" dirty="0">
                <a:solidFill>
                  <a:srgbClr val="000080"/>
                </a:solidFill>
              </a:rPr>
              <a:t>In [</a:t>
            </a:r>
            <a:r>
              <a:rPr lang="en-US" sz="2800" b="1" dirty="0">
                <a:solidFill>
                  <a:srgbClr val="000080"/>
                </a:solidFill>
              </a:rPr>
              <a:t>1431</a:t>
            </a:r>
            <a:r>
              <a:rPr lang="en-US" sz="2800" dirty="0">
                <a:solidFill>
                  <a:srgbClr val="000080"/>
                </a:solidFill>
              </a:rPr>
              <a:t>]:</a:t>
            </a:r>
            <a:r>
              <a:rPr lang="en-US" sz="2800" dirty="0"/>
              <a:t> x=lognormal(0, 0.5, 10**5);</a:t>
            </a:r>
          </a:p>
          <a:p>
            <a:r>
              <a:rPr lang="en-US" sz="2800" dirty="0">
                <a:solidFill>
                  <a:srgbClr val="000080"/>
                </a:solidFill>
              </a:rPr>
              <a:t>In [</a:t>
            </a:r>
            <a:r>
              <a:rPr lang="en-US" sz="2800" b="1" dirty="0">
                <a:solidFill>
                  <a:srgbClr val="000080"/>
                </a:solidFill>
              </a:rPr>
              <a:t>1432</a:t>
            </a:r>
            <a:r>
              <a:rPr lang="en-US" sz="2800" dirty="0">
                <a:solidFill>
                  <a:srgbClr val="000080"/>
                </a:solidFill>
              </a:rPr>
              <a:t>]:</a:t>
            </a:r>
            <a:r>
              <a:rPr lang="en-US" sz="2800" dirty="0"/>
              <a:t> </a:t>
            </a:r>
            <a:r>
              <a:rPr lang="en-US" sz="2800" dirty="0" err="1"/>
              <a:t>hist</a:t>
            </a:r>
            <a:r>
              <a:rPr lang="en-US" sz="2800" dirty="0"/>
              <a:t>(x, 50)</a:t>
            </a:r>
          </a:p>
        </p:txBody>
      </p:sp>
      <p:pic>
        <p:nvPicPr>
          <p:cNvPr id="4" name="Picture 3"/>
          <p:cNvPicPr>
            <a:picLocks noChangeAspect="1"/>
          </p:cNvPicPr>
          <p:nvPr/>
        </p:nvPicPr>
        <p:blipFill>
          <a:blip r:embed="rId2" cstate="print"/>
          <a:stretch>
            <a:fillRect/>
          </a:stretch>
        </p:blipFill>
        <p:spPr>
          <a:xfrm>
            <a:off x="7436639" y="205273"/>
            <a:ext cx="4442233" cy="3049237"/>
          </a:xfrm>
          <a:prstGeom prst="rect">
            <a:avLst/>
          </a:prstGeom>
        </p:spPr>
      </p:pic>
      <p:pic>
        <p:nvPicPr>
          <p:cNvPr id="6" name="Picture 5"/>
          <p:cNvPicPr>
            <a:picLocks noChangeAspect="1"/>
          </p:cNvPicPr>
          <p:nvPr/>
        </p:nvPicPr>
        <p:blipFill>
          <a:blip r:embed="rId3" cstate="print"/>
          <a:stretch>
            <a:fillRect/>
          </a:stretch>
        </p:blipFill>
        <p:spPr>
          <a:xfrm>
            <a:off x="7174319" y="3280565"/>
            <a:ext cx="4824848" cy="3361674"/>
          </a:xfrm>
          <a:prstGeom prst="rect">
            <a:avLst/>
          </a:prstGeom>
        </p:spPr>
      </p:pic>
      <p:pic>
        <p:nvPicPr>
          <p:cNvPr id="7" name="Picture 6"/>
          <p:cNvPicPr>
            <a:picLocks noChangeAspect="1"/>
          </p:cNvPicPr>
          <p:nvPr/>
        </p:nvPicPr>
        <p:blipFill>
          <a:blip r:embed="rId4" cstate="print"/>
          <a:stretch>
            <a:fillRect/>
          </a:stretch>
        </p:blipFill>
        <p:spPr>
          <a:xfrm>
            <a:off x="1193131" y="3588106"/>
            <a:ext cx="4306847" cy="3077901"/>
          </a:xfrm>
          <a:prstGeom prst="rect">
            <a:avLst/>
          </a:prstGeom>
        </p:spPr>
      </p:pic>
    </p:spTree>
    <p:extLst>
      <p:ext uri="{BB962C8B-B14F-4D97-AF65-F5344CB8AC3E}">
        <p14:creationId xmlns:p14="http://schemas.microsoft.com/office/powerpoint/2010/main" val="161679082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Probability distribution for BRFSS weight data</a:t>
            </a:r>
          </a:p>
        </p:txBody>
      </p:sp>
      <p:sp>
        <p:nvSpPr>
          <p:cNvPr id="3" name="Content Placeholder 2"/>
          <p:cNvSpPr>
            <a:spLocks noGrp="1"/>
          </p:cNvSpPr>
          <p:nvPr>
            <p:ph idx="1"/>
          </p:nvPr>
        </p:nvSpPr>
        <p:spPr/>
        <p:txBody>
          <a:bodyPr/>
          <a:lstStyle/>
          <a:p>
            <a:endParaRPr lang="en-US"/>
          </a:p>
        </p:txBody>
      </p:sp>
      <p:pic>
        <p:nvPicPr>
          <p:cNvPr id="6" name="Picture 5"/>
          <p:cNvPicPr>
            <a:picLocks noChangeAspect="1"/>
          </p:cNvPicPr>
          <p:nvPr/>
        </p:nvPicPr>
        <p:blipFill>
          <a:blip r:embed="rId2" cstate="print"/>
          <a:stretch>
            <a:fillRect/>
          </a:stretch>
        </p:blipFill>
        <p:spPr>
          <a:xfrm>
            <a:off x="673406" y="1810447"/>
            <a:ext cx="5220889" cy="3531405"/>
          </a:xfrm>
          <a:prstGeom prst="rect">
            <a:avLst/>
          </a:prstGeom>
        </p:spPr>
      </p:pic>
      <p:pic>
        <p:nvPicPr>
          <p:cNvPr id="7" name="Picture 6"/>
          <p:cNvPicPr>
            <a:picLocks noChangeAspect="1"/>
          </p:cNvPicPr>
          <p:nvPr/>
        </p:nvPicPr>
        <p:blipFill>
          <a:blip r:embed="rId3" cstate="print"/>
          <a:stretch>
            <a:fillRect/>
          </a:stretch>
        </p:blipFill>
        <p:spPr>
          <a:xfrm>
            <a:off x="6381948" y="1825625"/>
            <a:ext cx="4979534" cy="3531405"/>
          </a:xfrm>
          <a:prstGeom prst="rect">
            <a:avLst/>
          </a:prstGeom>
        </p:spPr>
      </p:pic>
    </p:spTree>
    <p:extLst>
      <p:ext uri="{BB962C8B-B14F-4D97-AF65-F5344CB8AC3E}">
        <p14:creationId xmlns:p14="http://schemas.microsoft.com/office/powerpoint/2010/main" val="28600993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Probability distribution for BRFSS weight data after log transformation</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cstate="print"/>
          <a:stretch>
            <a:fillRect/>
          </a:stretch>
        </p:blipFill>
        <p:spPr>
          <a:xfrm>
            <a:off x="668497" y="1825625"/>
            <a:ext cx="5144672" cy="3531405"/>
          </a:xfrm>
          <a:prstGeom prst="rect">
            <a:avLst/>
          </a:prstGeom>
        </p:spPr>
      </p:pic>
      <p:pic>
        <p:nvPicPr>
          <p:cNvPr id="5" name="Picture 4"/>
          <p:cNvPicPr>
            <a:picLocks noChangeAspect="1"/>
          </p:cNvPicPr>
          <p:nvPr/>
        </p:nvPicPr>
        <p:blipFill>
          <a:blip r:embed="rId3" cstate="print"/>
          <a:stretch>
            <a:fillRect/>
          </a:stretch>
        </p:blipFill>
        <p:spPr>
          <a:xfrm>
            <a:off x="6582077" y="1805673"/>
            <a:ext cx="4941426" cy="3531405"/>
          </a:xfrm>
          <a:prstGeom prst="rect">
            <a:avLst/>
          </a:prstGeom>
        </p:spPr>
      </p:pic>
      <p:sp>
        <p:nvSpPr>
          <p:cNvPr id="9" name="Rectangle 8"/>
          <p:cNvSpPr/>
          <p:nvPr/>
        </p:nvSpPr>
        <p:spPr>
          <a:xfrm>
            <a:off x="4186518" y="5452063"/>
            <a:ext cx="6096000" cy="646331"/>
          </a:xfrm>
          <a:prstGeom prst="rect">
            <a:avLst/>
          </a:prstGeom>
        </p:spPr>
        <p:txBody>
          <a:bodyPr>
            <a:spAutoFit/>
          </a:bodyPr>
          <a:lstStyle/>
          <a:p>
            <a:r>
              <a:rPr lang="en-US" dirty="0">
                <a:solidFill>
                  <a:srgbClr val="000080"/>
                </a:solidFill>
              </a:rPr>
              <a:t>In [</a:t>
            </a:r>
            <a:r>
              <a:rPr lang="en-US" b="1" dirty="0">
                <a:solidFill>
                  <a:srgbClr val="000080"/>
                </a:solidFill>
              </a:rPr>
              <a:t>376</a:t>
            </a:r>
            <a:r>
              <a:rPr lang="en-US" dirty="0">
                <a:solidFill>
                  <a:srgbClr val="000080"/>
                </a:solidFill>
              </a:rPr>
              <a:t>]:</a:t>
            </a:r>
            <a:r>
              <a:rPr lang="en-US" dirty="0"/>
              <a:t> </a:t>
            </a:r>
            <a:r>
              <a:rPr lang="en-US" dirty="0" err="1"/>
              <a:t>corrcoef</a:t>
            </a:r>
            <a:r>
              <a:rPr lang="en-US" dirty="0"/>
              <a:t>(weight, height)[0][1]</a:t>
            </a:r>
          </a:p>
          <a:p>
            <a:r>
              <a:rPr lang="en-US" dirty="0">
                <a:solidFill>
                  <a:srgbClr val="8B0000"/>
                </a:solidFill>
              </a:rPr>
              <a:t>Out[</a:t>
            </a:r>
            <a:r>
              <a:rPr lang="en-US" b="1" dirty="0">
                <a:solidFill>
                  <a:srgbClr val="8B0000"/>
                </a:solidFill>
              </a:rPr>
              <a:t>376</a:t>
            </a:r>
            <a:r>
              <a:rPr lang="en-US" dirty="0">
                <a:solidFill>
                  <a:srgbClr val="8B0000"/>
                </a:solidFill>
              </a:rPr>
              <a:t>]:</a:t>
            </a:r>
            <a:r>
              <a:rPr lang="en-US" dirty="0"/>
              <a:t> 0.5110289460952534</a:t>
            </a:r>
          </a:p>
        </p:txBody>
      </p:sp>
      <p:sp>
        <p:nvSpPr>
          <p:cNvPr id="11" name="Rectangle 10"/>
          <p:cNvSpPr/>
          <p:nvPr/>
        </p:nvSpPr>
        <p:spPr>
          <a:xfrm>
            <a:off x="4186518" y="6047351"/>
            <a:ext cx="4562865" cy="646331"/>
          </a:xfrm>
          <a:prstGeom prst="rect">
            <a:avLst/>
          </a:prstGeom>
        </p:spPr>
        <p:txBody>
          <a:bodyPr wrap="square">
            <a:spAutoFit/>
          </a:bodyPr>
          <a:lstStyle/>
          <a:p>
            <a:r>
              <a:rPr lang="en-US" dirty="0">
                <a:solidFill>
                  <a:srgbClr val="000080"/>
                </a:solidFill>
              </a:rPr>
              <a:t>In [</a:t>
            </a:r>
            <a:r>
              <a:rPr lang="en-US" b="1" dirty="0">
                <a:solidFill>
                  <a:srgbClr val="000080"/>
                </a:solidFill>
              </a:rPr>
              <a:t>377</a:t>
            </a:r>
            <a:r>
              <a:rPr lang="en-US" dirty="0">
                <a:solidFill>
                  <a:srgbClr val="000080"/>
                </a:solidFill>
              </a:rPr>
              <a:t>]:</a:t>
            </a:r>
            <a:r>
              <a:rPr lang="en-US" dirty="0"/>
              <a:t> </a:t>
            </a:r>
            <a:r>
              <a:rPr lang="en-US" dirty="0" err="1"/>
              <a:t>corrcoef</a:t>
            </a:r>
            <a:r>
              <a:rPr lang="en-US" dirty="0"/>
              <a:t>(log(weight), height)[0][1]</a:t>
            </a:r>
          </a:p>
          <a:p>
            <a:r>
              <a:rPr lang="en-US" dirty="0">
                <a:solidFill>
                  <a:srgbClr val="8B0000"/>
                </a:solidFill>
              </a:rPr>
              <a:t>Out[</a:t>
            </a:r>
            <a:r>
              <a:rPr lang="en-US" b="1" dirty="0">
                <a:solidFill>
                  <a:srgbClr val="8B0000"/>
                </a:solidFill>
              </a:rPr>
              <a:t>377</a:t>
            </a:r>
            <a:r>
              <a:rPr lang="en-US" dirty="0">
                <a:solidFill>
                  <a:srgbClr val="8B0000"/>
                </a:solidFill>
              </a:rPr>
              <a:t>]:</a:t>
            </a:r>
            <a:r>
              <a:rPr lang="en-US" dirty="0"/>
              <a:t> 0.53405888354314057</a:t>
            </a:r>
          </a:p>
        </p:txBody>
      </p:sp>
    </p:spTree>
    <p:extLst>
      <p:ext uri="{BB962C8B-B14F-4D97-AF65-F5344CB8AC3E}">
        <p14:creationId xmlns:p14="http://schemas.microsoft.com/office/powerpoint/2010/main" val="157576703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Correlation between height and weight</a:t>
            </a:r>
          </a:p>
        </p:txBody>
      </p:sp>
      <p:sp>
        <p:nvSpPr>
          <p:cNvPr id="5" name="Rectangle 4"/>
          <p:cNvSpPr/>
          <p:nvPr/>
        </p:nvSpPr>
        <p:spPr>
          <a:xfrm>
            <a:off x="1013012" y="1825625"/>
            <a:ext cx="6096000" cy="646331"/>
          </a:xfrm>
          <a:prstGeom prst="rect">
            <a:avLst/>
          </a:prstGeom>
        </p:spPr>
        <p:txBody>
          <a:bodyPr>
            <a:spAutoFit/>
          </a:bodyPr>
          <a:lstStyle/>
          <a:p>
            <a:r>
              <a:rPr lang="en-US" dirty="0">
                <a:solidFill>
                  <a:srgbClr val="000080"/>
                </a:solidFill>
              </a:rPr>
              <a:t>In [</a:t>
            </a:r>
            <a:r>
              <a:rPr lang="en-US" b="1" dirty="0">
                <a:solidFill>
                  <a:srgbClr val="000080"/>
                </a:solidFill>
              </a:rPr>
              <a:t>376</a:t>
            </a:r>
            <a:r>
              <a:rPr lang="en-US" dirty="0">
                <a:solidFill>
                  <a:srgbClr val="000080"/>
                </a:solidFill>
              </a:rPr>
              <a:t>]:</a:t>
            </a:r>
            <a:r>
              <a:rPr lang="en-US" dirty="0"/>
              <a:t> </a:t>
            </a:r>
            <a:r>
              <a:rPr lang="en-US" dirty="0" err="1"/>
              <a:t>corrcoef</a:t>
            </a:r>
            <a:r>
              <a:rPr lang="en-US" dirty="0"/>
              <a:t>(weight, height)[0][1]</a:t>
            </a:r>
          </a:p>
          <a:p>
            <a:r>
              <a:rPr lang="en-US" dirty="0">
                <a:solidFill>
                  <a:srgbClr val="8B0000"/>
                </a:solidFill>
              </a:rPr>
              <a:t>Out[</a:t>
            </a:r>
            <a:r>
              <a:rPr lang="en-US" b="1" dirty="0">
                <a:solidFill>
                  <a:srgbClr val="8B0000"/>
                </a:solidFill>
              </a:rPr>
              <a:t>376</a:t>
            </a:r>
            <a:r>
              <a:rPr lang="en-US" dirty="0">
                <a:solidFill>
                  <a:srgbClr val="8B0000"/>
                </a:solidFill>
              </a:rPr>
              <a:t>]:</a:t>
            </a:r>
            <a:r>
              <a:rPr lang="en-US" dirty="0"/>
              <a:t> 0.5110289460952534</a:t>
            </a:r>
          </a:p>
        </p:txBody>
      </p:sp>
      <p:sp>
        <p:nvSpPr>
          <p:cNvPr id="6" name="Rectangle 5"/>
          <p:cNvSpPr/>
          <p:nvPr/>
        </p:nvSpPr>
        <p:spPr>
          <a:xfrm>
            <a:off x="1013012" y="2420913"/>
            <a:ext cx="4562865" cy="646331"/>
          </a:xfrm>
          <a:prstGeom prst="rect">
            <a:avLst/>
          </a:prstGeom>
        </p:spPr>
        <p:txBody>
          <a:bodyPr wrap="square">
            <a:spAutoFit/>
          </a:bodyPr>
          <a:lstStyle/>
          <a:p>
            <a:r>
              <a:rPr lang="en-US" dirty="0">
                <a:solidFill>
                  <a:srgbClr val="000080"/>
                </a:solidFill>
              </a:rPr>
              <a:t>In [</a:t>
            </a:r>
            <a:r>
              <a:rPr lang="en-US" b="1" dirty="0">
                <a:solidFill>
                  <a:srgbClr val="000080"/>
                </a:solidFill>
              </a:rPr>
              <a:t>377</a:t>
            </a:r>
            <a:r>
              <a:rPr lang="en-US" dirty="0">
                <a:solidFill>
                  <a:srgbClr val="000080"/>
                </a:solidFill>
              </a:rPr>
              <a:t>]:</a:t>
            </a:r>
            <a:r>
              <a:rPr lang="en-US" dirty="0"/>
              <a:t> </a:t>
            </a:r>
            <a:r>
              <a:rPr lang="en-US" dirty="0" err="1"/>
              <a:t>corrcoef</a:t>
            </a:r>
            <a:r>
              <a:rPr lang="en-US" dirty="0"/>
              <a:t>(log(weight), height)[0][1]</a:t>
            </a:r>
          </a:p>
          <a:p>
            <a:r>
              <a:rPr lang="en-US" dirty="0">
                <a:solidFill>
                  <a:srgbClr val="8B0000"/>
                </a:solidFill>
              </a:rPr>
              <a:t>Out[</a:t>
            </a:r>
            <a:r>
              <a:rPr lang="en-US" b="1" dirty="0">
                <a:solidFill>
                  <a:srgbClr val="8B0000"/>
                </a:solidFill>
              </a:rPr>
              <a:t>377</a:t>
            </a:r>
            <a:r>
              <a:rPr lang="en-US" dirty="0">
                <a:solidFill>
                  <a:srgbClr val="8B0000"/>
                </a:solidFill>
              </a:rPr>
              <a:t>]:</a:t>
            </a:r>
            <a:r>
              <a:rPr lang="en-US" dirty="0"/>
              <a:t> 0.53405888354314057</a:t>
            </a:r>
          </a:p>
        </p:txBody>
      </p:sp>
      <p:pic>
        <p:nvPicPr>
          <p:cNvPr id="7" name="Picture 6"/>
          <p:cNvPicPr>
            <a:picLocks noChangeAspect="1"/>
          </p:cNvPicPr>
          <p:nvPr/>
        </p:nvPicPr>
        <p:blipFill>
          <a:blip r:embed="rId2" cstate="print"/>
          <a:stretch>
            <a:fillRect/>
          </a:stretch>
        </p:blipFill>
        <p:spPr>
          <a:xfrm>
            <a:off x="6374266" y="3226290"/>
            <a:ext cx="4979534" cy="3378970"/>
          </a:xfrm>
          <a:prstGeom prst="rect">
            <a:avLst/>
          </a:prstGeom>
        </p:spPr>
      </p:pic>
      <p:pic>
        <p:nvPicPr>
          <p:cNvPr id="8" name="Picture 7"/>
          <p:cNvPicPr>
            <a:picLocks noChangeAspect="1"/>
          </p:cNvPicPr>
          <p:nvPr/>
        </p:nvPicPr>
        <p:blipFill>
          <a:blip r:embed="rId3" cstate="print"/>
          <a:stretch>
            <a:fillRect/>
          </a:stretch>
        </p:blipFill>
        <p:spPr>
          <a:xfrm>
            <a:off x="582896" y="3253184"/>
            <a:ext cx="4979534" cy="3378970"/>
          </a:xfrm>
          <a:prstGeom prst="rect">
            <a:avLst/>
          </a:prstGeom>
        </p:spPr>
      </p:pic>
    </p:spTree>
    <p:extLst>
      <p:ext uri="{BB962C8B-B14F-4D97-AF65-F5344CB8AC3E}">
        <p14:creationId xmlns:p14="http://schemas.microsoft.com/office/powerpoint/2010/main" val="148820160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 normal distribution with different parameters </a:t>
            </a:r>
          </a:p>
        </p:txBody>
      </p:sp>
      <p:sp>
        <p:nvSpPr>
          <p:cNvPr id="3" name="Content Placeholder 2"/>
          <p:cNvSpPr>
            <a:spLocks noGrp="1"/>
          </p:cNvSpPr>
          <p:nvPr>
            <p:ph idx="1"/>
          </p:nvPr>
        </p:nvSpPr>
        <p:spPr/>
        <p:txBody>
          <a:bodyPr/>
          <a:lstStyle/>
          <a:p>
            <a:endParaRPr lang="en-US"/>
          </a:p>
        </p:txBody>
      </p:sp>
      <p:pic>
        <p:nvPicPr>
          <p:cNvPr id="1026" name="Picture 2" descr="Plot of the Lognormal PD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86301" y="2020547"/>
            <a:ext cx="4154952" cy="415495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lot of the Lognormal CD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65863" y="1811557"/>
            <a:ext cx="4381500" cy="43815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943582" y="6257654"/>
            <a:ext cx="5291962" cy="369332"/>
          </a:xfrm>
          <a:prstGeom prst="rect">
            <a:avLst/>
          </a:prstGeom>
        </p:spPr>
        <p:txBody>
          <a:bodyPr wrap="none">
            <a:spAutoFit/>
          </a:bodyPr>
          <a:lstStyle/>
          <a:p>
            <a:r>
              <a:rPr lang="en-US" dirty="0"/>
              <a:t>https://en.wikipedia.org/wiki/Log-normal_distribution</a:t>
            </a:r>
          </a:p>
        </p:txBody>
      </p:sp>
    </p:spTree>
    <p:extLst>
      <p:ext uri="{BB962C8B-B14F-4D97-AF65-F5344CB8AC3E}">
        <p14:creationId xmlns:p14="http://schemas.microsoft.com/office/powerpoint/2010/main" val="449798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Exponential distribution</a:t>
            </a:r>
          </a:p>
        </p:txBody>
      </p:sp>
      <p:sp>
        <p:nvSpPr>
          <p:cNvPr id="3" name="Content Placeholder 2"/>
          <p:cNvSpPr>
            <a:spLocks noGrp="1"/>
          </p:cNvSpPr>
          <p:nvPr>
            <p:ph idx="1"/>
          </p:nvPr>
        </p:nvSpPr>
        <p:spPr/>
        <p:txBody>
          <a:bodyPr/>
          <a:lstStyle/>
          <a:p>
            <a:endParaRPr lang="en-US" dirty="0"/>
          </a:p>
        </p:txBody>
      </p:sp>
      <p:pic>
        <p:nvPicPr>
          <p:cNvPr id="2050" name="Picture 2" descr="Probability density functi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5996" y="1690688"/>
            <a:ext cx="5448300" cy="435864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umulative distribution functi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02362" y="1690688"/>
            <a:ext cx="5434012" cy="434721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021036" y="1420838"/>
            <a:ext cx="1916723" cy="523220"/>
          </a:xfrm>
          <a:prstGeom prst="rect">
            <a:avLst/>
          </a:prstGeom>
        </p:spPr>
        <p:txBody>
          <a:bodyPr wrap="square">
            <a:spAutoFit/>
          </a:bodyPr>
          <a:lstStyle/>
          <a:p>
            <a:r>
              <a:rPr lang="en-US" sz="2800" dirty="0">
                <a:solidFill>
                  <a:srgbClr val="000000"/>
                </a:solidFill>
                <a:latin typeface="Arial" panose="020B0604020202020204" pitchFamily="34" charset="0"/>
              </a:rPr>
              <a:t>PDF: </a:t>
            </a:r>
            <a:r>
              <a:rPr lang="el-GR" sz="2800" dirty="0">
                <a:solidFill>
                  <a:srgbClr val="000000"/>
                </a:solidFill>
                <a:latin typeface="Arial" panose="020B0604020202020204" pitchFamily="34" charset="0"/>
              </a:rPr>
              <a:t>λ </a:t>
            </a:r>
            <a:r>
              <a:rPr lang="en-US" sz="2800" i="1" dirty="0">
                <a:solidFill>
                  <a:srgbClr val="000000"/>
                </a:solidFill>
                <a:latin typeface="Arial" panose="020B0604020202020204" pitchFamily="34" charset="0"/>
              </a:rPr>
              <a:t>e</a:t>
            </a:r>
            <a:r>
              <a:rPr lang="en-US" sz="2800" baseline="30000" dirty="0">
                <a:solidFill>
                  <a:srgbClr val="000000"/>
                </a:solidFill>
                <a:latin typeface="Arial" panose="020B0604020202020204" pitchFamily="34" charset="0"/>
              </a:rPr>
              <a:t>−</a:t>
            </a:r>
            <a:r>
              <a:rPr lang="el-GR" sz="2800" i="1" baseline="30000" dirty="0">
                <a:solidFill>
                  <a:srgbClr val="000000"/>
                </a:solidFill>
                <a:latin typeface="Arial" panose="020B0604020202020204" pitchFamily="34" charset="0"/>
              </a:rPr>
              <a:t>λ</a:t>
            </a:r>
            <a:r>
              <a:rPr lang="en-US" sz="2800" i="1" baseline="30000" dirty="0">
                <a:solidFill>
                  <a:srgbClr val="000000"/>
                </a:solidFill>
                <a:latin typeface="Arial" panose="020B0604020202020204" pitchFamily="34" charset="0"/>
              </a:rPr>
              <a:t>x</a:t>
            </a:r>
            <a:endParaRPr lang="en-US" sz="2800" dirty="0"/>
          </a:p>
        </p:txBody>
      </p:sp>
      <p:sp>
        <p:nvSpPr>
          <p:cNvPr id="5" name="Rectangle 4"/>
          <p:cNvSpPr/>
          <p:nvPr/>
        </p:nvSpPr>
        <p:spPr>
          <a:xfrm>
            <a:off x="1659983" y="6311900"/>
            <a:ext cx="4942379" cy="369332"/>
          </a:xfrm>
          <a:prstGeom prst="rect">
            <a:avLst/>
          </a:prstGeom>
        </p:spPr>
        <p:txBody>
          <a:bodyPr wrap="none">
            <a:spAutoFit/>
          </a:bodyPr>
          <a:lstStyle/>
          <a:p>
            <a:r>
              <a:rPr lang="en-US" dirty="0">
                <a:solidFill>
                  <a:srgbClr val="222222"/>
                </a:solidFill>
                <a:latin typeface="Arial" panose="020B0604020202020204" pitchFamily="34" charset="0"/>
              </a:rPr>
              <a:t>the time between events in a </a:t>
            </a:r>
            <a:r>
              <a:rPr lang="en-US" dirty="0">
                <a:solidFill>
                  <a:srgbClr val="0B0080"/>
                </a:solidFill>
                <a:latin typeface="Arial" panose="020B0604020202020204" pitchFamily="34" charset="0"/>
              </a:rPr>
              <a:t>Poisson process</a:t>
            </a:r>
            <a:r>
              <a:rPr lang="en-US" dirty="0">
                <a:solidFill>
                  <a:srgbClr val="222222"/>
                </a:solidFill>
                <a:latin typeface="Arial" panose="020B0604020202020204" pitchFamily="34" charset="0"/>
              </a:rPr>
              <a:t>,</a:t>
            </a:r>
            <a:endParaRPr lang="en-US" dirty="0"/>
          </a:p>
        </p:txBody>
      </p:sp>
      <p:sp>
        <p:nvSpPr>
          <p:cNvPr id="6" name="Rectangle 5"/>
          <p:cNvSpPr/>
          <p:nvPr/>
        </p:nvSpPr>
        <p:spPr>
          <a:xfrm>
            <a:off x="8544101" y="1472588"/>
            <a:ext cx="2308645" cy="523220"/>
          </a:xfrm>
          <a:prstGeom prst="rect">
            <a:avLst/>
          </a:prstGeom>
        </p:spPr>
        <p:txBody>
          <a:bodyPr wrap="none">
            <a:spAutoFit/>
          </a:bodyPr>
          <a:lstStyle/>
          <a:p>
            <a:r>
              <a:rPr lang="en-US" sz="2800" dirty="0">
                <a:solidFill>
                  <a:srgbClr val="000000"/>
                </a:solidFill>
                <a:latin typeface="Arial" panose="020B0604020202020204" pitchFamily="34" charset="0"/>
              </a:rPr>
              <a:t>CDF: 1 − </a:t>
            </a:r>
            <a:r>
              <a:rPr lang="en-US" sz="2800" i="1" dirty="0">
                <a:solidFill>
                  <a:srgbClr val="000000"/>
                </a:solidFill>
                <a:latin typeface="Arial" panose="020B0604020202020204" pitchFamily="34" charset="0"/>
              </a:rPr>
              <a:t>e</a:t>
            </a:r>
            <a:r>
              <a:rPr lang="en-US" sz="2800" baseline="30000" dirty="0">
                <a:solidFill>
                  <a:srgbClr val="000000"/>
                </a:solidFill>
                <a:latin typeface="Arial" panose="020B0604020202020204" pitchFamily="34" charset="0"/>
              </a:rPr>
              <a:t>−</a:t>
            </a:r>
            <a:r>
              <a:rPr lang="el-GR" sz="2800" i="1" baseline="30000" dirty="0">
                <a:solidFill>
                  <a:srgbClr val="000000"/>
                </a:solidFill>
                <a:latin typeface="Arial" panose="020B0604020202020204" pitchFamily="34" charset="0"/>
              </a:rPr>
              <a:t>λ</a:t>
            </a:r>
            <a:r>
              <a:rPr lang="en-US" sz="2800" i="1" baseline="30000" dirty="0">
                <a:solidFill>
                  <a:srgbClr val="000000"/>
                </a:solidFill>
                <a:latin typeface="Arial" panose="020B0604020202020204" pitchFamily="34" charset="0"/>
              </a:rPr>
              <a:t>x</a:t>
            </a:r>
            <a:endParaRPr lang="en-US" sz="2800" dirty="0"/>
          </a:p>
        </p:txBody>
      </p:sp>
    </p:spTree>
    <p:extLst>
      <p:ext uri="{BB962C8B-B14F-4D97-AF65-F5344CB8AC3E}">
        <p14:creationId xmlns:p14="http://schemas.microsoft.com/office/powerpoint/2010/main" val="21433913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Simulation using uniform distribution</a:t>
            </a:r>
          </a:p>
        </p:txBody>
      </p:sp>
      <p:sp>
        <p:nvSpPr>
          <p:cNvPr id="6" name="Rectangle 5"/>
          <p:cNvSpPr/>
          <p:nvPr/>
        </p:nvSpPr>
        <p:spPr>
          <a:xfrm>
            <a:off x="1022252" y="1521284"/>
            <a:ext cx="6096000" cy="4524315"/>
          </a:xfrm>
          <a:prstGeom prst="rect">
            <a:avLst/>
          </a:prstGeom>
        </p:spPr>
        <p:txBody>
          <a:bodyPr>
            <a:spAutoFit/>
          </a:bodyPr>
          <a:lstStyle/>
          <a:p>
            <a:r>
              <a:rPr lang="en-US" dirty="0">
                <a:solidFill>
                  <a:srgbClr val="000080"/>
                </a:solidFill>
                <a:effectLst/>
              </a:rPr>
              <a:t>In [</a:t>
            </a:r>
            <a:r>
              <a:rPr lang="en-US" b="1" dirty="0">
                <a:solidFill>
                  <a:srgbClr val="000080"/>
                </a:solidFill>
                <a:effectLst/>
              </a:rPr>
              <a:t>947</a:t>
            </a:r>
            <a:r>
              <a:rPr lang="en-US" dirty="0">
                <a:solidFill>
                  <a:srgbClr val="000080"/>
                </a:solidFill>
                <a:effectLst/>
              </a:rPr>
              <a:t>]:</a:t>
            </a:r>
            <a:r>
              <a:rPr lang="en-US" dirty="0">
                <a:effectLst/>
              </a:rPr>
              <a:t> a = rand(10**6)</a:t>
            </a:r>
          </a:p>
          <a:p>
            <a:r>
              <a:rPr lang="en-US" dirty="0">
                <a:solidFill>
                  <a:srgbClr val="000080"/>
                </a:solidFill>
                <a:effectLst/>
              </a:rPr>
              <a:t>     ...:</a:t>
            </a:r>
            <a:r>
              <a:rPr lang="en-US" dirty="0">
                <a:effectLst/>
              </a:rPr>
              <a:t> print('population mean:', mean(a))</a:t>
            </a:r>
          </a:p>
          <a:p>
            <a:r>
              <a:rPr lang="en-US" dirty="0">
                <a:solidFill>
                  <a:srgbClr val="000080"/>
                </a:solidFill>
                <a:effectLst/>
              </a:rPr>
              <a:t>     ...:</a:t>
            </a:r>
            <a:r>
              <a:rPr lang="en-US" dirty="0">
                <a:effectLst/>
              </a:rPr>
              <a:t> print('standard deviation:', </a:t>
            </a:r>
            <a:r>
              <a:rPr lang="en-US" dirty="0" err="1">
                <a:effectLst/>
              </a:rPr>
              <a:t>std</a:t>
            </a:r>
            <a:r>
              <a:rPr lang="en-US" dirty="0">
                <a:effectLst/>
              </a:rPr>
              <a:t>(a))</a:t>
            </a:r>
          </a:p>
          <a:p>
            <a:r>
              <a:rPr lang="en-US" dirty="0">
                <a:solidFill>
                  <a:srgbClr val="000080"/>
                </a:solidFill>
                <a:effectLst/>
              </a:rPr>
              <a:t>     ...:</a:t>
            </a:r>
            <a:r>
              <a:rPr lang="en-US" dirty="0">
                <a:effectLst/>
              </a:rPr>
              <a:t> # now draw 100 samples, repeat 1000 times.</a:t>
            </a:r>
          </a:p>
          <a:p>
            <a:r>
              <a:rPr lang="en-US" dirty="0">
                <a:solidFill>
                  <a:srgbClr val="000080"/>
                </a:solidFill>
                <a:effectLst/>
              </a:rPr>
              <a:t>     ...:</a:t>
            </a:r>
            <a:r>
              <a:rPr lang="en-US" dirty="0">
                <a:effectLst/>
              </a:rPr>
              <a:t> # save in a 100x1000 matrix</a:t>
            </a:r>
          </a:p>
          <a:p>
            <a:r>
              <a:rPr lang="en-US" dirty="0">
                <a:solidFill>
                  <a:srgbClr val="000080"/>
                </a:solidFill>
                <a:effectLst/>
              </a:rPr>
              <a:t>     ...:</a:t>
            </a:r>
            <a:r>
              <a:rPr lang="en-US" dirty="0">
                <a:effectLst/>
              </a:rPr>
              <a:t> b = </a:t>
            </a:r>
            <a:r>
              <a:rPr lang="en-US" dirty="0" err="1">
                <a:effectLst/>
              </a:rPr>
              <a:t>np.random.choice</a:t>
            </a:r>
            <a:r>
              <a:rPr lang="en-US" dirty="0">
                <a:effectLst/>
              </a:rPr>
              <a:t>(a, (100,1000), replace=False)</a:t>
            </a:r>
          </a:p>
          <a:p>
            <a:r>
              <a:rPr lang="en-US" dirty="0">
                <a:solidFill>
                  <a:srgbClr val="000080"/>
                </a:solidFill>
                <a:effectLst/>
              </a:rPr>
              <a:t>     ...:</a:t>
            </a:r>
            <a:r>
              <a:rPr lang="en-US" dirty="0">
                <a:effectLst/>
              </a:rPr>
              <a:t> # mean of each column</a:t>
            </a:r>
          </a:p>
          <a:p>
            <a:r>
              <a:rPr lang="en-US" dirty="0">
                <a:solidFill>
                  <a:srgbClr val="000080"/>
                </a:solidFill>
                <a:effectLst/>
              </a:rPr>
              <a:t>     ...:</a:t>
            </a:r>
            <a:r>
              <a:rPr lang="en-US" dirty="0">
                <a:effectLst/>
              </a:rPr>
              <a:t> </a:t>
            </a:r>
            <a:r>
              <a:rPr lang="en-US" dirty="0" err="1">
                <a:effectLst/>
              </a:rPr>
              <a:t>sampleMean</a:t>
            </a:r>
            <a:r>
              <a:rPr lang="en-US" dirty="0">
                <a:effectLst/>
              </a:rPr>
              <a:t> = mean(b, axis=0) </a:t>
            </a:r>
          </a:p>
          <a:p>
            <a:r>
              <a:rPr lang="en-US" dirty="0">
                <a:solidFill>
                  <a:srgbClr val="000080"/>
                </a:solidFill>
                <a:effectLst/>
              </a:rPr>
              <a:t>     ...:</a:t>
            </a:r>
            <a:r>
              <a:rPr lang="en-US" dirty="0">
                <a:effectLst/>
              </a:rPr>
              <a:t> </a:t>
            </a:r>
            <a:r>
              <a:rPr lang="en-US" dirty="0" err="1">
                <a:effectLst/>
              </a:rPr>
              <a:t>hist</a:t>
            </a:r>
            <a:r>
              <a:rPr lang="en-US" dirty="0">
                <a:effectLst/>
              </a:rPr>
              <a:t>(</a:t>
            </a:r>
            <a:r>
              <a:rPr lang="en-US" dirty="0" err="1">
                <a:effectLst/>
              </a:rPr>
              <a:t>sampleMean</a:t>
            </a:r>
            <a:r>
              <a:rPr lang="en-US" dirty="0">
                <a:effectLst/>
              </a:rPr>
              <a:t>, 20)</a:t>
            </a:r>
          </a:p>
          <a:p>
            <a:r>
              <a:rPr lang="en-US" dirty="0">
                <a:solidFill>
                  <a:srgbClr val="000080"/>
                </a:solidFill>
                <a:effectLst/>
              </a:rPr>
              <a:t>     ...:</a:t>
            </a:r>
            <a:r>
              <a:rPr lang="en-US" dirty="0">
                <a:effectLst/>
              </a:rPr>
              <a:t> print('mean of </a:t>
            </a:r>
            <a:r>
              <a:rPr lang="en-US" dirty="0" err="1">
                <a:effectLst/>
              </a:rPr>
              <a:t>sampleMean</a:t>
            </a:r>
            <a:r>
              <a:rPr lang="en-US" dirty="0">
                <a:effectLst/>
              </a:rPr>
              <a:t>:', mean(</a:t>
            </a:r>
            <a:r>
              <a:rPr lang="en-US" dirty="0" err="1">
                <a:effectLst/>
              </a:rPr>
              <a:t>sampleMean</a:t>
            </a:r>
            <a:r>
              <a:rPr lang="en-US" dirty="0">
                <a:effectLst/>
              </a:rPr>
              <a:t>))</a:t>
            </a:r>
          </a:p>
          <a:p>
            <a:r>
              <a:rPr lang="en-US" dirty="0">
                <a:solidFill>
                  <a:srgbClr val="000080"/>
                </a:solidFill>
                <a:effectLst/>
              </a:rPr>
              <a:t>     ...:</a:t>
            </a:r>
            <a:r>
              <a:rPr lang="en-US" dirty="0">
                <a:effectLst/>
              </a:rPr>
              <a:t> print('</a:t>
            </a:r>
            <a:r>
              <a:rPr lang="en-US" dirty="0" err="1">
                <a:effectLst/>
              </a:rPr>
              <a:t>std</a:t>
            </a:r>
            <a:r>
              <a:rPr lang="en-US" dirty="0">
                <a:effectLst/>
              </a:rPr>
              <a:t> of </a:t>
            </a:r>
            <a:r>
              <a:rPr lang="en-US" dirty="0" err="1">
                <a:effectLst/>
              </a:rPr>
              <a:t>sampleMean</a:t>
            </a:r>
            <a:r>
              <a:rPr lang="en-US" dirty="0">
                <a:effectLst/>
              </a:rPr>
              <a:t>:', </a:t>
            </a:r>
            <a:r>
              <a:rPr lang="en-US" dirty="0" err="1">
                <a:effectLst/>
              </a:rPr>
              <a:t>std</a:t>
            </a:r>
            <a:r>
              <a:rPr lang="en-US" dirty="0">
                <a:effectLst/>
              </a:rPr>
              <a:t>(</a:t>
            </a:r>
            <a:r>
              <a:rPr lang="en-US" dirty="0" err="1">
                <a:effectLst/>
              </a:rPr>
              <a:t>sampleMean</a:t>
            </a:r>
            <a:r>
              <a:rPr lang="en-US" dirty="0">
                <a:effectLst/>
              </a:rPr>
              <a:t>))</a:t>
            </a:r>
          </a:p>
          <a:p>
            <a:r>
              <a:rPr lang="en-US" dirty="0">
                <a:solidFill>
                  <a:srgbClr val="000080"/>
                </a:solidFill>
                <a:effectLst/>
              </a:rPr>
              <a:t>     ...:</a:t>
            </a:r>
            <a:r>
              <a:rPr lang="en-US" dirty="0">
                <a:effectLst/>
              </a:rPr>
              <a:t> </a:t>
            </a:r>
          </a:p>
          <a:p>
            <a:r>
              <a:rPr lang="en-US" dirty="0">
                <a:effectLst/>
              </a:rPr>
              <a:t>population mean: 0.500377047392</a:t>
            </a:r>
          </a:p>
          <a:p>
            <a:r>
              <a:rPr lang="en-US" dirty="0">
                <a:effectLst/>
              </a:rPr>
              <a:t>standard deviation: 0.288753616022</a:t>
            </a:r>
          </a:p>
          <a:p>
            <a:r>
              <a:rPr lang="en-US" dirty="0">
                <a:effectLst/>
              </a:rPr>
              <a:t>mean of </a:t>
            </a:r>
            <a:r>
              <a:rPr lang="en-US" dirty="0" err="1">
                <a:effectLst/>
              </a:rPr>
              <a:t>sampleMean</a:t>
            </a:r>
            <a:r>
              <a:rPr lang="en-US" dirty="0">
                <a:effectLst/>
              </a:rPr>
              <a:t>: 0.500392388908</a:t>
            </a:r>
          </a:p>
          <a:p>
            <a:r>
              <a:rPr lang="en-US" dirty="0" err="1">
                <a:effectLst/>
              </a:rPr>
              <a:t>std</a:t>
            </a:r>
            <a:r>
              <a:rPr lang="en-US" dirty="0">
                <a:effectLst/>
              </a:rPr>
              <a:t> of </a:t>
            </a:r>
            <a:r>
              <a:rPr lang="en-US" dirty="0" err="1">
                <a:effectLst/>
              </a:rPr>
              <a:t>sampleMean</a:t>
            </a:r>
            <a:r>
              <a:rPr lang="en-US" dirty="0">
                <a:effectLst/>
              </a:rPr>
              <a:t>: 0.0286669247346</a:t>
            </a:r>
            <a:endParaRPr lang="en-US" dirty="0"/>
          </a:p>
        </p:txBody>
      </p:sp>
      <p:pic>
        <p:nvPicPr>
          <p:cNvPr id="7" name="Picture 6"/>
          <p:cNvPicPr>
            <a:picLocks noChangeAspect="1"/>
          </p:cNvPicPr>
          <p:nvPr/>
        </p:nvPicPr>
        <p:blipFill>
          <a:blip r:embed="rId2" cstate="print"/>
          <a:stretch>
            <a:fillRect/>
          </a:stretch>
        </p:blipFill>
        <p:spPr>
          <a:xfrm>
            <a:off x="7778865" y="1221877"/>
            <a:ext cx="4079061" cy="2712525"/>
          </a:xfrm>
          <a:prstGeom prst="rect">
            <a:avLst/>
          </a:prstGeom>
        </p:spPr>
      </p:pic>
      <p:pic>
        <p:nvPicPr>
          <p:cNvPr id="8" name="Picture 7"/>
          <p:cNvPicPr>
            <a:picLocks noChangeAspect="1"/>
          </p:cNvPicPr>
          <p:nvPr/>
        </p:nvPicPr>
        <p:blipFill>
          <a:blip r:embed="rId3" cstate="print"/>
          <a:stretch>
            <a:fillRect/>
          </a:stretch>
        </p:blipFill>
        <p:spPr>
          <a:xfrm>
            <a:off x="7972334" y="3934402"/>
            <a:ext cx="3984635" cy="2782920"/>
          </a:xfrm>
          <a:prstGeom prst="rect">
            <a:avLst/>
          </a:prstGeom>
        </p:spPr>
      </p:pic>
    </p:spTree>
    <p:extLst>
      <p:ext uri="{BB962C8B-B14F-4D97-AF65-F5344CB8AC3E}">
        <p14:creationId xmlns:p14="http://schemas.microsoft.com/office/powerpoint/2010/main" val="16498452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Exponential distribution - 2</a:t>
            </a:r>
          </a:p>
        </p:txBody>
      </p:sp>
      <p:sp>
        <p:nvSpPr>
          <p:cNvPr id="3" name="Content Placeholder 2"/>
          <p:cNvSpPr>
            <a:spLocks noGrp="1"/>
          </p:cNvSpPr>
          <p:nvPr>
            <p:ph idx="1"/>
          </p:nvPr>
        </p:nvSpPr>
        <p:spPr/>
        <p:txBody>
          <a:bodyPr/>
          <a:lstStyle/>
          <a:p>
            <a:r>
              <a:rPr lang="en-US" dirty="0"/>
              <a:t>Often used to measure time between </a:t>
            </a:r>
            <a:br>
              <a:rPr lang="en-US" dirty="0"/>
            </a:br>
            <a:r>
              <a:rPr lang="en-US" dirty="0"/>
              <a:t>events – interarrival times. </a:t>
            </a:r>
          </a:p>
        </p:txBody>
      </p:sp>
      <p:sp>
        <p:nvSpPr>
          <p:cNvPr id="7" name="Rectangle 6"/>
          <p:cNvSpPr/>
          <p:nvPr/>
        </p:nvSpPr>
        <p:spPr>
          <a:xfrm>
            <a:off x="1066799" y="6073631"/>
            <a:ext cx="5775720" cy="707886"/>
          </a:xfrm>
          <a:prstGeom prst="rect">
            <a:avLst/>
          </a:prstGeom>
        </p:spPr>
        <p:txBody>
          <a:bodyPr wrap="square">
            <a:spAutoFit/>
          </a:bodyPr>
          <a:lstStyle/>
          <a:p>
            <a:r>
              <a:rPr lang="en-US" sz="2000" dirty="0" err="1"/>
              <a:t>arrivalTime</a:t>
            </a:r>
            <a:r>
              <a:rPr lang="en-US" sz="2000" dirty="0"/>
              <a:t> = unique( (rand(1000) * 10**5).round());</a:t>
            </a:r>
          </a:p>
          <a:p>
            <a:r>
              <a:rPr lang="en-US" sz="2000" dirty="0"/>
              <a:t>x = diff(</a:t>
            </a:r>
            <a:r>
              <a:rPr lang="en-US" sz="2000" dirty="0" err="1"/>
              <a:t>arrivalTime</a:t>
            </a:r>
            <a:r>
              <a:rPr lang="en-US" sz="2000" dirty="0"/>
              <a:t>);</a:t>
            </a:r>
          </a:p>
        </p:txBody>
      </p:sp>
      <p:pic>
        <p:nvPicPr>
          <p:cNvPr id="6" name="Picture 5"/>
          <p:cNvPicPr>
            <a:picLocks noChangeAspect="1"/>
          </p:cNvPicPr>
          <p:nvPr/>
        </p:nvPicPr>
        <p:blipFill>
          <a:blip r:embed="rId3" cstate="print"/>
          <a:stretch>
            <a:fillRect/>
          </a:stretch>
        </p:blipFill>
        <p:spPr>
          <a:xfrm>
            <a:off x="7338943" y="191639"/>
            <a:ext cx="4690574" cy="3326479"/>
          </a:xfrm>
          <a:prstGeom prst="rect">
            <a:avLst/>
          </a:prstGeom>
        </p:spPr>
      </p:pic>
      <p:pic>
        <p:nvPicPr>
          <p:cNvPr id="8" name="Picture 7"/>
          <p:cNvPicPr>
            <a:picLocks noChangeAspect="1"/>
          </p:cNvPicPr>
          <p:nvPr/>
        </p:nvPicPr>
        <p:blipFill>
          <a:blip r:embed="rId4" cstate="print"/>
          <a:stretch>
            <a:fillRect/>
          </a:stretch>
        </p:blipFill>
        <p:spPr>
          <a:xfrm>
            <a:off x="7449671" y="3519330"/>
            <a:ext cx="4564715" cy="3262187"/>
          </a:xfrm>
          <a:prstGeom prst="rect">
            <a:avLst/>
          </a:prstGeom>
        </p:spPr>
      </p:pic>
      <p:pic>
        <p:nvPicPr>
          <p:cNvPr id="12" name="Picture 11"/>
          <p:cNvPicPr>
            <a:picLocks noChangeAspect="1"/>
          </p:cNvPicPr>
          <p:nvPr/>
        </p:nvPicPr>
        <p:blipFill>
          <a:blip r:embed="rId5" cstate="print"/>
          <a:stretch>
            <a:fillRect/>
          </a:stretch>
        </p:blipFill>
        <p:spPr>
          <a:xfrm>
            <a:off x="1066799" y="2912321"/>
            <a:ext cx="4649167" cy="3099445"/>
          </a:xfrm>
          <a:prstGeom prst="rect">
            <a:avLst/>
          </a:prstGeom>
        </p:spPr>
      </p:pic>
    </p:spTree>
    <p:extLst>
      <p:ext uri="{BB962C8B-B14F-4D97-AF65-F5344CB8AC3E}">
        <p14:creationId xmlns:p14="http://schemas.microsoft.com/office/powerpoint/2010/main" val="343330475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Exponential distribution CCDF</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cstate="print"/>
          <a:stretch>
            <a:fillRect/>
          </a:stretch>
        </p:blipFill>
        <p:spPr>
          <a:xfrm>
            <a:off x="6096000" y="2589664"/>
            <a:ext cx="5055752" cy="3378970"/>
          </a:xfrm>
          <a:prstGeom prst="rect">
            <a:avLst/>
          </a:prstGeom>
        </p:spPr>
      </p:pic>
      <p:pic>
        <p:nvPicPr>
          <p:cNvPr id="5" name="Picture 4"/>
          <p:cNvPicPr>
            <a:picLocks noChangeAspect="1"/>
          </p:cNvPicPr>
          <p:nvPr/>
        </p:nvPicPr>
        <p:blipFill>
          <a:blip r:embed="rId3" cstate="print"/>
          <a:stretch>
            <a:fillRect/>
          </a:stretch>
        </p:blipFill>
        <p:spPr>
          <a:xfrm>
            <a:off x="838200" y="2560609"/>
            <a:ext cx="4941426" cy="3378970"/>
          </a:xfrm>
          <a:prstGeom prst="rect">
            <a:avLst/>
          </a:prstGeom>
        </p:spPr>
      </p:pic>
      <p:sp>
        <p:nvSpPr>
          <p:cNvPr id="6" name="Rectangle 5"/>
          <p:cNvSpPr/>
          <p:nvPr/>
        </p:nvSpPr>
        <p:spPr>
          <a:xfrm>
            <a:off x="4209866" y="1931507"/>
            <a:ext cx="4015843" cy="523220"/>
          </a:xfrm>
          <a:prstGeom prst="rect">
            <a:avLst/>
          </a:prstGeom>
        </p:spPr>
        <p:txBody>
          <a:bodyPr wrap="none">
            <a:spAutoFit/>
          </a:bodyPr>
          <a:lstStyle/>
          <a:p>
            <a:r>
              <a:rPr lang="en-US" sz="2800" dirty="0">
                <a:solidFill>
                  <a:srgbClr val="000000"/>
                </a:solidFill>
                <a:latin typeface="Arial" panose="020B0604020202020204" pitchFamily="34" charset="0"/>
              </a:rPr>
              <a:t>CCDF = 1 – CDF =  </a:t>
            </a:r>
            <a:r>
              <a:rPr lang="en-US" sz="2800" i="1" dirty="0">
                <a:solidFill>
                  <a:srgbClr val="000000"/>
                </a:solidFill>
                <a:latin typeface="Arial" panose="020B0604020202020204" pitchFamily="34" charset="0"/>
              </a:rPr>
              <a:t>e</a:t>
            </a:r>
            <a:r>
              <a:rPr lang="en-US" sz="2800" baseline="30000" dirty="0">
                <a:solidFill>
                  <a:srgbClr val="000000"/>
                </a:solidFill>
                <a:latin typeface="Arial" panose="020B0604020202020204" pitchFamily="34" charset="0"/>
              </a:rPr>
              <a:t>−</a:t>
            </a:r>
            <a:r>
              <a:rPr lang="el-GR" sz="2800" i="1" baseline="30000" dirty="0">
                <a:solidFill>
                  <a:srgbClr val="000000"/>
                </a:solidFill>
                <a:latin typeface="Arial" panose="020B0604020202020204" pitchFamily="34" charset="0"/>
              </a:rPr>
              <a:t>λ</a:t>
            </a:r>
            <a:r>
              <a:rPr lang="en-US" sz="2800" i="1" baseline="30000" dirty="0">
                <a:solidFill>
                  <a:srgbClr val="000000"/>
                </a:solidFill>
                <a:latin typeface="Arial" panose="020B0604020202020204" pitchFamily="34" charset="0"/>
              </a:rPr>
              <a:t>x</a:t>
            </a:r>
            <a:endParaRPr lang="en-US" sz="2800" dirty="0"/>
          </a:p>
        </p:txBody>
      </p:sp>
    </p:spTree>
    <p:extLst>
      <p:ext uri="{BB962C8B-B14F-4D97-AF65-F5344CB8AC3E}">
        <p14:creationId xmlns:p14="http://schemas.microsoft.com/office/powerpoint/2010/main" val="260650935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Pareto distribution</a:t>
            </a:r>
          </a:p>
        </p:txBody>
      </p:sp>
      <p:pic>
        <p:nvPicPr>
          <p:cNvPr id="3074" name="Picture 2" descr="Pareto Type I probability density functions for various α"/>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2418154"/>
            <a:ext cx="5392606" cy="3633787"/>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7" descr="Pareto Type I cumulative distribution functions for various α"/>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67488" y="2418154"/>
            <a:ext cx="5085670" cy="339566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cstate="print"/>
          <a:stretch>
            <a:fillRect/>
          </a:stretch>
        </p:blipFill>
        <p:spPr>
          <a:xfrm>
            <a:off x="2686050" y="1770454"/>
            <a:ext cx="2019300" cy="647700"/>
          </a:xfrm>
          <a:prstGeom prst="rect">
            <a:avLst/>
          </a:prstGeom>
        </p:spPr>
      </p:pic>
      <p:pic>
        <p:nvPicPr>
          <p:cNvPr id="8" name="Picture 7"/>
          <p:cNvPicPr>
            <a:picLocks noChangeAspect="1"/>
          </p:cNvPicPr>
          <p:nvPr/>
        </p:nvPicPr>
        <p:blipFill>
          <a:blip r:embed="rId5" cstate="print"/>
          <a:stretch>
            <a:fillRect/>
          </a:stretch>
        </p:blipFill>
        <p:spPr>
          <a:xfrm>
            <a:off x="8092944" y="1856179"/>
            <a:ext cx="2743200" cy="561975"/>
          </a:xfrm>
          <a:prstGeom prst="rect">
            <a:avLst/>
          </a:prstGeom>
        </p:spPr>
      </p:pic>
      <p:sp>
        <p:nvSpPr>
          <p:cNvPr id="3" name="TextBox 2"/>
          <p:cNvSpPr txBox="1"/>
          <p:nvPr/>
        </p:nvSpPr>
        <p:spPr>
          <a:xfrm>
            <a:off x="1869036" y="1876723"/>
            <a:ext cx="755335" cy="461665"/>
          </a:xfrm>
          <a:prstGeom prst="rect">
            <a:avLst/>
          </a:prstGeom>
          <a:noFill/>
        </p:spPr>
        <p:txBody>
          <a:bodyPr wrap="none" rtlCol="0">
            <a:spAutoFit/>
          </a:bodyPr>
          <a:lstStyle/>
          <a:p>
            <a:r>
              <a:rPr lang="en-US" sz="2400" dirty="0"/>
              <a:t>PDF:</a:t>
            </a:r>
          </a:p>
        </p:txBody>
      </p:sp>
      <p:sp>
        <p:nvSpPr>
          <p:cNvPr id="9" name="TextBox 8"/>
          <p:cNvSpPr txBox="1"/>
          <p:nvPr/>
        </p:nvSpPr>
        <p:spPr>
          <a:xfrm>
            <a:off x="7310715" y="1886733"/>
            <a:ext cx="785793" cy="461665"/>
          </a:xfrm>
          <a:prstGeom prst="rect">
            <a:avLst/>
          </a:prstGeom>
          <a:noFill/>
        </p:spPr>
        <p:txBody>
          <a:bodyPr wrap="none" rtlCol="0">
            <a:spAutoFit/>
          </a:bodyPr>
          <a:lstStyle/>
          <a:p>
            <a:r>
              <a:rPr lang="en-US" sz="2400" dirty="0"/>
              <a:t>CDF:</a:t>
            </a:r>
          </a:p>
        </p:txBody>
      </p:sp>
    </p:spTree>
    <p:extLst>
      <p:ext uri="{BB962C8B-B14F-4D97-AF65-F5344CB8AC3E}">
        <p14:creationId xmlns:p14="http://schemas.microsoft.com/office/powerpoint/2010/main" val="279979754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Simulated data in Pareto distribution</a:t>
            </a:r>
          </a:p>
        </p:txBody>
      </p:sp>
      <p:sp>
        <p:nvSpPr>
          <p:cNvPr id="3" name="Content Placeholder 2"/>
          <p:cNvSpPr>
            <a:spLocks noGrp="1"/>
          </p:cNvSpPr>
          <p:nvPr>
            <p:ph idx="1"/>
          </p:nvPr>
        </p:nvSpPr>
        <p:spPr/>
        <p:txBody>
          <a:bodyPr/>
          <a:lstStyle/>
          <a:p>
            <a:endParaRPr lang="en-US" dirty="0"/>
          </a:p>
        </p:txBody>
      </p:sp>
      <p:pic>
        <p:nvPicPr>
          <p:cNvPr id="7" name="Picture 6"/>
          <p:cNvPicPr>
            <a:picLocks noChangeAspect="1"/>
          </p:cNvPicPr>
          <p:nvPr/>
        </p:nvPicPr>
        <p:blipFill>
          <a:blip r:embed="rId2" cstate="print"/>
          <a:stretch>
            <a:fillRect/>
          </a:stretch>
        </p:blipFill>
        <p:spPr>
          <a:xfrm>
            <a:off x="838200" y="1382770"/>
            <a:ext cx="3699016" cy="2502011"/>
          </a:xfrm>
          <a:prstGeom prst="rect">
            <a:avLst/>
          </a:prstGeom>
        </p:spPr>
      </p:pic>
      <p:pic>
        <p:nvPicPr>
          <p:cNvPr id="8" name="Picture 7"/>
          <p:cNvPicPr>
            <a:picLocks noChangeAspect="1"/>
          </p:cNvPicPr>
          <p:nvPr/>
        </p:nvPicPr>
        <p:blipFill>
          <a:blip r:embed="rId3" cstate="print"/>
          <a:stretch>
            <a:fillRect/>
          </a:stretch>
        </p:blipFill>
        <p:spPr>
          <a:xfrm>
            <a:off x="976071" y="3766500"/>
            <a:ext cx="3727235" cy="2663680"/>
          </a:xfrm>
          <a:prstGeom prst="rect">
            <a:avLst/>
          </a:prstGeom>
        </p:spPr>
      </p:pic>
      <p:sp>
        <p:nvSpPr>
          <p:cNvPr id="10" name="Rectangle 9"/>
          <p:cNvSpPr/>
          <p:nvPr/>
        </p:nvSpPr>
        <p:spPr>
          <a:xfrm>
            <a:off x="498104" y="6332428"/>
            <a:ext cx="5011565" cy="369332"/>
          </a:xfrm>
          <a:prstGeom prst="rect">
            <a:avLst/>
          </a:prstGeom>
        </p:spPr>
        <p:txBody>
          <a:bodyPr wrap="none">
            <a:spAutoFit/>
          </a:bodyPr>
          <a:lstStyle/>
          <a:p>
            <a:r>
              <a:rPr lang="en-US" dirty="0"/>
              <a:t>d=[</a:t>
            </a:r>
            <a:r>
              <a:rPr lang="en-US" dirty="0" err="1"/>
              <a:t>random.paretovariate</a:t>
            </a:r>
            <a:r>
              <a:rPr lang="en-US" dirty="0"/>
              <a:t>(2.5) for </a:t>
            </a:r>
            <a:r>
              <a:rPr lang="en-US" dirty="0" err="1"/>
              <a:t>i</a:t>
            </a:r>
            <a:r>
              <a:rPr lang="en-US" dirty="0"/>
              <a:t> in range(10**5)]</a:t>
            </a:r>
          </a:p>
        </p:txBody>
      </p:sp>
      <p:pic>
        <p:nvPicPr>
          <p:cNvPr id="4" name="Picture 3"/>
          <p:cNvPicPr>
            <a:picLocks noChangeAspect="1"/>
          </p:cNvPicPr>
          <p:nvPr/>
        </p:nvPicPr>
        <p:blipFill>
          <a:blip r:embed="rId4" cstate="print"/>
          <a:stretch>
            <a:fillRect/>
          </a:stretch>
        </p:blipFill>
        <p:spPr>
          <a:xfrm>
            <a:off x="5756365" y="2549289"/>
            <a:ext cx="5055752" cy="3429781"/>
          </a:xfrm>
          <a:prstGeom prst="rect">
            <a:avLst/>
          </a:prstGeom>
        </p:spPr>
      </p:pic>
      <p:sp>
        <p:nvSpPr>
          <p:cNvPr id="12" name="TextBox 11"/>
          <p:cNvSpPr txBox="1"/>
          <p:nvPr/>
        </p:nvSpPr>
        <p:spPr>
          <a:xfrm>
            <a:off x="6315144" y="1720515"/>
            <a:ext cx="2375971" cy="461665"/>
          </a:xfrm>
          <a:prstGeom prst="rect">
            <a:avLst/>
          </a:prstGeom>
          <a:noFill/>
        </p:spPr>
        <p:txBody>
          <a:bodyPr wrap="none" rtlCol="0">
            <a:spAutoFit/>
          </a:bodyPr>
          <a:lstStyle/>
          <a:p>
            <a:r>
              <a:rPr lang="en-US" sz="2400" b="1" dirty="0"/>
              <a:t>CCDF = 1 – CDF = </a:t>
            </a:r>
          </a:p>
        </p:txBody>
      </p:sp>
      <p:pic>
        <p:nvPicPr>
          <p:cNvPr id="6" name="Picture 5"/>
          <p:cNvPicPr>
            <a:picLocks noChangeAspect="1"/>
          </p:cNvPicPr>
          <p:nvPr/>
        </p:nvPicPr>
        <p:blipFill>
          <a:blip r:embed="rId5" cstate="print"/>
          <a:stretch>
            <a:fillRect/>
          </a:stretch>
        </p:blipFill>
        <p:spPr>
          <a:xfrm>
            <a:off x="8596632" y="1551297"/>
            <a:ext cx="1333500" cy="800100"/>
          </a:xfrm>
          <a:prstGeom prst="rect">
            <a:avLst/>
          </a:prstGeom>
        </p:spPr>
      </p:pic>
      <p:pic>
        <p:nvPicPr>
          <p:cNvPr id="13" name="Picture 12"/>
          <p:cNvPicPr>
            <a:picLocks noChangeAspect="1"/>
          </p:cNvPicPr>
          <p:nvPr/>
        </p:nvPicPr>
        <p:blipFill>
          <a:blip r:embed="rId6" cstate="print"/>
          <a:stretch>
            <a:fillRect/>
          </a:stretch>
        </p:blipFill>
        <p:spPr>
          <a:xfrm>
            <a:off x="6315144" y="5964456"/>
            <a:ext cx="4493760" cy="519591"/>
          </a:xfrm>
          <a:prstGeom prst="rect">
            <a:avLst/>
          </a:prstGeom>
        </p:spPr>
      </p:pic>
    </p:spTree>
    <p:extLst>
      <p:ext uri="{BB962C8B-B14F-4D97-AF65-F5344CB8AC3E}">
        <p14:creationId xmlns:p14="http://schemas.microsoft.com/office/powerpoint/2010/main" val="363448625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Pareto distribution - 2 </a:t>
            </a:r>
          </a:p>
        </p:txBody>
      </p:sp>
      <p:sp>
        <p:nvSpPr>
          <p:cNvPr id="3" name="Content Placeholder 2"/>
          <p:cNvSpPr>
            <a:spLocks noGrp="1"/>
          </p:cNvSpPr>
          <p:nvPr>
            <p:ph idx="1"/>
          </p:nvPr>
        </p:nvSpPr>
        <p:spPr/>
        <p:txBody>
          <a:bodyPr/>
          <a:lstStyle/>
          <a:p>
            <a:r>
              <a:rPr lang="en-US" dirty="0"/>
              <a:t>Occur in nature</a:t>
            </a:r>
          </a:p>
          <a:p>
            <a:pPr lvl="1"/>
            <a:r>
              <a:rPr lang="en-US" dirty="0"/>
              <a:t>E.g. size of cities. Distribution of wealth</a:t>
            </a:r>
          </a:p>
          <a:p>
            <a:pPr lvl="1"/>
            <a:r>
              <a:rPr lang="en-US" dirty="0"/>
              <a:t>Related to power-law function and scale-freeness</a:t>
            </a:r>
          </a:p>
          <a:p>
            <a:r>
              <a:rPr lang="en-US" dirty="0"/>
              <a:t>Data: population of every incorporated city and town in the US</a:t>
            </a:r>
          </a:p>
        </p:txBody>
      </p:sp>
      <p:sp>
        <p:nvSpPr>
          <p:cNvPr id="5" name="Rectangle 4"/>
          <p:cNvSpPr/>
          <p:nvPr/>
        </p:nvSpPr>
        <p:spPr>
          <a:xfrm>
            <a:off x="963706" y="3611329"/>
            <a:ext cx="4105835" cy="3170099"/>
          </a:xfrm>
          <a:prstGeom prst="rect">
            <a:avLst/>
          </a:prstGeom>
        </p:spPr>
        <p:txBody>
          <a:bodyPr wrap="square">
            <a:spAutoFit/>
          </a:bodyPr>
          <a:lstStyle/>
          <a:p>
            <a:r>
              <a:rPr lang="en-US" sz="2000" dirty="0">
                <a:solidFill>
                  <a:srgbClr val="000080"/>
                </a:solidFill>
              </a:rPr>
              <a:t>In [</a:t>
            </a:r>
            <a:r>
              <a:rPr lang="en-US" sz="2000" b="1" dirty="0">
                <a:solidFill>
                  <a:srgbClr val="000080"/>
                </a:solidFill>
              </a:rPr>
              <a:t>446</a:t>
            </a:r>
            <a:r>
              <a:rPr lang="en-US" sz="2000" dirty="0">
                <a:solidFill>
                  <a:srgbClr val="000080"/>
                </a:solidFill>
              </a:rPr>
              <a:t>]:</a:t>
            </a:r>
            <a:r>
              <a:rPr lang="en-US" sz="2000" dirty="0"/>
              <a:t> </a:t>
            </a:r>
            <a:r>
              <a:rPr lang="en-US" sz="2000" dirty="0" err="1"/>
              <a:t>len</a:t>
            </a:r>
            <a:r>
              <a:rPr lang="en-US" sz="2000" dirty="0"/>
              <a:t>(pops)</a:t>
            </a:r>
          </a:p>
          <a:p>
            <a:r>
              <a:rPr lang="en-US" sz="2000" dirty="0">
                <a:solidFill>
                  <a:srgbClr val="8B0000"/>
                </a:solidFill>
              </a:rPr>
              <a:t>Out[</a:t>
            </a:r>
            <a:r>
              <a:rPr lang="en-US" sz="2000" b="1" dirty="0">
                <a:solidFill>
                  <a:srgbClr val="8B0000"/>
                </a:solidFill>
              </a:rPr>
              <a:t>446</a:t>
            </a:r>
            <a:r>
              <a:rPr lang="en-US" sz="2000" dirty="0">
                <a:solidFill>
                  <a:srgbClr val="8B0000"/>
                </a:solidFill>
              </a:rPr>
              <a:t>]:</a:t>
            </a:r>
            <a:r>
              <a:rPr lang="en-US" sz="2000" dirty="0"/>
              <a:t> 14593</a:t>
            </a:r>
          </a:p>
          <a:p>
            <a:r>
              <a:rPr lang="en-US" sz="2000" dirty="0">
                <a:solidFill>
                  <a:srgbClr val="000080"/>
                </a:solidFill>
              </a:rPr>
              <a:t>In [</a:t>
            </a:r>
            <a:r>
              <a:rPr lang="en-US" sz="2000" b="1" dirty="0">
                <a:solidFill>
                  <a:srgbClr val="000080"/>
                </a:solidFill>
              </a:rPr>
              <a:t>447</a:t>
            </a:r>
            <a:r>
              <a:rPr lang="en-US" sz="2000" dirty="0">
                <a:solidFill>
                  <a:srgbClr val="000080"/>
                </a:solidFill>
              </a:rPr>
              <a:t>]:</a:t>
            </a:r>
            <a:r>
              <a:rPr lang="en-US" sz="2000" dirty="0"/>
              <a:t> max(pops)</a:t>
            </a:r>
          </a:p>
          <a:p>
            <a:r>
              <a:rPr lang="en-US" sz="2000" dirty="0">
                <a:solidFill>
                  <a:srgbClr val="8B0000"/>
                </a:solidFill>
              </a:rPr>
              <a:t>Out[</a:t>
            </a:r>
            <a:r>
              <a:rPr lang="en-US" sz="2000" b="1" dirty="0">
                <a:solidFill>
                  <a:srgbClr val="8B0000"/>
                </a:solidFill>
              </a:rPr>
              <a:t>447</a:t>
            </a:r>
            <a:r>
              <a:rPr lang="en-US" sz="2000" dirty="0">
                <a:solidFill>
                  <a:srgbClr val="8B0000"/>
                </a:solidFill>
              </a:rPr>
              <a:t>]:</a:t>
            </a:r>
            <a:r>
              <a:rPr lang="en-US" sz="2000" dirty="0"/>
              <a:t> 8008654</a:t>
            </a:r>
          </a:p>
          <a:p>
            <a:r>
              <a:rPr lang="en-US" sz="2000" dirty="0">
                <a:solidFill>
                  <a:srgbClr val="000080"/>
                </a:solidFill>
              </a:rPr>
              <a:t>In [</a:t>
            </a:r>
            <a:r>
              <a:rPr lang="en-US" sz="2000" b="1" dirty="0">
                <a:solidFill>
                  <a:srgbClr val="000080"/>
                </a:solidFill>
              </a:rPr>
              <a:t>448</a:t>
            </a:r>
            <a:r>
              <a:rPr lang="en-US" sz="2000" dirty="0">
                <a:solidFill>
                  <a:srgbClr val="000080"/>
                </a:solidFill>
              </a:rPr>
              <a:t>]:</a:t>
            </a:r>
            <a:r>
              <a:rPr lang="en-US" sz="2000" dirty="0"/>
              <a:t> min(pops)</a:t>
            </a:r>
          </a:p>
          <a:p>
            <a:r>
              <a:rPr lang="en-US" sz="2000" dirty="0">
                <a:solidFill>
                  <a:srgbClr val="8B0000"/>
                </a:solidFill>
              </a:rPr>
              <a:t>Out[</a:t>
            </a:r>
            <a:r>
              <a:rPr lang="en-US" sz="2000" b="1" dirty="0">
                <a:solidFill>
                  <a:srgbClr val="8B0000"/>
                </a:solidFill>
              </a:rPr>
              <a:t>448</a:t>
            </a:r>
            <a:r>
              <a:rPr lang="en-US" sz="2000" dirty="0">
                <a:solidFill>
                  <a:srgbClr val="8B0000"/>
                </a:solidFill>
              </a:rPr>
              <a:t>]:</a:t>
            </a:r>
            <a:r>
              <a:rPr lang="en-US" sz="2000" dirty="0"/>
              <a:t> 1</a:t>
            </a:r>
          </a:p>
          <a:p>
            <a:r>
              <a:rPr lang="en-US" sz="2000" dirty="0">
                <a:solidFill>
                  <a:srgbClr val="000080"/>
                </a:solidFill>
              </a:rPr>
              <a:t>In [</a:t>
            </a:r>
            <a:r>
              <a:rPr lang="en-US" sz="2000" b="1" dirty="0">
                <a:solidFill>
                  <a:srgbClr val="000080"/>
                </a:solidFill>
              </a:rPr>
              <a:t>449</a:t>
            </a:r>
            <a:r>
              <a:rPr lang="en-US" sz="2000" dirty="0">
                <a:solidFill>
                  <a:srgbClr val="000080"/>
                </a:solidFill>
              </a:rPr>
              <a:t>]:</a:t>
            </a:r>
            <a:r>
              <a:rPr lang="en-US" sz="2000" dirty="0"/>
              <a:t> median(pops)</a:t>
            </a:r>
          </a:p>
          <a:p>
            <a:r>
              <a:rPr lang="en-US" sz="2000" dirty="0">
                <a:solidFill>
                  <a:srgbClr val="8B0000"/>
                </a:solidFill>
              </a:rPr>
              <a:t>Out[</a:t>
            </a:r>
            <a:r>
              <a:rPr lang="en-US" sz="2000" b="1" dirty="0">
                <a:solidFill>
                  <a:srgbClr val="8B0000"/>
                </a:solidFill>
              </a:rPr>
              <a:t>449</a:t>
            </a:r>
            <a:r>
              <a:rPr lang="en-US" sz="2000" dirty="0">
                <a:solidFill>
                  <a:srgbClr val="8B0000"/>
                </a:solidFill>
              </a:rPr>
              <a:t>]:</a:t>
            </a:r>
            <a:r>
              <a:rPr lang="en-US" sz="2000" dirty="0"/>
              <a:t> 1276.0</a:t>
            </a:r>
          </a:p>
          <a:p>
            <a:r>
              <a:rPr lang="en-US" sz="2000" dirty="0">
                <a:solidFill>
                  <a:srgbClr val="000080"/>
                </a:solidFill>
              </a:rPr>
              <a:t>In [</a:t>
            </a:r>
            <a:r>
              <a:rPr lang="en-US" sz="2000" b="1" dirty="0">
                <a:solidFill>
                  <a:srgbClr val="000080"/>
                </a:solidFill>
              </a:rPr>
              <a:t>450</a:t>
            </a:r>
            <a:r>
              <a:rPr lang="en-US" sz="2000" dirty="0">
                <a:solidFill>
                  <a:srgbClr val="000080"/>
                </a:solidFill>
              </a:rPr>
              <a:t>]:</a:t>
            </a:r>
            <a:r>
              <a:rPr lang="en-US" sz="2000" dirty="0"/>
              <a:t> mean(pops)</a:t>
            </a:r>
          </a:p>
          <a:p>
            <a:r>
              <a:rPr lang="en-US" sz="2000" dirty="0">
                <a:solidFill>
                  <a:srgbClr val="8B0000"/>
                </a:solidFill>
              </a:rPr>
              <a:t>Out[</a:t>
            </a:r>
            <a:r>
              <a:rPr lang="en-US" sz="2000" b="1" dirty="0">
                <a:solidFill>
                  <a:srgbClr val="8B0000"/>
                </a:solidFill>
              </a:rPr>
              <a:t>450</a:t>
            </a:r>
            <a:r>
              <a:rPr lang="en-US" sz="2000" dirty="0">
                <a:solidFill>
                  <a:srgbClr val="8B0000"/>
                </a:solidFill>
              </a:rPr>
              <a:t>]:</a:t>
            </a:r>
            <a:r>
              <a:rPr lang="en-US" sz="2000" dirty="0"/>
              <a:t> 11116.203316658672</a:t>
            </a:r>
          </a:p>
        </p:txBody>
      </p:sp>
      <p:sp>
        <p:nvSpPr>
          <p:cNvPr id="6" name="Rectangle 5"/>
          <p:cNvSpPr/>
          <p:nvPr/>
        </p:nvSpPr>
        <p:spPr>
          <a:xfrm>
            <a:off x="5796992" y="4260334"/>
            <a:ext cx="3675045" cy="369332"/>
          </a:xfrm>
          <a:prstGeom prst="rect">
            <a:avLst/>
          </a:prstGeom>
        </p:spPr>
        <p:txBody>
          <a:bodyPr wrap="none">
            <a:spAutoFit/>
          </a:bodyPr>
          <a:lstStyle/>
          <a:p>
            <a:r>
              <a:rPr lang="en-US" dirty="0"/>
              <a:t>http://thinkstats.com/populations.py</a:t>
            </a:r>
          </a:p>
        </p:txBody>
      </p:sp>
    </p:spTree>
    <p:extLst>
      <p:ext uri="{BB962C8B-B14F-4D97-AF65-F5344CB8AC3E}">
        <p14:creationId xmlns:p14="http://schemas.microsoft.com/office/powerpoint/2010/main" val="214718409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Distribution of populations in US cities</a:t>
            </a:r>
          </a:p>
        </p:txBody>
      </p:sp>
      <p:pic>
        <p:nvPicPr>
          <p:cNvPr id="5" name="Picture 4"/>
          <p:cNvPicPr>
            <a:picLocks noChangeAspect="1"/>
          </p:cNvPicPr>
          <p:nvPr/>
        </p:nvPicPr>
        <p:blipFill>
          <a:blip r:embed="rId2" cstate="print"/>
          <a:stretch>
            <a:fillRect/>
          </a:stretch>
        </p:blipFill>
        <p:spPr>
          <a:xfrm>
            <a:off x="1202120" y="4155513"/>
            <a:ext cx="3687121" cy="2635012"/>
          </a:xfrm>
          <a:prstGeom prst="rect">
            <a:avLst/>
          </a:prstGeom>
        </p:spPr>
      </p:pic>
      <p:pic>
        <p:nvPicPr>
          <p:cNvPr id="6" name="Picture 5"/>
          <p:cNvPicPr>
            <a:picLocks noChangeAspect="1"/>
          </p:cNvPicPr>
          <p:nvPr/>
        </p:nvPicPr>
        <p:blipFill>
          <a:blip r:embed="rId3" cstate="print"/>
          <a:stretch>
            <a:fillRect/>
          </a:stretch>
        </p:blipFill>
        <p:spPr>
          <a:xfrm>
            <a:off x="990950" y="1528132"/>
            <a:ext cx="3898291" cy="2675864"/>
          </a:xfrm>
          <a:prstGeom prst="rect">
            <a:avLst/>
          </a:prstGeom>
        </p:spPr>
      </p:pic>
      <p:pic>
        <p:nvPicPr>
          <p:cNvPr id="7" name="Picture 6"/>
          <p:cNvPicPr>
            <a:picLocks noChangeAspect="1"/>
          </p:cNvPicPr>
          <p:nvPr/>
        </p:nvPicPr>
        <p:blipFill>
          <a:blip r:embed="rId4" cstate="print"/>
          <a:stretch>
            <a:fillRect/>
          </a:stretch>
        </p:blipFill>
        <p:spPr>
          <a:xfrm>
            <a:off x="6298048" y="2048953"/>
            <a:ext cx="5055752" cy="3429781"/>
          </a:xfrm>
          <a:prstGeom prst="rect">
            <a:avLst/>
          </a:prstGeom>
        </p:spPr>
      </p:pic>
    </p:spTree>
    <p:extLst>
      <p:ext uri="{BB962C8B-B14F-4D97-AF65-F5344CB8AC3E}">
        <p14:creationId xmlns:p14="http://schemas.microsoft.com/office/powerpoint/2010/main" val="315401209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Distribution of populations in US cities - 2</a:t>
            </a:r>
          </a:p>
        </p:txBody>
      </p:sp>
      <p:sp>
        <p:nvSpPr>
          <p:cNvPr id="3" name="Content Placeholder 2"/>
          <p:cNvSpPr>
            <a:spLocks noGrp="1"/>
          </p:cNvSpPr>
          <p:nvPr>
            <p:ph idx="1"/>
          </p:nvPr>
        </p:nvSpPr>
        <p:spPr>
          <a:xfrm>
            <a:off x="922553" y="5790063"/>
            <a:ext cx="6075406" cy="671224"/>
          </a:xfrm>
        </p:spPr>
        <p:txBody>
          <a:bodyPr/>
          <a:lstStyle/>
          <a:p>
            <a:pPr marL="0" indent="0">
              <a:buNone/>
            </a:pPr>
            <a:r>
              <a:rPr lang="en-US" dirty="0"/>
              <a:t>Lognormal actually fits better</a:t>
            </a:r>
          </a:p>
        </p:txBody>
      </p:sp>
      <p:pic>
        <p:nvPicPr>
          <p:cNvPr id="5" name="Picture 4"/>
          <p:cNvPicPr>
            <a:picLocks noChangeAspect="1"/>
          </p:cNvPicPr>
          <p:nvPr/>
        </p:nvPicPr>
        <p:blipFill>
          <a:blip r:embed="rId2" cstate="print"/>
          <a:stretch>
            <a:fillRect/>
          </a:stretch>
        </p:blipFill>
        <p:spPr>
          <a:xfrm>
            <a:off x="838200" y="1974334"/>
            <a:ext cx="5068455" cy="3531405"/>
          </a:xfrm>
          <a:prstGeom prst="rect">
            <a:avLst/>
          </a:prstGeom>
        </p:spPr>
      </p:pic>
      <p:pic>
        <p:nvPicPr>
          <p:cNvPr id="6" name="Picture 5"/>
          <p:cNvPicPr>
            <a:picLocks noChangeAspect="1"/>
          </p:cNvPicPr>
          <p:nvPr/>
        </p:nvPicPr>
        <p:blipFill>
          <a:blip r:embed="rId3" cstate="print"/>
          <a:stretch>
            <a:fillRect/>
          </a:stretch>
        </p:blipFill>
        <p:spPr>
          <a:xfrm>
            <a:off x="6534836" y="1963464"/>
            <a:ext cx="4903317" cy="3531405"/>
          </a:xfrm>
          <a:prstGeom prst="rect">
            <a:avLst/>
          </a:prstGeom>
        </p:spPr>
      </p:pic>
    </p:spTree>
    <p:extLst>
      <p:ext uri="{BB962C8B-B14F-4D97-AF65-F5344CB8AC3E}">
        <p14:creationId xmlns:p14="http://schemas.microsoft.com/office/powerpoint/2010/main" val="99725655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Degree distribution of a network</a:t>
            </a:r>
          </a:p>
        </p:txBody>
      </p:sp>
      <p:sp>
        <p:nvSpPr>
          <p:cNvPr id="3" name="Content Placeholder 2"/>
          <p:cNvSpPr>
            <a:spLocks noGrp="1"/>
          </p:cNvSpPr>
          <p:nvPr>
            <p:ph idx="1"/>
          </p:nvPr>
        </p:nvSpPr>
        <p:spPr/>
        <p:txBody>
          <a:bodyPr/>
          <a:lstStyle/>
          <a:p>
            <a:r>
              <a:rPr lang="en-US" dirty="0"/>
              <a:t>It was believed that the degree is power-law (</a:t>
            </a:r>
            <a:r>
              <a:rPr lang="en-US" dirty="0" err="1"/>
              <a:t>pareto</a:t>
            </a:r>
            <a:r>
              <a:rPr lang="en-US" dirty="0"/>
              <a:t>), P(k) </a:t>
            </a:r>
            <a:r>
              <a:rPr lang="en-US" dirty="0">
                <a:sym typeface="Symbol" panose="05050102010706020507" pitchFamily="18" charset="2"/>
              </a:rPr>
              <a:t> k</a:t>
            </a:r>
            <a:r>
              <a:rPr lang="en-US" baseline="30000" dirty="0">
                <a:sym typeface="Symbol" panose="05050102010706020507" pitchFamily="18" charset="2"/>
              </a:rPr>
              <a:t>-</a:t>
            </a:r>
          </a:p>
          <a:p>
            <a:r>
              <a:rPr lang="en-US" dirty="0"/>
              <a:t>Obtained a protein-protein interaction network in yeast (~2700 nodes) and calculated degree.</a:t>
            </a:r>
          </a:p>
          <a:p>
            <a:endParaRPr lang="en-US" dirty="0"/>
          </a:p>
          <a:p>
            <a:endParaRPr lang="en-US" baseline="30000" dirty="0"/>
          </a:p>
        </p:txBody>
      </p:sp>
      <p:pic>
        <p:nvPicPr>
          <p:cNvPr id="4" name="Picture 3"/>
          <p:cNvPicPr>
            <a:picLocks noChangeAspect="1"/>
          </p:cNvPicPr>
          <p:nvPr/>
        </p:nvPicPr>
        <p:blipFill>
          <a:blip r:embed="rId2" cstate="print"/>
          <a:stretch>
            <a:fillRect/>
          </a:stretch>
        </p:blipFill>
        <p:spPr>
          <a:xfrm>
            <a:off x="4037653" y="3317788"/>
            <a:ext cx="4216841" cy="3429781"/>
          </a:xfrm>
          <a:prstGeom prst="rect">
            <a:avLst/>
          </a:prstGeom>
        </p:spPr>
      </p:pic>
      <p:pic>
        <p:nvPicPr>
          <p:cNvPr id="5" name="Picture 4"/>
          <p:cNvPicPr>
            <a:picLocks noChangeAspect="1"/>
          </p:cNvPicPr>
          <p:nvPr/>
        </p:nvPicPr>
        <p:blipFill>
          <a:blip r:embed="rId3" cstate="print"/>
          <a:stretch>
            <a:fillRect/>
          </a:stretch>
        </p:blipFill>
        <p:spPr>
          <a:xfrm>
            <a:off x="8254494" y="3341705"/>
            <a:ext cx="3840358" cy="3378970"/>
          </a:xfrm>
          <a:prstGeom prst="rect">
            <a:avLst/>
          </a:prstGeom>
        </p:spPr>
      </p:pic>
      <p:pic>
        <p:nvPicPr>
          <p:cNvPr id="6" name="Picture 5"/>
          <p:cNvPicPr>
            <a:picLocks noChangeAspect="1"/>
          </p:cNvPicPr>
          <p:nvPr/>
        </p:nvPicPr>
        <p:blipFill>
          <a:blip r:embed="rId4" cstate="print"/>
          <a:stretch>
            <a:fillRect/>
          </a:stretch>
        </p:blipFill>
        <p:spPr>
          <a:xfrm>
            <a:off x="177471" y="3282552"/>
            <a:ext cx="3846734" cy="3378970"/>
          </a:xfrm>
          <a:prstGeom prst="rect">
            <a:avLst/>
          </a:prstGeom>
        </p:spPr>
      </p:pic>
      <p:sp>
        <p:nvSpPr>
          <p:cNvPr id="7" name="TextBox 6"/>
          <p:cNvSpPr txBox="1"/>
          <p:nvPr/>
        </p:nvSpPr>
        <p:spPr>
          <a:xfrm>
            <a:off x="6494929" y="3886200"/>
            <a:ext cx="796821" cy="369332"/>
          </a:xfrm>
          <a:prstGeom prst="rect">
            <a:avLst/>
          </a:prstGeom>
          <a:noFill/>
        </p:spPr>
        <p:txBody>
          <a:bodyPr wrap="none" rtlCol="0">
            <a:spAutoFit/>
          </a:bodyPr>
          <a:lstStyle/>
          <a:p>
            <a:r>
              <a:rPr lang="en-US" dirty="0"/>
              <a:t>Pareto</a:t>
            </a:r>
          </a:p>
        </p:txBody>
      </p:sp>
      <p:sp>
        <p:nvSpPr>
          <p:cNvPr id="8" name="TextBox 7"/>
          <p:cNvSpPr txBox="1"/>
          <p:nvPr/>
        </p:nvSpPr>
        <p:spPr>
          <a:xfrm>
            <a:off x="10130117" y="3917577"/>
            <a:ext cx="1290225" cy="369332"/>
          </a:xfrm>
          <a:prstGeom prst="rect">
            <a:avLst/>
          </a:prstGeom>
          <a:noFill/>
        </p:spPr>
        <p:txBody>
          <a:bodyPr wrap="none" rtlCol="0">
            <a:spAutoFit/>
          </a:bodyPr>
          <a:lstStyle/>
          <a:p>
            <a:r>
              <a:rPr lang="en-US" dirty="0"/>
              <a:t>Exponential</a:t>
            </a:r>
          </a:p>
        </p:txBody>
      </p:sp>
    </p:spTree>
    <p:extLst>
      <p:ext uri="{BB962C8B-B14F-4D97-AF65-F5344CB8AC3E}">
        <p14:creationId xmlns:p14="http://schemas.microsoft.com/office/powerpoint/2010/main" val="269697259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model</a:t>
            </a:r>
          </a:p>
        </p:txBody>
      </p:sp>
      <p:sp>
        <p:nvSpPr>
          <p:cNvPr id="3" name="Content Placeholder 2"/>
          <p:cNvSpPr>
            <a:spLocks noGrp="1"/>
          </p:cNvSpPr>
          <p:nvPr>
            <p:ph idx="1"/>
          </p:nvPr>
        </p:nvSpPr>
        <p:spPr/>
        <p:txBody>
          <a:bodyPr>
            <a:normAutofit lnSpcReduction="10000"/>
          </a:bodyPr>
          <a:lstStyle/>
          <a:p>
            <a:r>
              <a:rPr lang="en-US" dirty="0"/>
              <a:t>Data compression – a small set of parameters may be sufficient to summarize a large data set</a:t>
            </a:r>
          </a:p>
          <a:p>
            <a:r>
              <a:rPr lang="en-US" dirty="0"/>
              <a:t>Sometimes can smooth out noises</a:t>
            </a:r>
          </a:p>
          <a:p>
            <a:r>
              <a:rPr lang="en-US" dirty="0"/>
              <a:t>When data from a natural phenomenon fit a distribution, it can lead to insight into the physical system which can explain why the observed data has a particular form</a:t>
            </a:r>
          </a:p>
          <a:p>
            <a:r>
              <a:rPr lang="en-US" b="1" dirty="0"/>
              <a:t>Many machine learning methods assume certain data distribution. It is important to investigate the actual data distribution.</a:t>
            </a:r>
          </a:p>
          <a:p>
            <a:pPr lvl="1"/>
            <a:r>
              <a:rPr lang="en-US" dirty="0"/>
              <a:t>It is often difficult to fit an exact model.</a:t>
            </a:r>
          </a:p>
          <a:p>
            <a:pPr lvl="1"/>
            <a:r>
              <a:rPr lang="en-US" dirty="0"/>
              <a:t>Make reasonable approximations</a:t>
            </a:r>
          </a:p>
          <a:p>
            <a:pPr lvl="1"/>
            <a:r>
              <a:rPr lang="en-US" dirty="0"/>
              <a:t>Try different transformation and cleaning</a:t>
            </a:r>
          </a:p>
        </p:txBody>
      </p:sp>
    </p:spTree>
    <p:extLst>
      <p:ext uri="{BB962C8B-B14F-4D97-AF65-F5344CB8AC3E}">
        <p14:creationId xmlns:p14="http://schemas.microsoft.com/office/powerpoint/2010/main" val="67583555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p:txBody>
          <a:bodyPr/>
          <a:lstStyle/>
          <a:p>
            <a:r>
              <a:rPr lang="en-US" altLang="en-US" dirty="0"/>
              <a:t>Probability Rules</a:t>
            </a:r>
          </a:p>
        </p:txBody>
      </p:sp>
      <p:sp>
        <p:nvSpPr>
          <p:cNvPr id="370691" name="Rectangle 3"/>
          <p:cNvSpPr>
            <a:spLocks noGrp="1" noChangeArrowheads="1"/>
          </p:cNvSpPr>
          <p:nvPr>
            <p:ph type="body" idx="1"/>
          </p:nvPr>
        </p:nvSpPr>
        <p:spPr/>
        <p:txBody>
          <a:bodyPr/>
          <a:lstStyle/>
          <a:p>
            <a:pPr>
              <a:lnSpc>
                <a:spcPct val="90000"/>
              </a:lnSpc>
            </a:pPr>
            <a:r>
              <a:rPr lang="en-US" altLang="en-US" sz="2400" dirty="0"/>
              <a:t>Definition (informal)</a:t>
            </a:r>
          </a:p>
          <a:p>
            <a:pPr lvl="1">
              <a:lnSpc>
                <a:spcPct val="90000"/>
              </a:lnSpc>
            </a:pPr>
            <a:r>
              <a:rPr lang="en-US" altLang="en-US" sz="2000" b="1" dirty="0"/>
              <a:t>Experiment</a:t>
            </a:r>
            <a:r>
              <a:rPr lang="en-US" altLang="en-US" sz="2000" dirty="0"/>
              <a:t>: e.g. toss a coin 10 times or roll a die 10 times</a:t>
            </a:r>
          </a:p>
          <a:p>
            <a:pPr lvl="1">
              <a:lnSpc>
                <a:spcPct val="90000"/>
              </a:lnSpc>
            </a:pPr>
            <a:r>
              <a:rPr lang="en-US" altLang="en-US" sz="2000" b="1" dirty="0"/>
              <a:t>Outcome</a:t>
            </a:r>
            <a:r>
              <a:rPr lang="en-US" altLang="en-US" sz="2000" dirty="0"/>
              <a:t>: A possible result of an experiment. e.g. HHHTTTHTTH or 1363254325</a:t>
            </a:r>
          </a:p>
          <a:p>
            <a:pPr lvl="1">
              <a:lnSpc>
                <a:spcPct val="90000"/>
              </a:lnSpc>
            </a:pPr>
            <a:r>
              <a:rPr lang="en-US" altLang="en-US" sz="2000" dirty="0"/>
              <a:t>The </a:t>
            </a:r>
            <a:r>
              <a:rPr lang="en-US" altLang="en-US" sz="2000" b="1" dirty="0"/>
              <a:t>sample space </a:t>
            </a:r>
            <a:r>
              <a:rPr lang="en-US" altLang="en-US" sz="2000" dirty="0"/>
              <a:t>S of a random experiment is the set of all possible outcomes. </a:t>
            </a:r>
            <a:r>
              <a:rPr lang="en-US" altLang="en-US" sz="2000" dirty="0" err="1"/>
              <a:t>e.g</a:t>
            </a:r>
            <a:r>
              <a:rPr lang="en-US" altLang="en-US" sz="2000" dirty="0"/>
              <a:t> {H, T}</a:t>
            </a:r>
            <a:r>
              <a:rPr lang="en-US" altLang="en-US" sz="2000" baseline="30000" dirty="0"/>
              <a:t>10</a:t>
            </a:r>
          </a:p>
          <a:p>
            <a:pPr lvl="1">
              <a:lnSpc>
                <a:spcPct val="90000"/>
              </a:lnSpc>
            </a:pPr>
            <a:r>
              <a:rPr lang="en-US" altLang="en-US" sz="2000" b="1" dirty="0"/>
              <a:t>Event</a:t>
            </a:r>
            <a:r>
              <a:rPr lang="en-US" altLang="en-US" sz="2000" dirty="0"/>
              <a:t>: any subset of the sample space. E.g.: &gt; 4 heads</a:t>
            </a:r>
          </a:p>
          <a:p>
            <a:pPr lvl="1">
              <a:lnSpc>
                <a:spcPct val="90000"/>
              </a:lnSpc>
            </a:pPr>
            <a:r>
              <a:rPr lang="en-US" altLang="en-US" sz="2000" dirty="0"/>
              <a:t>Probabilities are numbers assigned to events that indicate “</a:t>
            </a:r>
            <a:r>
              <a:rPr lang="en-US" altLang="en-US" sz="2000" b="1" i="1" dirty="0"/>
              <a:t>how likely” </a:t>
            </a:r>
            <a:r>
              <a:rPr lang="en-US" altLang="en-US" sz="2000" dirty="0"/>
              <a:t>it is that the event will occur when a random experiment is performed</a:t>
            </a:r>
          </a:p>
          <a:p>
            <a:pPr lvl="1">
              <a:lnSpc>
                <a:spcPct val="90000"/>
              </a:lnSpc>
            </a:pPr>
            <a:r>
              <a:rPr lang="en-US" altLang="en-US" sz="2000" dirty="0"/>
              <a:t>A </a:t>
            </a:r>
            <a:r>
              <a:rPr lang="en-US" altLang="en-US" sz="2000" b="1" dirty="0"/>
              <a:t>probability law </a:t>
            </a:r>
            <a:r>
              <a:rPr lang="en-US" altLang="en-US" sz="2000" dirty="0"/>
              <a:t>for a random experiment is a rule that assigns probabilities to the events in the experiment</a:t>
            </a:r>
          </a:p>
          <a:p>
            <a:pPr lvl="1">
              <a:lnSpc>
                <a:spcPct val="90000"/>
              </a:lnSpc>
            </a:pPr>
            <a:endParaRPr lang="en-US" altLang="en-US" sz="2000" dirty="0"/>
          </a:p>
        </p:txBody>
      </p:sp>
    </p:spTree>
    <p:extLst>
      <p:ext uri="{BB962C8B-B14F-4D97-AF65-F5344CB8AC3E}">
        <p14:creationId xmlns:p14="http://schemas.microsoft.com/office/powerpoint/2010/main" val="24866698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Errorbar</a:t>
            </a:r>
            <a:r>
              <a:rPr lang="en-US" dirty="0"/>
              <a:t> and confidence interval</a:t>
            </a:r>
          </a:p>
        </p:txBody>
      </p:sp>
      <p:sp>
        <p:nvSpPr>
          <p:cNvPr id="5" name="Rectangle 4"/>
          <p:cNvSpPr/>
          <p:nvPr/>
        </p:nvSpPr>
        <p:spPr>
          <a:xfrm>
            <a:off x="3723249" y="1493739"/>
            <a:ext cx="7474634" cy="646331"/>
          </a:xfrm>
          <a:prstGeom prst="rect">
            <a:avLst/>
          </a:prstGeom>
        </p:spPr>
        <p:txBody>
          <a:bodyPr wrap="square">
            <a:spAutoFit/>
          </a:bodyPr>
          <a:lstStyle/>
          <a:p>
            <a:r>
              <a:rPr lang="en-US" dirty="0">
                <a:solidFill>
                  <a:srgbClr val="000080"/>
                </a:solidFill>
                <a:effectLst/>
              </a:rPr>
              <a:t>In [</a:t>
            </a:r>
            <a:r>
              <a:rPr lang="en-US" b="1" dirty="0">
                <a:solidFill>
                  <a:srgbClr val="000080"/>
                </a:solidFill>
                <a:effectLst/>
              </a:rPr>
              <a:t>968</a:t>
            </a:r>
            <a:r>
              <a:rPr lang="en-US" dirty="0">
                <a:solidFill>
                  <a:srgbClr val="000080"/>
                </a:solidFill>
                <a:effectLst/>
              </a:rPr>
              <a:t>]:</a:t>
            </a:r>
            <a:r>
              <a:rPr lang="en-US" dirty="0">
                <a:effectLst/>
              </a:rPr>
              <a:t> SEM = </a:t>
            </a:r>
            <a:r>
              <a:rPr lang="en-US" dirty="0" err="1">
                <a:effectLst/>
              </a:rPr>
              <a:t>std</a:t>
            </a:r>
            <a:r>
              <a:rPr lang="en-US" dirty="0">
                <a:effectLst/>
              </a:rPr>
              <a:t>(measures,0)/sqrt(</a:t>
            </a:r>
            <a:r>
              <a:rPr lang="en-US" dirty="0" err="1">
                <a:effectLst/>
              </a:rPr>
              <a:t>measures.shape</a:t>
            </a:r>
            <a:r>
              <a:rPr lang="en-US" dirty="0">
                <a:effectLst/>
              </a:rPr>
              <a:t>[0])</a:t>
            </a:r>
            <a:endParaRPr lang="en-US" dirty="0">
              <a:solidFill>
                <a:srgbClr val="000080"/>
              </a:solidFill>
              <a:effectLst/>
            </a:endParaRPr>
          </a:p>
          <a:p>
            <a:r>
              <a:rPr lang="en-US" dirty="0">
                <a:solidFill>
                  <a:srgbClr val="000080"/>
                </a:solidFill>
                <a:effectLst/>
              </a:rPr>
              <a:t>In [</a:t>
            </a:r>
            <a:r>
              <a:rPr lang="en-US" b="1" dirty="0">
                <a:solidFill>
                  <a:srgbClr val="000080"/>
                </a:solidFill>
                <a:effectLst/>
              </a:rPr>
              <a:t>969</a:t>
            </a:r>
            <a:r>
              <a:rPr lang="en-US" dirty="0">
                <a:solidFill>
                  <a:srgbClr val="000080"/>
                </a:solidFill>
                <a:effectLst/>
              </a:rPr>
              <a:t>]:</a:t>
            </a:r>
            <a:r>
              <a:rPr lang="en-US" dirty="0">
                <a:effectLst/>
              </a:rPr>
              <a:t> </a:t>
            </a:r>
            <a:r>
              <a:rPr lang="en-US" dirty="0" err="1">
                <a:effectLst/>
              </a:rPr>
              <a:t>errorbar</a:t>
            </a:r>
            <a:r>
              <a:rPr lang="en-US" dirty="0">
                <a:effectLst/>
              </a:rPr>
              <a:t>([1,2,3], mean(measures,0),SEM);  </a:t>
            </a:r>
            <a:r>
              <a:rPr lang="en-US" dirty="0" err="1">
                <a:effectLst/>
              </a:rPr>
              <a:t>xticks</a:t>
            </a:r>
            <a:r>
              <a:rPr lang="en-US" dirty="0">
                <a:effectLst/>
              </a:rPr>
              <a:t>([1,2,3])</a:t>
            </a:r>
            <a:endParaRPr lang="en-US" dirty="0"/>
          </a:p>
        </p:txBody>
      </p:sp>
      <p:sp>
        <p:nvSpPr>
          <p:cNvPr id="6" name="Rectangle 5"/>
          <p:cNvSpPr/>
          <p:nvPr/>
        </p:nvSpPr>
        <p:spPr>
          <a:xfrm>
            <a:off x="838200" y="1542143"/>
            <a:ext cx="2692791" cy="3139321"/>
          </a:xfrm>
          <a:prstGeom prst="rect">
            <a:avLst/>
          </a:prstGeom>
        </p:spPr>
        <p:txBody>
          <a:bodyPr wrap="square">
            <a:spAutoFit/>
          </a:bodyPr>
          <a:lstStyle/>
          <a:p>
            <a:r>
              <a:rPr lang="en-US" dirty="0">
                <a:solidFill>
                  <a:srgbClr val="000080"/>
                </a:solidFill>
                <a:effectLst/>
              </a:rPr>
              <a:t>In [</a:t>
            </a:r>
            <a:r>
              <a:rPr lang="en-US" b="1" dirty="0">
                <a:solidFill>
                  <a:srgbClr val="000080"/>
                </a:solidFill>
                <a:effectLst/>
              </a:rPr>
              <a:t>965</a:t>
            </a:r>
            <a:r>
              <a:rPr lang="en-US" dirty="0">
                <a:solidFill>
                  <a:srgbClr val="000080"/>
                </a:solidFill>
                <a:effectLst/>
              </a:rPr>
              <a:t>]:</a:t>
            </a:r>
            <a:r>
              <a:rPr lang="en-US" dirty="0">
                <a:effectLst/>
              </a:rPr>
              <a:t> measures = </a:t>
            </a:r>
            <a:r>
              <a:rPr lang="en-US" dirty="0" err="1">
                <a:effectLst/>
              </a:rPr>
              <a:t>randint</a:t>
            </a:r>
            <a:r>
              <a:rPr lang="en-US" dirty="0">
                <a:effectLst/>
              </a:rPr>
              <a:t>(0, 100, size=(10,3))</a:t>
            </a:r>
          </a:p>
          <a:p>
            <a:r>
              <a:rPr lang="en-US" dirty="0">
                <a:solidFill>
                  <a:srgbClr val="000080"/>
                </a:solidFill>
                <a:effectLst/>
              </a:rPr>
              <a:t>In [</a:t>
            </a:r>
            <a:r>
              <a:rPr lang="en-US" b="1" dirty="0">
                <a:solidFill>
                  <a:srgbClr val="000080"/>
                </a:solidFill>
                <a:effectLst/>
              </a:rPr>
              <a:t>966</a:t>
            </a:r>
            <a:r>
              <a:rPr lang="en-US" dirty="0">
                <a:solidFill>
                  <a:srgbClr val="000080"/>
                </a:solidFill>
                <a:effectLst/>
              </a:rPr>
              <a:t>]:</a:t>
            </a:r>
            <a:r>
              <a:rPr lang="en-US" dirty="0">
                <a:effectLst/>
              </a:rPr>
              <a:t> measures</a:t>
            </a:r>
          </a:p>
          <a:p>
            <a:r>
              <a:rPr lang="en-US" dirty="0">
                <a:solidFill>
                  <a:srgbClr val="8B0000"/>
                </a:solidFill>
                <a:effectLst/>
              </a:rPr>
              <a:t>Out[</a:t>
            </a:r>
            <a:r>
              <a:rPr lang="en-US" b="1" dirty="0">
                <a:solidFill>
                  <a:srgbClr val="8B0000"/>
                </a:solidFill>
                <a:effectLst/>
              </a:rPr>
              <a:t>966</a:t>
            </a:r>
            <a:r>
              <a:rPr lang="en-US" dirty="0">
                <a:solidFill>
                  <a:srgbClr val="8B0000"/>
                </a:solidFill>
                <a:effectLst/>
              </a:rPr>
              <a:t>]:</a:t>
            </a:r>
            <a:r>
              <a:rPr lang="en-US" dirty="0">
                <a:effectLst/>
              </a:rPr>
              <a:t> </a:t>
            </a:r>
          </a:p>
          <a:p>
            <a:r>
              <a:rPr lang="en-US" dirty="0">
                <a:effectLst/>
              </a:rPr>
              <a:t>array([[70, 54, 67],</a:t>
            </a:r>
          </a:p>
          <a:p>
            <a:r>
              <a:rPr lang="en-US" dirty="0">
                <a:effectLst/>
              </a:rPr>
              <a:t>[62, 24, 60],</a:t>
            </a:r>
          </a:p>
          <a:p>
            <a:r>
              <a:rPr lang="en-US" dirty="0">
                <a:effectLst/>
              </a:rPr>
              <a:t>[ 0, 61, 11],</a:t>
            </a:r>
          </a:p>
          <a:p>
            <a:r>
              <a:rPr lang="en-US" dirty="0">
                <a:effectLst/>
              </a:rPr>
              <a:t>..., </a:t>
            </a:r>
          </a:p>
          <a:p>
            <a:r>
              <a:rPr lang="en-US" dirty="0">
                <a:effectLst/>
              </a:rPr>
              <a:t>[78, 43, 94],</a:t>
            </a:r>
          </a:p>
          <a:p>
            <a:r>
              <a:rPr lang="en-US" dirty="0">
                <a:effectLst/>
              </a:rPr>
              <a:t>[45, 79, 81],</a:t>
            </a:r>
          </a:p>
          <a:p>
            <a:r>
              <a:rPr lang="en-US" dirty="0">
                <a:effectLst/>
              </a:rPr>
              <a:t>[54, 50, 29]])</a:t>
            </a:r>
          </a:p>
        </p:txBody>
      </p:sp>
      <p:pic>
        <p:nvPicPr>
          <p:cNvPr id="11" name="Picture 10"/>
          <p:cNvPicPr>
            <a:picLocks noChangeAspect="1"/>
          </p:cNvPicPr>
          <p:nvPr/>
        </p:nvPicPr>
        <p:blipFill>
          <a:blip r:embed="rId2" cstate="print"/>
          <a:stretch>
            <a:fillRect/>
          </a:stretch>
        </p:blipFill>
        <p:spPr>
          <a:xfrm>
            <a:off x="7442395" y="3460894"/>
            <a:ext cx="4725477" cy="3353564"/>
          </a:xfrm>
          <a:prstGeom prst="rect">
            <a:avLst/>
          </a:prstGeom>
        </p:spPr>
      </p:pic>
      <p:pic>
        <p:nvPicPr>
          <p:cNvPr id="12" name="Picture 11"/>
          <p:cNvPicPr>
            <a:picLocks noChangeAspect="1"/>
          </p:cNvPicPr>
          <p:nvPr/>
        </p:nvPicPr>
        <p:blipFill>
          <a:blip r:embed="rId3" cstate="print"/>
          <a:stretch>
            <a:fillRect/>
          </a:stretch>
        </p:blipFill>
        <p:spPr>
          <a:xfrm>
            <a:off x="2759122" y="2411182"/>
            <a:ext cx="4725477" cy="3353564"/>
          </a:xfrm>
          <a:prstGeom prst="rect">
            <a:avLst/>
          </a:prstGeom>
        </p:spPr>
      </p:pic>
    </p:spTree>
    <p:extLst>
      <p:ext uri="{BB962C8B-B14F-4D97-AF65-F5344CB8AC3E}">
        <p14:creationId xmlns:p14="http://schemas.microsoft.com/office/powerpoint/2010/main" val="39344953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ChangeArrowheads="1"/>
          </p:cNvSpPr>
          <p:nvPr>
            <p:ph type="title"/>
          </p:nvPr>
        </p:nvSpPr>
        <p:spPr/>
        <p:txBody>
          <a:bodyPr/>
          <a:lstStyle/>
          <a:p>
            <a:r>
              <a:rPr lang="en-US" altLang="en-US"/>
              <a:t>Example</a:t>
            </a:r>
          </a:p>
        </p:txBody>
      </p:sp>
      <p:pic>
        <p:nvPicPr>
          <p:cNvPr id="37273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7400" y="1371601"/>
            <a:ext cx="8001000" cy="308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2740" name="Text Box 4"/>
          <p:cNvSpPr txBox="1">
            <a:spLocks noChangeArrowheads="1"/>
          </p:cNvSpPr>
          <p:nvPr/>
        </p:nvSpPr>
        <p:spPr bwMode="auto">
          <a:xfrm>
            <a:off x="2346960" y="4709161"/>
            <a:ext cx="73152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dirty="0">
                <a:solidFill>
                  <a:srgbClr val="0033CC"/>
                </a:solidFill>
                <a:sym typeface="Symbol" panose="05050102010706020507" pitchFamily="18" charset="2"/>
              </a:rPr>
              <a:t>0 </a:t>
            </a:r>
            <a:r>
              <a:rPr lang="en-US" altLang="en-US" sz="2400" dirty="0">
                <a:solidFill>
                  <a:srgbClr val="0033CC"/>
                </a:solidFill>
              </a:rPr>
              <a:t> P(A</a:t>
            </a:r>
            <a:r>
              <a:rPr lang="en-US" altLang="en-US" sz="2400" baseline="-25000" dirty="0">
                <a:solidFill>
                  <a:srgbClr val="0033CC"/>
                </a:solidFill>
              </a:rPr>
              <a:t>i</a:t>
            </a:r>
            <a:r>
              <a:rPr lang="en-US" altLang="en-US" sz="2400" dirty="0">
                <a:solidFill>
                  <a:srgbClr val="0033CC"/>
                </a:solidFill>
              </a:rPr>
              <a:t>) </a:t>
            </a:r>
            <a:r>
              <a:rPr lang="en-US" altLang="en-US" sz="2400" dirty="0">
                <a:solidFill>
                  <a:srgbClr val="0033CC"/>
                </a:solidFill>
                <a:sym typeface="Symbol" panose="05050102010706020507" pitchFamily="18" charset="2"/>
              </a:rPr>
              <a:t> 1</a:t>
            </a:r>
          </a:p>
          <a:p>
            <a:pPr>
              <a:spcBef>
                <a:spcPct val="50000"/>
              </a:spcBef>
            </a:pPr>
            <a:r>
              <a:rPr lang="en-US" altLang="en-US" sz="2400" dirty="0">
                <a:solidFill>
                  <a:srgbClr val="0033CC"/>
                </a:solidFill>
              </a:rPr>
              <a:t>P(S) </a:t>
            </a:r>
            <a:r>
              <a:rPr lang="en-US" altLang="en-US" sz="2400" dirty="0">
                <a:solidFill>
                  <a:srgbClr val="0033CC"/>
                </a:solidFill>
                <a:sym typeface="Symbol" panose="05050102010706020507" pitchFamily="18" charset="2"/>
              </a:rPr>
              <a:t>= 1</a:t>
            </a:r>
          </a:p>
        </p:txBody>
      </p:sp>
    </p:spTree>
    <p:extLst>
      <p:ext uri="{BB962C8B-B14F-4D97-AF65-F5344CB8AC3E}">
        <p14:creationId xmlns:p14="http://schemas.microsoft.com/office/powerpoint/2010/main" val="415985158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2"/>
          <p:cNvSpPr>
            <a:spLocks noGrp="1" noChangeArrowheads="1"/>
          </p:cNvSpPr>
          <p:nvPr>
            <p:ph type="title"/>
          </p:nvPr>
        </p:nvSpPr>
        <p:spPr/>
        <p:txBody>
          <a:bodyPr/>
          <a:lstStyle/>
          <a:p>
            <a:r>
              <a:rPr lang="en-US" altLang="en-US" dirty="0"/>
              <a:t>Probabilistic Calculus</a:t>
            </a:r>
          </a:p>
        </p:txBody>
      </p:sp>
      <p:sp>
        <p:nvSpPr>
          <p:cNvPr id="450563" name="Rectangle 3"/>
          <p:cNvSpPr>
            <a:spLocks noGrp="1" noChangeArrowheads="1"/>
          </p:cNvSpPr>
          <p:nvPr>
            <p:ph type="body" idx="1"/>
          </p:nvPr>
        </p:nvSpPr>
        <p:spPr>
          <a:xfrm>
            <a:off x="1905000" y="1981200"/>
            <a:ext cx="8534400" cy="4114800"/>
          </a:xfrm>
        </p:spPr>
        <p:txBody>
          <a:bodyPr/>
          <a:lstStyle/>
          <a:p>
            <a:r>
              <a:rPr lang="en-US" altLang="en-US" dirty="0">
                <a:solidFill>
                  <a:srgbClr val="0033CC"/>
                </a:solidFill>
              </a:rPr>
              <a:t>P(A U B) = P(A) + P(B) – P(A </a:t>
            </a:r>
            <a:r>
              <a:rPr lang="en-US" altLang="en-US" dirty="0">
                <a:solidFill>
                  <a:srgbClr val="0033CC"/>
                </a:solidFill>
                <a:cs typeface="Arial" panose="020B0604020202020204" pitchFamily="34" charset="0"/>
              </a:rPr>
              <a:t>∩ B)</a:t>
            </a:r>
          </a:p>
          <a:p>
            <a:endParaRPr lang="en-US" altLang="en-US" dirty="0">
              <a:cs typeface="Arial" panose="020B0604020202020204" pitchFamily="34" charset="0"/>
            </a:endParaRPr>
          </a:p>
          <a:p>
            <a:r>
              <a:rPr lang="en-US" altLang="en-US" dirty="0"/>
              <a:t>If A, B are </a:t>
            </a:r>
            <a:r>
              <a:rPr lang="en-US" altLang="en-US" b="1" dirty="0"/>
              <a:t>mutually exclusive</a:t>
            </a:r>
            <a:r>
              <a:rPr lang="en-US" altLang="en-US" dirty="0"/>
              <a:t>:</a:t>
            </a:r>
          </a:p>
          <a:p>
            <a:pPr lvl="1">
              <a:buFontTx/>
              <a:buNone/>
            </a:pPr>
            <a:r>
              <a:rPr lang="en-US" altLang="en-US" dirty="0"/>
              <a:t>P(A </a:t>
            </a:r>
            <a:r>
              <a:rPr lang="en-US" altLang="en-US" dirty="0">
                <a:cs typeface="Arial" panose="020B0604020202020204" pitchFamily="34" charset="0"/>
              </a:rPr>
              <a:t>∩</a:t>
            </a:r>
            <a:r>
              <a:rPr lang="en-US" altLang="en-US" dirty="0"/>
              <a:t> B) = 0</a:t>
            </a:r>
          </a:p>
          <a:p>
            <a:pPr lvl="1">
              <a:buFontTx/>
              <a:buNone/>
            </a:pPr>
            <a:r>
              <a:rPr lang="en-US" altLang="en-US" dirty="0"/>
              <a:t>P(A U B) = P(A) + P(B)</a:t>
            </a:r>
          </a:p>
          <a:p>
            <a:r>
              <a:rPr lang="en-US" altLang="en-US" dirty="0"/>
              <a:t>A and not(A) are mutually exclusive</a:t>
            </a:r>
          </a:p>
          <a:p>
            <a:pPr lvl="1"/>
            <a:r>
              <a:rPr lang="en-US" altLang="en-US" dirty="0"/>
              <a:t>Thus: </a:t>
            </a:r>
            <a:r>
              <a:rPr lang="en-US" altLang="en-US" dirty="0">
                <a:solidFill>
                  <a:srgbClr val="0033CC"/>
                </a:solidFill>
              </a:rPr>
              <a:t>P(not(A)) = P(A</a:t>
            </a:r>
            <a:r>
              <a:rPr lang="en-US" altLang="en-US" sz="2600" baseline="30000" dirty="0">
                <a:solidFill>
                  <a:srgbClr val="0033CC"/>
                </a:solidFill>
              </a:rPr>
              <a:t>c</a:t>
            </a:r>
            <a:r>
              <a:rPr lang="en-US" altLang="en-US" dirty="0">
                <a:solidFill>
                  <a:srgbClr val="0033CC"/>
                </a:solidFill>
              </a:rPr>
              <a:t>) = 1 – P(A)</a:t>
            </a:r>
          </a:p>
        </p:txBody>
      </p:sp>
      <p:pic>
        <p:nvPicPr>
          <p:cNvPr id="45056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10600" y="2133600"/>
            <a:ext cx="1524000" cy="1524000"/>
          </a:xfrm>
          <a:prstGeom prst="rect">
            <a:avLst/>
          </a:prstGeom>
          <a:noFill/>
          <a:extLst>
            <a:ext uri="{909E8E84-426E-40DD-AFC4-6F175D3DCCD1}">
              <a14:hiddenFill xmlns:a14="http://schemas.microsoft.com/office/drawing/2010/main">
                <a:solidFill>
                  <a:srgbClr val="FFFFFF"/>
                </a:solidFill>
              </a14:hiddenFill>
            </a:ext>
          </a:extLst>
        </p:spPr>
      </p:pic>
      <p:sp>
        <p:nvSpPr>
          <p:cNvPr id="450567" name="Text Box 7"/>
          <p:cNvSpPr txBox="1">
            <a:spLocks noChangeArrowheads="1"/>
          </p:cNvSpPr>
          <p:nvPr/>
        </p:nvSpPr>
        <p:spPr bwMode="auto">
          <a:xfrm>
            <a:off x="2590800" y="2590800"/>
            <a:ext cx="13628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Either A or B</a:t>
            </a:r>
          </a:p>
        </p:txBody>
      </p:sp>
      <p:sp>
        <p:nvSpPr>
          <p:cNvPr id="450568" name="Text Box 8"/>
          <p:cNvSpPr txBox="1">
            <a:spLocks noChangeArrowheads="1"/>
          </p:cNvSpPr>
          <p:nvPr/>
        </p:nvSpPr>
        <p:spPr bwMode="auto">
          <a:xfrm>
            <a:off x="5693410" y="2526268"/>
            <a:ext cx="139814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both A and B</a:t>
            </a:r>
          </a:p>
        </p:txBody>
      </p:sp>
      <p:sp>
        <p:nvSpPr>
          <p:cNvPr id="450569" name="Rectangle 9" descr="10%"/>
          <p:cNvSpPr>
            <a:spLocks noChangeArrowheads="1"/>
          </p:cNvSpPr>
          <p:nvPr/>
        </p:nvSpPr>
        <p:spPr bwMode="auto">
          <a:xfrm>
            <a:off x="8686800" y="3733800"/>
            <a:ext cx="1447800" cy="1219200"/>
          </a:xfrm>
          <a:prstGeom prst="rect">
            <a:avLst/>
          </a:prstGeom>
          <a:pattFill prst="pct10">
            <a:fgClr>
              <a:schemeClr val="tx1"/>
            </a:fgClr>
            <a:bgClr>
              <a:schemeClr val="bg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450570" name="Oval 10"/>
          <p:cNvSpPr>
            <a:spLocks noChangeArrowheads="1"/>
          </p:cNvSpPr>
          <p:nvPr/>
        </p:nvSpPr>
        <p:spPr bwMode="auto">
          <a:xfrm>
            <a:off x="8763000" y="4114800"/>
            <a:ext cx="533400" cy="533400"/>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A</a:t>
            </a:r>
          </a:p>
        </p:txBody>
      </p:sp>
      <p:sp>
        <p:nvSpPr>
          <p:cNvPr id="450571" name="Oval 11"/>
          <p:cNvSpPr>
            <a:spLocks noChangeArrowheads="1"/>
          </p:cNvSpPr>
          <p:nvPr/>
        </p:nvSpPr>
        <p:spPr bwMode="auto">
          <a:xfrm>
            <a:off x="9525000" y="4114800"/>
            <a:ext cx="533400" cy="533400"/>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B</a:t>
            </a:r>
          </a:p>
        </p:txBody>
      </p:sp>
      <p:sp>
        <p:nvSpPr>
          <p:cNvPr id="450573" name="Text Box 13"/>
          <p:cNvSpPr txBox="1">
            <a:spLocks noChangeArrowheads="1"/>
          </p:cNvSpPr>
          <p:nvPr/>
        </p:nvSpPr>
        <p:spPr bwMode="auto">
          <a:xfrm>
            <a:off x="9906000" y="3657600"/>
            <a:ext cx="228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s</a:t>
            </a:r>
          </a:p>
        </p:txBody>
      </p:sp>
    </p:spTree>
    <p:extLst>
      <p:ext uri="{BB962C8B-B14F-4D97-AF65-F5344CB8AC3E}">
        <p14:creationId xmlns:p14="http://schemas.microsoft.com/office/powerpoint/2010/main" val="8783097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p:txBody>
          <a:bodyPr/>
          <a:lstStyle/>
          <a:p>
            <a:r>
              <a:rPr lang="en-US" altLang="en-US" dirty="0"/>
              <a:t>Joint and conditional probability</a:t>
            </a:r>
          </a:p>
        </p:txBody>
      </p:sp>
      <p:sp>
        <p:nvSpPr>
          <p:cNvPr id="389123" name="Rectangle 3"/>
          <p:cNvSpPr>
            <a:spLocks noGrp="1" noChangeArrowheads="1"/>
          </p:cNvSpPr>
          <p:nvPr>
            <p:ph type="body" idx="1"/>
          </p:nvPr>
        </p:nvSpPr>
        <p:spPr>
          <a:xfrm>
            <a:off x="1981200" y="1600200"/>
            <a:ext cx="8229600" cy="3200400"/>
          </a:xfrm>
        </p:spPr>
        <p:txBody>
          <a:bodyPr/>
          <a:lstStyle/>
          <a:p>
            <a:pPr>
              <a:lnSpc>
                <a:spcPct val="90000"/>
              </a:lnSpc>
            </a:pPr>
            <a:r>
              <a:rPr lang="en-US" altLang="en-US" dirty="0"/>
              <a:t>The </a:t>
            </a:r>
            <a:r>
              <a:rPr lang="en-US" altLang="en-US" b="1" dirty="0"/>
              <a:t>joint probability</a:t>
            </a:r>
            <a:r>
              <a:rPr lang="en-US" altLang="en-US" dirty="0"/>
              <a:t> of two events A and B P(A</a:t>
            </a:r>
            <a:r>
              <a:rPr lang="en-US" altLang="en-US" dirty="0">
                <a:cs typeface="Arial" panose="020B0604020202020204" pitchFamily="34" charset="0"/>
              </a:rPr>
              <a:t>∩</a:t>
            </a:r>
            <a:r>
              <a:rPr lang="en-US" altLang="en-US" dirty="0"/>
              <a:t>B), or simply P(A, B) is the probability that event A and B occur at the same time.</a:t>
            </a:r>
          </a:p>
          <a:p>
            <a:pPr>
              <a:lnSpc>
                <a:spcPct val="90000"/>
              </a:lnSpc>
            </a:pPr>
            <a:r>
              <a:rPr lang="en-US" altLang="en-US" dirty="0"/>
              <a:t>The </a:t>
            </a:r>
            <a:r>
              <a:rPr lang="en-US" altLang="en-US" b="1" dirty="0"/>
              <a:t>conditional probability</a:t>
            </a:r>
            <a:r>
              <a:rPr lang="en-US" altLang="en-US" dirty="0"/>
              <a:t> of P(A|B) is the probability that A occurs given B occurred.</a:t>
            </a:r>
          </a:p>
          <a:p>
            <a:pPr algn="ctr">
              <a:lnSpc>
                <a:spcPct val="90000"/>
              </a:lnSpc>
              <a:buFontTx/>
              <a:buNone/>
            </a:pPr>
            <a:r>
              <a:rPr lang="en-US" altLang="en-US" dirty="0">
                <a:solidFill>
                  <a:srgbClr val="0033CC"/>
                </a:solidFill>
              </a:rPr>
              <a:t>P(A | B) = P(A </a:t>
            </a:r>
            <a:r>
              <a:rPr lang="en-US" altLang="en-US" dirty="0">
                <a:solidFill>
                  <a:srgbClr val="0033CC"/>
                </a:solidFill>
                <a:cs typeface="Arial" panose="020B0604020202020204" pitchFamily="34" charset="0"/>
              </a:rPr>
              <a:t>∩</a:t>
            </a:r>
            <a:r>
              <a:rPr lang="en-US" altLang="en-US" dirty="0">
                <a:solidFill>
                  <a:srgbClr val="0033CC"/>
                </a:solidFill>
              </a:rPr>
              <a:t> B) / P(B)</a:t>
            </a:r>
          </a:p>
          <a:p>
            <a:pPr algn="ctr">
              <a:lnSpc>
                <a:spcPct val="90000"/>
              </a:lnSpc>
              <a:buFontTx/>
              <a:buNone/>
            </a:pPr>
            <a:r>
              <a:rPr lang="en-US" altLang="en-US" dirty="0">
                <a:solidFill>
                  <a:srgbClr val="0033CC"/>
                </a:solidFill>
              </a:rPr>
              <a:t>P(A </a:t>
            </a:r>
            <a:r>
              <a:rPr lang="en-US" altLang="en-US" dirty="0">
                <a:solidFill>
                  <a:srgbClr val="0033CC"/>
                </a:solidFill>
                <a:cs typeface="Arial" panose="020B0604020202020204" pitchFamily="34" charset="0"/>
              </a:rPr>
              <a:t>∩</a:t>
            </a:r>
            <a:r>
              <a:rPr lang="en-US" altLang="en-US" dirty="0">
                <a:solidFill>
                  <a:srgbClr val="0033CC"/>
                </a:solidFill>
              </a:rPr>
              <a:t> B) = P(A | B) * P(B)</a:t>
            </a:r>
          </a:p>
          <a:p>
            <a:pPr algn="ctr">
              <a:lnSpc>
                <a:spcPct val="90000"/>
              </a:lnSpc>
              <a:buFontTx/>
              <a:buNone/>
            </a:pPr>
            <a:endParaRPr lang="en-US" altLang="en-US" dirty="0"/>
          </a:p>
        </p:txBody>
      </p:sp>
      <p:pic>
        <p:nvPicPr>
          <p:cNvPr id="38912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33800" y="4724401"/>
            <a:ext cx="4495800" cy="174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25535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891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1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912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91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23"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p:txBody>
          <a:bodyPr/>
          <a:lstStyle/>
          <a:p>
            <a:r>
              <a:rPr lang="en-US" altLang="en-US" dirty="0"/>
              <a:t>Example</a:t>
            </a:r>
          </a:p>
        </p:txBody>
      </p:sp>
      <p:sp>
        <p:nvSpPr>
          <p:cNvPr id="391171" name="Rectangle 3"/>
          <p:cNvSpPr>
            <a:spLocks noGrp="1" noChangeArrowheads="1"/>
          </p:cNvSpPr>
          <p:nvPr>
            <p:ph type="body" idx="1"/>
          </p:nvPr>
        </p:nvSpPr>
        <p:spPr/>
        <p:txBody>
          <a:bodyPr/>
          <a:lstStyle/>
          <a:p>
            <a:r>
              <a:rPr lang="en-US" altLang="en-US" dirty="0"/>
              <a:t>Roll a die</a:t>
            </a:r>
          </a:p>
          <a:p>
            <a:pPr lvl="1"/>
            <a:r>
              <a:rPr lang="en-US" altLang="en-US" dirty="0"/>
              <a:t>If I tell you the number is less than 4</a:t>
            </a:r>
          </a:p>
          <a:p>
            <a:pPr lvl="1"/>
            <a:r>
              <a:rPr lang="en-US" altLang="en-US" dirty="0"/>
              <a:t>What is the </a:t>
            </a:r>
            <a:r>
              <a:rPr lang="en-US" altLang="en-US" dirty="0" err="1"/>
              <a:t>prob</a:t>
            </a:r>
            <a:r>
              <a:rPr lang="en-US" altLang="en-US" dirty="0"/>
              <a:t> for the number to be even?</a:t>
            </a:r>
          </a:p>
          <a:p>
            <a:pPr lvl="2">
              <a:buFontTx/>
              <a:buNone/>
            </a:pPr>
            <a:r>
              <a:rPr lang="en-US" altLang="en-US" dirty="0">
                <a:solidFill>
                  <a:srgbClr val="0033CC"/>
                </a:solidFill>
              </a:rPr>
              <a:t>P(d = even | d &lt; 4)</a:t>
            </a:r>
            <a:r>
              <a:rPr lang="en-US" altLang="en-US" dirty="0"/>
              <a:t> </a:t>
            </a:r>
          </a:p>
          <a:p>
            <a:pPr lvl="2">
              <a:buFontTx/>
              <a:buNone/>
            </a:pPr>
            <a:r>
              <a:rPr lang="en-US" altLang="en-US" dirty="0"/>
              <a:t>= P(d = even </a:t>
            </a:r>
            <a:r>
              <a:rPr lang="en-US" altLang="en-US" dirty="0">
                <a:cs typeface="Arial" panose="020B0604020202020204" pitchFamily="34" charset="0"/>
              </a:rPr>
              <a:t>∩ d &lt; 4) / P(d &lt; 4)</a:t>
            </a:r>
          </a:p>
          <a:p>
            <a:pPr lvl="2">
              <a:buFontTx/>
              <a:buNone/>
            </a:pPr>
            <a:r>
              <a:rPr lang="en-US" altLang="en-US" dirty="0">
                <a:cs typeface="Arial" panose="020B0604020202020204" pitchFamily="34" charset="0"/>
              </a:rPr>
              <a:t>= P(d = 2) / P(d = 1, 2, or 3) </a:t>
            </a:r>
          </a:p>
          <a:p>
            <a:pPr lvl="2">
              <a:buFontTx/>
              <a:buNone/>
            </a:pPr>
            <a:r>
              <a:rPr lang="en-US" altLang="en-US" dirty="0">
                <a:cs typeface="Arial" panose="020B0604020202020204" pitchFamily="34" charset="0"/>
              </a:rPr>
              <a:t>= (1/6) / (3/6) = 1/3</a:t>
            </a:r>
          </a:p>
          <a:p>
            <a:pPr lvl="2"/>
            <a:endParaRPr lang="en-US" altLang="en-US" dirty="0">
              <a:cs typeface="Arial" panose="020B0604020202020204" pitchFamily="34" charset="0"/>
            </a:endParaRPr>
          </a:p>
        </p:txBody>
      </p:sp>
    </p:spTree>
    <p:extLst>
      <p:ext uri="{BB962C8B-B14F-4D97-AF65-F5344CB8AC3E}">
        <p14:creationId xmlns:p14="http://schemas.microsoft.com/office/powerpoint/2010/main" val="8276760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1171">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91171">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91171">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911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ChangeArrowheads="1"/>
          </p:cNvSpPr>
          <p:nvPr>
            <p:ph type="title"/>
          </p:nvPr>
        </p:nvSpPr>
        <p:spPr>
          <a:xfrm>
            <a:off x="2286000" y="304800"/>
            <a:ext cx="7772400" cy="1143000"/>
          </a:xfrm>
        </p:spPr>
        <p:txBody>
          <a:bodyPr/>
          <a:lstStyle/>
          <a:p>
            <a:r>
              <a:rPr lang="en-US" altLang="en-US"/>
              <a:t>Independence</a:t>
            </a:r>
          </a:p>
        </p:txBody>
      </p:sp>
      <p:sp>
        <p:nvSpPr>
          <p:cNvPr id="393219" name="Rectangle 3"/>
          <p:cNvSpPr>
            <a:spLocks noGrp="1" noChangeArrowheads="1"/>
          </p:cNvSpPr>
          <p:nvPr>
            <p:ph type="body" idx="1"/>
          </p:nvPr>
        </p:nvSpPr>
        <p:spPr>
          <a:xfrm>
            <a:off x="1905000" y="1524000"/>
            <a:ext cx="8534400" cy="4648200"/>
          </a:xfrm>
        </p:spPr>
        <p:txBody>
          <a:bodyPr/>
          <a:lstStyle/>
          <a:p>
            <a:r>
              <a:rPr lang="en-US" altLang="en-US"/>
              <a:t>P(A | B) = P(A </a:t>
            </a:r>
            <a:r>
              <a:rPr lang="en-US" altLang="en-US">
                <a:cs typeface="Arial" panose="020B0604020202020204" pitchFamily="34" charset="0"/>
              </a:rPr>
              <a:t>∩</a:t>
            </a:r>
            <a:r>
              <a:rPr lang="en-US" altLang="en-US"/>
              <a:t> B) / P(B)</a:t>
            </a:r>
          </a:p>
          <a:p>
            <a:pPr>
              <a:buFontTx/>
              <a:buNone/>
            </a:pPr>
            <a:r>
              <a:rPr lang="en-US" altLang="en-US"/>
              <a:t>	=&gt; P(A </a:t>
            </a:r>
            <a:r>
              <a:rPr lang="en-US" altLang="en-US">
                <a:cs typeface="Arial" panose="020B0604020202020204" pitchFamily="34" charset="0"/>
              </a:rPr>
              <a:t>∩</a:t>
            </a:r>
            <a:r>
              <a:rPr lang="en-US" altLang="en-US"/>
              <a:t> B) = P(B) * P(A | B)</a:t>
            </a:r>
          </a:p>
          <a:p>
            <a:r>
              <a:rPr lang="en-US" altLang="en-US"/>
              <a:t>A, B are </a:t>
            </a:r>
            <a:r>
              <a:rPr lang="en-US" altLang="en-US" b="1">
                <a:solidFill>
                  <a:srgbClr val="0033CC"/>
                </a:solidFill>
              </a:rPr>
              <a:t>independent</a:t>
            </a:r>
            <a:r>
              <a:rPr lang="en-US" altLang="en-US">
                <a:solidFill>
                  <a:srgbClr val="0033CC"/>
                </a:solidFill>
              </a:rPr>
              <a:t> </a:t>
            </a:r>
            <a:r>
              <a:rPr lang="en-US" altLang="en-US"/>
              <a:t>iff </a:t>
            </a:r>
          </a:p>
          <a:p>
            <a:pPr lvl="1"/>
            <a:r>
              <a:rPr lang="en-US" altLang="en-US">
                <a:solidFill>
                  <a:srgbClr val="0033CC"/>
                </a:solidFill>
              </a:rPr>
              <a:t>P(A </a:t>
            </a:r>
            <a:r>
              <a:rPr lang="en-US" altLang="en-US">
                <a:solidFill>
                  <a:srgbClr val="0033CC"/>
                </a:solidFill>
                <a:cs typeface="Arial" panose="020B0604020202020204" pitchFamily="34" charset="0"/>
              </a:rPr>
              <a:t>∩</a:t>
            </a:r>
            <a:r>
              <a:rPr lang="en-US" altLang="en-US">
                <a:solidFill>
                  <a:srgbClr val="0033CC"/>
                </a:solidFill>
              </a:rPr>
              <a:t> B) = P(A) * P(B) </a:t>
            </a:r>
          </a:p>
          <a:p>
            <a:pPr lvl="1"/>
            <a:r>
              <a:rPr lang="en-US" altLang="en-US">
                <a:solidFill>
                  <a:srgbClr val="0033CC"/>
                </a:solidFill>
              </a:rPr>
              <a:t>That is, P(A) = P(A | B)</a:t>
            </a:r>
          </a:p>
          <a:p>
            <a:r>
              <a:rPr lang="en-US" altLang="en-US"/>
              <a:t>Also implies that P(B) = P(B | A)</a:t>
            </a:r>
          </a:p>
          <a:p>
            <a:pPr lvl="1"/>
            <a:r>
              <a:rPr lang="en-US" altLang="en-US"/>
              <a:t>P(A </a:t>
            </a:r>
            <a:r>
              <a:rPr lang="en-US" altLang="en-US">
                <a:cs typeface="Arial" panose="020B0604020202020204" pitchFamily="34" charset="0"/>
              </a:rPr>
              <a:t>∩</a:t>
            </a:r>
            <a:r>
              <a:rPr lang="en-US" altLang="en-US"/>
              <a:t> B) = P(B) * P(A | B) = P(A) * P(B | A)</a:t>
            </a:r>
          </a:p>
        </p:txBody>
      </p:sp>
    </p:spTree>
    <p:extLst>
      <p:ext uri="{BB962C8B-B14F-4D97-AF65-F5344CB8AC3E}">
        <p14:creationId xmlns:p14="http://schemas.microsoft.com/office/powerpoint/2010/main" val="413915217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p:txBody>
          <a:bodyPr/>
          <a:lstStyle/>
          <a:p>
            <a:r>
              <a:rPr lang="en-US" altLang="en-US"/>
              <a:t>Examples</a:t>
            </a:r>
          </a:p>
        </p:txBody>
      </p:sp>
      <p:sp>
        <p:nvSpPr>
          <p:cNvPr id="395267" name="Rectangle 3"/>
          <p:cNvSpPr>
            <a:spLocks noGrp="1" noChangeArrowheads="1"/>
          </p:cNvSpPr>
          <p:nvPr>
            <p:ph type="body" idx="1"/>
          </p:nvPr>
        </p:nvSpPr>
        <p:spPr/>
        <p:txBody>
          <a:bodyPr/>
          <a:lstStyle/>
          <a:p>
            <a:pPr>
              <a:lnSpc>
                <a:spcPct val="90000"/>
              </a:lnSpc>
            </a:pPr>
            <a:r>
              <a:rPr lang="en-US" altLang="en-US" dirty="0"/>
              <a:t>Are P(d = even) and P(d &lt; 4) independent?</a:t>
            </a:r>
          </a:p>
          <a:p>
            <a:pPr lvl="1">
              <a:lnSpc>
                <a:spcPct val="90000"/>
              </a:lnSpc>
              <a:buFontTx/>
              <a:buNone/>
            </a:pPr>
            <a:r>
              <a:rPr lang="en-US" altLang="en-US" dirty="0"/>
              <a:t>P(d = even and d &lt; 4) = 1/6 </a:t>
            </a:r>
          </a:p>
          <a:p>
            <a:pPr lvl="1">
              <a:lnSpc>
                <a:spcPct val="90000"/>
              </a:lnSpc>
              <a:buFontTx/>
              <a:buNone/>
            </a:pPr>
            <a:r>
              <a:rPr lang="en-US" altLang="en-US" dirty="0">
                <a:sym typeface="Symbol" panose="05050102010706020507" pitchFamily="18" charset="2"/>
              </a:rPr>
              <a:t></a:t>
            </a:r>
            <a:r>
              <a:rPr lang="en-US" altLang="en-US" dirty="0"/>
              <a:t> P(d = even) * P(d &lt; 4) = 1/4</a:t>
            </a:r>
          </a:p>
          <a:p>
            <a:pPr lvl="1">
              <a:lnSpc>
                <a:spcPct val="90000"/>
              </a:lnSpc>
              <a:buFontTx/>
              <a:buNone/>
            </a:pPr>
            <a:r>
              <a:rPr lang="en-US" altLang="en-US" dirty="0"/>
              <a:t>	or</a:t>
            </a:r>
          </a:p>
          <a:p>
            <a:pPr lvl="1">
              <a:lnSpc>
                <a:spcPct val="90000"/>
              </a:lnSpc>
              <a:buFontTx/>
              <a:buNone/>
            </a:pPr>
            <a:r>
              <a:rPr lang="en-US" altLang="en-US" dirty="0"/>
              <a:t>P(d = even) = ½ </a:t>
            </a:r>
          </a:p>
          <a:p>
            <a:pPr lvl="1">
              <a:lnSpc>
                <a:spcPct val="90000"/>
              </a:lnSpc>
              <a:buFontTx/>
              <a:buNone/>
            </a:pPr>
            <a:r>
              <a:rPr lang="en-US" altLang="en-US" dirty="0">
                <a:sym typeface="Symbol" panose="05050102010706020507" pitchFamily="18" charset="2"/>
              </a:rPr>
              <a:t> </a:t>
            </a:r>
            <a:r>
              <a:rPr lang="en-US" altLang="en-US" dirty="0"/>
              <a:t>P(d = even | d &lt; 4) = 1/3</a:t>
            </a:r>
          </a:p>
          <a:p>
            <a:pPr>
              <a:lnSpc>
                <a:spcPct val="90000"/>
              </a:lnSpc>
            </a:pPr>
            <a:r>
              <a:rPr lang="en-US" altLang="en-US" dirty="0"/>
              <a:t>If the die has 8 faces, will P(d = even) and P(d &lt; 5) be independent?</a:t>
            </a:r>
          </a:p>
        </p:txBody>
      </p:sp>
    </p:spTree>
    <p:extLst>
      <p:ext uri="{BB962C8B-B14F-4D97-AF65-F5344CB8AC3E}">
        <p14:creationId xmlns:p14="http://schemas.microsoft.com/office/powerpoint/2010/main" val="28020511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526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5267">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9526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526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95267">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952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lstStyle/>
          <a:p>
            <a:r>
              <a:rPr lang="en-US" altLang="en-US" dirty="0"/>
              <a:t>Theorem of total probability</a:t>
            </a:r>
          </a:p>
        </p:txBody>
      </p:sp>
      <p:sp>
        <p:nvSpPr>
          <p:cNvPr id="397315" name="Rectangle 3"/>
          <p:cNvSpPr>
            <a:spLocks noGrp="1" noChangeArrowheads="1"/>
          </p:cNvSpPr>
          <p:nvPr>
            <p:ph type="body" idx="1"/>
          </p:nvPr>
        </p:nvSpPr>
        <p:spPr/>
        <p:txBody>
          <a:bodyPr/>
          <a:lstStyle/>
          <a:p>
            <a:r>
              <a:rPr lang="en-US" altLang="en-US" sz="2000" dirty="0"/>
              <a:t>Let B</a:t>
            </a:r>
            <a:r>
              <a:rPr lang="en-US" altLang="en-US" sz="2000" baseline="-25000" dirty="0"/>
              <a:t>1</a:t>
            </a:r>
            <a:r>
              <a:rPr lang="en-US" altLang="en-US" sz="2000" dirty="0"/>
              <a:t>, B</a:t>
            </a:r>
            <a:r>
              <a:rPr lang="en-US" altLang="en-US" sz="2000" baseline="-25000" dirty="0"/>
              <a:t>2</a:t>
            </a:r>
            <a:r>
              <a:rPr lang="en-US" altLang="en-US" sz="2000" dirty="0"/>
              <a:t>, …, B</a:t>
            </a:r>
            <a:r>
              <a:rPr lang="en-US" altLang="en-US" sz="2000" baseline="-25000" dirty="0"/>
              <a:t>N</a:t>
            </a:r>
            <a:r>
              <a:rPr lang="en-US" altLang="en-US" sz="2000" dirty="0"/>
              <a:t> be mutually exclusive events whose union equals the sample space S. We refer to these sets as a partition of S.</a:t>
            </a:r>
          </a:p>
          <a:p>
            <a:endParaRPr lang="en-US" altLang="en-US" sz="2000" dirty="0"/>
          </a:p>
          <a:p>
            <a:endParaRPr lang="en-US" altLang="en-US" sz="2000" dirty="0"/>
          </a:p>
          <a:p>
            <a:endParaRPr lang="en-US" altLang="en-US" sz="2000" dirty="0"/>
          </a:p>
          <a:p>
            <a:endParaRPr lang="en-US" altLang="en-US" sz="2000" dirty="0"/>
          </a:p>
          <a:p>
            <a:pPr>
              <a:buFontTx/>
              <a:buNone/>
            </a:pPr>
            <a:endParaRPr lang="en-US" altLang="en-US" sz="2000" dirty="0"/>
          </a:p>
          <a:p>
            <a:r>
              <a:rPr lang="en-US" altLang="en-US" sz="2000" dirty="0"/>
              <a:t>An event A can be represented as:</a:t>
            </a:r>
          </a:p>
          <a:p>
            <a:endParaRPr lang="en-US" altLang="en-US" sz="2000" dirty="0"/>
          </a:p>
          <a:p>
            <a:endParaRPr lang="en-US" altLang="en-US" sz="2000" dirty="0"/>
          </a:p>
          <a:p>
            <a:endParaRPr lang="en-US" altLang="en-US" sz="2000" dirty="0"/>
          </a:p>
        </p:txBody>
      </p:sp>
      <p:pic>
        <p:nvPicPr>
          <p:cNvPr id="39731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00600" y="4559301"/>
            <a:ext cx="716280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7317"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9600" y="2335214"/>
            <a:ext cx="3352800" cy="170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7318" name="Rectangle 6"/>
          <p:cNvSpPr>
            <a:spLocks noChangeArrowheads="1"/>
          </p:cNvSpPr>
          <p:nvPr/>
        </p:nvSpPr>
        <p:spPr bwMode="auto">
          <a:xfrm>
            <a:off x="1981200" y="4832351"/>
            <a:ext cx="8153400" cy="187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6075" indent="-346075">
              <a:defRPr>
                <a:solidFill>
                  <a:schemeClr val="tx1"/>
                </a:solidFill>
                <a:latin typeface="Arial" panose="020B0604020202020204" pitchFamily="34" charset="0"/>
              </a:defRPr>
            </a:lvl1pPr>
            <a:lvl2pPr marL="635000">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20000"/>
              </a:spcBef>
              <a:buFontTx/>
              <a:buChar char="•"/>
            </a:pPr>
            <a:r>
              <a:rPr lang="en-US" altLang="en-US" sz="2000" dirty="0"/>
              <a:t>Since B</a:t>
            </a:r>
            <a:r>
              <a:rPr lang="en-US" altLang="en-US" sz="2000" baseline="-25000" dirty="0"/>
              <a:t>1</a:t>
            </a:r>
            <a:r>
              <a:rPr lang="en-US" altLang="en-US" sz="2000" dirty="0"/>
              <a:t>, B</a:t>
            </a:r>
            <a:r>
              <a:rPr lang="en-US" altLang="en-US" sz="2000" baseline="-25000" dirty="0"/>
              <a:t>2</a:t>
            </a:r>
            <a:r>
              <a:rPr lang="en-US" altLang="en-US" sz="2000" dirty="0"/>
              <a:t>, …, B</a:t>
            </a:r>
            <a:r>
              <a:rPr lang="en-US" altLang="en-US" sz="2000" baseline="-25000" dirty="0"/>
              <a:t>N</a:t>
            </a:r>
            <a:r>
              <a:rPr lang="en-US" altLang="en-US" sz="2000" dirty="0"/>
              <a:t> are mutually exclusive, then </a:t>
            </a:r>
          </a:p>
          <a:p>
            <a:pPr>
              <a:spcBef>
                <a:spcPct val="20000"/>
              </a:spcBef>
            </a:pPr>
            <a:r>
              <a:rPr lang="en-US" altLang="en-US" sz="2000" dirty="0">
                <a:solidFill>
                  <a:srgbClr val="0033CC"/>
                </a:solidFill>
              </a:rPr>
              <a:t>	P(A) = P(A</a:t>
            </a:r>
            <a:r>
              <a:rPr lang="en-US" altLang="en-US" sz="2000" dirty="0">
                <a:solidFill>
                  <a:srgbClr val="0033CC"/>
                </a:solidFill>
                <a:cs typeface="Arial" panose="020B0604020202020204" pitchFamily="34" charset="0"/>
              </a:rPr>
              <a:t>∩B</a:t>
            </a:r>
            <a:r>
              <a:rPr lang="en-US" altLang="en-US" sz="2000" baseline="-25000" dirty="0">
                <a:solidFill>
                  <a:srgbClr val="0033CC"/>
                </a:solidFill>
              </a:rPr>
              <a:t>1</a:t>
            </a:r>
            <a:r>
              <a:rPr lang="en-US" altLang="en-US" sz="2000" dirty="0">
                <a:solidFill>
                  <a:srgbClr val="0033CC"/>
                </a:solidFill>
                <a:cs typeface="Arial" panose="020B0604020202020204" pitchFamily="34" charset="0"/>
              </a:rPr>
              <a:t>) + </a:t>
            </a:r>
            <a:r>
              <a:rPr lang="en-US" altLang="en-US" sz="2000" dirty="0">
                <a:solidFill>
                  <a:srgbClr val="0033CC"/>
                </a:solidFill>
              </a:rPr>
              <a:t>P(A</a:t>
            </a:r>
            <a:r>
              <a:rPr lang="en-US" altLang="en-US" sz="2000" dirty="0">
                <a:solidFill>
                  <a:srgbClr val="0033CC"/>
                </a:solidFill>
                <a:cs typeface="Arial" panose="020B0604020202020204" pitchFamily="34" charset="0"/>
              </a:rPr>
              <a:t>∩B</a:t>
            </a:r>
            <a:r>
              <a:rPr lang="en-US" altLang="en-US" sz="2000" baseline="-25000" dirty="0">
                <a:solidFill>
                  <a:srgbClr val="0033CC"/>
                </a:solidFill>
              </a:rPr>
              <a:t>2</a:t>
            </a:r>
            <a:r>
              <a:rPr lang="en-US" altLang="en-US" sz="2000" dirty="0">
                <a:solidFill>
                  <a:srgbClr val="0033CC"/>
                </a:solidFill>
                <a:cs typeface="Arial" panose="020B0604020202020204" pitchFamily="34" charset="0"/>
              </a:rPr>
              <a:t>) + … + </a:t>
            </a:r>
            <a:r>
              <a:rPr lang="en-US" altLang="en-US" sz="2000" dirty="0">
                <a:solidFill>
                  <a:srgbClr val="0033CC"/>
                </a:solidFill>
              </a:rPr>
              <a:t>P(A</a:t>
            </a:r>
            <a:r>
              <a:rPr lang="en-US" altLang="en-US" sz="2000" dirty="0">
                <a:solidFill>
                  <a:srgbClr val="0033CC"/>
                </a:solidFill>
                <a:cs typeface="Arial" panose="020B0604020202020204" pitchFamily="34" charset="0"/>
              </a:rPr>
              <a:t>∩B</a:t>
            </a:r>
            <a:r>
              <a:rPr lang="en-US" altLang="en-US" sz="2000" baseline="-25000" dirty="0">
                <a:solidFill>
                  <a:srgbClr val="0033CC"/>
                </a:solidFill>
              </a:rPr>
              <a:t>N</a:t>
            </a:r>
            <a:r>
              <a:rPr lang="en-US" altLang="en-US" sz="2000" dirty="0">
                <a:solidFill>
                  <a:srgbClr val="0033CC"/>
                </a:solidFill>
                <a:cs typeface="Arial" panose="020B0604020202020204" pitchFamily="34" charset="0"/>
              </a:rPr>
              <a:t>)</a:t>
            </a:r>
          </a:p>
          <a:p>
            <a:pPr>
              <a:spcBef>
                <a:spcPct val="20000"/>
              </a:spcBef>
              <a:buFontTx/>
              <a:buChar char="•"/>
            </a:pPr>
            <a:r>
              <a:rPr lang="en-US" altLang="en-US" sz="2000" dirty="0"/>
              <a:t>And therefore </a:t>
            </a:r>
          </a:p>
          <a:p>
            <a:pPr>
              <a:spcBef>
                <a:spcPct val="20000"/>
              </a:spcBef>
            </a:pPr>
            <a:r>
              <a:rPr lang="en-US" altLang="en-US" sz="2000" dirty="0">
                <a:solidFill>
                  <a:srgbClr val="0033CC"/>
                </a:solidFill>
              </a:rPr>
              <a:t>	P(A) = P(A</a:t>
            </a:r>
            <a:r>
              <a:rPr lang="en-US" altLang="en-US" sz="2000" dirty="0">
                <a:solidFill>
                  <a:srgbClr val="0033CC"/>
                </a:solidFill>
                <a:cs typeface="Arial" panose="020B0604020202020204" pitchFamily="34" charset="0"/>
              </a:rPr>
              <a:t>|B</a:t>
            </a:r>
            <a:r>
              <a:rPr lang="en-US" altLang="en-US" sz="2000" baseline="-25000" dirty="0">
                <a:solidFill>
                  <a:srgbClr val="0033CC"/>
                </a:solidFill>
              </a:rPr>
              <a:t>1</a:t>
            </a:r>
            <a:r>
              <a:rPr lang="en-US" altLang="en-US" sz="2000" dirty="0">
                <a:solidFill>
                  <a:srgbClr val="0033CC"/>
                </a:solidFill>
                <a:cs typeface="Arial" panose="020B0604020202020204" pitchFamily="34" charset="0"/>
              </a:rPr>
              <a:t>)*P(B</a:t>
            </a:r>
            <a:r>
              <a:rPr lang="en-US" altLang="en-US" sz="2000" baseline="-25000" dirty="0">
                <a:solidFill>
                  <a:srgbClr val="0033CC"/>
                </a:solidFill>
              </a:rPr>
              <a:t>1</a:t>
            </a:r>
            <a:r>
              <a:rPr lang="en-US" altLang="en-US" sz="2000" dirty="0">
                <a:solidFill>
                  <a:srgbClr val="0033CC"/>
                </a:solidFill>
                <a:cs typeface="Arial" panose="020B0604020202020204" pitchFamily="34" charset="0"/>
              </a:rPr>
              <a:t>) + </a:t>
            </a:r>
            <a:r>
              <a:rPr lang="en-US" altLang="en-US" sz="2000" dirty="0">
                <a:solidFill>
                  <a:srgbClr val="0033CC"/>
                </a:solidFill>
              </a:rPr>
              <a:t>P(A</a:t>
            </a:r>
            <a:r>
              <a:rPr lang="en-US" altLang="en-US" sz="2000" dirty="0">
                <a:solidFill>
                  <a:srgbClr val="0033CC"/>
                </a:solidFill>
                <a:cs typeface="Arial" panose="020B0604020202020204" pitchFamily="34" charset="0"/>
              </a:rPr>
              <a:t>|B</a:t>
            </a:r>
            <a:r>
              <a:rPr lang="en-US" altLang="en-US" sz="2000" baseline="-25000" dirty="0">
                <a:solidFill>
                  <a:srgbClr val="0033CC"/>
                </a:solidFill>
              </a:rPr>
              <a:t>2</a:t>
            </a:r>
            <a:r>
              <a:rPr lang="en-US" altLang="en-US" sz="2000" dirty="0">
                <a:solidFill>
                  <a:srgbClr val="0033CC"/>
                </a:solidFill>
                <a:cs typeface="Arial" panose="020B0604020202020204" pitchFamily="34" charset="0"/>
              </a:rPr>
              <a:t>)*P(B</a:t>
            </a:r>
            <a:r>
              <a:rPr lang="en-US" altLang="en-US" sz="2000" baseline="-25000" dirty="0">
                <a:solidFill>
                  <a:srgbClr val="0033CC"/>
                </a:solidFill>
              </a:rPr>
              <a:t>2</a:t>
            </a:r>
            <a:r>
              <a:rPr lang="en-US" altLang="en-US" sz="2000" dirty="0">
                <a:solidFill>
                  <a:srgbClr val="0033CC"/>
                </a:solidFill>
                <a:cs typeface="Arial" panose="020B0604020202020204" pitchFamily="34" charset="0"/>
              </a:rPr>
              <a:t>) + … + </a:t>
            </a:r>
            <a:r>
              <a:rPr lang="en-US" altLang="en-US" sz="2000" dirty="0">
                <a:solidFill>
                  <a:srgbClr val="0033CC"/>
                </a:solidFill>
              </a:rPr>
              <a:t>P(A</a:t>
            </a:r>
            <a:r>
              <a:rPr lang="en-US" altLang="en-US" sz="2000" dirty="0">
                <a:solidFill>
                  <a:srgbClr val="0033CC"/>
                </a:solidFill>
                <a:cs typeface="Arial" panose="020B0604020202020204" pitchFamily="34" charset="0"/>
              </a:rPr>
              <a:t>|B</a:t>
            </a:r>
            <a:r>
              <a:rPr lang="en-US" altLang="en-US" sz="2000" baseline="-25000" dirty="0">
                <a:solidFill>
                  <a:srgbClr val="0033CC"/>
                </a:solidFill>
              </a:rPr>
              <a:t>N</a:t>
            </a:r>
            <a:r>
              <a:rPr lang="en-US" altLang="en-US" sz="2000" dirty="0">
                <a:solidFill>
                  <a:srgbClr val="0033CC"/>
                </a:solidFill>
                <a:cs typeface="Arial" panose="020B0604020202020204" pitchFamily="34" charset="0"/>
              </a:rPr>
              <a:t>)*P(B</a:t>
            </a:r>
            <a:r>
              <a:rPr lang="en-US" altLang="en-US" sz="2000" baseline="-25000" dirty="0">
                <a:solidFill>
                  <a:srgbClr val="0033CC"/>
                </a:solidFill>
              </a:rPr>
              <a:t>N</a:t>
            </a:r>
            <a:r>
              <a:rPr lang="en-US" altLang="en-US" sz="2000" dirty="0">
                <a:solidFill>
                  <a:srgbClr val="0033CC"/>
                </a:solidFill>
                <a:cs typeface="Arial" panose="020B0604020202020204" pitchFamily="34" charset="0"/>
              </a:rPr>
              <a:t>) </a:t>
            </a:r>
          </a:p>
          <a:p>
            <a:pPr>
              <a:spcBef>
                <a:spcPct val="20000"/>
              </a:spcBef>
            </a:pPr>
            <a:r>
              <a:rPr lang="en-US" altLang="en-US" sz="2000" dirty="0">
                <a:solidFill>
                  <a:srgbClr val="0033CC"/>
                </a:solidFill>
                <a:cs typeface="Arial" panose="020B0604020202020204" pitchFamily="34" charset="0"/>
              </a:rPr>
              <a:t>		= </a:t>
            </a:r>
            <a:r>
              <a:rPr lang="en-US" altLang="en-US" sz="2000" dirty="0">
                <a:solidFill>
                  <a:srgbClr val="0033CC"/>
                </a:solidFill>
                <a:cs typeface="Arial" panose="020B0604020202020204" pitchFamily="34" charset="0"/>
                <a:sym typeface="Symbol" panose="05050102010706020507" pitchFamily="18" charset="2"/>
              </a:rPr>
              <a:t></a:t>
            </a:r>
            <a:r>
              <a:rPr lang="en-US" altLang="en-US" sz="2000" baseline="-25000" dirty="0" err="1">
                <a:solidFill>
                  <a:srgbClr val="0033CC"/>
                </a:solidFill>
                <a:cs typeface="Arial" panose="020B0604020202020204" pitchFamily="34" charset="0"/>
              </a:rPr>
              <a:t>i</a:t>
            </a:r>
            <a:r>
              <a:rPr lang="en-US" altLang="en-US" sz="2000" dirty="0">
                <a:solidFill>
                  <a:srgbClr val="0033CC"/>
                </a:solidFill>
                <a:cs typeface="Arial" panose="020B0604020202020204" pitchFamily="34" charset="0"/>
              </a:rPr>
              <a:t> P(A | B</a:t>
            </a:r>
            <a:r>
              <a:rPr lang="en-US" altLang="en-US" sz="2000" baseline="-25000" dirty="0">
                <a:solidFill>
                  <a:srgbClr val="0033CC"/>
                </a:solidFill>
                <a:cs typeface="Arial" panose="020B0604020202020204" pitchFamily="34" charset="0"/>
              </a:rPr>
              <a:t>i</a:t>
            </a:r>
            <a:r>
              <a:rPr lang="en-US" altLang="en-US" sz="2000" dirty="0">
                <a:solidFill>
                  <a:srgbClr val="0033CC"/>
                </a:solidFill>
                <a:cs typeface="Arial" panose="020B0604020202020204" pitchFamily="34" charset="0"/>
              </a:rPr>
              <a:t>) * </a:t>
            </a:r>
            <a:r>
              <a:rPr lang="en-US" altLang="en-US" dirty="0">
                <a:solidFill>
                  <a:srgbClr val="0033CC"/>
                </a:solidFill>
              </a:rPr>
              <a:t>P(B</a:t>
            </a:r>
            <a:r>
              <a:rPr lang="en-US" altLang="en-US" baseline="-25000" dirty="0">
                <a:solidFill>
                  <a:srgbClr val="0033CC"/>
                </a:solidFill>
              </a:rPr>
              <a:t>i</a:t>
            </a:r>
            <a:r>
              <a:rPr lang="en-US" altLang="en-US" dirty="0">
                <a:solidFill>
                  <a:srgbClr val="0033CC"/>
                </a:solidFill>
              </a:rPr>
              <a:t>)</a:t>
            </a:r>
          </a:p>
        </p:txBody>
      </p:sp>
      <p:sp>
        <p:nvSpPr>
          <p:cNvPr id="397319" name="Text Box 7"/>
          <p:cNvSpPr txBox="1">
            <a:spLocks noChangeArrowheads="1"/>
          </p:cNvSpPr>
          <p:nvPr/>
        </p:nvSpPr>
        <p:spPr bwMode="auto">
          <a:xfrm>
            <a:off x="6400801" y="6324600"/>
            <a:ext cx="29115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smtClean="0"/>
              <a:t>Exhaustive conditionalization</a:t>
            </a:r>
            <a:endParaRPr lang="en-US" altLang="en-US" dirty="0"/>
          </a:p>
        </p:txBody>
      </p:sp>
      <p:sp>
        <p:nvSpPr>
          <p:cNvPr id="397320" name="Text Box 8"/>
          <p:cNvSpPr txBox="1">
            <a:spLocks noChangeArrowheads="1"/>
          </p:cNvSpPr>
          <p:nvPr/>
        </p:nvSpPr>
        <p:spPr bwMode="auto">
          <a:xfrm>
            <a:off x="7727951" y="5257800"/>
            <a:ext cx="16391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Marginalization</a:t>
            </a:r>
          </a:p>
        </p:txBody>
      </p:sp>
    </p:spTree>
    <p:extLst>
      <p:ext uri="{BB962C8B-B14F-4D97-AF65-F5344CB8AC3E}">
        <p14:creationId xmlns:p14="http://schemas.microsoft.com/office/powerpoint/2010/main" val="4963799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73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73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731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7316"/>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97318">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97318">
                                            <p:txEl>
                                              <p:pRg st="1" end="1"/>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97318">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97318">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9731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315" grpId="0" build="p"/>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p:txBody>
          <a:bodyPr/>
          <a:lstStyle/>
          <a:p>
            <a:r>
              <a:rPr lang="en-US" altLang="en-US"/>
              <a:t>Example</a:t>
            </a:r>
          </a:p>
        </p:txBody>
      </p:sp>
      <p:sp>
        <p:nvSpPr>
          <p:cNvPr id="399363" name="Rectangle 3"/>
          <p:cNvSpPr>
            <a:spLocks noGrp="1" noChangeArrowheads="1"/>
          </p:cNvSpPr>
          <p:nvPr>
            <p:ph type="body" idx="1"/>
          </p:nvPr>
        </p:nvSpPr>
        <p:spPr/>
        <p:txBody>
          <a:bodyPr/>
          <a:lstStyle/>
          <a:p>
            <a:pPr>
              <a:lnSpc>
                <a:spcPct val="90000"/>
              </a:lnSpc>
            </a:pPr>
            <a:r>
              <a:rPr lang="en-US" altLang="en-US"/>
              <a:t>A loaded die: </a:t>
            </a:r>
          </a:p>
          <a:p>
            <a:pPr lvl="1">
              <a:lnSpc>
                <a:spcPct val="90000"/>
              </a:lnSpc>
            </a:pPr>
            <a:r>
              <a:rPr lang="en-US" altLang="en-US"/>
              <a:t>P(6) = 0.5</a:t>
            </a:r>
          </a:p>
          <a:p>
            <a:pPr lvl="1">
              <a:lnSpc>
                <a:spcPct val="90000"/>
              </a:lnSpc>
            </a:pPr>
            <a:r>
              <a:rPr lang="en-US" altLang="en-US"/>
              <a:t>P(1) = … = P(5) = 0.1</a:t>
            </a:r>
          </a:p>
          <a:p>
            <a:pPr>
              <a:lnSpc>
                <a:spcPct val="90000"/>
              </a:lnSpc>
            </a:pPr>
            <a:r>
              <a:rPr lang="en-US" altLang="en-US"/>
              <a:t>Prob of even number?</a:t>
            </a:r>
          </a:p>
          <a:p>
            <a:pPr lvl="1">
              <a:lnSpc>
                <a:spcPct val="90000"/>
              </a:lnSpc>
              <a:buFontTx/>
              <a:buNone/>
            </a:pPr>
            <a:r>
              <a:rPr lang="en-US" altLang="en-US"/>
              <a:t>   P(even) </a:t>
            </a:r>
          </a:p>
          <a:p>
            <a:pPr lvl="1">
              <a:lnSpc>
                <a:spcPct val="90000"/>
              </a:lnSpc>
              <a:buFontTx/>
              <a:buNone/>
            </a:pPr>
            <a:r>
              <a:rPr lang="en-US" altLang="en-US"/>
              <a:t>= P(even | d &lt; 6) * P (d&lt;6) +</a:t>
            </a:r>
          </a:p>
          <a:p>
            <a:pPr lvl="1">
              <a:lnSpc>
                <a:spcPct val="90000"/>
              </a:lnSpc>
              <a:buFontTx/>
              <a:buNone/>
            </a:pPr>
            <a:r>
              <a:rPr lang="en-US" altLang="en-US"/>
              <a:t>	P(even | d = 6) * P (d=6)</a:t>
            </a:r>
          </a:p>
          <a:p>
            <a:pPr lvl="1">
              <a:lnSpc>
                <a:spcPct val="90000"/>
              </a:lnSpc>
              <a:buFontTx/>
              <a:buNone/>
            </a:pPr>
            <a:r>
              <a:rPr lang="en-US" altLang="en-US"/>
              <a:t>= 2/5 * 0.5 + 1 * 0.5</a:t>
            </a:r>
          </a:p>
          <a:p>
            <a:pPr lvl="1">
              <a:lnSpc>
                <a:spcPct val="90000"/>
              </a:lnSpc>
              <a:buFontTx/>
              <a:buNone/>
            </a:pPr>
            <a:r>
              <a:rPr lang="en-US" altLang="en-US"/>
              <a:t>= 0.7</a:t>
            </a:r>
          </a:p>
        </p:txBody>
      </p:sp>
    </p:spTree>
    <p:extLst>
      <p:ext uri="{BB962C8B-B14F-4D97-AF65-F5344CB8AC3E}">
        <p14:creationId xmlns:p14="http://schemas.microsoft.com/office/powerpoint/2010/main" val="19081829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93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93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936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936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9936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9936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99363">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9936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9936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3" grpId="0" uiExpand="1" build="p"/>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p:txBody>
          <a:bodyPr/>
          <a:lstStyle/>
          <a:p>
            <a:r>
              <a:rPr lang="en-US" altLang="en-US"/>
              <a:t>Another example</a:t>
            </a:r>
          </a:p>
        </p:txBody>
      </p:sp>
      <p:sp>
        <p:nvSpPr>
          <p:cNvPr id="401411" name="Rectangle 3"/>
          <p:cNvSpPr>
            <a:spLocks noGrp="1" noChangeArrowheads="1"/>
          </p:cNvSpPr>
          <p:nvPr>
            <p:ph type="body" idx="1"/>
          </p:nvPr>
        </p:nvSpPr>
        <p:spPr/>
        <p:txBody>
          <a:bodyPr/>
          <a:lstStyle/>
          <a:p>
            <a:r>
              <a:rPr lang="en-US" altLang="en-US" dirty="0"/>
              <a:t>A box of dice:</a:t>
            </a:r>
          </a:p>
          <a:p>
            <a:pPr lvl="1"/>
            <a:r>
              <a:rPr lang="en-US" altLang="en-US" dirty="0"/>
              <a:t>99% fair</a:t>
            </a:r>
          </a:p>
          <a:p>
            <a:pPr lvl="1"/>
            <a:r>
              <a:rPr lang="en-US" altLang="en-US" dirty="0"/>
              <a:t>1% loaded</a:t>
            </a:r>
          </a:p>
          <a:p>
            <a:pPr lvl="2"/>
            <a:r>
              <a:rPr lang="en-US" altLang="en-US" dirty="0"/>
              <a:t>P(6) = </a:t>
            </a:r>
            <a:r>
              <a:rPr lang="en-US" altLang="en-US" dirty="0" smtClean="0"/>
              <a:t>0.5</a:t>
            </a:r>
            <a:endParaRPr lang="en-US" altLang="en-US" dirty="0"/>
          </a:p>
          <a:p>
            <a:pPr lvl="2"/>
            <a:r>
              <a:rPr lang="en-US" altLang="en-US" dirty="0"/>
              <a:t>P(1) = … = P(5) = 0.1</a:t>
            </a:r>
          </a:p>
          <a:p>
            <a:pPr lvl="1"/>
            <a:r>
              <a:rPr lang="en-US" altLang="en-US" dirty="0"/>
              <a:t>Randomly pick a die and roll, P(6)?</a:t>
            </a:r>
          </a:p>
          <a:p>
            <a:r>
              <a:rPr lang="en-US" altLang="en-US" dirty="0"/>
              <a:t>P(6) = P(6 | F) * P(F) + P(6 | L) * P(L)</a:t>
            </a:r>
          </a:p>
          <a:p>
            <a:pPr lvl="1"/>
            <a:r>
              <a:rPr lang="en-US" altLang="en-US" dirty="0"/>
              <a:t>1/6 * 0.99 + 0.5 * 0.01 = 0.17</a:t>
            </a:r>
          </a:p>
        </p:txBody>
      </p:sp>
    </p:spTree>
    <p:extLst>
      <p:ext uri="{BB962C8B-B14F-4D97-AF65-F5344CB8AC3E}">
        <p14:creationId xmlns:p14="http://schemas.microsoft.com/office/powerpoint/2010/main" val="33018488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4014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14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141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141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141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1411">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0141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14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11" grpId="0" uiExpand="1"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p:cNvSpPr>
            <a:spLocks noGrp="1" noChangeArrowheads="1"/>
          </p:cNvSpPr>
          <p:nvPr>
            <p:ph type="title"/>
          </p:nvPr>
        </p:nvSpPr>
        <p:spPr/>
        <p:txBody>
          <a:bodyPr/>
          <a:lstStyle/>
          <a:p>
            <a:r>
              <a:rPr lang="en-US" altLang="en-US" dirty="0"/>
              <a:t>Chain rule</a:t>
            </a:r>
          </a:p>
        </p:txBody>
      </p:sp>
      <p:sp>
        <p:nvSpPr>
          <p:cNvPr id="456707" name="Rectangle 3"/>
          <p:cNvSpPr>
            <a:spLocks noGrp="1" noChangeArrowheads="1"/>
          </p:cNvSpPr>
          <p:nvPr>
            <p:ph type="body" idx="1"/>
          </p:nvPr>
        </p:nvSpPr>
        <p:spPr/>
        <p:txBody>
          <a:bodyPr/>
          <a:lstStyle/>
          <a:p>
            <a:r>
              <a:rPr lang="en-US" altLang="en-US"/>
              <a:t>P(x1, x2, x3) = P(x1, x2, x3) /  P(x2, x3) </a:t>
            </a:r>
          </a:p>
          <a:p>
            <a:pPr>
              <a:buFontTx/>
              <a:buNone/>
            </a:pPr>
            <a:r>
              <a:rPr lang="en-US" altLang="en-US"/>
              <a:t>				* P(x2, x3) / P(x3)</a:t>
            </a:r>
          </a:p>
          <a:p>
            <a:pPr>
              <a:buFontTx/>
              <a:buNone/>
            </a:pPr>
            <a:r>
              <a:rPr lang="en-US" altLang="en-US"/>
              <a:t>				* P(x3)</a:t>
            </a:r>
          </a:p>
          <a:p>
            <a:pPr>
              <a:buFontTx/>
              <a:buNone/>
            </a:pPr>
            <a:r>
              <a:rPr lang="en-US" altLang="en-US"/>
              <a:t>= P(x1 | x2, x3) P(x2 | x3) P(x3)</a:t>
            </a:r>
          </a:p>
          <a:p>
            <a:pPr>
              <a:buFontTx/>
              <a:buNone/>
            </a:pPr>
            <a:endParaRPr lang="en-US" altLang="en-US"/>
          </a:p>
          <a:p>
            <a:pPr>
              <a:buFontTx/>
              <a:buNone/>
            </a:pPr>
            <a:endParaRPr lang="en-US" altLang="en-US"/>
          </a:p>
          <a:p>
            <a:pPr>
              <a:buFontTx/>
              <a:buNone/>
            </a:pPr>
            <a:endParaRPr lang="en-US" altLang="en-US"/>
          </a:p>
        </p:txBody>
      </p:sp>
      <p:sp>
        <p:nvSpPr>
          <p:cNvPr id="456708" name="Rectangle 4"/>
          <p:cNvSpPr>
            <a:spLocks noChangeArrowheads="1"/>
          </p:cNvSpPr>
          <p:nvPr/>
        </p:nvSpPr>
        <p:spPr bwMode="auto">
          <a:xfrm>
            <a:off x="3886200" y="5029200"/>
            <a:ext cx="3048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x3</a:t>
            </a:r>
          </a:p>
        </p:txBody>
      </p:sp>
      <p:sp>
        <p:nvSpPr>
          <p:cNvPr id="456709" name="Rectangle 5"/>
          <p:cNvSpPr>
            <a:spLocks noChangeArrowheads="1"/>
          </p:cNvSpPr>
          <p:nvPr/>
        </p:nvSpPr>
        <p:spPr bwMode="auto">
          <a:xfrm>
            <a:off x="4572000" y="5029200"/>
            <a:ext cx="3048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x2</a:t>
            </a:r>
          </a:p>
        </p:txBody>
      </p:sp>
      <p:sp>
        <p:nvSpPr>
          <p:cNvPr id="456710" name="Rectangle 6"/>
          <p:cNvSpPr>
            <a:spLocks noChangeArrowheads="1"/>
          </p:cNvSpPr>
          <p:nvPr/>
        </p:nvSpPr>
        <p:spPr bwMode="auto">
          <a:xfrm>
            <a:off x="5181600" y="5029200"/>
            <a:ext cx="3048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x1</a:t>
            </a:r>
          </a:p>
        </p:txBody>
      </p:sp>
      <p:sp>
        <p:nvSpPr>
          <p:cNvPr id="456713" name="Freeform 9"/>
          <p:cNvSpPr>
            <a:spLocks/>
          </p:cNvSpPr>
          <p:nvPr/>
        </p:nvSpPr>
        <p:spPr bwMode="auto">
          <a:xfrm>
            <a:off x="3962400" y="4406900"/>
            <a:ext cx="1473200" cy="622300"/>
          </a:xfrm>
          <a:custGeom>
            <a:avLst/>
            <a:gdLst>
              <a:gd name="T0" fmla="*/ 872 w 888"/>
              <a:gd name="T1" fmla="*/ 392 h 392"/>
              <a:gd name="T2" fmla="*/ 872 w 888"/>
              <a:gd name="T3" fmla="*/ 104 h 392"/>
              <a:gd name="T4" fmla="*/ 776 w 888"/>
              <a:gd name="T5" fmla="*/ 56 h 392"/>
              <a:gd name="T6" fmla="*/ 344 w 888"/>
              <a:gd name="T7" fmla="*/ 56 h 392"/>
              <a:gd name="T8" fmla="*/ 56 w 888"/>
              <a:gd name="T9" fmla="*/ 56 h 392"/>
              <a:gd name="T10" fmla="*/ 8 w 888"/>
              <a:gd name="T11" fmla="*/ 392 h 392"/>
            </a:gdLst>
            <a:ahLst/>
            <a:cxnLst>
              <a:cxn ang="0">
                <a:pos x="T0" y="T1"/>
              </a:cxn>
              <a:cxn ang="0">
                <a:pos x="T2" y="T3"/>
              </a:cxn>
              <a:cxn ang="0">
                <a:pos x="T4" y="T5"/>
              </a:cxn>
              <a:cxn ang="0">
                <a:pos x="T6" y="T7"/>
              </a:cxn>
              <a:cxn ang="0">
                <a:pos x="T8" y="T9"/>
              </a:cxn>
              <a:cxn ang="0">
                <a:pos x="T10" y="T11"/>
              </a:cxn>
            </a:cxnLst>
            <a:rect l="0" t="0" r="r" b="b"/>
            <a:pathLst>
              <a:path w="888" h="392">
                <a:moveTo>
                  <a:pt x="872" y="392"/>
                </a:moveTo>
                <a:cubicBezTo>
                  <a:pt x="880" y="276"/>
                  <a:pt x="888" y="160"/>
                  <a:pt x="872" y="104"/>
                </a:cubicBezTo>
                <a:cubicBezTo>
                  <a:pt x="856" y="48"/>
                  <a:pt x="864" y="64"/>
                  <a:pt x="776" y="56"/>
                </a:cubicBezTo>
                <a:cubicBezTo>
                  <a:pt x="688" y="48"/>
                  <a:pt x="464" y="56"/>
                  <a:pt x="344" y="56"/>
                </a:cubicBezTo>
                <a:cubicBezTo>
                  <a:pt x="224" y="56"/>
                  <a:pt x="112" y="0"/>
                  <a:pt x="56" y="56"/>
                </a:cubicBezTo>
                <a:cubicBezTo>
                  <a:pt x="0" y="112"/>
                  <a:pt x="4" y="252"/>
                  <a:pt x="8" y="392"/>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6715" name="Freeform 11"/>
          <p:cNvSpPr>
            <a:spLocks/>
          </p:cNvSpPr>
          <p:nvPr/>
        </p:nvSpPr>
        <p:spPr bwMode="auto">
          <a:xfrm>
            <a:off x="4038600" y="4673600"/>
            <a:ext cx="635000" cy="355600"/>
          </a:xfrm>
          <a:custGeom>
            <a:avLst/>
            <a:gdLst>
              <a:gd name="T0" fmla="*/ 384 w 400"/>
              <a:gd name="T1" fmla="*/ 224 h 224"/>
              <a:gd name="T2" fmla="*/ 384 w 400"/>
              <a:gd name="T3" fmla="*/ 128 h 224"/>
              <a:gd name="T4" fmla="*/ 288 w 400"/>
              <a:gd name="T5" fmla="*/ 32 h 224"/>
              <a:gd name="T6" fmla="*/ 96 w 400"/>
              <a:gd name="T7" fmla="*/ 32 h 224"/>
              <a:gd name="T8" fmla="*/ 0 w 400"/>
              <a:gd name="T9" fmla="*/ 224 h 224"/>
            </a:gdLst>
            <a:ahLst/>
            <a:cxnLst>
              <a:cxn ang="0">
                <a:pos x="T0" y="T1"/>
              </a:cxn>
              <a:cxn ang="0">
                <a:pos x="T2" y="T3"/>
              </a:cxn>
              <a:cxn ang="0">
                <a:pos x="T4" y="T5"/>
              </a:cxn>
              <a:cxn ang="0">
                <a:pos x="T6" y="T7"/>
              </a:cxn>
              <a:cxn ang="0">
                <a:pos x="T8" y="T9"/>
              </a:cxn>
            </a:cxnLst>
            <a:rect l="0" t="0" r="r" b="b"/>
            <a:pathLst>
              <a:path w="400" h="224">
                <a:moveTo>
                  <a:pt x="384" y="224"/>
                </a:moveTo>
                <a:cubicBezTo>
                  <a:pt x="392" y="192"/>
                  <a:pt x="400" y="160"/>
                  <a:pt x="384" y="128"/>
                </a:cubicBezTo>
                <a:cubicBezTo>
                  <a:pt x="368" y="96"/>
                  <a:pt x="336" y="48"/>
                  <a:pt x="288" y="32"/>
                </a:cubicBezTo>
                <a:cubicBezTo>
                  <a:pt x="240" y="16"/>
                  <a:pt x="144" y="0"/>
                  <a:pt x="96" y="32"/>
                </a:cubicBezTo>
                <a:cubicBezTo>
                  <a:pt x="48" y="64"/>
                  <a:pt x="24" y="144"/>
                  <a:pt x="0" y="224"/>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6716" name="Line 12"/>
          <p:cNvSpPr>
            <a:spLocks noChangeShapeType="1"/>
          </p:cNvSpPr>
          <p:nvPr/>
        </p:nvSpPr>
        <p:spPr bwMode="auto">
          <a:xfrm flipH="1">
            <a:off x="4800600" y="4495800"/>
            <a:ext cx="1524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2792551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Standard Error of the Mean (SEM): standard deviation / sqrt(n)</a:t>
            </a:r>
          </a:p>
          <a:p>
            <a:r>
              <a:rPr lang="en-US" dirty="0"/>
              <a:t>95% confidence interval: 1.96*SEM (the interval that is likely to include the real mean with 95% probability)</a:t>
            </a:r>
          </a:p>
        </p:txBody>
      </p:sp>
      <p:sp>
        <p:nvSpPr>
          <p:cNvPr id="5" name="Title 4"/>
          <p:cNvSpPr>
            <a:spLocks noGrp="1"/>
          </p:cNvSpPr>
          <p:nvPr>
            <p:ph type="title"/>
          </p:nvPr>
        </p:nvSpPr>
        <p:spPr/>
        <p:txBody>
          <a:bodyPr/>
          <a:lstStyle/>
          <a:p>
            <a:r>
              <a:rPr lang="en-US" dirty="0"/>
              <a:t>Confidence interval</a:t>
            </a:r>
          </a:p>
        </p:txBody>
      </p:sp>
      <p:sp>
        <p:nvSpPr>
          <p:cNvPr id="6" name="Rectangle 5"/>
          <p:cNvSpPr/>
          <p:nvPr/>
        </p:nvSpPr>
        <p:spPr>
          <a:xfrm>
            <a:off x="726830" y="3678128"/>
            <a:ext cx="5901493" cy="707886"/>
          </a:xfrm>
          <a:prstGeom prst="rect">
            <a:avLst/>
          </a:prstGeom>
        </p:spPr>
        <p:txBody>
          <a:bodyPr wrap="square">
            <a:spAutoFit/>
          </a:bodyPr>
          <a:lstStyle/>
          <a:p>
            <a:r>
              <a:rPr lang="en-US" sz="2000" dirty="0" err="1" smtClean="0"/>
              <a:t>errorbar</a:t>
            </a:r>
            <a:r>
              <a:rPr lang="en-US" sz="2000" dirty="0" smtClean="0"/>
              <a:t>([1.05,2.05,3.05], mean(measures,0), SEM) </a:t>
            </a:r>
          </a:p>
          <a:p>
            <a:r>
              <a:rPr lang="en-US" sz="2000" dirty="0" err="1" smtClean="0"/>
              <a:t>errorbar</a:t>
            </a:r>
            <a:r>
              <a:rPr lang="en-US" sz="2000" dirty="0" smtClean="0"/>
              <a:t>([1,2,3], mean(measures,0), SEM*1.96); </a:t>
            </a:r>
            <a:endParaRPr lang="en-US" sz="2000" dirty="0"/>
          </a:p>
        </p:txBody>
      </p:sp>
      <p:pic>
        <p:nvPicPr>
          <p:cNvPr id="7" name="Picture 6"/>
          <p:cNvPicPr>
            <a:picLocks noChangeAspect="1"/>
          </p:cNvPicPr>
          <p:nvPr/>
        </p:nvPicPr>
        <p:blipFill>
          <a:blip r:embed="rId2" cstate="print"/>
          <a:stretch>
            <a:fillRect/>
          </a:stretch>
        </p:blipFill>
        <p:spPr>
          <a:xfrm>
            <a:off x="6628323" y="3201190"/>
            <a:ext cx="4725477" cy="3353564"/>
          </a:xfrm>
          <a:prstGeom prst="rect">
            <a:avLst/>
          </a:prstGeom>
        </p:spPr>
      </p:pic>
    </p:spTree>
    <p:extLst>
      <p:ext uri="{BB962C8B-B14F-4D97-AF65-F5344CB8AC3E}">
        <p14:creationId xmlns:p14="http://schemas.microsoft.com/office/powerpoint/2010/main" val="97539017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p:txBody>
          <a:bodyPr/>
          <a:lstStyle/>
          <a:p>
            <a:r>
              <a:rPr lang="en-US" altLang="en-US"/>
              <a:t>Bayes theorem</a:t>
            </a:r>
          </a:p>
        </p:txBody>
      </p:sp>
      <p:sp>
        <p:nvSpPr>
          <p:cNvPr id="438275" name="Rectangle 3"/>
          <p:cNvSpPr>
            <a:spLocks noGrp="1" noChangeArrowheads="1"/>
          </p:cNvSpPr>
          <p:nvPr>
            <p:ph type="body" idx="1"/>
          </p:nvPr>
        </p:nvSpPr>
        <p:spPr/>
        <p:txBody>
          <a:bodyPr/>
          <a:lstStyle/>
          <a:p>
            <a:r>
              <a:rPr lang="en-US" altLang="en-US"/>
              <a:t>P(A </a:t>
            </a:r>
            <a:r>
              <a:rPr lang="en-US" altLang="en-US">
                <a:cs typeface="Arial" panose="020B0604020202020204" pitchFamily="34" charset="0"/>
              </a:rPr>
              <a:t>∩</a:t>
            </a:r>
            <a:r>
              <a:rPr lang="en-US" altLang="en-US"/>
              <a:t> B) = P(B) * P(A | B) = P(A) * P(B | A)</a:t>
            </a:r>
          </a:p>
          <a:p>
            <a:endParaRPr lang="en-US" altLang="en-US"/>
          </a:p>
          <a:p>
            <a:endParaRPr lang="en-US" altLang="en-US"/>
          </a:p>
          <a:p>
            <a:endParaRPr lang="en-US" altLang="en-US"/>
          </a:p>
          <a:p>
            <a:endParaRPr lang="en-US" altLang="en-US"/>
          </a:p>
        </p:txBody>
      </p:sp>
      <p:sp>
        <p:nvSpPr>
          <p:cNvPr id="438276" name="Line 4"/>
          <p:cNvSpPr>
            <a:spLocks noChangeShapeType="1"/>
          </p:cNvSpPr>
          <p:nvPr/>
        </p:nvSpPr>
        <p:spPr bwMode="auto">
          <a:xfrm>
            <a:off x="5538788" y="3346450"/>
            <a:ext cx="1928812" cy="1588"/>
          </a:xfrm>
          <a:prstGeom prst="line">
            <a:avLst/>
          </a:prstGeom>
          <a:noFill/>
          <a:ln w="19050">
            <a:solidFill>
              <a:srgbClr val="0033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8277" name="Rectangle 5"/>
          <p:cNvSpPr>
            <a:spLocks noChangeArrowheads="1"/>
          </p:cNvSpPr>
          <p:nvPr/>
        </p:nvSpPr>
        <p:spPr bwMode="auto">
          <a:xfrm>
            <a:off x="6451173" y="3397251"/>
            <a:ext cx="20839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rtl="1"/>
            <a:r>
              <a:rPr lang="en-US" altLang="en-US" sz="2800" i="1">
                <a:solidFill>
                  <a:srgbClr val="0033CC"/>
                </a:solidFill>
                <a:cs typeface="Times New Roman (Hebrew)" charset="0"/>
              </a:rPr>
              <a:t>A</a:t>
            </a:r>
            <a:endParaRPr lang="en-US" altLang="en-US" sz="2400">
              <a:solidFill>
                <a:srgbClr val="0033CC"/>
              </a:solidFill>
              <a:cs typeface="Times New Roman (Hebrew)" charset="0"/>
            </a:endParaRPr>
          </a:p>
        </p:txBody>
      </p:sp>
      <p:sp>
        <p:nvSpPr>
          <p:cNvPr id="438278" name="Rectangle 6"/>
          <p:cNvSpPr>
            <a:spLocks noChangeArrowheads="1"/>
          </p:cNvSpPr>
          <p:nvPr/>
        </p:nvSpPr>
        <p:spPr bwMode="auto">
          <a:xfrm>
            <a:off x="6129127" y="3397251"/>
            <a:ext cx="18594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rtl="1"/>
            <a:r>
              <a:rPr lang="en-US" altLang="en-US" sz="2800" i="1">
                <a:solidFill>
                  <a:srgbClr val="0033CC"/>
                </a:solidFill>
                <a:cs typeface="Times New Roman (Hebrew)" charset="0"/>
              </a:rPr>
              <a:t>P</a:t>
            </a:r>
            <a:endParaRPr lang="en-US" altLang="en-US" sz="2400">
              <a:solidFill>
                <a:srgbClr val="0033CC"/>
              </a:solidFill>
              <a:cs typeface="Times New Roman (Hebrew)" charset="0"/>
            </a:endParaRPr>
          </a:p>
        </p:txBody>
      </p:sp>
      <p:sp>
        <p:nvSpPr>
          <p:cNvPr id="438279" name="Rectangle 7"/>
          <p:cNvSpPr>
            <a:spLocks noChangeArrowheads="1"/>
          </p:cNvSpPr>
          <p:nvPr/>
        </p:nvSpPr>
        <p:spPr bwMode="auto">
          <a:xfrm>
            <a:off x="7145034" y="2895601"/>
            <a:ext cx="19556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rtl="1"/>
            <a:r>
              <a:rPr lang="en-US" altLang="en-US" sz="2800" i="1">
                <a:solidFill>
                  <a:srgbClr val="0033CC"/>
                </a:solidFill>
                <a:cs typeface="Times New Roman (Hebrew)" charset="0"/>
              </a:rPr>
              <a:t>B</a:t>
            </a:r>
            <a:endParaRPr lang="en-US" altLang="en-US" sz="2400">
              <a:solidFill>
                <a:srgbClr val="0033CC"/>
              </a:solidFill>
              <a:cs typeface="Times New Roman (Hebrew)" charset="0"/>
            </a:endParaRPr>
          </a:p>
        </p:txBody>
      </p:sp>
      <p:sp>
        <p:nvSpPr>
          <p:cNvPr id="438280" name="Rectangle 8"/>
          <p:cNvSpPr>
            <a:spLocks noChangeArrowheads="1"/>
          </p:cNvSpPr>
          <p:nvPr/>
        </p:nvSpPr>
        <p:spPr bwMode="auto">
          <a:xfrm>
            <a:off x="6787940" y="2895601"/>
            <a:ext cx="18594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rtl="1"/>
            <a:r>
              <a:rPr lang="en-US" altLang="en-US" sz="2800" i="1">
                <a:solidFill>
                  <a:srgbClr val="0033CC"/>
                </a:solidFill>
                <a:cs typeface="Times New Roman (Hebrew)" charset="0"/>
              </a:rPr>
              <a:t>P</a:t>
            </a:r>
            <a:endParaRPr lang="en-US" altLang="en-US" sz="2400">
              <a:solidFill>
                <a:srgbClr val="0033CC"/>
              </a:solidFill>
              <a:cs typeface="Times New Roman (Hebrew)" charset="0"/>
            </a:endParaRPr>
          </a:p>
        </p:txBody>
      </p:sp>
      <p:sp>
        <p:nvSpPr>
          <p:cNvPr id="438281" name="Rectangle 9"/>
          <p:cNvSpPr>
            <a:spLocks noChangeArrowheads="1"/>
          </p:cNvSpPr>
          <p:nvPr/>
        </p:nvSpPr>
        <p:spPr bwMode="auto">
          <a:xfrm>
            <a:off x="4552523" y="3119439"/>
            <a:ext cx="20839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rtl="1"/>
            <a:r>
              <a:rPr lang="en-US" altLang="en-US" sz="2800" i="1">
                <a:solidFill>
                  <a:srgbClr val="0033CC"/>
                </a:solidFill>
                <a:cs typeface="Times New Roman (Hebrew)" charset="0"/>
              </a:rPr>
              <a:t>A</a:t>
            </a:r>
            <a:endParaRPr lang="en-US" altLang="en-US" sz="2400">
              <a:solidFill>
                <a:srgbClr val="0033CC"/>
              </a:solidFill>
              <a:cs typeface="Times New Roman (Hebrew)" charset="0"/>
            </a:endParaRPr>
          </a:p>
        </p:txBody>
      </p:sp>
      <p:sp>
        <p:nvSpPr>
          <p:cNvPr id="438282" name="Rectangle 10"/>
          <p:cNvSpPr>
            <a:spLocks noChangeArrowheads="1"/>
          </p:cNvSpPr>
          <p:nvPr/>
        </p:nvSpPr>
        <p:spPr bwMode="auto">
          <a:xfrm>
            <a:off x="4116084" y="3119439"/>
            <a:ext cx="19556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rtl="1"/>
            <a:r>
              <a:rPr lang="en-US" altLang="en-US" sz="2800" i="1">
                <a:solidFill>
                  <a:srgbClr val="0033CC"/>
                </a:solidFill>
                <a:cs typeface="Times New Roman (Hebrew)" charset="0"/>
              </a:rPr>
              <a:t>B</a:t>
            </a:r>
            <a:endParaRPr lang="en-US" altLang="en-US" sz="2400">
              <a:solidFill>
                <a:srgbClr val="0033CC"/>
              </a:solidFill>
              <a:cs typeface="Times New Roman (Hebrew)" charset="0"/>
            </a:endParaRPr>
          </a:p>
        </p:txBody>
      </p:sp>
      <p:sp>
        <p:nvSpPr>
          <p:cNvPr id="438283" name="Rectangle 11"/>
          <p:cNvSpPr>
            <a:spLocks noChangeArrowheads="1"/>
          </p:cNvSpPr>
          <p:nvPr/>
        </p:nvSpPr>
        <p:spPr bwMode="auto">
          <a:xfrm>
            <a:off x="3758990" y="3119439"/>
            <a:ext cx="18594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rtl="1"/>
            <a:r>
              <a:rPr lang="en-US" altLang="en-US" sz="2800" i="1">
                <a:solidFill>
                  <a:srgbClr val="0033CC"/>
                </a:solidFill>
                <a:cs typeface="Times New Roman (Hebrew)" charset="0"/>
              </a:rPr>
              <a:t>P</a:t>
            </a:r>
            <a:endParaRPr lang="en-US" altLang="en-US" sz="2400">
              <a:solidFill>
                <a:srgbClr val="0033CC"/>
              </a:solidFill>
              <a:cs typeface="Times New Roman (Hebrew)" charset="0"/>
            </a:endParaRPr>
          </a:p>
        </p:txBody>
      </p:sp>
      <p:sp>
        <p:nvSpPr>
          <p:cNvPr id="438284" name="Rectangle 12"/>
          <p:cNvSpPr>
            <a:spLocks noChangeArrowheads="1"/>
          </p:cNvSpPr>
          <p:nvPr/>
        </p:nvSpPr>
        <p:spPr bwMode="auto">
          <a:xfrm>
            <a:off x="6699784" y="3397251"/>
            <a:ext cx="10900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rtl="1"/>
            <a:r>
              <a:rPr lang="en-US" altLang="en-US" sz="2800">
                <a:solidFill>
                  <a:srgbClr val="0033CC"/>
                </a:solidFill>
                <a:cs typeface="Times New Roman (Hebrew)" charset="0"/>
              </a:rPr>
              <a:t>)</a:t>
            </a:r>
            <a:endParaRPr lang="en-US" altLang="en-US" sz="2400">
              <a:solidFill>
                <a:srgbClr val="0033CC"/>
              </a:solidFill>
              <a:cs typeface="Times New Roman (Hebrew)" charset="0"/>
            </a:endParaRPr>
          </a:p>
        </p:txBody>
      </p:sp>
      <p:sp>
        <p:nvSpPr>
          <p:cNvPr id="438285" name="Rectangle 13"/>
          <p:cNvSpPr>
            <a:spLocks noChangeArrowheads="1"/>
          </p:cNvSpPr>
          <p:nvPr/>
        </p:nvSpPr>
        <p:spPr bwMode="auto">
          <a:xfrm>
            <a:off x="6333071" y="3397251"/>
            <a:ext cx="10900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rtl="1"/>
            <a:r>
              <a:rPr lang="en-US" altLang="en-US" sz="2800">
                <a:solidFill>
                  <a:srgbClr val="0033CC"/>
                </a:solidFill>
                <a:cs typeface="Times New Roman (Hebrew)" charset="0"/>
              </a:rPr>
              <a:t>(</a:t>
            </a:r>
            <a:endParaRPr lang="en-US" altLang="en-US" sz="2400">
              <a:solidFill>
                <a:srgbClr val="0033CC"/>
              </a:solidFill>
              <a:cs typeface="Times New Roman (Hebrew)" charset="0"/>
            </a:endParaRPr>
          </a:p>
        </p:txBody>
      </p:sp>
      <p:sp>
        <p:nvSpPr>
          <p:cNvPr id="438286" name="Rectangle 14"/>
          <p:cNvSpPr>
            <a:spLocks noChangeArrowheads="1"/>
          </p:cNvSpPr>
          <p:nvPr/>
        </p:nvSpPr>
        <p:spPr bwMode="auto">
          <a:xfrm>
            <a:off x="7358596" y="2895601"/>
            <a:ext cx="10900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rtl="1"/>
            <a:r>
              <a:rPr lang="en-US" altLang="en-US" sz="2800">
                <a:solidFill>
                  <a:srgbClr val="0033CC"/>
                </a:solidFill>
                <a:cs typeface="Times New Roman (Hebrew)" charset="0"/>
              </a:rPr>
              <a:t>)</a:t>
            </a:r>
            <a:endParaRPr lang="en-US" altLang="en-US" sz="2400">
              <a:solidFill>
                <a:srgbClr val="0033CC"/>
              </a:solidFill>
              <a:cs typeface="Times New Roman (Hebrew)" charset="0"/>
            </a:endParaRPr>
          </a:p>
        </p:txBody>
      </p:sp>
      <p:sp>
        <p:nvSpPr>
          <p:cNvPr id="438287" name="Rectangle 15"/>
          <p:cNvSpPr>
            <a:spLocks noChangeArrowheads="1"/>
          </p:cNvSpPr>
          <p:nvPr/>
        </p:nvSpPr>
        <p:spPr bwMode="auto">
          <a:xfrm>
            <a:off x="6991884" y="2895601"/>
            <a:ext cx="10900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rtl="1"/>
            <a:r>
              <a:rPr lang="en-US" altLang="en-US" sz="2800">
                <a:solidFill>
                  <a:srgbClr val="0033CC"/>
                </a:solidFill>
                <a:cs typeface="Times New Roman (Hebrew)" charset="0"/>
              </a:rPr>
              <a:t>(</a:t>
            </a:r>
            <a:endParaRPr lang="en-US" altLang="en-US" sz="2400">
              <a:solidFill>
                <a:srgbClr val="0033CC"/>
              </a:solidFill>
              <a:cs typeface="Times New Roman (Hebrew)" charset="0"/>
            </a:endParaRPr>
          </a:p>
        </p:txBody>
      </p:sp>
      <p:sp>
        <p:nvSpPr>
          <p:cNvPr id="438288" name="Rectangle 16"/>
          <p:cNvSpPr>
            <a:spLocks noChangeArrowheads="1"/>
          </p:cNvSpPr>
          <p:nvPr/>
        </p:nvSpPr>
        <p:spPr bwMode="auto">
          <a:xfrm>
            <a:off x="4763034" y="3119439"/>
            <a:ext cx="10900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rtl="1"/>
            <a:r>
              <a:rPr lang="en-US" altLang="en-US" sz="2800">
                <a:solidFill>
                  <a:srgbClr val="0033CC"/>
                </a:solidFill>
                <a:cs typeface="Times New Roman (Hebrew)" charset="0"/>
              </a:rPr>
              <a:t>)</a:t>
            </a:r>
            <a:endParaRPr lang="en-US" altLang="en-US" sz="2400">
              <a:solidFill>
                <a:srgbClr val="0033CC"/>
              </a:solidFill>
              <a:cs typeface="Times New Roman (Hebrew)" charset="0"/>
            </a:endParaRPr>
          </a:p>
        </p:txBody>
      </p:sp>
      <p:sp>
        <p:nvSpPr>
          <p:cNvPr id="438289" name="Rectangle 17"/>
          <p:cNvSpPr>
            <a:spLocks noChangeArrowheads="1"/>
          </p:cNvSpPr>
          <p:nvPr/>
        </p:nvSpPr>
        <p:spPr bwMode="auto">
          <a:xfrm>
            <a:off x="4283065" y="3119439"/>
            <a:ext cx="16511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rtl="1"/>
            <a:r>
              <a:rPr lang="en-US" altLang="en-US" sz="2800">
                <a:solidFill>
                  <a:srgbClr val="0033CC"/>
                </a:solidFill>
                <a:cs typeface="Times New Roman (Hebrew)" charset="0"/>
              </a:rPr>
              <a:t>|</a:t>
            </a:r>
            <a:endParaRPr lang="en-US" altLang="en-US" sz="2400">
              <a:solidFill>
                <a:srgbClr val="0033CC"/>
              </a:solidFill>
              <a:cs typeface="Times New Roman (Hebrew)" charset="0"/>
            </a:endParaRPr>
          </a:p>
        </p:txBody>
      </p:sp>
      <p:sp>
        <p:nvSpPr>
          <p:cNvPr id="438290" name="Rectangle 18"/>
          <p:cNvSpPr>
            <a:spLocks noChangeArrowheads="1"/>
          </p:cNvSpPr>
          <p:nvPr/>
        </p:nvSpPr>
        <p:spPr bwMode="auto">
          <a:xfrm>
            <a:off x="3962934" y="3119439"/>
            <a:ext cx="10900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rtl="1"/>
            <a:r>
              <a:rPr lang="en-US" altLang="en-US" sz="2800">
                <a:solidFill>
                  <a:srgbClr val="0033CC"/>
                </a:solidFill>
                <a:cs typeface="Times New Roman (Hebrew)" charset="0"/>
              </a:rPr>
              <a:t>(</a:t>
            </a:r>
            <a:endParaRPr lang="en-US" altLang="en-US" sz="2400">
              <a:solidFill>
                <a:srgbClr val="0033CC"/>
              </a:solidFill>
              <a:cs typeface="Times New Roman (Hebrew)" charset="0"/>
            </a:endParaRPr>
          </a:p>
        </p:txBody>
      </p:sp>
      <p:sp>
        <p:nvSpPr>
          <p:cNvPr id="438291" name="Rectangle 19"/>
          <p:cNvSpPr>
            <a:spLocks noChangeArrowheads="1"/>
          </p:cNvSpPr>
          <p:nvPr/>
        </p:nvSpPr>
        <p:spPr bwMode="auto">
          <a:xfrm>
            <a:off x="5040164" y="3078164"/>
            <a:ext cx="17953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rtl="1"/>
            <a:r>
              <a:rPr lang="en-US" altLang="en-US" sz="2800">
                <a:solidFill>
                  <a:srgbClr val="0033CC"/>
                </a:solidFill>
                <a:cs typeface="Times New Roman (Hebrew)" charset="0"/>
              </a:rPr>
              <a:t>=</a:t>
            </a:r>
            <a:endParaRPr lang="en-US" altLang="en-US" sz="2400">
              <a:solidFill>
                <a:srgbClr val="0033CC"/>
              </a:solidFill>
              <a:cs typeface="Times New Roman (Hebrew)" charset="0"/>
            </a:endParaRPr>
          </a:p>
        </p:txBody>
      </p:sp>
      <p:sp>
        <p:nvSpPr>
          <p:cNvPr id="438292" name="Text Box 20"/>
          <p:cNvSpPr txBox="1">
            <a:spLocks noChangeArrowheads="1"/>
          </p:cNvSpPr>
          <p:nvPr/>
        </p:nvSpPr>
        <p:spPr bwMode="auto">
          <a:xfrm>
            <a:off x="3057526" y="3076575"/>
            <a:ext cx="5437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a:t>=&gt;</a:t>
            </a:r>
          </a:p>
        </p:txBody>
      </p:sp>
      <p:sp>
        <p:nvSpPr>
          <p:cNvPr id="438293" name="Text Box 21"/>
          <p:cNvSpPr txBox="1">
            <a:spLocks noChangeArrowheads="1"/>
          </p:cNvSpPr>
          <p:nvPr/>
        </p:nvSpPr>
        <p:spPr bwMode="auto">
          <a:xfrm>
            <a:off x="3124200" y="4343401"/>
            <a:ext cx="2590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t>Posterior probability</a:t>
            </a:r>
          </a:p>
        </p:txBody>
      </p:sp>
      <p:sp>
        <p:nvSpPr>
          <p:cNvPr id="438294" name="Line 22"/>
          <p:cNvSpPr>
            <a:spLocks noChangeShapeType="1"/>
          </p:cNvSpPr>
          <p:nvPr/>
        </p:nvSpPr>
        <p:spPr bwMode="auto">
          <a:xfrm flipV="1">
            <a:off x="4267200" y="3671888"/>
            <a:ext cx="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8295" name="Text Box 23"/>
          <p:cNvSpPr txBox="1">
            <a:spLocks noChangeArrowheads="1"/>
          </p:cNvSpPr>
          <p:nvPr/>
        </p:nvSpPr>
        <p:spPr bwMode="auto">
          <a:xfrm>
            <a:off x="6324600" y="4433888"/>
            <a:ext cx="3657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Prior of A (Normalizing constant)</a:t>
            </a:r>
          </a:p>
        </p:txBody>
      </p:sp>
      <p:sp>
        <p:nvSpPr>
          <p:cNvPr id="438296" name="Line 24"/>
          <p:cNvSpPr>
            <a:spLocks noChangeShapeType="1"/>
          </p:cNvSpPr>
          <p:nvPr/>
        </p:nvSpPr>
        <p:spPr bwMode="auto">
          <a:xfrm flipH="1" flipV="1">
            <a:off x="6477000" y="3900488"/>
            <a:ext cx="3048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8297" name="Rectangle 25"/>
          <p:cNvSpPr>
            <a:spLocks noChangeArrowheads="1"/>
          </p:cNvSpPr>
          <p:nvPr/>
        </p:nvSpPr>
        <p:spPr bwMode="auto">
          <a:xfrm>
            <a:off x="6383034" y="2863851"/>
            <a:ext cx="19556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rtl="1"/>
            <a:r>
              <a:rPr lang="en-US" altLang="en-US" sz="2800" i="1">
                <a:solidFill>
                  <a:srgbClr val="0033CC"/>
                </a:solidFill>
                <a:cs typeface="Times New Roman (Hebrew)" charset="0"/>
              </a:rPr>
              <a:t>B</a:t>
            </a:r>
            <a:endParaRPr lang="en-US" altLang="en-US" sz="2400">
              <a:solidFill>
                <a:srgbClr val="0033CC"/>
              </a:solidFill>
              <a:cs typeface="Times New Roman (Hebrew)" charset="0"/>
            </a:endParaRPr>
          </a:p>
        </p:txBody>
      </p:sp>
      <p:sp>
        <p:nvSpPr>
          <p:cNvPr id="438298" name="Rectangle 26"/>
          <p:cNvSpPr>
            <a:spLocks noChangeArrowheads="1"/>
          </p:cNvSpPr>
          <p:nvPr/>
        </p:nvSpPr>
        <p:spPr bwMode="auto">
          <a:xfrm>
            <a:off x="5952698" y="2863851"/>
            <a:ext cx="20839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rtl="1"/>
            <a:r>
              <a:rPr lang="en-US" altLang="en-US" sz="2800" i="1">
                <a:solidFill>
                  <a:srgbClr val="0033CC"/>
                </a:solidFill>
                <a:cs typeface="Times New Roman (Hebrew)" charset="0"/>
              </a:rPr>
              <a:t>A</a:t>
            </a:r>
            <a:endParaRPr lang="en-US" altLang="en-US" sz="2400">
              <a:solidFill>
                <a:srgbClr val="0033CC"/>
              </a:solidFill>
              <a:cs typeface="Times New Roman (Hebrew)" charset="0"/>
            </a:endParaRPr>
          </a:p>
        </p:txBody>
      </p:sp>
      <p:sp>
        <p:nvSpPr>
          <p:cNvPr id="438299" name="Rectangle 27"/>
          <p:cNvSpPr>
            <a:spLocks noChangeArrowheads="1"/>
          </p:cNvSpPr>
          <p:nvPr/>
        </p:nvSpPr>
        <p:spPr bwMode="auto">
          <a:xfrm>
            <a:off x="5592552" y="2863851"/>
            <a:ext cx="18594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rtl="1"/>
            <a:r>
              <a:rPr lang="en-US" altLang="en-US" sz="2800" i="1">
                <a:solidFill>
                  <a:srgbClr val="0033CC"/>
                </a:solidFill>
                <a:cs typeface="Times New Roman (Hebrew)" charset="0"/>
              </a:rPr>
              <a:t>P</a:t>
            </a:r>
            <a:endParaRPr lang="en-US" altLang="en-US" sz="2400">
              <a:solidFill>
                <a:srgbClr val="0033CC"/>
              </a:solidFill>
              <a:cs typeface="Times New Roman (Hebrew)" charset="0"/>
            </a:endParaRPr>
          </a:p>
        </p:txBody>
      </p:sp>
      <p:sp>
        <p:nvSpPr>
          <p:cNvPr id="438300" name="Rectangle 28"/>
          <p:cNvSpPr>
            <a:spLocks noChangeArrowheads="1"/>
          </p:cNvSpPr>
          <p:nvPr/>
        </p:nvSpPr>
        <p:spPr bwMode="auto">
          <a:xfrm>
            <a:off x="6596596" y="2863851"/>
            <a:ext cx="10900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rtl="1"/>
            <a:r>
              <a:rPr lang="en-US" altLang="en-US" sz="2800">
                <a:solidFill>
                  <a:srgbClr val="0033CC"/>
                </a:solidFill>
                <a:cs typeface="Times New Roman (Hebrew)" charset="0"/>
              </a:rPr>
              <a:t>)</a:t>
            </a:r>
            <a:endParaRPr lang="en-US" altLang="en-US" sz="2400">
              <a:solidFill>
                <a:srgbClr val="0033CC"/>
              </a:solidFill>
              <a:cs typeface="Times New Roman (Hebrew)" charset="0"/>
            </a:endParaRPr>
          </a:p>
        </p:txBody>
      </p:sp>
      <p:sp>
        <p:nvSpPr>
          <p:cNvPr id="438301" name="Rectangle 29"/>
          <p:cNvSpPr>
            <a:spLocks noChangeArrowheads="1"/>
          </p:cNvSpPr>
          <p:nvPr/>
        </p:nvSpPr>
        <p:spPr bwMode="auto">
          <a:xfrm>
            <a:off x="6116628" y="2863851"/>
            <a:ext cx="16511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rtl="1"/>
            <a:r>
              <a:rPr lang="en-US" altLang="en-US" sz="2800">
                <a:solidFill>
                  <a:srgbClr val="0033CC"/>
                </a:solidFill>
                <a:cs typeface="Times New Roman (Hebrew)" charset="0"/>
              </a:rPr>
              <a:t>|</a:t>
            </a:r>
            <a:endParaRPr lang="en-US" altLang="en-US" sz="2400">
              <a:solidFill>
                <a:srgbClr val="0033CC"/>
              </a:solidFill>
              <a:cs typeface="Times New Roman (Hebrew)" charset="0"/>
            </a:endParaRPr>
          </a:p>
        </p:txBody>
      </p:sp>
      <p:sp>
        <p:nvSpPr>
          <p:cNvPr id="438302" name="Rectangle 30"/>
          <p:cNvSpPr>
            <a:spLocks noChangeArrowheads="1"/>
          </p:cNvSpPr>
          <p:nvPr/>
        </p:nvSpPr>
        <p:spPr bwMode="auto">
          <a:xfrm>
            <a:off x="5798084" y="2863851"/>
            <a:ext cx="10900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rtl="1"/>
            <a:r>
              <a:rPr lang="en-US" altLang="en-US" sz="2800">
                <a:solidFill>
                  <a:srgbClr val="0033CC"/>
                </a:solidFill>
                <a:cs typeface="Times New Roman (Hebrew)" charset="0"/>
              </a:rPr>
              <a:t>(</a:t>
            </a:r>
            <a:endParaRPr lang="en-US" altLang="en-US" sz="2400">
              <a:solidFill>
                <a:srgbClr val="0033CC"/>
              </a:solidFill>
              <a:cs typeface="Times New Roman (Hebrew)" charset="0"/>
            </a:endParaRPr>
          </a:p>
        </p:txBody>
      </p:sp>
      <p:sp>
        <p:nvSpPr>
          <p:cNvPr id="438303" name="Line 31"/>
          <p:cNvSpPr>
            <a:spLocks noChangeShapeType="1"/>
          </p:cNvSpPr>
          <p:nvPr/>
        </p:nvSpPr>
        <p:spPr bwMode="auto">
          <a:xfrm flipH="1" flipV="1">
            <a:off x="7620000" y="3124200"/>
            <a:ext cx="1143000" cy="14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8304" name="Text Box 32"/>
          <p:cNvSpPr txBox="1">
            <a:spLocks noChangeArrowheads="1"/>
          </p:cNvSpPr>
          <p:nvPr/>
        </p:nvSpPr>
        <p:spPr bwMode="auto">
          <a:xfrm>
            <a:off x="8747126" y="2946400"/>
            <a:ext cx="106150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Prior of B</a:t>
            </a:r>
          </a:p>
        </p:txBody>
      </p:sp>
      <p:sp>
        <p:nvSpPr>
          <p:cNvPr id="438305" name="Line 33"/>
          <p:cNvSpPr>
            <a:spLocks noChangeShapeType="1"/>
          </p:cNvSpPr>
          <p:nvPr/>
        </p:nvSpPr>
        <p:spPr bwMode="auto">
          <a:xfrm>
            <a:off x="6248400" y="2514600"/>
            <a:ext cx="0" cy="395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8306" name="Line 34"/>
          <p:cNvSpPr>
            <a:spLocks noChangeShapeType="1"/>
          </p:cNvSpPr>
          <p:nvPr/>
        </p:nvSpPr>
        <p:spPr bwMode="auto">
          <a:xfrm>
            <a:off x="6248400" y="2514600"/>
            <a:ext cx="152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8307" name="Text Box 35"/>
          <p:cNvSpPr txBox="1">
            <a:spLocks noChangeArrowheads="1"/>
          </p:cNvSpPr>
          <p:nvPr/>
        </p:nvSpPr>
        <p:spPr bwMode="auto">
          <a:xfrm>
            <a:off x="7848600" y="2286001"/>
            <a:ext cx="233057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Conditional probability</a:t>
            </a:r>
          </a:p>
          <a:p>
            <a:r>
              <a:rPr lang="en-US" altLang="en-US"/>
              <a:t>(likelihood)</a:t>
            </a:r>
          </a:p>
        </p:txBody>
      </p:sp>
      <p:sp>
        <p:nvSpPr>
          <p:cNvPr id="438308" name="Text Box 36"/>
          <p:cNvSpPr txBox="1">
            <a:spLocks noChangeArrowheads="1"/>
          </p:cNvSpPr>
          <p:nvPr/>
        </p:nvSpPr>
        <p:spPr bwMode="auto">
          <a:xfrm>
            <a:off x="2286000" y="5105400"/>
            <a:ext cx="7924800" cy="1328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This is known as Bayes Theorem or Bayes Rule, and is (one of) the most useful relations in probability and statistics</a:t>
            </a:r>
          </a:p>
          <a:p>
            <a:pPr>
              <a:spcBef>
                <a:spcPct val="50000"/>
              </a:spcBef>
            </a:pPr>
            <a:r>
              <a:rPr lang="en-US" altLang="en-US"/>
              <a:t>Bayes Theorem is definitely the fundamental relation in Statistical Pattern Recognition</a:t>
            </a:r>
          </a:p>
        </p:txBody>
      </p:sp>
    </p:spTree>
    <p:extLst>
      <p:ext uri="{BB962C8B-B14F-4D97-AF65-F5344CB8AC3E}">
        <p14:creationId xmlns:p14="http://schemas.microsoft.com/office/powerpoint/2010/main" val="40448639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p:txBody>
          <a:bodyPr/>
          <a:lstStyle/>
          <a:p>
            <a:r>
              <a:rPr lang="en-US" altLang="en-US"/>
              <a:t>Bayes theorem (cont’d)</a:t>
            </a:r>
          </a:p>
        </p:txBody>
      </p:sp>
      <p:sp>
        <p:nvSpPr>
          <p:cNvPr id="405507" name="Rectangle 3"/>
          <p:cNvSpPr>
            <a:spLocks noGrp="1" noChangeArrowheads="1"/>
          </p:cNvSpPr>
          <p:nvPr>
            <p:ph type="body" idx="1"/>
          </p:nvPr>
        </p:nvSpPr>
        <p:spPr/>
        <p:txBody>
          <a:bodyPr/>
          <a:lstStyle/>
          <a:p>
            <a:r>
              <a:rPr lang="en-US" altLang="en-US" dirty="0"/>
              <a:t>Given B</a:t>
            </a:r>
            <a:r>
              <a:rPr lang="en-US" altLang="en-US" baseline="-25000" dirty="0"/>
              <a:t>1</a:t>
            </a:r>
            <a:r>
              <a:rPr lang="en-US" altLang="en-US" dirty="0"/>
              <a:t>, B</a:t>
            </a:r>
            <a:r>
              <a:rPr lang="en-US" altLang="en-US" baseline="-25000" dirty="0"/>
              <a:t>2</a:t>
            </a:r>
            <a:r>
              <a:rPr lang="en-US" altLang="en-US" dirty="0"/>
              <a:t>, …, B</a:t>
            </a:r>
            <a:r>
              <a:rPr lang="en-US" altLang="en-US" baseline="-25000" dirty="0"/>
              <a:t>N</a:t>
            </a:r>
            <a:r>
              <a:rPr lang="en-US" altLang="en-US" dirty="0"/>
              <a:t>, a partition of the sample space S. Suppose that event A occurs; what is the probability of event </a:t>
            </a:r>
            <a:r>
              <a:rPr lang="en-US" altLang="en-US" dirty="0" err="1"/>
              <a:t>B</a:t>
            </a:r>
            <a:r>
              <a:rPr lang="en-US" altLang="en-US" baseline="-25000" dirty="0" err="1"/>
              <a:t>j</a:t>
            </a:r>
            <a:r>
              <a:rPr lang="en-US" altLang="en-US" dirty="0"/>
              <a:t>?</a:t>
            </a:r>
          </a:p>
          <a:p>
            <a:endParaRPr lang="en-US" altLang="en-US" dirty="0"/>
          </a:p>
          <a:p>
            <a:endParaRPr lang="en-US" altLang="en-US" dirty="0"/>
          </a:p>
          <a:p>
            <a:r>
              <a:rPr lang="en-US" altLang="en-US" sz="2400" dirty="0"/>
              <a:t>P(</a:t>
            </a:r>
            <a:r>
              <a:rPr lang="en-US" altLang="en-US" sz="2400" dirty="0" err="1"/>
              <a:t>B</a:t>
            </a:r>
            <a:r>
              <a:rPr lang="en-US" altLang="en-US" sz="2400" baseline="-25000" dirty="0" err="1"/>
              <a:t>j</a:t>
            </a:r>
            <a:r>
              <a:rPr lang="en-US" altLang="en-US" sz="2400" dirty="0"/>
              <a:t> | A) = P(A | </a:t>
            </a:r>
            <a:r>
              <a:rPr lang="en-US" altLang="en-US" sz="2400" dirty="0" err="1"/>
              <a:t>B</a:t>
            </a:r>
            <a:r>
              <a:rPr lang="en-US" altLang="en-US" sz="2400" baseline="-25000" dirty="0" err="1"/>
              <a:t>j</a:t>
            </a:r>
            <a:r>
              <a:rPr lang="en-US" altLang="en-US" sz="2400" dirty="0"/>
              <a:t>) * P(</a:t>
            </a:r>
            <a:r>
              <a:rPr lang="en-US" altLang="en-US" sz="2400" dirty="0" err="1"/>
              <a:t>B</a:t>
            </a:r>
            <a:r>
              <a:rPr lang="en-US" altLang="en-US" sz="2400" baseline="-25000" dirty="0" err="1"/>
              <a:t>j</a:t>
            </a:r>
            <a:r>
              <a:rPr lang="en-US" altLang="en-US" sz="2400" dirty="0"/>
              <a:t>) / P(A)</a:t>
            </a:r>
          </a:p>
          <a:p>
            <a:pPr>
              <a:buFontTx/>
              <a:buNone/>
            </a:pPr>
            <a:r>
              <a:rPr lang="en-US" altLang="en-US" sz="2400" dirty="0"/>
              <a:t>      </a:t>
            </a:r>
          </a:p>
          <a:p>
            <a:pPr>
              <a:buFontTx/>
              <a:buNone/>
            </a:pPr>
            <a:r>
              <a:rPr lang="en-US" altLang="en-US" sz="2400" dirty="0"/>
              <a:t>		        = P(A | </a:t>
            </a:r>
            <a:r>
              <a:rPr lang="en-US" altLang="en-US" sz="2400" dirty="0" err="1"/>
              <a:t>B</a:t>
            </a:r>
            <a:r>
              <a:rPr lang="en-US" altLang="en-US" sz="2400" baseline="-25000" dirty="0" err="1"/>
              <a:t>j</a:t>
            </a:r>
            <a:r>
              <a:rPr lang="en-US" altLang="en-US" sz="2400" dirty="0"/>
              <a:t>) * P(</a:t>
            </a:r>
            <a:r>
              <a:rPr lang="en-US" altLang="en-US" sz="2400" dirty="0" err="1"/>
              <a:t>B</a:t>
            </a:r>
            <a:r>
              <a:rPr lang="en-US" altLang="en-US" sz="2400" baseline="-25000" dirty="0" err="1"/>
              <a:t>j</a:t>
            </a:r>
            <a:r>
              <a:rPr lang="en-US" altLang="en-US" sz="2400" dirty="0"/>
              <a:t>) / </a:t>
            </a:r>
            <a:r>
              <a:rPr lang="en-US" altLang="en-US" sz="2400" dirty="0">
                <a:sym typeface="Symbol" panose="05050102010706020507" pitchFamily="18" charset="2"/>
              </a:rPr>
              <a:t></a:t>
            </a:r>
            <a:r>
              <a:rPr lang="en-US" altLang="en-US" sz="2400" baseline="-25000" dirty="0" err="1"/>
              <a:t>j</a:t>
            </a:r>
            <a:r>
              <a:rPr lang="en-US" altLang="en-US" sz="2400" dirty="0" err="1"/>
              <a:t>P</a:t>
            </a:r>
            <a:r>
              <a:rPr lang="en-US" altLang="en-US" sz="2400" dirty="0"/>
              <a:t>(A | </a:t>
            </a:r>
            <a:r>
              <a:rPr lang="en-US" altLang="en-US" sz="2400" dirty="0" err="1"/>
              <a:t>B</a:t>
            </a:r>
            <a:r>
              <a:rPr lang="en-US" altLang="en-US" sz="2400" baseline="-25000" dirty="0" err="1"/>
              <a:t>j</a:t>
            </a:r>
            <a:r>
              <a:rPr lang="en-US" altLang="en-US" sz="2400" dirty="0"/>
              <a:t>)*P(</a:t>
            </a:r>
            <a:r>
              <a:rPr lang="en-US" altLang="en-US" sz="2400" dirty="0" err="1"/>
              <a:t>B</a:t>
            </a:r>
            <a:r>
              <a:rPr lang="en-US" altLang="en-US" sz="2400" baseline="-25000" dirty="0" err="1"/>
              <a:t>j</a:t>
            </a:r>
            <a:r>
              <a:rPr lang="en-US" altLang="en-US" sz="2400" dirty="0"/>
              <a:t>)</a:t>
            </a:r>
          </a:p>
        </p:txBody>
      </p:sp>
      <p:pic>
        <p:nvPicPr>
          <p:cNvPr id="40550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67600" y="2667000"/>
            <a:ext cx="3200400" cy="162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5509" name="Text Box 5"/>
          <p:cNvSpPr txBox="1">
            <a:spLocks noChangeArrowheads="1"/>
          </p:cNvSpPr>
          <p:nvPr/>
        </p:nvSpPr>
        <p:spPr bwMode="auto">
          <a:xfrm>
            <a:off x="2286000" y="5318126"/>
            <a:ext cx="8077200"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err="1"/>
              <a:t>B</a:t>
            </a:r>
            <a:r>
              <a:rPr lang="en-US" altLang="en-US" sz="2000" baseline="-25000" dirty="0" err="1"/>
              <a:t>j</a:t>
            </a:r>
            <a:r>
              <a:rPr lang="en-US" altLang="en-US" sz="2000" dirty="0"/>
              <a:t>: different models</a:t>
            </a:r>
          </a:p>
          <a:p>
            <a:pPr>
              <a:spcBef>
                <a:spcPct val="50000"/>
              </a:spcBef>
            </a:pPr>
            <a:r>
              <a:rPr lang="en-US" altLang="en-US" sz="2000" dirty="0"/>
              <a:t>In the observation of A, should you choose a model that maximizes P(</a:t>
            </a:r>
            <a:r>
              <a:rPr lang="en-US" altLang="en-US" sz="2000" dirty="0" err="1"/>
              <a:t>B</a:t>
            </a:r>
            <a:r>
              <a:rPr lang="en-US" altLang="en-US" sz="2000" baseline="-25000" dirty="0" err="1"/>
              <a:t>j</a:t>
            </a:r>
            <a:r>
              <a:rPr lang="en-US" altLang="en-US" sz="2000" dirty="0"/>
              <a:t> | A) or P(A | </a:t>
            </a:r>
            <a:r>
              <a:rPr lang="en-US" altLang="en-US" sz="2000" dirty="0" err="1"/>
              <a:t>B</a:t>
            </a:r>
            <a:r>
              <a:rPr lang="en-US" altLang="en-US" sz="2000" baseline="-25000" dirty="0" err="1"/>
              <a:t>j</a:t>
            </a:r>
            <a:r>
              <a:rPr lang="en-US" altLang="en-US" sz="2000" dirty="0"/>
              <a:t>)? Depending on how much you know about </a:t>
            </a:r>
            <a:r>
              <a:rPr lang="en-US" altLang="en-US" sz="2000" dirty="0" err="1"/>
              <a:t>B</a:t>
            </a:r>
            <a:r>
              <a:rPr lang="en-US" altLang="en-US" sz="2000" baseline="-25000" dirty="0" err="1"/>
              <a:t>j</a:t>
            </a:r>
            <a:r>
              <a:rPr lang="en-US" altLang="en-US" sz="2000" baseline="-25000" dirty="0"/>
              <a:t> </a:t>
            </a:r>
            <a:r>
              <a:rPr lang="en-US" altLang="en-US" dirty="0"/>
              <a:t>!</a:t>
            </a:r>
          </a:p>
        </p:txBody>
      </p:sp>
      <p:sp>
        <p:nvSpPr>
          <p:cNvPr id="405510" name="Text Box 6"/>
          <p:cNvSpPr txBox="1">
            <a:spLocks noChangeArrowheads="1"/>
          </p:cNvSpPr>
          <p:nvPr/>
        </p:nvSpPr>
        <p:spPr bwMode="auto">
          <a:xfrm>
            <a:off x="845485" y="2669276"/>
            <a:ext cx="140423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t>Posterior</a:t>
            </a:r>
            <a:br>
              <a:rPr lang="en-US" altLang="en-US" sz="2000" dirty="0"/>
            </a:br>
            <a:r>
              <a:rPr lang="en-US" altLang="en-US" sz="2000" dirty="0"/>
              <a:t> probability</a:t>
            </a:r>
          </a:p>
        </p:txBody>
      </p:sp>
      <p:sp>
        <p:nvSpPr>
          <p:cNvPr id="405511" name="Line 7"/>
          <p:cNvSpPr>
            <a:spLocks noChangeShapeType="1"/>
          </p:cNvSpPr>
          <p:nvPr/>
        </p:nvSpPr>
        <p:spPr bwMode="auto">
          <a:xfrm>
            <a:off x="1578455" y="3312888"/>
            <a:ext cx="32657" cy="34471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5512" name="Line 8"/>
          <p:cNvSpPr>
            <a:spLocks noChangeShapeType="1"/>
          </p:cNvSpPr>
          <p:nvPr/>
        </p:nvSpPr>
        <p:spPr bwMode="auto">
          <a:xfrm>
            <a:off x="2968195" y="3352806"/>
            <a:ext cx="22225"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5514" name="Text Box 10"/>
          <p:cNvSpPr txBox="1">
            <a:spLocks noChangeArrowheads="1"/>
          </p:cNvSpPr>
          <p:nvPr/>
        </p:nvSpPr>
        <p:spPr bwMode="auto">
          <a:xfrm>
            <a:off x="2364945" y="3062294"/>
            <a:ext cx="11406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Likelihood</a:t>
            </a:r>
          </a:p>
        </p:txBody>
      </p:sp>
      <p:sp>
        <p:nvSpPr>
          <p:cNvPr id="405515" name="Line 11"/>
          <p:cNvSpPr>
            <a:spLocks noChangeShapeType="1"/>
          </p:cNvSpPr>
          <p:nvPr/>
        </p:nvSpPr>
        <p:spPr bwMode="auto">
          <a:xfrm flipH="1">
            <a:off x="4136598" y="3410862"/>
            <a:ext cx="152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5516" name="Text Box 12"/>
          <p:cNvSpPr txBox="1">
            <a:spLocks noChangeArrowheads="1"/>
          </p:cNvSpPr>
          <p:nvPr/>
        </p:nvSpPr>
        <p:spPr bwMode="auto">
          <a:xfrm>
            <a:off x="3907998" y="3029862"/>
            <a:ext cx="10983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Prior of </a:t>
            </a:r>
            <a:r>
              <a:rPr lang="en-US" altLang="en-US" dirty="0" err="1"/>
              <a:t>B</a:t>
            </a:r>
            <a:r>
              <a:rPr lang="en-US" altLang="en-US" baseline="-25000" dirty="0" err="1"/>
              <a:t>j</a:t>
            </a:r>
            <a:endParaRPr lang="en-US" altLang="en-US" baseline="-25000" dirty="0"/>
          </a:p>
        </p:txBody>
      </p:sp>
      <p:sp>
        <p:nvSpPr>
          <p:cNvPr id="405517" name="Text Box 13"/>
          <p:cNvSpPr txBox="1">
            <a:spLocks noChangeArrowheads="1"/>
          </p:cNvSpPr>
          <p:nvPr/>
        </p:nvSpPr>
        <p:spPr bwMode="auto">
          <a:xfrm>
            <a:off x="5562636" y="3940639"/>
            <a:ext cx="147679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dirty="0"/>
              <a:t>Normalizing </a:t>
            </a:r>
            <a:br>
              <a:rPr lang="en-US" altLang="en-US" dirty="0"/>
            </a:br>
            <a:r>
              <a:rPr lang="en-US" altLang="en-US" dirty="0"/>
              <a:t>constant</a:t>
            </a:r>
          </a:p>
        </p:txBody>
      </p:sp>
      <p:sp>
        <p:nvSpPr>
          <p:cNvPr id="405518" name="Line 14"/>
          <p:cNvSpPr>
            <a:spLocks noChangeShapeType="1"/>
          </p:cNvSpPr>
          <p:nvPr/>
        </p:nvSpPr>
        <p:spPr bwMode="auto">
          <a:xfrm flipH="1" flipV="1">
            <a:off x="5130834" y="4085778"/>
            <a:ext cx="4572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5519" name="Rectangle 15"/>
          <p:cNvSpPr>
            <a:spLocks noChangeArrowheads="1"/>
          </p:cNvSpPr>
          <p:nvPr/>
        </p:nvSpPr>
        <p:spPr bwMode="auto">
          <a:xfrm>
            <a:off x="5562636" y="5231426"/>
            <a:ext cx="29380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(theorem of total probability)</a:t>
            </a:r>
          </a:p>
        </p:txBody>
      </p:sp>
      <p:sp>
        <p:nvSpPr>
          <p:cNvPr id="15" name="Line 14"/>
          <p:cNvSpPr>
            <a:spLocks noChangeShapeType="1"/>
          </p:cNvSpPr>
          <p:nvPr/>
        </p:nvSpPr>
        <p:spPr bwMode="auto">
          <a:xfrm flipH="1" flipV="1">
            <a:off x="5283234" y="5086320"/>
            <a:ext cx="4572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5764016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22" name="Rectangle 2"/>
          <p:cNvSpPr>
            <a:spLocks noGrp="1" noChangeArrowheads="1"/>
          </p:cNvSpPr>
          <p:nvPr>
            <p:ph type="title"/>
          </p:nvPr>
        </p:nvSpPr>
        <p:spPr/>
        <p:txBody>
          <a:bodyPr/>
          <a:lstStyle/>
          <a:p>
            <a:r>
              <a:rPr lang="en-US" altLang="en-US" dirty="0"/>
              <a:t>Example</a:t>
            </a:r>
          </a:p>
        </p:txBody>
      </p:sp>
      <p:sp>
        <p:nvSpPr>
          <p:cNvPr id="440323" name="Rectangle 3"/>
          <p:cNvSpPr>
            <a:spLocks noGrp="1" noChangeArrowheads="1"/>
          </p:cNvSpPr>
          <p:nvPr>
            <p:ph type="body" idx="1"/>
          </p:nvPr>
        </p:nvSpPr>
        <p:spPr/>
        <p:txBody>
          <a:bodyPr/>
          <a:lstStyle/>
          <a:p>
            <a:r>
              <a:rPr lang="en-US" altLang="en-US" dirty="0"/>
              <a:t>Prosecutor’s fallacy</a:t>
            </a:r>
          </a:p>
          <a:p>
            <a:pPr lvl="1"/>
            <a:r>
              <a:rPr lang="en-US" altLang="en-US" dirty="0"/>
              <a:t>Some crime happened</a:t>
            </a:r>
          </a:p>
          <a:p>
            <a:pPr lvl="1"/>
            <a:r>
              <a:rPr lang="en-US" altLang="en-US" dirty="0"/>
              <a:t>The criminal left not evidence except hair</a:t>
            </a:r>
          </a:p>
          <a:p>
            <a:pPr lvl="1"/>
            <a:r>
              <a:rPr lang="en-US" altLang="en-US" dirty="0"/>
              <a:t>The police got his DNA from his hair</a:t>
            </a:r>
          </a:p>
          <a:p>
            <a:r>
              <a:rPr lang="en-US" altLang="en-US" dirty="0"/>
              <a:t>Expert matched the DNA with someone’s DNA in a database</a:t>
            </a:r>
          </a:p>
          <a:p>
            <a:pPr lvl="1"/>
            <a:r>
              <a:rPr lang="en-US" altLang="en-US" dirty="0"/>
              <a:t>Expert said both false-positive and false negative rates are 10</a:t>
            </a:r>
            <a:r>
              <a:rPr lang="en-US" altLang="en-US" baseline="30000" dirty="0"/>
              <a:t>-6</a:t>
            </a:r>
          </a:p>
          <a:p>
            <a:r>
              <a:rPr lang="en-US" altLang="en-US" dirty="0"/>
              <a:t>Can this be used as an evidence of guilty against the suspect?</a:t>
            </a:r>
          </a:p>
        </p:txBody>
      </p:sp>
    </p:spTree>
    <p:extLst>
      <p:ext uri="{BB962C8B-B14F-4D97-AF65-F5344CB8AC3E}">
        <p14:creationId xmlns:p14="http://schemas.microsoft.com/office/powerpoint/2010/main" val="42176930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4403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03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03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032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4032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032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03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23" grpId="0" uiExpand="1" build="p"/>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02" name="Rectangle 2"/>
          <p:cNvSpPr>
            <a:spLocks noGrp="1" noChangeArrowheads="1"/>
          </p:cNvSpPr>
          <p:nvPr>
            <p:ph type="title"/>
          </p:nvPr>
        </p:nvSpPr>
        <p:spPr/>
        <p:txBody>
          <a:bodyPr/>
          <a:lstStyle/>
          <a:p>
            <a:r>
              <a:rPr lang="en-US" altLang="en-US"/>
              <a:t>Prosecutor’s fallacy</a:t>
            </a:r>
          </a:p>
        </p:txBody>
      </p:sp>
      <p:sp>
        <p:nvSpPr>
          <p:cNvPr id="409603" name="Rectangle 3"/>
          <p:cNvSpPr>
            <a:spLocks noGrp="1" noChangeArrowheads="1"/>
          </p:cNvSpPr>
          <p:nvPr>
            <p:ph type="body" idx="1"/>
          </p:nvPr>
        </p:nvSpPr>
        <p:spPr/>
        <p:txBody>
          <a:bodyPr/>
          <a:lstStyle/>
          <a:p>
            <a:r>
              <a:rPr lang="en-US" altLang="en-US" dirty="0"/>
              <a:t>False </a:t>
            </a:r>
            <a:r>
              <a:rPr lang="en-US" altLang="en-US" dirty="0" err="1"/>
              <a:t>Pos</a:t>
            </a:r>
            <a:r>
              <a:rPr lang="en-US" altLang="en-US" dirty="0"/>
              <a:t>: P(match | innocent) = 10</a:t>
            </a:r>
            <a:r>
              <a:rPr lang="en-US" altLang="en-US" baseline="30000" dirty="0"/>
              <a:t>-6</a:t>
            </a:r>
          </a:p>
          <a:p>
            <a:r>
              <a:rPr lang="en-US" altLang="en-US" dirty="0"/>
              <a:t>False </a:t>
            </a:r>
            <a:r>
              <a:rPr lang="en-US" altLang="en-US" dirty="0" err="1"/>
              <a:t>Neg</a:t>
            </a:r>
            <a:r>
              <a:rPr lang="en-US" altLang="en-US" dirty="0"/>
              <a:t>: P(no match | guilty) = 10</a:t>
            </a:r>
            <a:r>
              <a:rPr lang="en-US" altLang="en-US" baseline="30000" dirty="0"/>
              <a:t>-6</a:t>
            </a:r>
            <a:endParaRPr lang="en-US" altLang="en-US" dirty="0"/>
          </a:p>
          <a:p>
            <a:r>
              <a:rPr lang="en-US" altLang="en-US" dirty="0"/>
              <a:t>P(match | guilty) = 1 - 10</a:t>
            </a:r>
            <a:r>
              <a:rPr lang="en-US" altLang="en-US" baseline="30000" dirty="0"/>
              <a:t>-6 </a:t>
            </a:r>
            <a:r>
              <a:rPr lang="en-US" altLang="en-US" dirty="0">
                <a:cs typeface="Arial" panose="020B0604020202020204" pitchFamily="34" charset="0"/>
              </a:rPr>
              <a:t>~</a:t>
            </a:r>
            <a:r>
              <a:rPr lang="en-US" altLang="en-US" dirty="0"/>
              <a:t> 1</a:t>
            </a:r>
            <a:endParaRPr lang="en-US" altLang="en-US" baseline="30000" dirty="0"/>
          </a:p>
          <a:p>
            <a:r>
              <a:rPr lang="en-US" altLang="en-US" dirty="0"/>
              <a:t>P(no match | innocent) = 1 - 10</a:t>
            </a:r>
            <a:r>
              <a:rPr lang="en-US" altLang="en-US" baseline="30000" dirty="0"/>
              <a:t>-6 </a:t>
            </a:r>
            <a:r>
              <a:rPr lang="en-US" altLang="en-US" dirty="0">
                <a:cs typeface="Arial" panose="020B0604020202020204" pitchFamily="34" charset="0"/>
              </a:rPr>
              <a:t>~</a:t>
            </a:r>
            <a:r>
              <a:rPr lang="en-US" altLang="en-US" dirty="0"/>
              <a:t> 1</a:t>
            </a:r>
          </a:p>
          <a:p>
            <a:endParaRPr lang="en-US" altLang="en-US" dirty="0"/>
          </a:p>
          <a:p>
            <a:r>
              <a:rPr lang="en-US" altLang="en-US" dirty="0"/>
              <a:t>P(guilty | match) = ?</a:t>
            </a:r>
            <a:endParaRPr lang="en-US" altLang="en-US" baseline="30000" dirty="0"/>
          </a:p>
          <a:p>
            <a:endParaRPr lang="en-US" altLang="en-US" baseline="30000" dirty="0"/>
          </a:p>
          <a:p>
            <a:pPr>
              <a:buFontTx/>
              <a:buNone/>
            </a:pPr>
            <a:endParaRPr lang="en-US" altLang="en-US" baseline="30000" dirty="0"/>
          </a:p>
        </p:txBody>
      </p:sp>
    </p:spTree>
    <p:extLst>
      <p:ext uri="{BB962C8B-B14F-4D97-AF65-F5344CB8AC3E}">
        <p14:creationId xmlns:p14="http://schemas.microsoft.com/office/powerpoint/2010/main" val="16100436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60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960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960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3" grpId="0" build="p"/>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p:txBody>
          <a:bodyPr/>
          <a:lstStyle/>
          <a:p>
            <a:r>
              <a:rPr lang="en-US" altLang="en-US"/>
              <a:t>Prosecutor’s fallacy</a:t>
            </a:r>
          </a:p>
        </p:txBody>
      </p:sp>
      <p:sp>
        <p:nvSpPr>
          <p:cNvPr id="411651" name="Rectangle 3"/>
          <p:cNvSpPr>
            <a:spLocks noGrp="1" noChangeArrowheads="1"/>
          </p:cNvSpPr>
          <p:nvPr>
            <p:ph type="body" idx="1"/>
          </p:nvPr>
        </p:nvSpPr>
        <p:spPr/>
        <p:txBody>
          <a:bodyPr/>
          <a:lstStyle/>
          <a:p>
            <a:pPr>
              <a:lnSpc>
                <a:spcPct val="90000"/>
              </a:lnSpc>
              <a:buFontTx/>
              <a:buNone/>
            </a:pPr>
            <a:r>
              <a:rPr lang="en-US" altLang="en-US" dirty="0"/>
              <a:t>	 P (g | m) = P (m | g) * P(g) / P (m)</a:t>
            </a:r>
          </a:p>
          <a:p>
            <a:pPr>
              <a:lnSpc>
                <a:spcPct val="90000"/>
              </a:lnSpc>
              <a:buFontTx/>
              <a:buNone/>
            </a:pPr>
            <a:r>
              <a:rPr lang="en-US" altLang="en-US" dirty="0"/>
              <a:t>			   ~  P(g) / P(m)</a:t>
            </a:r>
          </a:p>
          <a:p>
            <a:pPr lvl="1">
              <a:lnSpc>
                <a:spcPct val="90000"/>
              </a:lnSpc>
            </a:pPr>
            <a:r>
              <a:rPr lang="en-US" altLang="en-US" dirty="0"/>
              <a:t>P(g): the prior probability for someone to be guilty with no DNA evidence </a:t>
            </a:r>
          </a:p>
          <a:p>
            <a:pPr lvl="1">
              <a:lnSpc>
                <a:spcPct val="90000"/>
              </a:lnSpc>
            </a:pPr>
            <a:r>
              <a:rPr lang="en-US" altLang="en-US" dirty="0"/>
              <a:t>P(m): the probability for a DNA match</a:t>
            </a:r>
          </a:p>
          <a:p>
            <a:pPr>
              <a:lnSpc>
                <a:spcPct val="90000"/>
              </a:lnSpc>
            </a:pPr>
            <a:r>
              <a:rPr lang="en-US" altLang="en-US" dirty="0"/>
              <a:t>How to get these two numbers?</a:t>
            </a:r>
          </a:p>
          <a:p>
            <a:pPr lvl="1">
              <a:lnSpc>
                <a:spcPct val="90000"/>
              </a:lnSpc>
            </a:pPr>
            <a:r>
              <a:rPr lang="en-US" altLang="en-US" dirty="0"/>
              <a:t>Don’t really care P(m)</a:t>
            </a:r>
          </a:p>
          <a:p>
            <a:pPr lvl="1">
              <a:lnSpc>
                <a:spcPct val="90000"/>
              </a:lnSpc>
            </a:pPr>
            <a:r>
              <a:rPr lang="en-US" altLang="en-US" dirty="0"/>
              <a:t>Want to compare two models:</a:t>
            </a:r>
          </a:p>
          <a:p>
            <a:pPr lvl="2">
              <a:lnSpc>
                <a:spcPct val="90000"/>
              </a:lnSpc>
            </a:pPr>
            <a:r>
              <a:rPr lang="en-US" altLang="en-US" dirty="0"/>
              <a:t>P(g | m) and P(</a:t>
            </a:r>
            <a:r>
              <a:rPr lang="en-US" altLang="en-US" dirty="0" err="1"/>
              <a:t>i</a:t>
            </a:r>
            <a:r>
              <a:rPr lang="en-US" altLang="en-US" dirty="0"/>
              <a:t> | m)</a:t>
            </a:r>
          </a:p>
        </p:txBody>
      </p:sp>
    </p:spTree>
    <p:extLst>
      <p:ext uri="{BB962C8B-B14F-4D97-AF65-F5344CB8AC3E}">
        <p14:creationId xmlns:p14="http://schemas.microsoft.com/office/powerpoint/2010/main" val="42203624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16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165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165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165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165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11651">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11651">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116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51" grpId="0" build="p"/>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p:txBody>
          <a:bodyPr/>
          <a:lstStyle/>
          <a:p>
            <a:r>
              <a:rPr lang="en-US" altLang="en-US"/>
              <a:t>Prosecutor’s fallacy</a:t>
            </a:r>
          </a:p>
        </p:txBody>
      </p:sp>
      <p:sp>
        <p:nvSpPr>
          <p:cNvPr id="413699" name="Rectangle 3"/>
          <p:cNvSpPr>
            <a:spLocks noGrp="1" noChangeArrowheads="1"/>
          </p:cNvSpPr>
          <p:nvPr>
            <p:ph type="body" idx="1"/>
          </p:nvPr>
        </p:nvSpPr>
        <p:spPr/>
        <p:txBody>
          <a:bodyPr/>
          <a:lstStyle/>
          <a:p>
            <a:r>
              <a:rPr lang="en-US" altLang="en-US"/>
              <a:t>P(i | m) = P(m | i) * P(i) / P(m)</a:t>
            </a:r>
          </a:p>
          <a:p>
            <a:r>
              <a:rPr lang="en-US" altLang="en-US"/>
              <a:t>P(g | m) = P(m | g) * P(g) / P(m)</a:t>
            </a:r>
          </a:p>
          <a:p>
            <a:r>
              <a:rPr lang="en-US" altLang="en-US"/>
              <a:t>Therefore</a:t>
            </a:r>
          </a:p>
          <a:p>
            <a:pPr>
              <a:buFontTx/>
              <a:buNone/>
            </a:pPr>
            <a:r>
              <a:rPr lang="en-US" altLang="en-US"/>
              <a:t>	P(i | m) / P(g | m) = P(m | i) / P(m | g) * P(i) / P(g)</a:t>
            </a:r>
          </a:p>
          <a:p>
            <a:pPr>
              <a:buFontTx/>
              <a:buNone/>
            </a:pPr>
            <a:r>
              <a:rPr lang="en-US" altLang="en-US"/>
              <a:t>				= 10</a:t>
            </a:r>
            <a:r>
              <a:rPr lang="en-US" altLang="en-US" baseline="30000"/>
              <a:t>-6</a:t>
            </a:r>
            <a:r>
              <a:rPr lang="en-US" altLang="en-US"/>
              <a:t> * P(i) / P(g)</a:t>
            </a:r>
          </a:p>
          <a:p>
            <a:r>
              <a:rPr lang="en-US" altLang="en-US"/>
              <a:t>P(i) + p(g) = 1</a:t>
            </a:r>
          </a:p>
          <a:p>
            <a:r>
              <a:rPr lang="en-US" altLang="en-US"/>
              <a:t>It is clear, therefore, that whether we can conclude the suspect is guilty depends on the prior probability P(g)</a:t>
            </a:r>
          </a:p>
        </p:txBody>
      </p:sp>
    </p:spTree>
    <p:extLst>
      <p:ext uri="{BB962C8B-B14F-4D97-AF65-F5344CB8AC3E}">
        <p14:creationId xmlns:p14="http://schemas.microsoft.com/office/powerpoint/2010/main" val="11634627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36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36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369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369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369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1369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136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699" grpId="0" build="p"/>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5746" name="Rectangle 2"/>
          <p:cNvSpPr>
            <a:spLocks noGrp="1" noChangeArrowheads="1"/>
          </p:cNvSpPr>
          <p:nvPr>
            <p:ph type="title"/>
          </p:nvPr>
        </p:nvSpPr>
        <p:spPr/>
        <p:txBody>
          <a:bodyPr/>
          <a:lstStyle/>
          <a:p>
            <a:r>
              <a:rPr lang="en-US" altLang="en-US"/>
              <a:t>Prosecutor’s fallacy</a:t>
            </a:r>
          </a:p>
        </p:txBody>
      </p:sp>
      <p:sp>
        <p:nvSpPr>
          <p:cNvPr id="415747" name="Rectangle 3"/>
          <p:cNvSpPr>
            <a:spLocks noGrp="1" noChangeArrowheads="1"/>
          </p:cNvSpPr>
          <p:nvPr>
            <p:ph type="body" idx="1"/>
          </p:nvPr>
        </p:nvSpPr>
        <p:spPr/>
        <p:txBody>
          <a:bodyPr/>
          <a:lstStyle/>
          <a:p>
            <a:pPr>
              <a:lnSpc>
                <a:spcPct val="90000"/>
              </a:lnSpc>
            </a:pPr>
            <a:r>
              <a:rPr lang="en-US" altLang="en-US" sz="2400" dirty="0"/>
              <a:t>How do you get P(g)?</a:t>
            </a:r>
          </a:p>
          <a:p>
            <a:pPr>
              <a:lnSpc>
                <a:spcPct val="90000"/>
              </a:lnSpc>
            </a:pPr>
            <a:r>
              <a:rPr lang="en-US" altLang="en-US" sz="2400" dirty="0"/>
              <a:t>Depending on what other information you have on the suspect</a:t>
            </a:r>
          </a:p>
          <a:p>
            <a:pPr>
              <a:lnSpc>
                <a:spcPct val="90000"/>
              </a:lnSpc>
            </a:pPr>
            <a:r>
              <a:rPr lang="en-US" altLang="en-US" sz="2400" dirty="0"/>
              <a:t>Say if the suspect has no other connection with the crime, and the overall crime rate is 10</a:t>
            </a:r>
            <a:r>
              <a:rPr lang="en-US" altLang="en-US" sz="2400" baseline="30000" dirty="0"/>
              <a:t>-7</a:t>
            </a:r>
          </a:p>
          <a:p>
            <a:pPr>
              <a:lnSpc>
                <a:spcPct val="90000"/>
              </a:lnSpc>
            </a:pPr>
            <a:r>
              <a:rPr lang="en-US" altLang="en-US" sz="2400" dirty="0"/>
              <a:t>That’s a reasonable prior for P(g)</a:t>
            </a:r>
            <a:endParaRPr lang="en-US" altLang="en-US" sz="2400" baseline="30000" dirty="0"/>
          </a:p>
          <a:p>
            <a:pPr>
              <a:lnSpc>
                <a:spcPct val="90000"/>
              </a:lnSpc>
            </a:pPr>
            <a:r>
              <a:rPr lang="en-US" altLang="en-US" sz="2400" dirty="0"/>
              <a:t>P(g) = 10</a:t>
            </a:r>
            <a:r>
              <a:rPr lang="en-US" altLang="en-US" sz="2400" baseline="30000" dirty="0"/>
              <a:t>-7</a:t>
            </a:r>
            <a:r>
              <a:rPr lang="en-US" altLang="en-US" sz="2400" dirty="0"/>
              <a:t>, P(</a:t>
            </a:r>
            <a:r>
              <a:rPr lang="en-US" altLang="en-US" sz="2400" dirty="0" err="1"/>
              <a:t>i</a:t>
            </a:r>
            <a:r>
              <a:rPr lang="en-US" altLang="en-US" sz="2400" dirty="0"/>
              <a:t>) ~ 1</a:t>
            </a:r>
          </a:p>
          <a:p>
            <a:pPr>
              <a:lnSpc>
                <a:spcPct val="90000"/>
              </a:lnSpc>
            </a:pPr>
            <a:r>
              <a:rPr lang="en-US" altLang="en-US" sz="2400" dirty="0"/>
              <a:t>P(</a:t>
            </a:r>
            <a:r>
              <a:rPr lang="en-US" altLang="en-US" sz="2400" dirty="0" err="1"/>
              <a:t>i</a:t>
            </a:r>
            <a:r>
              <a:rPr lang="en-US" altLang="en-US" sz="2400" dirty="0"/>
              <a:t> | m) / P(g | m) = 10</a:t>
            </a:r>
            <a:r>
              <a:rPr lang="en-US" altLang="en-US" sz="2400" baseline="30000" dirty="0"/>
              <a:t>-6</a:t>
            </a:r>
            <a:r>
              <a:rPr lang="en-US" altLang="en-US" sz="2400" dirty="0"/>
              <a:t> * P(</a:t>
            </a:r>
            <a:r>
              <a:rPr lang="en-US" altLang="en-US" sz="2400" dirty="0" err="1"/>
              <a:t>i</a:t>
            </a:r>
            <a:r>
              <a:rPr lang="en-US" altLang="en-US" sz="2400" dirty="0"/>
              <a:t>) / P(g) = 10</a:t>
            </a:r>
            <a:r>
              <a:rPr lang="en-US" altLang="en-US" sz="2400" baseline="30000" dirty="0"/>
              <a:t>-6</a:t>
            </a:r>
            <a:r>
              <a:rPr lang="en-US" altLang="en-US" sz="2400" dirty="0"/>
              <a:t>/10</a:t>
            </a:r>
            <a:r>
              <a:rPr lang="en-US" altLang="en-US" sz="2400" baseline="30000" dirty="0"/>
              <a:t>-7</a:t>
            </a:r>
            <a:r>
              <a:rPr lang="en-US" altLang="en-US" sz="2400" dirty="0"/>
              <a:t> = 10</a:t>
            </a:r>
          </a:p>
          <a:p>
            <a:pPr>
              <a:lnSpc>
                <a:spcPct val="90000"/>
              </a:lnSpc>
            </a:pPr>
            <a:r>
              <a:rPr lang="en-US" altLang="en-US" sz="2400" dirty="0"/>
              <a:t>Or: P(</a:t>
            </a:r>
            <a:r>
              <a:rPr lang="en-US" altLang="en-US" sz="2400" dirty="0" err="1"/>
              <a:t>i</a:t>
            </a:r>
            <a:r>
              <a:rPr lang="en-US" altLang="en-US" sz="2400" dirty="0"/>
              <a:t> | m) = 0.91 and P(g | m) = 0.09</a:t>
            </a:r>
          </a:p>
          <a:p>
            <a:pPr>
              <a:lnSpc>
                <a:spcPct val="90000"/>
              </a:lnSpc>
            </a:pPr>
            <a:r>
              <a:rPr lang="en-US" altLang="en-US" sz="2400" dirty="0"/>
              <a:t>Suspect is more likely to be innocent than guilty, given only the DNA samples</a:t>
            </a:r>
          </a:p>
        </p:txBody>
      </p:sp>
    </p:spTree>
    <p:extLst>
      <p:ext uri="{BB962C8B-B14F-4D97-AF65-F5344CB8AC3E}">
        <p14:creationId xmlns:p14="http://schemas.microsoft.com/office/powerpoint/2010/main" val="6440379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57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57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574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574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574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1574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15747">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1574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47" grpId="0" build="p"/>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p:txBody>
          <a:bodyPr/>
          <a:lstStyle/>
          <a:p>
            <a:r>
              <a:rPr lang="en-US" altLang="en-US"/>
              <a:t>Another example</a:t>
            </a:r>
          </a:p>
        </p:txBody>
      </p:sp>
      <p:sp>
        <p:nvSpPr>
          <p:cNvPr id="423939" name="Rectangle 3"/>
          <p:cNvSpPr>
            <a:spLocks noGrp="1" noChangeArrowheads="1"/>
          </p:cNvSpPr>
          <p:nvPr>
            <p:ph type="body" idx="1"/>
          </p:nvPr>
        </p:nvSpPr>
        <p:spPr/>
        <p:txBody>
          <a:bodyPr/>
          <a:lstStyle/>
          <a:p>
            <a:r>
              <a:rPr lang="en-US" altLang="en-US"/>
              <a:t>A test for a rare disease claims that it will report </a:t>
            </a:r>
            <a:r>
              <a:rPr lang="en-US" altLang="en-US">
                <a:solidFill>
                  <a:srgbClr val="0033CC"/>
                </a:solidFill>
              </a:rPr>
              <a:t>positive for 99.5%</a:t>
            </a:r>
            <a:r>
              <a:rPr lang="en-US" altLang="en-US"/>
              <a:t> of people </a:t>
            </a:r>
            <a:r>
              <a:rPr lang="en-US" altLang="en-US">
                <a:solidFill>
                  <a:srgbClr val="0033CC"/>
                </a:solidFill>
              </a:rPr>
              <a:t>with disease</a:t>
            </a:r>
            <a:r>
              <a:rPr lang="en-US" altLang="en-US"/>
              <a:t>, and </a:t>
            </a:r>
            <a:r>
              <a:rPr lang="en-US" altLang="en-US">
                <a:solidFill>
                  <a:srgbClr val="0033CC"/>
                </a:solidFill>
              </a:rPr>
              <a:t>negative 99.9%</a:t>
            </a:r>
            <a:r>
              <a:rPr lang="en-US" altLang="en-US"/>
              <a:t> of time for those </a:t>
            </a:r>
            <a:r>
              <a:rPr lang="en-US" altLang="en-US">
                <a:solidFill>
                  <a:srgbClr val="0033CC"/>
                </a:solidFill>
              </a:rPr>
              <a:t>without</a:t>
            </a:r>
            <a:r>
              <a:rPr lang="en-US" altLang="en-US"/>
              <a:t>. </a:t>
            </a:r>
          </a:p>
          <a:p>
            <a:r>
              <a:rPr lang="en-US" altLang="en-US"/>
              <a:t>The disease is present in the population at 1 in 100,000</a:t>
            </a:r>
          </a:p>
          <a:p>
            <a:r>
              <a:rPr lang="en-US" altLang="en-US"/>
              <a:t>What is P(disease | positive test)?</a:t>
            </a:r>
          </a:p>
          <a:p>
            <a:pPr lvl="1"/>
            <a:r>
              <a:rPr lang="en-US" altLang="en-US"/>
              <a:t>P(D|P) / P(H|P) ~ 0.01</a:t>
            </a:r>
          </a:p>
          <a:p>
            <a:r>
              <a:rPr lang="en-US" altLang="en-US"/>
              <a:t>What is P(disease | negative test)?</a:t>
            </a:r>
          </a:p>
          <a:p>
            <a:pPr lvl="1"/>
            <a:r>
              <a:rPr lang="en-US" altLang="en-US"/>
              <a:t>P(D|N) / P(H|N) ~ 5e-8</a:t>
            </a:r>
          </a:p>
        </p:txBody>
      </p:sp>
    </p:spTree>
    <p:extLst>
      <p:ext uri="{BB962C8B-B14F-4D97-AF65-F5344CB8AC3E}">
        <p14:creationId xmlns:p14="http://schemas.microsoft.com/office/powerpoint/2010/main" val="29169566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39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39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393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3939">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23939">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239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3939" grpId="0" build="p"/>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r>
              <a:rPr lang="en-US" altLang="en-US"/>
              <a:t>Yet another example</a:t>
            </a:r>
          </a:p>
        </p:txBody>
      </p:sp>
      <p:sp>
        <p:nvSpPr>
          <p:cNvPr id="425987" name="Rectangle 3"/>
          <p:cNvSpPr>
            <a:spLocks noGrp="1" noChangeArrowheads="1"/>
          </p:cNvSpPr>
          <p:nvPr>
            <p:ph type="body" idx="1"/>
          </p:nvPr>
        </p:nvSpPr>
        <p:spPr/>
        <p:txBody>
          <a:bodyPr/>
          <a:lstStyle/>
          <a:p>
            <a:r>
              <a:rPr lang="en-US" altLang="en-US" dirty="0"/>
              <a:t>We’ve talked about the boxes of dices: 99% fair, 1% loaded (50% at six)</a:t>
            </a:r>
          </a:p>
          <a:p>
            <a:r>
              <a:rPr lang="en-US" altLang="en-US" dirty="0"/>
              <a:t>We said if we randomly pick a die and roll, we have 17% of chance to get a six</a:t>
            </a:r>
          </a:p>
          <a:p>
            <a:r>
              <a:rPr lang="en-US" altLang="en-US" dirty="0"/>
              <a:t>If we get 3 six in a row, what’s the chance that the die is loaded?</a:t>
            </a:r>
          </a:p>
          <a:p>
            <a:r>
              <a:rPr lang="en-US" altLang="en-US" dirty="0"/>
              <a:t>How about 5 six in a row?</a:t>
            </a:r>
          </a:p>
        </p:txBody>
      </p:sp>
    </p:spTree>
    <p:extLst>
      <p:ext uri="{BB962C8B-B14F-4D97-AF65-F5344CB8AC3E}">
        <p14:creationId xmlns:p14="http://schemas.microsoft.com/office/powerpoint/2010/main" val="2828109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59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59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598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2598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987" grpId="0" build="p"/>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endParaRPr lang="en-US" altLang="en-US"/>
          </a:p>
        </p:txBody>
      </p:sp>
      <p:sp>
        <p:nvSpPr>
          <p:cNvPr id="428035" name="Rectangle 3"/>
          <p:cNvSpPr>
            <a:spLocks noGrp="1" noChangeArrowheads="1"/>
          </p:cNvSpPr>
          <p:nvPr>
            <p:ph type="body" idx="1"/>
          </p:nvPr>
        </p:nvSpPr>
        <p:spPr/>
        <p:txBody>
          <a:bodyPr>
            <a:normAutofit lnSpcReduction="10000"/>
          </a:bodyPr>
          <a:lstStyle/>
          <a:p>
            <a:pPr>
              <a:lnSpc>
                <a:spcPct val="90000"/>
              </a:lnSpc>
            </a:pPr>
            <a:r>
              <a:rPr lang="en-US" altLang="en-US"/>
              <a:t>P(loaded | 666) </a:t>
            </a:r>
          </a:p>
          <a:p>
            <a:pPr>
              <a:lnSpc>
                <a:spcPct val="90000"/>
              </a:lnSpc>
              <a:buFontTx/>
              <a:buNone/>
            </a:pPr>
            <a:r>
              <a:rPr lang="en-US" altLang="en-US"/>
              <a:t>= P(666 | loaded) * P(loaded) / P(666) </a:t>
            </a:r>
          </a:p>
          <a:p>
            <a:pPr>
              <a:lnSpc>
                <a:spcPct val="90000"/>
              </a:lnSpc>
              <a:buFontTx/>
              <a:buNone/>
            </a:pPr>
            <a:r>
              <a:rPr lang="en-US" altLang="en-US"/>
              <a:t>= 0.5</a:t>
            </a:r>
            <a:r>
              <a:rPr lang="en-US" altLang="en-US" baseline="30000"/>
              <a:t>3</a:t>
            </a:r>
            <a:r>
              <a:rPr lang="en-US" altLang="en-US"/>
              <a:t> * 0.01 / (0.5</a:t>
            </a:r>
            <a:r>
              <a:rPr lang="en-US" altLang="en-US" baseline="30000"/>
              <a:t>3</a:t>
            </a:r>
            <a:r>
              <a:rPr lang="en-US" altLang="en-US"/>
              <a:t> * 0.01 + (1/6)</a:t>
            </a:r>
            <a:r>
              <a:rPr lang="en-US" altLang="en-US" baseline="30000"/>
              <a:t>3</a:t>
            </a:r>
            <a:r>
              <a:rPr lang="en-US" altLang="en-US"/>
              <a:t> * 0.99) </a:t>
            </a:r>
          </a:p>
          <a:p>
            <a:pPr>
              <a:lnSpc>
                <a:spcPct val="90000"/>
              </a:lnSpc>
              <a:buFontTx/>
              <a:buNone/>
            </a:pPr>
            <a:r>
              <a:rPr lang="en-US" altLang="en-US"/>
              <a:t>= 0.21</a:t>
            </a:r>
          </a:p>
          <a:p>
            <a:pPr>
              <a:lnSpc>
                <a:spcPct val="90000"/>
              </a:lnSpc>
            </a:pPr>
            <a:endParaRPr lang="en-US" altLang="en-US"/>
          </a:p>
          <a:p>
            <a:pPr>
              <a:lnSpc>
                <a:spcPct val="90000"/>
              </a:lnSpc>
            </a:pPr>
            <a:r>
              <a:rPr lang="en-US" altLang="en-US"/>
              <a:t>P(loaded | 66666) </a:t>
            </a:r>
          </a:p>
          <a:p>
            <a:pPr>
              <a:lnSpc>
                <a:spcPct val="90000"/>
              </a:lnSpc>
              <a:buFontTx/>
              <a:buNone/>
            </a:pPr>
            <a:r>
              <a:rPr lang="en-US" altLang="en-US"/>
              <a:t>= P(66666 | loaded) * P(loaded) / P(66666) </a:t>
            </a:r>
          </a:p>
          <a:p>
            <a:pPr>
              <a:lnSpc>
                <a:spcPct val="90000"/>
              </a:lnSpc>
              <a:buFontTx/>
              <a:buNone/>
            </a:pPr>
            <a:r>
              <a:rPr lang="en-US" altLang="en-US"/>
              <a:t>= 0.5</a:t>
            </a:r>
            <a:r>
              <a:rPr lang="en-US" altLang="en-US" baseline="30000"/>
              <a:t>5</a:t>
            </a:r>
            <a:r>
              <a:rPr lang="en-US" altLang="en-US"/>
              <a:t> * 0.01 / (0.5</a:t>
            </a:r>
            <a:r>
              <a:rPr lang="en-US" altLang="en-US" baseline="30000"/>
              <a:t>5</a:t>
            </a:r>
            <a:r>
              <a:rPr lang="en-US" altLang="en-US"/>
              <a:t> * 0.01 + (1/6)</a:t>
            </a:r>
            <a:r>
              <a:rPr lang="en-US" altLang="en-US" baseline="30000"/>
              <a:t>5</a:t>
            </a:r>
            <a:r>
              <a:rPr lang="en-US" altLang="en-US"/>
              <a:t> * 0.99) </a:t>
            </a:r>
          </a:p>
          <a:p>
            <a:pPr>
              <a:lnSpc>
                <a:spcPct val="90000"/>
              </a:lnSpc>
              <a:buFontTx/>
              <a:buNone/>
            </a:pPr>
            <a:r>
              <a:rPr lang="en-US" altLang="en-US"/>
              <a:t>= 0.71</a:t>
            </a:r>
          </a:p>
        </p:txBody>
      </p:sp>
    </p:spTree>
    <p:extLst>
      <p:ext uri="{BB962C8B-B14F-4D97-AF65-F5344CB8AC3E}">
        <p14:creationId xmlns:p14="http://schemas.microsoft.com/office/powerpoint/2010/main" val="18473483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80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80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803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2803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28035">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28035">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28035">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280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3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Standard score (z-score)</a:t>
            </a:r>
          </a:p>
        </p:txBody>
      </p:sp>
      <p:sp>
        <p:nvSpPr>
          <p:cNvPr id="3" name="Content Placeholder 2"/>
          <p:cNvSpPr>
            <a:spLocks noGrp="1"/>
          </p:cNvSpPr>
          <p:nvPr>
            <p:ph idx="1"/>
          </p:nvPr>
        </p:nvSpPr>
        <p:spPr>
          <a:xfrm>
            <a:off x="838200" y="1589649"/>
            <a:ext cx="6026834" cy="4587314"/>
          </a:xfrm>
        </p:spPr>
        <p:txBody>
          <a:bodyPr>
            <a:normAutofit/>
          </a:bodyPr>
          <a:lstStyle/>
          <a:p>
            <a:r>
              <a:rPr lang="en-US" sz="2400" dirty="0"/>
              <a:t>Z</a:t>
            </a:r>
            <a:r>
              <a:rPr lang="en-US" sz="2400" baseline="-25000" dirty="0"/>
              <a:t>i</a:t>
            </a:r>
            <a:r>
              <a:rPr lang="en-US" sz="2400" dirty="0"/>
              <a:t> = (x</a:t>
            </a:r>
            <a:r>
              <a:rPr lang="en-US" sz="2400" baseline="-25000" dirty="0"/>
              <a:t>i</a:t>
            </a:r>
            <a:r>
              <a:rPr lang="en-US" sz="2400" dirty="0"/>
              <a:t> - </a:t>
            </a:r>
            <a:r>
              <a:rPr lang="en-US" sz="2400" dirty="0">
                <a:sym typeface="Symbol" panose="05050102010706020507" pitchFamily="18" charset="2"/>
              </a:rPr>
              <a:t>) / </a:t>
            </a:r>
          </a:p>
          <a:p>
            <a:r>
              <a:rPr lang="en-US" sz="2400" dirty="0">
                <a:sym typeface="Symbol" panose="05050102010706020507" pitchFamily="18" charset="2"/>
              </a:rPr>
              <a:t>Z-score is unit-less, can be + or -</a:t>
            </a:r>
          </a:p>
          <a:p>
            <a:r>
              <a:rPr lang="en-US" sz="2400" dirty="0">
                <a:sym typeface="Symbol" panose="05050102010706020507" pitchFamily="18" charset="2"/>
              </a:rPr>
              <a:t>When distribution is approx. normal, z-score can be conveniently mapped to probabilities</a:t>
            </a:r>
          </a:p>
          <a:p>
            <a:pPr marL="0" indent="0">
              <a:buNone/>
            </a:pPr>
            <a:endParaRPr lang="en-US" sz="2400" dirty="0">
              <a:sym typeface="Symbol" panose="05050102010706020507" pitchFamily="18" charset="2"/>
            </a:endParaRPr>
          </a:p>
          <a:p>
            <a:endParaRPr lang="en-US" sz="2400" dirty="0">
              <a:sym typeface="Symbol" panose="05050102010706020507" pitchFamily="18" charset="2"/>
            </a:endParaRPr>
          </a:p>
          <a:p>
            <a:endParaRPr lang="en-US" sz="2400" dirty="0"/>
          </a:p>
        </p:txBody>
      </p:sp>
      <p:pic>
        <p:nvPicPr>
          <p:cNvPr id="4" name="Picture 3"/>
          <p:cNvPicPr>
            <a:picLocks noChangeAspect="1"/>
          </p:cNvPicPr>
          <p:nvPr/>
        </p:nvPicPr>
        <p:blipFill>
          <a:blip r:embed="rId3" cstate="print"/>
          <a:stretch>
            <a:fillRect/>
          </a:stretch>
        </p:blipFill>
        <p:spPr>
          <a:xfrm>
            <a:off x="7010613" y="1190880"/>
            <a:ext cx="4979534" cy="3378970"/>
          </a:xfrm>
          <a:prstGeom prst="rect">
            <a:avLst/>
          </a:prstGeom>
        </p:spPr>
      </p:pic>
      <p:pic>
        <p:nvPicPr>
          <p:cNvPr id="5" name="Picture 4"/>
          <p:cNvPicPr>
            <a:picLocks noChangeAspect="1"/>
          </p:cNvPicPr>
          <p:nvPr/>
        </p:nvPicPr>
        <p:blipFill>
          <a:blip r:embed="rId4" cstate="print"/>
          <a:stretch>
            <a:fillRect/>
          </a:stretch>
        </p:blipFill>
        <p:spPr>
          <a:xfrm>
            <a:off x="838200" y="3491054"/>
            <a:ext cx="4831080" cy="3278233"/>
          </a:xfrm>
          <a:prstGeom prst="rect">
            <a:avLst/>
          </a:prstGeom>
        </p:spPr>
      </p:pic>
      <p:sp>
        <p:nvSpPr>
          <p:cNvPr id="6" name="Rectangle 5"/>
          <p:cNvSpPr/>
          <p:nvPr/>
        </p:nvSpPr>
        <p:spPr>
          <a:xfrm>
            <a:off x="1416647" y="3206175"/>
            <a:ext cx="4076180" cy="369332"/>
          </a:xfrm>
          <a:prstGeom prst="rect">
            <a:avLst/>
          </a:prstGeom>
        </p:spPr>
        <p:txBody>
          <a:bodyPr wrap="none">
            <a:spAutoFit/>
          </a:bodyPr>
          <a:lstStyle/>
          <a:p>
            <a:r>
              <a:rPr lang="en-US" dirty="0" err="1">
                <a:solidFill>
                  <a:schemeClr val="tx1">
                    <a:lumMod val="95000"/>
                    <a:lumOff val="5000"/>
                  </a:schemeClr>
                </a:solidFill>
              </a:rPr>
              <a:t>hist</a:t>
            </a:r>
            <a:r>
              <a:rPr lang="en-US" dirty="0">
                <a:solidFill>
                  <a:schemeClr val="tx1">
                    <a:lumMod val="95000"/>
                    <a:lumOff val="5000"/>
                  </a:schemeClr>
                </a:solidFill>
              </a:rPr>
              <a:t>((weight - mean(weight))/</a:t>
            </a:r>
            <a:r>
              <a:rPr lang="en-US" dirty="0" err="1">
                <a:solidFill>
                  <a:schemeClr val="tx1">
                    <a:lumMod val="95000"/>
                    <a:lumOff val="5000"/>
                  </a:schemeClr>
                </a:solidFill>
              </a:rPr>
              <a:t>std</a:t>
            </a:r>
            <a:r>
              <a:rPr lang="en-US" dirty="0">
                <a:solidFill>
                  <a:schemeClr val="tx1">
                    <a:lumMod val="95000"/>
                    <a:lumOff val="5000"/>
                  </a:schemeClr>
                </a:solidFill>
              </a:rPr>
              <a:t>(weight))</a:t>
            </a:r>
          </a:p>
        </p:txBody>
      </p:sp>
      <p:sp>
        <p:nvSpPr>
          <p:cNvPr id="7" name="Rectangle 6"/>
          <p:cNvSpPr/>
          <p:nvPr/>
        </p:nvSpPr>
        <p:spPr>
          <a:xfrm>
            <a:off x="9039380" y="853510"/>
            <a:ext cx="1372171" cy="369332"/>
          </a:xfrm>
          <a:prstGeom prst="rect">
            <a:avLst/>
          </a:prstGeom>
        </p:spPr>
        <p:txBody>
          <a:bodyPr wrap="none">
            <a:spAutoFit/>
          </a:bodyPr>
          <a:lstStyle/>
          <a:p>
            <a:r>
              <a:rPr lang="en-US" dirty="0" err="1"/>
              <a:t>hist</a:t>
            </a:r>
            <a:r>
              <a:rPr lang="en-US" dirty="0"/>
              <a:t> (weight)</a:t>
            </a:r>
          </a:p>
        </p:txBody>
      </p:sp>
      <p:sp>
        <p:nvSpPr>
          <p:cNvPr id="8" name="Rectangle 7"/>
          <p:cNvSpPr/>
          <p:nvPr/>
        </p:nvSpPr>
        <p:spPr>
          <a:xfrm>
            <a:off x="6672989" y="4626757"/>
            <a:ext cx="5395847" cy="923330"/>
          </a:xfrm>
          <a:prstGeom prst="rect">
            <a:avLst/>
          </a:prstGeom>
        </p:spPr>
        <p:txBody>
          <a:bodyPr wrap="square">
            <a:spAutoFit/>
          </a:bodyPr>
          <a:lstStyle/>
          <a:p>
            <a:r>
              <a:rPr lang="en-US" dirty="0">
                <a:solidFill>
                  <a:srgbClr val="000080"/>
                </a:solidFill>
                <a:effectLst/>
              </a:rPr>
              <a:t># weight: body weight of a certain population (in LB)</a:t>
            </a:r>
          </a:p>
          <a:p>
            <a:r>
              <a:rPr lang="en-US" dirty="0">
                <a:solidFill>
                  <a:srgbClr val="000080"/>
                </a:solidFill>
                <a:effectLst/>
              </a:rPr>
              <a:t>In [</a:t>
            </a:r>
            <a:r>
              <a:rPr lang="en-US" b="1" dirty="0">
                <a:solidFill>
                  <a:srgbClr val="000080"/>
                </a:solidFill>
                <a:effectLst/>
              </a:rPr>
              <a:t>1024</a:t>
            </a:r>
            <a:r>
              <a:rPr lang="en-US" dirty="0">
                <a:solidFill>
                  <a:srgbClr val="000080"/>
                </a:solidFill>
                <a:effectLst/>
              </a:rPr>
              <a:t>]:</a:t>
            </a:r>
            <a:r>
              <a:rPr lang="en-US" dirty="0">
                <a:effectLst/>
              </a:rPr>
              <a:t> weight</a:t>
            </a:r>
          </a:p>
          <a:p>
            <a:r>
              <a:rPr lang="en-US" dirty="0">
                <a:solidFill>
                  <a:srgbClr val="8B0000"/>
                </a:solidFill>
                <a:effectLst/>
              </a:rPr>
              <a:t>Out[</a:t>
            </a:r>
            <a:r>
              <a:rPr lang="en-US" b="1" dirty="0">
                <a:solidFill>
                  <a:srgbClr val="8B0000"/>
                </a:solidFill>
                <a:effectLst/>
              </a:rPr>
              <a:t>1024</a:t>
            </a:r>
            <a:r>
              <a:rPr lang="en-US" dirty="0">
                <a:solidFill>
                  <a:srgbClr val="8B0000"/>
                </a:solidFill>
                <a:effectLst/>
              </a:rPr>
              <a:t>]:</a:t>
            </a:r>
            <a:r>
              <a:rPr lang="en-US" dirty="0">
                <a:effectLst/>
              </a:rPr>
              <a:t> array([ 156., 140., 145., ..., 139., 140., 124.])</a:t>
            </a:r>
            <a:endParaRPr lang="en-US" dirty="0"/>
          </a:p>
        </p:txBody>
      </p:sp>
    </p:spTree>
    <p:extLst>
      <p:ext uri="{BB962C8B-B14F-4D97-AF65-F5344CB8AC3E}">
        <p14:creationId xmlns:p14="http://schemas.microsoft.com/office/powerpoint/2010/main" val="51672000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Monty Hall</a:t>
            </a:r>
          </a:p>
        </p:txBody>
      </p:sp>
      <p:sp>
        <p:nvSpPr>
          <p:cNvPr id="3" name="Content Placeholder 2"/>
          <p:cNvSpPr>
            <a:spLocks noGrp="1"/>
          </p:cNvSpPr>
          <p:nvPr>
            <p:ph idx="1"/>
          </p:nvPr>
        </p:nvSpPr>
        <p:spPr/>
        <p:txBody>
          <a:bodyPr/>
          <a:lstStyle/>
          <a:p>
            <a:r>
              <a:rPr lang="en-US" dirty="0"/>
              <a:t>Monty shows you three closed doors. There is a large prize behind one of the doors.</a:t>
            </a:r>
          </a:p>
          <a:p>
            <a:r>
              <a:rPr lang="en-US" dirty="0"/>
              <a:t>You guess which door has the prize. You keep it if you guessed right.</a:t>
            </a:r>
          </a:p>
          <a:p>
            <a:r>
              <a:rPr lang="en-US" dirty="0"/>
              <a:t>Say you picked A, instead of B and C</a:t>
            </a:r>
          </a:p>
          <a:p>
            <a:r>
              <a:rPr lang="en-US" dirty="0"/>
              <a:t>Knowing which door has the prize, Monty pick a door (say B) with no prize and show you.</a:t>
            </a:r>
          </a:p>
          <a:p>
            <a:r>
              <a:rPr lang="en-US" dirty="0"/>
              <a:t>Monty offers you the option to stick with your original choice (A) or switch to the other unopened door (C).</a:t>
            </a:r>
          </a:p>
          <a:p>
            <a:r>
              <a:rPr lang="en-US" dirty="0"/>
              <a:t>Should you stick or switch or does it make no difference?</a:t>
            </a:r>
          </a:p>
        </p:txBody>
      </p:sp>
    </p:spTree>
    <p:extLst>
      <p:ext uri="{BB962C8B-B14F-4D97-AF65-F5344CB8AC3E}">
        <p14:creationId xmlns:p14="http://schemas.microsoft.com/office/powerpoint/2010/main" val="212461326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Monty Hall</a:t>
            </a:r>
          </a:p>
        </p:txBody>
      </p:sp>
      <p:sp>
        <p:nvSpPr>
          <p:cNvPr id="3" name="Content Placeholder 2"/>
          <p:cNvSpPr>
            <a:spLocks noGrp="1"/>
          </p:cNvSpPr>
          <p:nvPr>
            <p:ph idx="1"/>
          </p:nvPr>
        </p:nvSpPr>
        <p:spPr/>
        <p:txBody>
          <a:bodyPr/>
          <a:lstStyle/>
          <a:p>
            <a:r>
              <a:rPr lang="en-US" dirty="0"/>
              <a:t>P(win | stick) = P (win | stick &amp; original choice is correct) * P(original choice is correct) + P (win | stick &amp; original choice is incorrect) * P(original choice is incorrect) = 1 * 1/3 + 0 * 2/3 = 1/3</a:t>
            </a:r>
          </a:p>
          <a:p>
            <a:r>
              <a:rPr lang="en-US" dirty="0"/>
              <a:t>P(win | switch) = P (win | switch &amp; original choice is correct) &amp; P(original choice is correct) + P (win | switch &amp; original choice is incorrect) * P(original choice is incorrect) = 0 * 1/3 + 1 * 2/3 = 2/3</a:t>
            </a:r>
          </a:p>
          <a:p>
            <a:endParaRPr lang="en-US" dirty="0"/>
          </a:p>
          <a:p>
            <a:r>
              <a:rPr lang="en-US" dirty="0"/>
              <a:t>What if you make a random decision between switch and stick?</a:t>
            </a:r>
          </a:p>
          <a:p>
            <a:endParaRPr lang="en-US" dirty="0"/>
          </a:p>
        </p:txBody>
      </p:sp>
    </p:spTree>
    <p:extLst>
      <p:ext uri="{BB962C8B-B14F-4D97-AF65-F5344CB8AC3E}">
        <p14:creationId xmlns:p14="http://schemas.microsoft.com/office/powerpoint/2010/main" val="397050391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Binomial distribution</a:t>
            </a:r>
          </a:p>
        </p:txBody>
      </p:sp>
      <p:sp>
        <p:nvSpPr>
          <p:cNvPr id="3" name="Content Placeholder 2"/>
          <p:cNvSpPr>
            <a:spLocks noGrp="1"/>
          </p:cNvSpPr>
          <p:nvPr>
            <p:ph idx="1"/>
          </p:nvPr>
        </p:nvSpPr>
        <p:spPr/>
        <p:txBody>
          <a:bodyPr>
            <a:normAutofit fontScale="85000" lnSpcReduction="20000"/>
          </a:bodyPr>
          <a:lstStyle/>
          <a:p>
            <a:r>
              <a:rPr lang="en-US" dirty="0"/>
              <a:t>Roll a die, the chance of getting 6 is 1/6</a:t>
            </a:r>
          </a:p>
          <a:p>
            <a:r>
              <a:rPr lang="en-US" dirty="0"/>
              <a:t>Roll 100 dice, the chance of getting all sixes is (1/6)</a:t>
            </a:r>
            <a:r>
              <a:rPr lang="en-US" baseline="30000" dirty="0"/>
              <a:t>100</a:t>
            </a:r>
          </a:p>
          <a:p>
            <a:pPr lvl="1"/>
            <a:r>
              <a:rPr lang="en-US" dirty="0"/>
              <a:t>The chance of getting no sixes at all is (5/6)</a:t>
            </a:r>
            <a:r>
              <a:rPr lang="en-US" baseline="30000" dirty="0"/>
              <a:t>100</a:t>
            </a:r>
          </a:p>
          <a:p>
            <a:r>
              <a:rPr lang="en-US" dirty="0"/>
              <a:t>What is the chance of getting exactly 20 sixes?</a:t>
            </a:r>
          </a:p>
          <a:p>
            <a:r>
              <a:rPr lang="en-US" dirty="0"/>
              <a:t>Simpler case: roll 4 dice, what is the chance of getting exactly 2 sixes?</a:t>
            </a:r>
          </a:p>
          <a:p>
            <a:pPr lvl="1"/>
            <a:r>
              <a:rPr lang="en-US" dirty="0"/>
              <a:t>66xx, 6x6x, 6xx6, x66x, x6x6, xx66 (x stands for 1-5)</a:t>
            </a:r>
          </a:p>
          <a:p>
            <a:pPr lvl="1"/>
            <a:r>
              <a:rPr lang="en-US" dirty="0"/>
              <a:t>Each of the above event has probability (1/6)</a:t>
            </a:r>
            <a:r>
              <a:rPr lang="en-US" baseline="30000" dirty="0"/>
              <a:t>2</a:t>
            </a:r>
            <a:r>
              <a:rPr lang="en-US" dirty="0"/>
              <a:t>(5/6)</a:t>
            </a:r>
            <a:r>
              <a:rPr lang="en-US" baseline="30000" dirty="0"/>
              <a:t>2</a:t>
            </a:r>
          </a:p>
          <a:p>
            <a:pPr lvl="1"/>
            <a:r>
              <a:rPr lang="en-US" dirty="0"/>
              <a:t>Number of events above: choose 2 combination from 4:  4!/(2!2!)</a:t>
            </a:r>
          </a:p>
          <a:p>
            <a:pPr lvl="1"/>
            <a:r>
              <a:rPr lang="en-US" dirty="0"/>
              <a:t>P = 4!/(2!2!) * (1/6)</a:t>
            </a:r>
            <a:r>
              <a:rPr lang="en-US" baseline="30000" dirty="0"/>
              <a:t>2</a:t>
            </a:r>
            <a:r>
              <a:rPr lang="en-US" dirty="0"/>
              <a:t>(5/6)</a:t>
            </a:r>
            <a:r>
              <a:rPr lang="en-US" baseline="30000" dirty="0"/>
              <a:t>2</a:t>
            </a:r>
            <a:endParaRPr lang="en-US" dirty="0"/>
          </a:p>
          <a:p>
            <a:r>
              <a:rPr lang="en-US" dirty="0"/>
              <a:t>Probability of exactly 20 sixes out of 100 rolls?</a:t>
            </a:r>
          </a:p>
          <a:p>
            <a:pPr lvl="1"/>
            <a:r>
              <a:rPr lang="en-US" dirty="0"/>
              <a:t>Possible positions for 20 sixes: choose 20 combination from 100: 100!/(20!80!)</a:t>
            </a:r>
          </a:p>
          <a:p>
            <a:pPr lvl="1"/>
            <a:r>
              <a:rPr lang="en-US" dirty="0"/>
              <a:t>Each combination has probability (1/6)</a:t>
            </a:r>
            <a:r>
              <a:rPr lang="en-US" baseline="30000" dirty="0"/>
              <a:t>20</a:t>
            </a:r>
            <a:r>
              <a:rPr lang="en-US" dirty="0"/>
              <a:t>(5/6)</a:t>
            </a:r>
            <a:r>
              <a:rPr lang="en-US" baseline="30000" dirty="0"/>
              <a:t>80</a:t>
            </a:r>
            <a:endParaRPr lang="en-US" dirty="0"/>
          </a:p>
          <a:p>
            <a:pPr lvl="1"/>
            <a:r>
              <a:rPr lang="en-US" dirty="0"/>
              <a:t>P = 100!/(20!80!) * (1/6)</a:t>
            </a:r>
            <a:r>
              <a:rPr lang="en-US" baseline="30000" dirty="0"/>
              <a:t>20</a:t>
            </a:r>
            <a:r>
              <a:rPr lang="en-US" dirty="0"/>
              <a:t>(5/6)</a:t>
            </a:r>
            <a:r>
              <a:rPr lang="en-US" baseline="30000" dirty="0"/>
              <a:t>80</a:t>
            </a:r>
            <a:endParaRPr lang="en-US" dirty="0"/>
          </a:p>
        </p:txBody>
      </p:sp>
    </p:spTree>
    <p:extLst>
      <p:ext uri="{BB962C8B-B14F-4D97-AF65-F5344CB8AC3E}">
        <p14:creationId xmlns:p14="http://schemas.microsoft.com/office/powerpoint/2010/main" val="220037019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Binomial distribution PMF</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91209" y="1415970"/>
                <a:ext cx="10515600" cy="4351338"/>
              </a:xfrm>
            </p:spPr>
            <p:txBody>
              <a:bodyPr>
                <a:normAutofit/>
              </a:bodyPr>
              <a:lstStyle/>
              <a:p>
                <a14:m>
                  <m:oMath xmlns:m="http://schemas.openxmlformats.org/officeDocument/2006/math">
                    <m:r>
                      <a:rPr lang="en-US" b="0" i="1" smtClean="0">
                        <a:latin typeface="Cambria Math" panose="02040503050406030204" pitchFamily="18" charset="0"/>
                      </a:rPr>
                      <m:t>𝐵𝑖𝑛𝑜𝑚𝑃𝑀𝐹</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d>
                      <m:dPr>
                        <m:ctrlPr>
                          <a:rPr lang="pt-BR" i="1">
                            <a:latin typeface="Cambria Math" panose="02040503050406030204" pitchFamily="18" charset="0"/>
                          </a:rPr>
                        </m:ctrlPr>
                      </m:dPr>
                      <m:e>
                        <m:f>
                          <m:fPr>
                            <m:type m:val="noBar"/>
                            <m:ctrlPr>
                              <a:rPr lang="pt-BR" i="1">
                                <a:latin typeface="Cambria Math" panose="02040503050406030204" pitchFamily="18" charset="0"/>
                              </a:rPr>
                            </m:ctrlPr>
                          </m:fPr>
                          <m:num>
                            <m:r>
                              <a:rPr lang="pt-BR" i="1">
                                <a:latin typeface="Cambria Math" panose="02040503050406030204" pitchFamily="18" charset="0"/>
                              </a:rPr>
                              <m:t>𝑛</m:t>
                            </m:r>
                          </m:num>
                          <m:den>
                            <m:r>
                              <a:rPr lang="pt-BR" i="1">
                                <a:latin typeface="Cambria Math" panose="02040503050406030204" pitchFamily="18" charset="0"/>
                              </a:rPr>
                              <m:t>𝑘</m:t>
                            </m:r>
                          </m:den>
                        </m:f>
                      </m:e>
                    </m:d>
                    <m:sSup>
                      <m:sSupPr>
                        <m:ctrlPr>
                          <a:rPr lang="pt-BR" i="1">
                            <a:latin typeface="Cambria Math" panose="02040503050406030204" pitchFamily="18" charset="0"/>
                          </a:rPr>
                        </m:ctrlPr>
                      </m:sSupPr>
                      <m:e>
                        <m:r>
                          <a:rPr lang="en-US" b="0" i="1" smtClean="0">
                            <a:latin typeface="Cambria Math" panose="02040503050406030204" pitchFamily="18" charset="0"/>
                          </a:rPr>
                          <m:t>𝑝</m:t>
                        </m:r>
                      </m:e>
                      <m:sup>
                        <m:r>
                          <a:rPr lang="pt-BR" i="1">
                            <a:latin typeface="Cambria Math" panose="02040503050406030204" pitchFamily="18" charset="0"/>
                          </a:rPr>
                          <m:t>𝑘</m:t>
                        </m:r>
                      </m:sup>
                    </m:sSup>
                    <m:sSup>
                      <m:sSupPr>
                        <m:ctrlPr>
                          <a:rPr lang="pt-BR" i="1">
                            <a:latin typeface="Cambria Math" panose="02040503050406030204" pitchFamily="18" charset="0"/>
                          </a:rPr>
                        </m:ctrlPr>
                      </m:sSupPr>
                      <m:e>
                        <m:r>
                          <a:rPr lang="pt-BR" i="1" smtClean="0">
                            <a:latin typeface="Cambria Math" panose="02040503050406030204" pitchFamily="18" charset="0"/>
                          </a:rPr>
                          <m:t> </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e>
                      <m:sup>
                        <m:r>
                          <a:rPr lang="pt-BR" i="1">
                            <a:latin typeface="Cambria Math" panose="02040503050406030204" pitchFamily="18" charset="0"/>
                          </a:rPr>
                          <m:t>𝑛</m:t>
                        </m:r>
                        <m:r>
                          <a:rPr lang="pt-BR" i="1">
                            <a:latin typeface="Cambria Math" panose="02040503050406030204" pitchFamily="18" charset="0"/>
                          </a:rPr>
                          <m:t>−</m:t>
                        </m:r>
                        <m:r>
                          <a:rPr lang="pt-BR" i="1">
                            <a:latin typeface="Cambria Math" panose="02040503050406030204" pitchFamily="18" charset="0"/>
                          </a:rPr>
                          <m:t>𝑘</m:t>
                        </m:r>
                      </m:sup>
                    </m:sSup>
                  </m:oMath>
                </a14:m>
                <a:endParaRPr lang="en-US" dirty="0"/>
              </a:p>
              <a:p>
                <a:r>
                  <a:rPr lang="en-US" dirty="0"/>
                  <a:t>Mean: np</a:t>
                </a:r>
              </a:p>
              <a:p>
                <a:r>
                  <a:rPr lang="en-US" dirty="0"/>
                  <a:t>Variance: np(1-p)</a:t>
                </a:r>
              </a:p>
              <a:p>
                <a:r>
                  <a:rPr lang="en-US" dirty="0"/>
                  <a:t>Flip a coin 10 times, what is the probability of seeing exactly 5 heads?</a:t>
                </a:r>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91209" y="1415970"/>
                <a:ext cx="10515600" cy="4351338"/>
              </a:xfrm>
              <a:blipFill>
                <a:blip r:embed="rId2" cstate="print"/>
                <a:stretch>
                  <a:fillRect l="-1043" r="-232"/>
                </a:stretch>
              </a:blipFill>
            </p:spPr>
            <p:txBody>
              <a:bodyPr/>
              <a:lstStyle/>
              <a:p>
                <a:r>
                  <a:rPr lang="en-US">
                    <a:noFill/>
                  </a:rPr>
                  <a:t> </a:t>
                </a:r>
              </a:p>
            </p:txBody>
          </p:sp>
        </mc:Fallback>
      </mc:AlternateContent>
      <p:pic>
        <p:nvPicPr>
          <p:cNvPr id="4" name="Picture 3"/>
          <p:cNvPicPr>
            <a:picLocks noChangeAspect="1"/>
          </p:cNvPicPr>
          <p:nvPr/>
        </p:nvPicPr>
        <p:blipFill>
          <a:blip r:embed="rId3" cstate="print"/>
          <a:stretch>
            <a:fillRect/>
          </a:stretch>
        </p:blipFill>
        <p:spPr>
          <a:xfrm>
            <a:off x="7140013" y="1521875"/>
            <a:ext cx="3017659" cy="1122850"/>
          </a:xfrm>
          <a:prstGeom prst="rect">
            <a:avLst/>
          </a:prstGeom>
        </p:spPr>
      </p:pic>
      <p:pic>
        <p:nvPicPr>
          <p:cNvPr id="5" name="Picture 4"/>
          <p:cNvPicPr>
            <a:picLocks noChangeAspect="1"/>
          </p:cNvPicPr>
          <p:nvPr/>
        </p:nvPicPr>
        <p:blipFill>
          <a:blip r:embed="rId4" cstate="print"/>
          <a:stretch>
            <a:fillRect/>
          </a:stretch>
        </p:blipFill>
        <p:spPr>
          <a:xfrm>
            <a:off x="6927576" y="3631096"/>
            <a:ext cx="4526020" cy="3177358"/>
          </a:xfrm>
          <a:prstGeom prst="rect">
            <a:avLst/>
          </a:prstGeom>
        </p:spPr>
      </p:pic>
      <p:sp>
        <p:nvSpPr>
          <p:cNvPr id="6" name="Rectangle 5"/>
          <p:cNvSpPr/>
          <p:nvPr/>
        </p:nvSpPr>
        <p:spPr>
          <a:xfrm>
            <a:off x="937996" y="3932158"/>
            <a:ext cx="6096000" cy="2585323"/>
          </a:xfrm>
          <a:prstGeom prst="rect">
            <a:avLst/>
          </a:prstGeom>
        </p:spPr>
        <p:txBody>
          <a:bodyPr>
            <a:spAutoFit/>
          </a:bodyPr>
          <a:lstStyle/>
          <a:p>
            <a:r>
              <a:rPr lang="en-US" dirty="0">
                <a:solidFill>
                  <a:srgbClr val="000080"/>
                </a:solidFill>
              </a:rPr>
              <a:t>In [</a:t>
            </a:r>
            <a:r>
              <a:rPr lang="en-US" b="1" dirty="0">
                <a:solidFill>
                  <a:srgbClr val="000080"/>
                </a:solidFill>
              </a:rPr>
              <a:t>79</a:t>
            </a:r>
            <a:r>
              <a:rPr lang="en-US" dirty="0">
                <a:solidFill>
                  <a:srgbClr val="000080"/>
                </a:solidFill>
              </a:rPr>
              <a:t>]:</a:t>
            </a:r>
            <a:r>
              <a:rPr lang="en-US" dirty="0"/>
              <a:t> from math import factorial</a:t>
            </a:r>
          </a:p>
          <a:p>
            <a:r>
              <a:rPr lang="en-US" dirty="0">
                <a:solidFill>
                  <a:srgbClr val="000080"/>
                </a:solidFill>
              </a:rPr>
              <a:t>    ...:</a:t>
            </a:r>
            <a:r>
              <a:rPr lang="en-US" dirty="0"/>
              <a:t> def </a:t>
            </a:r>
            <a:r>
              <a:rPr lang="en-US" dirty="0" err="1"/>
              <a:t>nchoosek</a:t>
            </a:r>
            <a:r>
              <a:rPr lang="en-US" dirty="0"/>
              <a:t>(n, k):</a:t>
            </a:r>
          </a:p>
          <a:p>
            <a:r>
              <a:rPr lang="en-US" dirty="0">
                <a:solidFill>
                  <a:srgbClr val="000080"/>
                </a:solidFill>
              </a:rPr>
              <a:t>    ...:</a:t>
            </a:r>
            <a:r>
              <a:rPr lang="en-US" dirty="0"/>
              <a:t>      return factorial(n) / factorial(k) / factorial(n-k)</a:t>
            </a:r>
          </a:p>
          <a:p>
            <a:r>
              <a:rPr lang="en-US" dirty="0">
                <a:solidFill>
                  <a:srgbClr val="000080"/>
                </a:solidFill>
              </a:rPr>
              <a:t>    ...:</a:t>
            </a:r>
            <a:r>
              <a:rPr lang="en-US" dirty="0"/>
              <a:t> def </a:t>
            </a:r>
            <a:r>
              <a:rPr lang="en-US" dirty="0" err="1"/>
              <a:t>binomPMF</a:t>
            </a:r>
            <a:r>
              <a:rPr lang="en-US" dirty="0"/>
              <a:t>(k, n, p):</a:t>
            </a:r>
          </a:p>
          <a:p>
            <a:r>
              <a:rPr lang="en-US" dirty="0">
                <a:solidFill>
                  <a:srgbClr val="000080"/>
                </a:solidFill>
              </a:rPr>
              <a:t>    ...:</a:t>
            </a:r>
            <a:r>
              <a:rPr lang="en-US" dirty="0"/>
              <a:t>      return </a:t>
            </a:r>
            <a:r>
              <a:rPr lang="en-US" dirty="0" err="1"/>
              <a:t>nchoosek</a:t>
            </a:r>
            <a:r>
              <a:rPr lang="en-US" dirty="0"/>
              <a:t>(n, k) * p**k * (1-p)**(n-k) </a:t>
            </a:r>
          </a:p>
          <a:p>
            <a:r>
              <a:rPr lang="en-US" dirty="0">
                <a:solidFill>
                  <a:srgbClr val="000080"/>
                </a:solidFill>
              </a:rPr>
              <a:t>    ...:</a:t>
            </a:r>
            <a:r>
              <a:rPr lang="en-US" dirty="0"/>
              <a:t> </a:t>
            </a:r>
          </a:p>
          <a:p>
            <a:r>
              <a:rPr lang="en-US" dirty="0">
                <a:solidFill>
                  <a:srgbClr val="000080"/>
                </a:solidFill>
              </a:rPr>
              <a:t>    ...:</a:t>
            </a:r>
            <a:r>
              <a:rPr lang="en-US" dirty="0"/>
              <a:t> </a:t>
            </a:r>
            <a:r>
              <a:rPr lang="en-US" dirty="0" err="1"/>
              <a:t>binomPMF</a:t>
            </a:r>
            <a:r>
              <a:rPr lang="en-US" dirty="0"/>
              <a:t>(10, 5, 0.5)</a:t>
            </a:r>
          </a:p>
          <a:p>
            <a:r>
              <a:rPr lang="en-US" dirty="0">
                <a:solidFill>
                  <a:srgbClr val="000080"/>
                </a:solidFill>
              </a:rPr>
              <a:t>    ...:</a:t>
            </a:r>
            <a:r>
              <a:rPr lang="en-US" dirty="0"/>
              <a:t> </a:t>
            </a:r>
          </a:p>
          <a:p>
            <a:r>
              <a:rPr lang="en-US" dirty="0">
                <a:solidFill>
                  <a:srgbClr val="8B0000"/>
                </a:solidFill>
              </a:rPr>
              <a:t>Out[</a:t>
            </a:r>
            <a:r>
              <a:rPr lang="en-US" b="1" dirty="0">
                <a:solidFill>
                  <a:srgbClr val="8B0000"/>
                </a:solidFill>
              </a:rPr>
              <a:t>79</a:t>
            </a:r>
            <a:r>
              <a:rPr lang="en-US" dirty="0">
                <a:solidFill>
                  <a:srgbClr val="8B0000"/>
                </a:solidFill>
              </a:rPr>
              <a:t>]:</a:t>
            </a:r>
            <a:r>
              <a:rPr lang="en-US" dirty="0"/>
              <a:t> 0.24609375</a:t>
            </a:r>
          </a:p>
        </p:txBody>
      </p:sp>
    </p:spTree>
    <p:extLst>
      <p:ext uri="{BB962C8B-B14F-4D97-AF65-F5344CB8AC3E}">
        <p14:creationId xmlns:p14="http://schemas.microsoft.com/office/powerpoint/2010/main" val="251694483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Binomial distribution</a:t>
            </a:r>
          </a:p>
        </p:txBody>
      </p:sp>
      <p:sp>
        <p:nvSpPr>
          <p:cNvPr id="3" name="Content Placeholder 2"/>
          <p:cNvSpPr>
            <a:spLocks noGrp="1"/>
          </p:cNvSpPr>
          <p:nvPr>
            <p:ph idx="1"/>
          </p:nvPr>
        </p:nvSpPr>
        <p:spPr/>
        <p:txBody>
          <a:bodyPr/>
          <a:lstStyle/>
          <a:p>
            <a:r>
              <a:rPr lang="en-US" dirty="0"/>
              <a:t>Flip a coin 10 times, what is the probability of seeing at least 5 heads?</a:t>
            </a:r>
          </a:p>
          <a:p>
            <a:endParaRPr lang="en-US" dirty="0"/>
          </a:p>
        </p:txBody>
      </p:sp>
      <p:sp>
        <p:nvSpPr>
          <p:cNvPr id="4" name="Rectangle 3"/>
          <p:cNvSpPr/>
          <p:nvPr/>
        </p:nvSpPr>
        <p:spPr>
          <a:xfrm>
            <a:off x="2531166" y="2429974"/>
            <a:ext cx="6096000" cy="646331"/>
          </a:xfrm>
          <a:prstGeom prst="rect">
            <a:avLst/>
          </a:prstGeom>
        </p:spPr>
        <p:txBody>
          <a:bodyPr>
            <a:spAutoFit/>
          </a:bodyPr>
          <a:lstStyle/>
          <a:p>
            <a:r>
              <a:rPr lang="en-US" dirty="0">
                <a:solidFill>
                  <a:srgbClr val="000080"/>
                </a:solidFill>
              </a:rPr>
              <a:t>In [</a:t>
            </a:r>
            <a:r>
              <a:rPr lang="en-US" b="1" dirty="0">
                <a:solidFill>
                  <a:srgbClr val="000080"/>
                </a:solidFill>
              </a:rPr>
              <a:t>84</a:t>
            </a:r>
            <a:r>
              <a:rPr lang="en-US" dirty="0">
                <a:solidFill>
                  <a:srgbClr val="000080"/>
                </a:solidFill>
              </a:rPr>
              <a:t>]:</a:t>
            </a:r>
            <a:r>
              <a:rPr lang="en-US" dirty="0"/>
              <a:t> sum([</a:t>
            </a:r>
            <a:r>
              <a:rPr lang="en-US" dirty="0" err="1"/>
              <a:t>binomPMF</a:t>
            </a:r>
            <a:r>
              <a:rPr lang="en-US" dirty="0"/>
              <a:t>(</a:t>
            </a:r>
            <a:r>
              <a:rPr lang="en-US" dirty="0" err="1"/>
              <a:t>i</a:t>
            </a:r>
            <a:r>
              <a:rPr lang="en-US" dirty="0"/>
              <a:t>, 10, 0.5) for </a:t>
            </a:r>
            <a:r>
              <a:rPr lang="en-US" dirty="0" err="1"/>
              <a:t>i</a:t>
            </a:r>
            <a:r>
              <a:rPr lang="en-US" dirty="0"/>
              <a:t> in range(5,11)])</a:t>
            </a:r>
          </a:p>
          <a:p>
            <a:r>
              <a:rPr lang="en-US" dirty="0">
                <a:solidFill>
                  <a:srgbClr val="8B0000"/>
                </a:solidFill>
              </a:rPr>
              <a:t>Out[</a:t>
            </a:r>
            <a:r>
              <a:rPr lang="en-US" b="1" dirty="0">
                <a:solidFill>
                  <a:srgbClr val="8B0000"/>
                </a:solidFill>
              </a:rPr>
              <a:t>84</a:t>
            </a:r>
            <a:r>
              <a:rPr lang="en-US" dirty="0">
                <a:solidFill>
                  <a:srgbClr val="8B0000"/>
                </a:solidFill>
              </a:rPr>
              <a:t>]:</a:t>
            </a:r>
            <a:r>
              <a:rPr lang="en-US" dirty="0"/>
              <a:t> 0.623046875</a:t>
            </a:r>
          </a:p>
        </p:txBody>
      </p:sp>
      <p:pic>
        <p:nvPicPr>
          <p:cNvPr id="5" name="Picture 4"/>
          <p:cNvPicPr>
            <a:picLocks noChangeAspect="1"/>
          </p:cNvPicPr>
          <p:nvPr/>
        </p:nvPicPr>
        <p:blipFill>
          <a:blip r:embed="rId2" cstate="print"/>
          <a:stretch>
            <a:fillRect/>
          </a:stretch>
        </p:blipFill>
        <p:spPr>
          <a:xfrm>
            <a:off x="2950038" y="3202555"/>
            <a:ext cx="4941426" cy="3378970"/>
          </a:xfrm>
          <a:prstGeom prst="rect">
            <a:avLst/>
          </a:prstGeom>
        </p:spPr>
      </p:pic>
    </p:spTree>
    <p:extLst>
      <p:ext uri="{BB962C8B-B14F-4D97-AF65-F5344CB8AC3E}">
        <p14:creationId xmlns:p14="http://schemas.microsoft.com/office/powerpoint/2010/main" val="371740119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Statistical hypothesis testing</a:t>
            </a:r>
          </a:p>
        </p:txBody>
      </p:sp>
      <p:sp>
        <p:nvSpPr>
          <p:cNvPr id="3" name="Content Placeholder 2"/>
          <p:cNvSpPr>
            <a:spLocks noGrp="1"/>
          </p:cNvSpPr>
          <p:nvPr>
            <p:ph idx="1"/>
          </p:nvPr>
        </p:nvSpPr>
        <p:spPr/>
        <p:txBody>
          <a:bodyPr>
            <a:normAutofit fontScale="92500"/>
          </a:bodyPr>
          <a:lstStyle/>
          <a:p>
            <a:r>
              <a:rPr lang="en-US" dirty="0"/>
              <a:t>I give you a coin, which could be a “fair” coin or could be “loaded”</a:t>
            </a:r>
          </a:p>
          <a:p>
            <a:pPr lvl="1"/>
            <a:r>
              <a:rPr lang="en-US" dirty="0"/>
              <a:t>If you flip it, a fair coin gives head and tail with equal probability</a:t>
            </a:r>
          </a:p>
          <a:p>
            <a:pPr lvl="1"/>
            <a:r>
              <a:rPr lang="en-US" dirty="0"/>
              <a:t>In contrast, a loaded coin tends to give one side more frequently than the other</a:t>
            </a:r>
          </a:p>
          <a:p>
            <a:pPr lvl="1"/>
            <a:r>
              <a:rPr lang="en-US" dirty="0"/>
              <a:t>Give you a coin, how do you know the coin is likely fair or loaded?</a:t>
            </a:r>
          </a:p>
          <a:p>
            <a:pPr lvl="1"/>
            <a:endParaRPr lang="en-US" dirty="0"/>
          </a:p>
          <a:p>
            <a:r>
              <a:rPr lang="en-US" dirty="0"/>
              <a:t>Classical setup</a:t>
            </a:r>
          </a:p>
          <a:p>
            <a:pPr lvl="1"/>
            <a:r>
              <a:rPr lang="en-US" dirty="0"/>
              <a:t>H0 (null hypothesis): the coin is fair</a:t>
            </a:r>
          </a:p>
          <a:p>
            <a:pPr lvl="1"/>
            <a:r>
              <a:rPr lang="en-US" dirty="0"/>
              <a:t>H1 (alternative hypothesis): the coin is loaded (i.e., biased towards head or tail)</a:t>
            </a:r>
          </a:p>
          <a:p>
            <a:pPr lvl="2"/>
            <a:r>
              <a:rPr lang="en-US" dirty="0"/>
              <a:t>Usually it is hard to argue how loaded it could be</a:t>
            </a:r>
          </a:p>
          <a:p>
            <a:pPr lvl="1"/>
            <a:r>
              <a:rPr lang="en-US" dirty="0"/>
              <a:t>Based on experimental results, can we determine that H0 is unlikely true and therefore reject it?</a:t>
            </a:r>
          </a:p>
          <a:p>
            <a:pPr lvl="2"/>
            <a:endParaRPr lang="en-US" dirty="0"/>
          </a:p>
        </p:txBody>
      </p:sp>
    </p:spTree>
    <p:extLst>
      <p:ext uri="{BB962C8B-B14F-4D97-AF65-F5344CB8AC3E}">
        <p14:creationId xmlns:p14="http://schemas.microsoft.com/office/powerpoint/2010/main" val="88245010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Fair or not fair?</a:t>
            </a:r>
          </a:p>
        </p:txBody>
      </p:sp>
      <p:sp>
        <p:nvSpPr>
          <p:cNvPr id="3" name="Content Placeholder 2"/>
          <p:cNvSpPr>
            <a:spLocks noGrp="1"/>
          </p:cNvSpPr>
          <p:nvPr>
            <p:ph idx="1"/>
          </p:nvPr>
        </p:nvSpPr>
        <p:spPr>
          <a:xfrm>
            <a:off x="838200" y="1825625"/>
            <a:ext cx="11168270" cy="4351338"/>
          </a:xfrm>
        </p:spPr>
        <p:txBody>
          <a:bodyPr/>
          <a:lstStyle/>
          <a:p>
            <a:r>
              <a:rPr lang="en-US" dirty="0"/>
              <a:t>If you flip the coin 10 times, and observed 9 heads, how likely this is a fair coin?</a:t>
            </a:r>
          </a:p>
          <a:p>
            <a:r>
              <a:rPr lang="en-US" dirty="0"/>
              <a:t>P-value: if the null hypothesis is true (coin is fair), how likely you can observe a result that is as unfair as the observed result?</a:t>
            </a:r>
          </a:p>
          <a:p>
            <a:r>
              <a:rPr lang="en-US" dirty="0"/>
              <a:t>P(at least 9 heads or 9 tails | coin is fair) = </a:t>
            </a:r>
            <a:br>
              <a:rPr lang="en-US" dirty="0"/>
            </a:br>
            <a:r>
              <a:rPr lang="en-US" dirty="0"/>
              <a:t>2*(</a:t>
            </a:r>
            <a:r>
              <a:rPr lang="en-US" dirty="0" err="1"/>
              <a:t>binomPMF</a:t>
            </a:r>
            <a:r>
              <a:rPr lang="en-US" dirty="0"/>
              <a:t>(9, 10, 0.5) + </a:t>
            </a:r>
            <a:r>
              <a:rPr lang="en-US" dirty="0" err="1"/>
              <a:t>binomPMF</a:t>
            </a:r>
            <a:r>
              <a:rPr lang="en-US" dirty="0"/>
              <a:t>(10, 10, 0.5))</a:t>
            </a:r>
          </a:p>
          <a:p>
            <a:endParaRPr lang="en-US" dirty="0"/>
          </a:p>
        </p:txBody>
      </p:sp>
      <p:pic>
        <p:nvPicPr>
          <p:cNvPr id="4" name="Picture 3"/>
          <p:cNvPicPr>
            <a:picLocks noChangeAspect="1"/>
          </p:cNvPicPr>
          <p:nvPr/>
        </p:nvPicPr>
        <p:blipFill>
          <a:blip r:embed="rId2" cstate="print"/>
          <a:stretch>
            <a:fillRect/>
          </a:stretch>
        </p:blipFill>
        <p:spPr>
          <a:xfrm>
            <a:off x="8680171" y="4413315"/>
            <a:ext cx="3352800" cy="2353734"/>
          </a:xfrm>
          <a:prstGeom prst="rect">
            <a:avLst/>
          </a:prstGeom>
        </p:spPr>
      </p:pic>
      <p:sp>
        <p:nvSpPr>
          <p:cNvPr id="7" name="TextBox 6"/>
          <p:cNvSpPr txBox="1"/>
          <p:nvPr/>
        </p:nvSpPr>
        <p:spPr>
          <a:xfrm>
            <a:off x="926329" y="5317152"/>
            <a:ext cx="5274365" cy="1200329"/>
          </a:xfrm>
          <a:prstGeom prst="rect">
            <a:avLst/>
          </a:prstGeom>
          <a:noFill/>
        </p:spPr>
        <p:txBody>
          <a:bodyPr wrap="square" rtlCol="0">
            <a:spAutoFit/>
          </a:bodyPr>
          <a:lstStyle/>
          <a:p>
            <a:r>
              <a:rPr lang="en-US" b="1" dirty="0"/>
              <a:t>Significance</a:t>
            </a:r>
            <a:r>
              <a:rPr lang="en-US" dirty="0"/>
              <a:t>, or </a:t>
            </a:r>
            <a:r>
              <a:rPr lang="en-US" b="1" dirty="0"/>
              <a:t>p-value</a:t>
            </a:r>
            <a:r>
              <a:rPr lang="en-US" dirty="0"/>
              <a:t> represents the probability that we will make a </a:t>
            </a:r>
            <a:r>
              <a:rPr lang="en-US" b="1" dirty="0"/>
              <a:t>type I error</a:t>
            </a:r>
            <a:r>
              <a:rPr lang="en-US" dirty="0"/>
              <a:t> (false positive) – we reject H0 even though it is true.</a:t>
            </a:r>
          </a:p>
          <a:p>
            <a:r>
              <a:rPr lang="en-US" dirty="0"/>
              <a:t>Typical level of acceptable type I error is 0.05 or 0.01.</a:t>
            </a:r>
          </a:p>
        </p:txBody>
      </p:sp>
      <p:sp>
        <p:nvSpPr>
          <p:cNvPr id="8" name="Rectangle 7"/>
          <p:cNvSpPr/>
          <p:nvPr/>
        </p:nvSpPr>
        <p:spPr>
          <a:xfrm>
            <a:off x="979337" y="4606814"/>
            <a:ext cx="6096000" cy="646331"/>
          </a:xfrm>
          <a:prstGeom prst="rect">
            <a:avLst/>
          </a:prstGeom>
        </p:spPr>
        <p:txBody>
          <a:bodyPr>
            <a:spAutoFit/>
          </a:bodyPr>
          <a:lstStyle/>
          <a:p>
            <a:r>
              <a:rPr lang="en-US" dirty="0">
                <a:solidFill>
                  <a:srgbClr val="000080"/>
                </a:solidFill>
              </a:rPr>
              <a:t>In [</a:t>
            </a:r>
            <a:r>
              <a:rPr lang="en-US" b="1" dirty="0">
                <a:solidFill>
                  <a:srgbClr val="000080"/>
                </a:solidFill>
              </a:rPr>
              <a:t>108</a:t>
            </a:r>
            <a:r>
              <a:rPr lang="en-US" dirty="0">
                <a:solidFill>
                  <a:srgbClr val="000080"/>
                </a:solidFill>
              </a:rPr>
              <a:t>]:</a:t>
            </a:r>
            <a:r>
              <a:rPr lang="en-US" dirty="0"/>
              <a:t> 2*sum([</a:t>
            </a:r>
            <a:r>
              <a:rPr lang="en-US" dirty="0" err="1"/>
              <a:t>binomPMF</a:t>
            </a:r>
            <a:r>
              <a:rPr lang="en-US" dirty="0"/>
              <a:t>(</a:t>
            </a:r>
            <a:r>
              <a:rPr lang="en-US" dirty="0" err="1"/>
              <a:t>i</a:t>
            </a:r>
            <a:r>
              <a:rPr lang="en-US" dirty="0"/>
              <a:t>, 10, 0.5) for </a:t>
            </a:r>
            <a:r>
              <a:rPr lang="en-US" dirty="0" err="1"/>
              <a:t>i</a:t>
            </a:r>
            <a:r>
              <a:rPr lang="en-US" dirty="0"/>
              <a:t> in range(9,11)])</a:t>
            </a:r>
          </a:p>
          <a:p>
            <a:r>
              <a:rPr lang="en-US" dirty="0">
                <a:solidFill>
                  <a:srgbClr val="8B0000"/>
                </a:solidFill>
              </a:rPr>
              <a:t>Out[</a:t>
            </a:r>
            <a:r>
              <a:rPr lang="en-US" b="1" dirty="0">
                <a:solidFill>
                  <a:srgbClr val="8B0000"/>
                </a:solidFill>
              </a:rPr>
              <a:t>108</a:t>
            </a:r>
            <a:r>
              <a:rPr lang="en-US" dirty="0">
                <a:solidFill>
                  <a:srgbClr val="8B0000"/>
                </a:solidFill>
              </a:rPr>
              <a:t>]:</a:t>
            </a:r>
            <a:r>
              <a:rPr lang="en-US" dirty="0"/>
              <a:t> 0.021484375</a:t>
            </a:r>
          </a:p>
        </p:txBody>
      </p:sp>
      <p:sp>
        <p:nvSpPr>
          <p:cNvPr id="9" name="TextBox 8"/>
          <p:cNvSpPr txBox="1"/>
          <p:nvPr/>
        </p:nvSpPr>
        <p:spPr>
          <a:xfrm>
            <a:off x="8680171" y="3638563"/>
            <a:ext cx="1551194" cy="369332"/>
          </a:xfrm>
          <a:prstGeom prst="rect">
            <a:avLst/>
          </a:prstGeom>
          <a:solidFill>
            <a:schemeClr val="accent4">
              <a:lumMod val="60000"/>
              <a:lumOff val="40000"/>
            </a:schemeClr>
          </a:solidFill>
          <a:ln>
            <a:solidFill>
              <a:schemeClr val="accent1"/>
            </a:solidFill>
          </a:ln>
        </p:spPr>
        <p:txBody>
          <a:bodyPr wrap="none" rtlCol="0">
            <a:spAutoFit/>
          </a:bodyPr>
          <a:lstStyle/>
          <a:p>
            <a:r>
              <a:rPr lang="en-US" dirty="0"/>
              <a:t>Two-sided test</a:t>
            </a:r>
          </a:p>
        </p:txBody>
      </p:sp>
    </p:spTree>
    <p:extLst>
      <p:ext uri="{BB962C8B-B14F-4D97-AF65-F5344CB8AC3E}">
        <p14:creationId xmlns:p14="http://schemas.microsoft.com/office/powerpoint/2010/main" val="285028400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One-sided vs two-sided test</a:t>
            </a:r>
          </a:p>
        </p:txBody>
      </p:sp>
      <p:sp>
        <p:nvSpPr>
          <p:cNvPr id="3" name="Content Placeholder 2"/>
          <p:cNvSpPr>
            <a:spLocks noGrp="1"/>
          </p:cNvSpPr>
          <p:nvPr>
            <p:ph idx="1"/>
          </p:nvPr>
        </p:nvSpPr>
        <p:spPr/>
        <p:txBody>
          <a:bodyPr/>
          <a:lstStyle/>
          <a:p>
            <a:r>
              <a:rPr lang="en-US" dirty="0"/>
              <a:t>H0: the coin is not biased toward head, i.e., p(head) &lt;= 0.5</a:t>
            </a:r>
          </a:p>
          <a:p>
            <a:r>
              <a:rPr lang="en-US" dirty="0"/>
              <a:t>H1: the coin is biased toward head, i.e. p(head) &gt; 0.5.</a:t>
            </a:r>
          </a:p>
          <a:p>
            <a:endParaRPr lang="en-US" dirty="0"/>
          </a:p>
          <a:p>
            <a:r>
              <a:rPr lang="en-US" dirty="0"/>
              <a:t>Flip a coin 10 times, observed 9 heads</a:t>
            </a:r>
          </a:p>
          <a:p>
            <a:r>
              <a:rPr lang="en-US" dirty="0"/>
              <a:t>P(at least 9 heads | H0) &lt;= P(at least 9 heads | coin is fair) = 0.01</a:t>
            </a:r>
          </a:p>
        </p:txBody>
      </p:sp>
      <p:sp>
        <p:nvSpPr>
          <p:cNvPr id="4" name="TextBox 3"/>
          <p:cNvSpPr txBox="1"/>
          <p:nvPr/>
        </p:nvSpPr>
        <p:spPr>
          <a:xfrm>
            <a:off x="8933389" y="4391618"/>
            <a:ext cx="1553374" cy="369332"/>
          </a:xfrm>
          <a:prstGeom prst="rect">
            <a:avLst/>
          </a:prstGeom>
          <a:solidFill>
            <a:schemeClr val="accent4">
              <a:lumMod val="60000"/>
              <a:lumOff val="40000"/>
            </a:schemeClr>
          </a:solidFill>
          <a:ln>
            <a:solidFill>
              <a:schemeClr val="accent1"/>
            </a:solidFill>
          </a:ln>
        </p:spPr>
        <p:txBody>
          <a:bodyPr wrap="none" rtlCol="0">
            <a:spAutoFit/>
          </a:bodyPr>
          <a:lstStyle/>
          <a:p>
            <a:r>
              <a:rPr lang="en-US" dirty="0"/>
              <a:t>One-sided test</a:t>
            </a:r>
          </a:p>
        </p:txBody>
      </p:sp>
      <p:sp>
        <p:nvSpPr>
          <p:cNvPr id="5" name="TextBox 4"/>
          <p:cNvSpPr txBox="1"/>
          <p:nvPr/>
        </p:nvSpPr>
        <p:spPr>
          <a:xfrm>
            <a:off x="1105469" y="5111571"/>
            <a:ext cx="9635319" cy="1200329"/>
          </a:xfrm>
          <a:prstGeom prst="rect">
            <a:avLst/>
          </a:prstGeom>
          <a:noFill/>
          <a:ln>
            <a:solidFill>
              <a:schemeClr val="accent1"/>
            </a:solidFill>
          </a:ln>
        </p:spPr>
        <p:txBody>
          <a:bodyPr wrap="square" rtlCol="0">
            <a:spAutoFit/>
          </a:bodyPr>
          <a:lstStyle/>
          <a:p>
            <a:pPr marL="342900" indent="-342900">
              <a:buFont typeface="Arial" panose="020B0604020202020204" pitchFamily="34" charset="0"/>
              <a:buChar char="•"/>
            </a:pPr>
            <a:r>
              <a:rPr lang="en-US" sz="2400" dirty="0"/>
              <a:t>Two-sided and one-sided test need to be decided before the actual test. </a:t>
            </a:r>
          </a:p>
          <a:p>
            <a:pPr marL="342900" indent="-342900">
              <a:buFont typeface="Arial" panose="020B0604020202020204" pitchFamily="34" charset="0"/>
              <a:buChar char="•"/>
            </a:pPr>
            <a:r>
              <a:rPr lang="en-US" sz="2400" dirty="0"/>
              <a:t>Two-sided test is more common, as we are often interested in both positive and negative effects.</a:t>
            </a:r>
          </a:p>
        </p:txBody>
      </p:sp>
    </p:spTree>
    <p:extLst>
      <p:ext uri="{BB962C8B-B14F-4D97-AF65-F5344CB8AC3E}">
        <p14:creationId xmlns:p14="http://schemas.microsoft.com/office/powerpoint/2010/main" val="102180986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T-test – do first babies tend to be born late?</a:t>
            </a:r>
          </a:p>
        </p:txBody>
      </p:sp>
      <p:sp>
        <p:nvSpPr>
          <p:cNvPr id="3" name="Content Placeholder 2"/>
          <p:cNvSpPr>
            <a:spLocks noGrp="1"/>
          </p:cNvSpPr>
          <p:nvPr>
            <p:ph idx="1"/>
          </p:nvPr>
        </p:nvSpPr>
        <p:spPr/>
        <p:txBody>
          <a:bodyPr/>
          <a:lstStyle/>
          <a:p>
            <a:r>
              <a:rPr lang="en-US" dirty="0"/>
              <a:t>Used to test if the means from two groups are significantly different from each other</a:t>
            </a:r>
          </a:p>
          <a:p>
            <a:r>
              <a:rPr lang="en-US" dirty="0"/>
              <a:t>Do first babies tend to be born late?</a:t>
            </a:r>
          </a:p>
        </p:txBody>
      </p:sp>
      <p:pic>
        <p:nvPicPr>
          <p:cNvPr id="6" name="Picture 5"/>
          <p:cNvPicPr>
            <a:picLocks noChangeAspect="1"/>
          </p:cNvPicPr>
          <p:nvPr/>
        </p:nvPicPr>
        <p:blipFill>
          <a:blip r:embed="rId2" cstate="print"/>
          <a:stretch>
            <a:fillRect/>
          </a:stretch>
        </p:blipFill>
        <p:spPr>
          <a:xfrm>
            <a:off x="6444343" y="3167236"/>
            <a:ext cx="5086517" cy="3478185"/>
          </a:xfrm>
          <a:prstGeom prst="rect">
            <a:avLst/>
          </a:prstGeom>
        </p:spPr>
      </p:pic>
      <p:pic>
        <p:nvPicPr>
          <p:cNvPr id="7" name="Picture 6"/>
          <p:cNvPicPr>
            <a:picLocks noChangeAspect="1"/>
          </p:cNvPicPr>
          <p:nvPr/>
        </p:nvPicPr>
        <p:blipFill>
          <a:blip r:embed="rId3" cstate="print"/>
          <a:stretch>
            <a:fillRect/>
          </a:stretch>
        </p:blipFill>
        <p:spPr>
          <a:xfrm>
            <a:off x="788824" y="3424896"/>
            <a:ext cx="4769359" cy="3140222"/>
          </a:xfrm>
          <a:prstGeom prst="rect">
            <a:avLst/>
          </a:prstGeom>
        </p:spPr>
      </p:pic>
    </p:spTree>
    <p:extLst>
      <p:ext uri="{BB962C8B-B14F-4D97-AF65-F5344CB8AC3E}">
        <p14:creationId xmlns:p14="http://schemas.microsoft.com/office/powerpoint/2010/main" val="322060200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first baby tend to be born late?</a:t>
            </a:r>
          </a:p>
        </p:txBody>
      </p:sp>
      <p:sp>
        <p:nvSpPr>
          <p:cNvPr id="4" name="Rectangle 3"/>
          <p:cNvSpPr/>
          <p:nvPr/>
        </p:nvSpPr>
        <p:spPr>
          <a:xfrm>
            <a:off x="283580" y="1600637"/>
            <a:ext cx="4963669" cy="5078313"/>
          </a:xfrm>
          <a:prstGeom prst="rect">
            <a:avLst/>
          </a:prstGeom>
          <a:ln>
            <a:solidFill>
              <a:schemeClr val="accent1"/>
            </a:solidFill>
          </a:ln>
        </p:spPr>
        <p:txBody>
          <a:bodyPr wrap="square">
            <a:spAutoFit/>
          </a:bodyPr>
          <a:lstStyle/>
          <a:p>
            <a:r>
              <a:rPr lang="en-US" b="1" dirty="0">
                <a:solidFill>
                  <a:srgbClr val="0000FF"/>
                </a:solidFill>
              </a:rPr>
              <a:t>import</a:t>
            </a:r>
            <a:r>
              <a:rPr lang="en-US" dirty="0">
                <a:solidFill>
                  <a:srgbClr val="000000"/>
                </a:solidFill>
              </a:rPr>
              <a:t> </a:t>
            </a:r>
            <a:r>
              <a:rPr lang="en-US" dirty="0" err="1">
                <a:solidFill>
                  <a:srgbClr val="000000"/>
                </a:solidFill>
              </a:rPr>
              <a:t>numpy</a:t>
            </a:r>
            <a:r>
              <a:rPr lang="en-US" dirty="0">
                <a:solidFill>
                  <a:srgbClr val="000000"/>
                </a:solidFill>
              </a:rPr>
              <a:t> </a:t>
            </a:r>
            <a:r>
              <a:rPr lang="en-US" b="1" dirty="0">
                <a:solidFill>
                  <a:srgbClr val="0000FF"/>
                </a:solidFill>
              </a:rPr>
              <a:t>as</a:t>
            </a:r>
            <a:r>
              <a:rPr lang="en-US" dirty="0">
                <a:solidFill>
                  <a:srgbClr val="000000"/>
                </a:solidFill>
              </a:rPr>
              <a:t> np</a:t>
            </a:r>
          </a:p>
          <a:p>
            <a:r>
              <a:rPr lang="en-US" b="1" dirty="0">
                <a:solidFill>
                  <a:srgbClr val="0000FF"/>
                </a:solidFill>
              </a:rPr>
              <a:t>import</a:t>
            </a:r>
            <a:r>
              <a:rPr lang="en-US" dirty="0">
                <a:solidFill>
                  <a:srgbClr val="000000"/>
                </a:solidFill>
              </a:rPr>
              <a:t> </a:t>
            </a:r>
            <a:r>
              <a:rPr lang="en-US" dirty="0" err="1">
                <a:solidFill>
                  <a:srgbClr val="000000"/>
                </a:solidFill>
              </a:rPr>
              <a:t>matplotlib</a:t>
            </a:r>
            <a:r>
              <a:rPr lang="en-US" b="1" dirty="0" err="1">
                <a:solidFill>
                  <a:srgbClr val="000080"/>
                </a:solidFill>
              </a:rPr>
              <a:t>.</a:t>
            </a:r>
            <a:r>
              <a:rPr lang="en-US" dirty="0" err="1">
                <a:solidFill>
                  <a:srgbClr val="000000"/>
                </a:solidFill>
              </a:rPr>
              <a:t>pyplot</a:t>
            </a:r>
            <a:r>
              <a:rPr lang="en-US" dirty="0">
                <a:solidFill>
                  <a:srgbClr val="000000"/>
                </a:solidFill>
              </a:rPr>
              <a:t> </a:t>
            </a:r>
            <a:r>
              <a:rPr lang="en-US" b="1" dirty="0">
                <a:solidFill>
                  <a:srgbClr val="0000FF"/>
                </a:solidFill>
              </a:rPr>
              <a:t>as</a:t>
            </a:r>
            <a:r>
              <a:rPr lang="en-US" dirty="0">
                <a:solidFill>
                  <a:srgbClr val="000000"/>
                </a:solidFill>
              </a:rPr>
              <a:t> </a:t>
            </a:r>
            <a:r>
              <a:rPr lang="en-US" dirty="0" err="1">
                <a:solidFill>
                  <a:srgbClr val="000000"/>
                </a:solidFill>
              </a:rPr>
              <a:t>plt</a:t>
            </a:r>
            <a:endParaRPr lang="en-US" dirty="0">
              <a:solidFill>
                <a:srgbClr val="000000"/>
              </a:solidFill>
            </a:endParaRPr>
          </a:p>
          <a:p>
            <a:r>
              <a:rPr lang="fr-FR" b="1" dirty="0">
                <a:solidFill>
                  <a:srgbClr val="0000FF"/>
                </a:solidFill>
              </a:rPr>
              <a:t>import</a:t>
            </a:r>
            <a:r>
              <a:rPr lang="fr-FR" dirty="0">
                <a:solidFill>
                  <a:srgbClr val="000000"/>
                </a:solidFill>
              </a:rPr>
              <a:t> </a:t>
            </a:r>
            <a:r>
              <a:rPr lang="fr-FR" dirty="0" err="1">
                <a:solidFill>
                  <a:srgbClr val="000000"/>
                </a:solidFill>
              </a:rPr>
              <a:t>scipy</a:t>
            </a:r>
            <a:r>
              <a:rPr lang="fr-FR" b="1" dirty="0" err="1">
                <a:solidFill>
                  <a:srgbClr val="000080"/>
                </a:solidFill>
              </a:rPr>
              <a:t>.</a:t>
            </a:r>
            <a:r>
              <a:rPr lang="fr-FR" dirty="0" err="1">
                <a:solidFill>
                  <a:srgbClr val="000000"/>
                </a:solidFill>
              </a:rPr>
              <a:t>stats</a:t>
            </a:r>
            <a:r>
              <a:rPr lang="fr-FR" dirty="0">
                <a:solidFill>
                  <a:srgbClr val="000000"/>
                </a:solidFill>
              </a:rPr>
              <a:t> </a:t>
            </a:r>
            <a:r>
              <a:rPr lang="fr-FR" b="1" dirty="0">
                <a:solidFill>
                  <a:srgbClr val="0000FF"/>
                </a:solidFill>
              </a:rPr>
              <a:t>as</a:t>
            </a:r>
            <a:r>
              <a:rPr lang="fr-FR" dirty="0">
                <a:solidFill>
                  <a:srgbClr val="000000"/>
                </a:solidFill>
              </a:rPr>
              <a:t> stat</a:t>
            </a:r>
          </a:p>
          <a:p>
            <a:r>
              <a:rPr lang="en-US" dirty="0">
                <a:solidFill>
                  <a:srgbClr val="000000"/>
                </a:solidFill>
              </a:rPr>
              <a:t>   </a:t>
            </a:r>
          </a:p>
          <a:p>
            <a:r>
              <a:rPr lang="en-US" b="1" dirty="0">
                <a:solidFill>
                  <a:srgbClr val="0000FF"/>
                </a:solidFill>
              </a:rPr>
              <a:t>import</a:t>
            </a:r>
            <a:r>
              <a:rPr lang="en-US" dirty="0">
                <a:solidFill>
                  <a:srgbClr val="000000"/>
                </a:solidFill>
              </a:rPr>
              <a:t> survey</a:t>
            </a:r>
          </a:p>
          <a:p>
            <a:endParaRPr lang="en-US" dirty="0">
              <a:solidFill>
                <a:srgbClr val="000000"/>
              </a:solidFill>
            </a:endParaRPr>
          </a:p>
          <a:p>
            <a:r>
              <a:rPr lang="en-US" dirty="0" err="1">
                <a:solidFill>
                  <a:srgbClr val="000000"/>
                </a:solidFill>
              </a:rPr>
              <a:t>preg</a:t>
            </a:r>
            <a:r>
              <a:rPr lang="en-US" dirty="0">
                <a:solidFill>
                  <a:srgbClr val="000000"/>
                </a:solidFill>
              </a:rPr>
              <a:t> </a:t>
            </a:r>
            <a:r>
              <a:rPr lang="en-US" b="1" dirty="0">
                <a:solidFill>
                  <a:srgbClr val="000080"/>
                </a:solidFill>
              </a:rPr>
              <a:t>=</a:t>
            </a:r>
            <a:r>
              <a:rPr lang="en-US" dirty="0">
                <a:solidFill>
                  <a:srgbClr val="000000"/>
                </a:solidFill>
              </a:rPr>
              <a:t> </a:t>
            </a:r>
            <a:r>
              <a:rPr lang="en-US" dirty="0" err="1">
                <a:solidFill>
                  <a:srgbClr val="000000"/>
                </a:solidFill>
              </a:rPr>
              <a:t>survey</a:t>
            </a:r>
            <a:r>
              <a:rPr lang="en-US" b="1" dirty="0" err="1">
                <a:solidFill>
                  <a:srgbClr val="000080"/>
                </a:solidFill>
              </a:rPr>
              <a:t>.</a:t>
            </a:r>
            <a:r>
              <a:rPr lang="en-US" dirty="0" err="1">
                <a:solidFill>
                  <a:srgbClr val="000000"/>
                </a:solidFill>
              </a:rPr>
              <a:t>Pregnancies</a:t>
            </a:r>
            <a:r>
              <a:rPr lang="en-US" b="1" dirty="0">
                <a:solidFill>
                  <a:srgbClr val="000080"/>
                </a:solidFill>
              </a:rPr>
              <a:t>()</a:t>
            </a:r>
            <a:endParaRPr lang="en-US" dirty="0">
              <a:solidFill>
                <a:srgbClr val="000000"/>
              </a:solidFill>
            </a:endParaRPr>
          </a:p>
          <a:p>
            <a:r>
              <a:rPr lang="en-US" dirty="0" err="1">
                <a:solidFill>
                  <a:srgbClr val="000000"/>
                </a:solidFill>
              </a:rPr>
              <a:t>preg</a:t>
            </a:r>
            <a:r>
              <a:rPr lang="en-US" b="1" dirty="0" err="1">
                <a:solidFill>
                  <a:srgbClr val="000080"/>
                </a:solidFill>
              </a:rPr>
              <a:t>.</a:t>
            </a:r>
            <a:r>
              <a:rPr lang="en-US" dirty="0" err="1">
                <a:solidFill>
                  <a:srgbClr val="000000"/>
                </a:solidFill>
              </a:rPr>
              <a:t>ReadRecords</a:t>
            </a:r>
            <a:r>
              <a:rPr lang="en-US" b="1" dirty="0">
                <a:solidFill>
                  <a:srgbClr val="000080"/>
                </a:solidFill>
              </a:rPr>
              <a:t>(</a:t>
            </a:r>
            <a:r>
              <a:rPr lang="en-US" dirty="0">
                <a:solidFill>
                  <a:srgbClr val="808080"/>
                </a:solidFill>
              </a:rPr>
              <a:t>'.'</a:t>
            </a:r>
            <a:r>
              <a:rPr lang="en-US" b="1" dirty="0">
                <a:solidFill>
                  <a:srgbClr val="000080"/>
                </a:solidFill>
              </a:rPr>
              <a:t>)</a:t>
            </a:r>
            <a:endParaRPr lang="en-US" dirty="0">
              <a:solidFill>
                <a:srgbClr val="000000"/>
              </a:solidFill>
            </a:endParaRPr>
          </a:p>
          <a:p>
            <a:r>
              <a:rPr lang="en-US" dirty="0">
                <a:solidFill>
                  <a:srgbClr val="000000"/>
                </a:solidFill>
              </a:rPr>
              <a:t>data </a:t>
            </a:r>
            <a:r>
              <a:rPr lang="en-US" b="1" dirty="0">
                <a:solidFill>
                  <a:srgbClr val="000080"/>
                </a:solidFill>
              </a:rPr>
              <a:t>=</a:t>
            </a:r>
            <a:r>
              <a:rPr lang="en-US" dirty="0">
                <a:solidFill>
                  <a:srgbClr val="000000"/>
                </a:solidFill>
              </a:rPr>
              <a:t> </a:t>
            </a:r>
            <a:r>
              <a:rPr lang="en-US" b="1" dirty="0">
                <a:solidFill>
                  <a:srgbClr val="000080"/>
                </a:solidFill>
              </a:rPr>
              <a:t>[(</a:t>
            </a:r>
            <a:r>
              <a:rPr lang="en-US" dirty="0" err="1">
                <a:solidFill>
                  <a:srgbClr val="000000"/>
                </a:solidFill>
              </a:rPr>
              <a:t>r</a:t>
            </a:r>
            <a:r>
              <a:rPr lang="en-US" b="1" dirty="0" err="1">
                <a:solidFill>
                  <a:srgbClr val="000080"/>
                </a:solidFill>
              </a:rPr>
              <a:t>.</a:t>
            </a:r>
            <a:r>
              <a:rPr lang="en-US" dirty="0" err="1">
                <a:solidFill>
                  <a:srgbClr val="000000"/>
                </a:solidFill>
              </a:rPr>
              <a:t>prglength</a:t>
            </a:r>
            <a:r>
              <a:rPr lang="en-US" b="1" dirty="0">
                <a:solidFill>
                  <a:srgbClr val="000080"/>
                </a:solidFill>
              </a:rPr>
              <a:t>,</a:t>
            </a:r>
            <a:r>
              <a:rPr lang="en-US" dirty="0">
                <a:solidFill>
                  <a:srgbClr val="000000"/>
                </a:solidFill>
              </a:rPr>
              <a:t> </a:t>
            </a:r>
            <a:r>
              <a:rPr lang="en-US" dirty="0" err="1">
                <a:solidFill>
                  <a:srgbClr val="000000"/>
                </a:solidFill>
              </a:rPr>
              <a:t>r</a:t>
            </a:r>
            <a:r>
              <a:rPr lang="en-US" b="1" dirty="0" err="1">
                <a:solidFill>
                  <a:srgbClr val="000080"/>
                </a:solidFill>
              </a:rPr>
              <a:t>.</a:t>
            </a:r>
            <a:r>
              <a:rPr lang="en-US" dirty="0" err="1">
                <a:solidFill>
                  <a:srgbClr val="000000"/>
                </a:solidFill>
              </a:rPr>
              <a:t>birthord</a:t>
            </a:r>
            <a:r>
              <a:rPr lang="en-US" b="1" dirty="0">
                <a:solidFill>
                  <a:srgbClr val="000080"/>
                </a:solidFill>
              </a:rPr>
              <a:t>,</a:t>
            </a:r>
            <a:r>
              <a:rPr lang="en-US" dirty="0">
                <a:solidFill>
                  <a:srgbClr val="000000"/>
                </a:solidFill>
              </a:rPr>
              <a:t> </a:t>
            </a:r>
            <a:r>
              <a:rPr lang="en-US" dirty="0" err="1">
                <a:solidFill>
                  <a:srgbClr val="000000"/>
                </a:solidFill>
              </a:rPr>
              <a:t>r</a:t>
            </a:r>
            <a:r>
              <a:rPr lang="en-US" b="1" dirty="0" err="1">
                <a:solidFill>
                  <a:srgbClr val="000080"/>
                </a:solidFill>
              </a:rPr>
              <a:t>.</a:t>
            </a:r>
            <a:r>
              <a:rPr lang="en-US" dirty="0" err="1">
                <a:solidFill>
                  <a:srgbClr val="000000"/>
                </a:solidFill>
              </a:rPr>
              <a:t>outcome</a:t>
            </a:r>
            <a:r>
              <a:rPr lang="en-US" b="1" dirty="0">
                <a:solidFill>
                  <a:srgbClr val="000080"/>
                </a:solidFill>
              </a:rPr>
              <a:t>)</a:t>
            </a:r>
            <a:r>
              <a:rPr lang="en-US" dirty="0">
                <a:solidFill>
                  <a:srgbClr val="000000"/>
                </a:solidFill>
              </a:rPr>
              <a:t> </a:t>
            </a:r>
            <a:r>
              <a:rPr lang="en-US" b="1" dirty="0">
                <a:solidFill>
                  <a:srgbClr val="0000FF"/>
                </a:solidFill>
              </a:rPr>
              <a:t>for</a:t>
            </a:r>
            <a:r>
              <a:rPr lang="en-US" dirty="0">
                <a:solidFill>
                  <a:srgbClr val="000000"/>
                </a:solidFill>
              </a:rPr>
              <a:t> r </a:t>
            </a:r>
            <a:r>
              <a:rPr lang="en-US" b="1" dirty="0">
                <a:solidFill>
                  <a:srgbClr val="0000FF"/>
                </a:solidFill>
              </a:rPr>
              <a:t>in</a:t>
            </a:r>
            <a:r>
              <a:rPr lang="en-US" dirty="0">
                <a:solidFill>
                  <a:srgbClr val="000000"/>
                </a:solidFill>
              </a:rPr>
              <a:t> </a:t>
            </a:r>
            <a:r>
              <a:rPr lang="en-US" dirty="0" err="1">
                <a:solidFill>
                  <a:srgbClr val="000000"/>
                </a:solidFill>
              </a:rPr>
              <a:t>preg</a:t>
            </a:r>
            <a:r>
              <a:rPr lang="en-US" b="1" dirty="0" err="1">
                <a:solidFill>
                  <a:srgbClr val="000080"/>
                </a:solidFill>
              </a:rPr>
              <a:t>.</a:t>
            </a:r>
            <a:r>
              <a:rPr lang="en-US" dirty="0" err="1">
                <a:solidFill>
                  <a:srgbClr val="000000"/>
                </a:solidFill>
              </a:rPr>
              <a:t>records</a:t>
            </a:r>
            <a:r>
              <a:rPr lang="en-US" b="1" dirty="0">
                <a:solidFill>
                  <a:srgbClr val="000080"/>
                </a:solidFill>
              </a:rPr>
              <a:t>]</a:t>
            </a:r>
            <a:r>
              <a:rPr lang="en-US" dirty="0">
                <a:solidFill>
                  <a:srgbClr val="000000"/>
                </a:solidFill>
              </a:rPr>
              <a:t> </a:t>
            </a:r>
          </a:p>
          <a:p>
            <a:r>
              <a:rPr lang="en-US" dirty="0">
                <a:solidFill>
                  <a:srgbClr val="008000"/>
                </a:solidFill>
              </a:rPr>
              <a:t># filtering</a:t>
            </a:r>
            <a:endParaRPr lang="en-US" dirty="0">
              <a:solidFill>
                <a:srgbClr val="000000"/>
              </a:solidFill>
            </a:endParaRPr>
          </a:p>
          <a:p>
            <a:r>
              <a:rPr lang="en-US" dirty="0">
                <a:solidFill>
                  <a:srgbClr val="000000"/>
                </a:solidFill>
              </a:rPr>
              <a:t>data </a:t>
            </a:r>
            <a:r>
              <a:rPr lang="en-US" b="1" dirty="0">
                <a:solidFill>
                  <a:srgbClr val="000080"/>
                </a:solidFill>
              </a:rPr>
              <a:t>=</a:t>
            </a:r>
            <a:r>
              <a:rPr lang="en-US" dirty="0">
                <a:solidFill>
                  <a:srgbClr val="000000"/>
                </a:solidFill>
              </a:rPr>
              <a:t> </a:t>
            </a:r>
            <a:r>
              <a:rPr lang="en-US" b="1" dirty="0">
                <a:solidFill>
                  <a:srgbClr val="000080"/>
                </a:solidFill>
              </a:rPr>
              <a:t>[</a:t>
            </a:r>
            <a:r>
              <a:rPr lang="en-US" dirty="0">
                <a:solidFill>
                  <a:srgbClr val="000000"/>
                </a:solidFill>
              </a:rPr>
              <a:t>r </a:t>
            </a:r>
            <a:r>
              <a:rPr lang="en-US" b="1" dirty="0">
                <a:solidFill>
                  <a:srgbClr val="0000FF"/>
                </a:solidFill>
              </a:rPr>
              <a:t>for</a:t>
            </a:r>
            <a:r>
              <a:rPr lang="en-US" dirty="0">
                <a:solidFill>
                  <a:srgbClr val="000000"/>
                </a:solidFill>
              </a:rPr>
              <a:t> r </a:t>
            </a:r>
            <a:r>
              <a:rPr lang="en-US" b="1" dirty="0">
                <a:solidFill>
                  <a:srgbClr val="0000FF"/>
                </a:solidFill>
              </a:rPr>
              <a:t>in</a:t>
            </a:r>
            <a:r>
              <a:rPr lang="en-US" dirty="0">
                <a:solidFill>
                  <a:srgbClr val="000000"/>
                </a:solidFill>
              </a:rPr>
              <a:t> data </a:t>
            </a:r>
            <a:r>
              <a:rPr lang="en-US" b="1" dirty="0">
                <a:solidFill>
                  <a:srgbClr val="0000FF"/>
                </a:solidFill>
              </a:rPr>
              <a:t>if</a:t>
            </a:r>
            <a:r>
              <a:rPr lang="en-US" dirty="0">
                <a:solidFill>
                  <a:srgbClr val="000000"/>
                </a:solidFill>
              </a:rPr>
              <a:t> </a:t>
            </a:r>
            <a:r>
              <a:rPr lang="en-US" dirty="0">
                <a:solidFill>
                  <a:srgbClr val="808080"/>
                </a:solidFill>
              </a:rPr>
              <a:t>'NA'</a:t>
            </a:r>
            <a:r>
              <a:rPr lang="en-US" dirty="0">
                <a:solidFill>
                  <a:srgbClr val="000000"/>
                </a:solidFill>
              </a:rPr>
              <a:t> </a:t>
            </a:r>
            <a:r>
              <a:rPr lang="en-US" b="1" dirty="0">
                <a:solidFill>
                  <a:srgbClr val="0000FF"/>
                </a:solidFill>
              </a:rPr>
              <a:t>not</a:t>
            </a:r>
            <a:r>
              <a:rPr lang="en-US" dirty="0">
                <a:solidFill>
                  <a:srgbClr val="000000"/>
                </a:solidFill>
              </a:rPr>
              <a:t> </a:t>
            </a:r>
            <a:r>
              <a:rPr lang="en-US" b="1" dirty="0">
                <a:solidFill>
                  <a:srgbClr val="0000FF"/>
                </a:solidFill>
              </a:rPr>
              <a:t>in</a:t>
            </a:r>
            <a:r>
              <a:rPr lang="en-US" dirty="0">
                <a:solidFill>
                  <a:srgbClr val="000000"/>
                </a:solidFill>
              </a:rPr>
              <a:t> r </a:t>
            </a:r>
            <a:r>
              <a:rPr lang="en-US" b="1" dirty="0">
                <a:solidFill>
                  <a:srgbClr val="0000FF"/>
                </a:solidFill>
              </a:rPr>
              <a:t>and</a:t>
            </a:r>
            <a:r>
              <a:rPr lang="en-US" dirty="0">
                <a:solidFill>
                  <a:srgbClr val="000000"/>
                </a:solidFill>
              </a:rPr>
              <a:t> r</a:t>
            </a:r>
            <a:r>
              <a:rPr lang="en-US" b="1" dirty="0">
                <a:solidFill>
                  <a:srgbClr val="000080"/>
                </a:solidFill>
              </a:rPr>
              <a:t>[</a:t>
            </a:r>
            <a:r>
              <a:rPr lang="en-US" dirty="0">
                <a:solidFill>
                  <a:srgbClr val="FF0000"/>
                </a:solidFill>
              </a:rPr>
              <a:t>2</a:t>
            </a:r>
            <a:r>
              <a:rPr lang="en-US" b="1" dirty="0">
                <a:solidFill>
                  <a:srgbClr val="000080"/>
                </a:solidFill>
              </a:rPr>
              <a:t>]</a:t>
            </a:r>
            <a:r>
              <a:rPr lang="en-US" dirty="0">
                <a:solidFill>
                  <a:srgbClr val="000000"/>
                </a:solidFill>
              </a:rPr>
              <a:t> </a:t>
            </a:r>
            <a:r>
              <a:rPr lang="en-US" b="1" dirty="0">
                <a:solidFill>
                  <a:srgbClr val="000080"/>
                </a:solidFill>
              </a:rPr>
              <a:t>==</a:t>
            </a:r>
            <a:r>
              <a:rPr lang="en-US" dirty="0">
                <a:solidFill>
                  <a:srgbClr val="000000"/>
                </a:solidFill>
              </a:rPr>
              <a:t> </a:t>
            </a:r>
            <a:r>
              <a:rPr lang="en-US" dirty="0">
                <a:solidFill>
                  <a:srgbClr val="FF0000"/>
                </a:solidFill>
              </a:rPr>
              <a:t>1</a:t>
            </a:r>
            <a:r>
              <a:rPr lang="en-US" dirty="0">
                <a:solidFill>
                  <a:srgbClr val="000000"/>
                </a:solidFill>
              </a:rPr>
              <a:t> </a:t>
            </a:r>
            <a:r>
              <a:rPr lang="en-US" b="1" dirty="0">
                <a:solidFill>
                  <a:srgbClr val="0000FF"/>
                </a:solidFill>
              </a:rPr>
              <a:t>and</a:t>
            </a:r>
            <a:r>
              <a:rPr lang="en-US" dirty="0">
                <a:solidFill>
                  <a:srgbClr val="000000"/>
                </a:solidFill>
              </a:rPr>
              <a:t> r</a:t>
            </a:r>
            <a:r>
              <a:rPr lang="en-US" b="1" dirty="0">
                <a:solidFill>
                  <a:srgbClr val="000080"/>
                </a:solidFill>
              </a:rPr>
              <a:t>[</a:t>
            </a:r>
            <a:r>
              <a:rPr lang="en-US" dirty="0">
                <a:solidFill>
                  <a:srgbClr val="FF0000"/>
                </a:solidFill>
              </a:rPr>
              <a:t>0</a:t>
            </a:r>
            <a:r>
              <a:rPr lang="en-US" b="1" dirty="0">
                <a:solidFill>
                  <a:srgbClr val="000080"/>
                </a:solidFill>
              </a:rPr>
              <a:t>]</a:t>
            </a:r>
            <a:r>
              <a:rPr lang="en-US" dirty="0">
                <a:solidFill>
                  <a:srgbClr val="000000"/>
                </a:solidFill>
              </a:rPr>
              <a:t> </a:t>
            </a:r>
            <a:r>
              <a:rPr lang="en-US" b="1" dirty="0">
                <a:solidFill>
                  <a:srgbClr val="000080"/>
                </a:solidFill>
              </a:rPr>
              <a:t>&gt;</a:t>
            </a:r>
            <a:r>
              <a:rPr lang="en-US" dirty="0">
                <a:solidFill>
                  <a:srgbClr val="000000"/>
                </a:solidFill>
              </a:rPr>
              <a:t> </a:t>
            </a:r>
            <a:r>
              <a:rPr lang="en-US" dirty="0">
                <a:solidFill>
                  <a:srgbClr val="FF0000"/>
                </a:solidFill>
              </a:rPr>
              <a:t>10</a:t>
            </a:r>
            <a:r>
              <a:rPr lang="en-US" b="1" dirty="0">
                <a:solidFill>
                  <a:srgbClr val="000080"/>
                </a:solidFill>
              </a:rPr>
              <a:t>]</a:t>
            </a:r>
            <a:r>
              <a:rPr lang="en-US" dirty="0">
                <a:solidFill>
                  <a:srgbClr val="000000"/>
                </a:solidFill>
              </a:rPr>
              <a:t> </a:t>
            </a:r>
            <a:br>
              <a:rPr lang="en-US" dirty="0">
                <a:solidFill>
                  <a:srgbClr val="000000"/>
                </a:solidFill>
              </a:rPr>
            </a:br>
            <a:r>
              <a:rPr lang="en-US" dirty="0">
                <a:solidFill>
                  <a:srgbClr val="000000"/>
                </a:solidFill>
              </a:rPr>
              <a:t>data </a:t>
            </a:r>
            <a:r>
              <a:rPr lang="en-US" b="1" dirty="0">
                <a:solidFill>
                  <a:srgbClr val="000080"/>
                </a:solidFill>
              </a:rPr>
              <a:t>=</a:t>
            </a:r>
            <a:r>
              <a:rPr lang="en-US" dirty="0">
                <a:solidFill>
                  <a:srgbClr val="000000"/>
                </a:solidFill>
              </a:rPr>
              <a:t> </a:t>
            </a:r>
            <a:r>
              <a:rPr lang="en-US" dirty="0" err="1">
                <a:solidFill>
                  <a:srgbClr val="000000"/>
                </a:solidFill>
              </a:rPr>
              <a:t>np</a:t>
            </a:r>
            <a:r>
              <a:rPr lang="en-US" b="1" dirty="0" err="1">
                <a:solidFill>
                  <a:srgbClr val="000080"/>
                </a:solidFill>
              </a:rPr>
              <a:t>.</a:t>
            </a:r>
            <a:r>
              <a:rPr lang="en-US" dirty="0" err="1">
                <a:solidFill>
                  <a:srgbClr val="000000"/>
                </a:solidFill>
              </a:rPr>
              <a:t>array</a:t>
            </a:r>
            <a:r>
              <a:rPr lang="en-US" b="1" dirty="0">
                <a:solidFill>
                  <a:srgbClr val="000080"/>
                </a:solidFill>
              </a:rPr>
              <a:t>(</a:t>
            </a:r>
            <a:r>
              <a:rPr lang="en-US" dirty="0">
                <a:solidFill>
                  <a:srgbClr val="000000"/>
                </a:solidFill>
              </a:rPr>
              <a:t>data</a:t>
            </a:r>
            <a:r>
              <a:rPr lang="en-US" b="1" dirty="0">
                <a:solidFill>
                  <a:srgbClr val="000080"/>
                </a:solidFill>
              </a:rPr>
              <a:t>)</a:t>
            </a:r>
            <a:endParaRPr lang="en-US" dirty="0">
              <a:solidFill>
                <a:srgbClr val="000000"/>
              </a:solidFill>
            </a:endParaRPr>
          </a:p>
          <a:p>
            <a:endParaRPr lang="en-US" dirty="0">
              <a:solidFill>
                <a:srgbClr val="000000"/>
              </a:solidFill>
            </a:endParaRPr>
          </a:p>
          <a:p>
            <a:r>
              <a:rPr lang="en-US" dirty="0" err="1">
                <a:solidFill>
                  <a:srgbClr val="000000"/>
                </a:solidFill>
              </a:rPr>
              <a:t>firstbaby</a:t>
            </a:r>
            <a:r>
              <a:rPr lang="en-US" dirty="0">
                <a:solidFill>
                  <a:srgbClr val="000000"/>
                </a:solidFill>
              </a:rPr>
              <a:t> </a:t>
            </a:r>
            <a:r>
              <a:rPr lang="en-US" b="1" dirty="0">
                <a:solidFill>
                  <a:srgbClr val="000080"/>
                </a:solidFill>
              </a:rPr>
              <a:t>=</a:t>
            </a:r>
            <a:r>
              <a:rPr lang="en-US" dirty="0">
                <a:solidFill>
                  <a:srgbClr val="000000"/>
                </a:solidFill>
              </a:rPr>
              <a:t> data</a:t>
            </a:r>
            <a:r>
              <a:rPr lang="en-US" b="1" dirty="0">
                <a:solidFill>
                  <a:srgbClr val="000080"/>
                </a:solidFill>
              </a:rPr>
              <a:t>[:,</a:t>
            </a:r>
            <a:r>
              <a:rPr lang="en-US" dirty="0">
                <a:solidFill>
                  <a:srgbClr val="000000"/>
                </a:solidFill>
              </a:rPr>
              <a:t> </a:t>
            </a:r>
            <a:r>
              <a:rPr lang="en-US" dirty="0">
                <a:solidFill>
                  <a:srgbClr val="FF0000"/>
                </a:solidFill>
              </a:rPr>
              <a:t>1</a:t>
            </a:r>
            <a:r>
              <a:rPr lang="en-US" b="1" dirty="0">
                <a:solidFill>
                  <a:srgbClr val="000080"/>
                </a:solidFill>
              </a:rPr>
              <a:t>]</a:t>
            </a:r>
            <a:r>
              <a:rPr lang="en-US" dirty="0">
                <a:solidFill>
                  <a:srgbClr val="000000"/>
                </a:solidFill>
              </a:rPr>
              <a:t> </a:t>
            </a:r>
            <a:r>
              <a:rPr lang="en-US" b="1" dirty="0">
                <a:solidFill>
                  <a:srgbClr val="000080"/>
                </a:solidFill>
              </a:rPr>
              <a:t>==</a:t>
            </a:r>
            <a:r>
              <a:rPr lang="en-US" dirty="0">
                <a:solidFill>
                  <a:srgbClr val="000000"/>
                </a:solidFill>
              </a:rPr>
              <a:t> </a:t>
            </a:r>
            <a:r>
              <a:rPr lang="en-US" dirty="0">
                <a:solidFill>
                  <a:srgbClr val="FF0000"/>
                </a:solidFill>
              </a:rPr>
              <a:t>1</a:t>
            </a:r>
            <a:endParaRPr lang="en-US" dirty="0">
              <a:solidFill>
                <a:srgbClr val="000000"/>
              </a:solidFill>
            </a:endParaRPr>
          </a:p>
          <a:p>
            <a:r>
              <a:rPr lang="en-US" dirty="0" err="1">
                <a:solidFill>
                  <a:srgbClr val="000000"/>
                </a:solidFill>
              </a:rPr>
              <a:t>prglen</a:t>
            </a:r>
            <a:r>
              <a:rPr lang="en-US" dirty="0">
                <a:solidFill>
                  <a:srgbClr val="000000"/>
                </a:solidFill>
              </a:rPr>
              <a:t> </a:t>
            </a:r>
            <a:r>
              <a:rPr lang="en-US" b="1" dirty="0">
                <a:solidFill>
                  <a:srgbClr val="000080"/>
                </a:solidFill>
              </a:rPr>
              <a:t>=</a:t>
            </a:r>
            <a:r>
              <a:rPr lang="en-US" dirty="0">
                <a:solidFill>
                  <a:srgbClr val="000000"/>
                </a:solidFill>
              </a:rPr>
              <a:t> data</a:t>
            </a:r>
            <a:r>
              <a:rPr lang="en-US" b="1" dirty="0">
                <a:solidFill>
                  <a:srgbClr val="000080"/>
                </a:solidFill>
              </a:rPr>
              <a:t>[:,</a:t>
            </a:r>
            <a:r>
              <a:rPr lang="en-US" dirty="0">
                <a:solidFill>
                  <a:srgbClr val="FF0000"/>
                </a:solidFill>
              </a:rPr>
              <a:t>0</a:t>
            </a:r>
            <a:r>
              <a:rPr lang="en-US" b="1" dirty="0">
                <a:solidFill>
                  <a:srgbClr val="000080"/>
                </a:solidFill>
              </a:rPr>
              <a:t>]</a:t>
            </a:r>
            <a:endParaRPr lang="en-US" dirty="0">
              <a:solidFill>
                <a:srgbClr val="000000"/>
              </a:solidFill>
            </a:endParaRPr>
          </a:p>
          <a:p>
            <a:r>
              <a:rPr lang="en-US" dirty="0" err="1">
                <a:solidFill>
                  <a:srgbClr val="000000"/>
                </a:solidFill>
              </a:rPr>
              <a:t>stat</a:t>
            </a:r>
            <a:r>
              <a:rPr lang="en-US" b="1" dirty="0" err="1">
                <a:solidFill>
                  <a:srgbClr val="000080"/>
                </a:solidFill>
              </a:rPr>
              <a:t>.</a:t>
            </a:r>
            <a:r>
              <a:rPr lang="en-US" dirty="0" err="1">
                <a:solidFill>
                  <a:srgbClr val="000000"/>
                </a:solidFill>
              </a:rPr>
              <a:t>ttest_ind</a:t>
            </a:r>
            <a:r>
              <a:rPr lang="en-US" b="1" dirty="0">
                <a:solidFill>
                  <a:srgbClr val="000080"/>
                </a:solidFill>
              </a:rPr>
              <a:t>(</a:t>
            </a:r>
            <a:r>
              <a:rPr lang="en-US" dirty="0" err="1">
                <a:solidFill>
                  <a:srgbClr val="000000"/>
                </a:solidFill>
              </a:rPr>
              <a:t>prglen</a:t>
            </a:r>
            <a:r>
              <a:rPr lang="en-US" b="1" dirty="0">
                <a:solidFill>
                  <a:srgbClr val="000080"/>
                </a:solidFill>
              </a:rPr>
              <a:t>[</a:t>
            </a:r>
            <a:r>
              <a:rPr lang="en-US" dirty="0" err="1">
                <a:solidFill>
                  <a:srgbClr val="000000"/>
                </a:solidFill>
              </a:rPr>
              <a:t>firstbaby</a:t>
            </a:r>
            <a:r>
              <a:rPr lang="en-US" b="1" dirty="0">
                <a:solidFill>
                  <a:srgbClr val="000080"/>
                </a:solidFill>
              </a:rPr>
              <a:t>],</a:t>
            </a:r>
            <a:r>
              <a:rPr lang="en-US" dirty="0">
                <a:solidFill>
                  <a:srgbClr val="000000"/>
                </a:solidFill>
              </a:rPr>
              <a:t> </a:t>
            </a:r>
            <a:r>
              <a:rPr lang="en-US" dirty="0" err="1">
                <a:solidFill>
                  <a:srgbClr val="000000"/>
                </a:solidFill>
              </a:rPr>
              <a:t>prglen</a:t>
            </a:r>
            <a:r>
              <a:rPr lang="en-US" b="1" dirty="0">
                <a:solidFill>
                  <a:srgbClr val="000080"/>
                </a:solidFill>
              </a:rPr>
              <a:t>[~</a:t>
            </a:r>
            <a:r>
              <a:rPr lang="en-US" dirty="0" err="1">
                <a:solidFill>
                  <a:srgbClr val="000000"/>
                </a:solidFill>
              </a:rPr>
              <a:t>firstbaby</a:t>
            </a:r>
            <a:r>
              <a:rPr lang="en-US" b="1" dirty="0">
                <a:solidFill>
                  <a:srgbClr val="000080"/>
                </a:solidFill>
              </a:rPr>
              <a:t>])</a:t>
            </a:r>
            <a:endParaRPr lang="en-US" dirty="0">
              <a:solidFill>
                <a:srgbClr val="000000"/>
              </a:solidFill>
            </a:endParaRPr>
          </a:p>
        </p:txBody>
      </p:sp>
      <p:pic>
        <p:nvPicPr>
          <p:cNvPr id="5" name="Picture 4"/>
          <p:cNvPicPr>
            <a:picLocks noChangeAspect="1"/>
          </p:cNvPicPr>
          <p:nvPr/>
        </p:nvPicPr>
        <p:blipFill>
          <a:blip r:embed="rId2" cstate="print"/>
          <a:stretch>
            <a:fillRect/>
          </a:stretch>
        </p:blipFill>
        <p:spPr>
          <a:xfrm>
            <a:off x="5971061" y="1572622"/>
            <a:ext cx="4905362" cy="3075003"/>
          </a:xfrm>
          <a:prstGeom prst="rect">
            <a:avLst/>
          </a:prstGeom>
        </p:spPr>
      </p:pic>
      <p:sp>
        <p:nvSpPr>
          <p:cNvPr id="6" name="Rectangle 5"/>
          <p:cNvSpPr/>
          <p:nvPr/>
        </p:nvSpPr>
        <p:spPr>
          <a:xfrm>
            <a:off x="5500470" y="4760167"/>
            <a:ext cx="6682154" cy="1477328"/>
          </a:xfrm>
          <a:prstGeom prst="rect">
            <a:avLst/>
          </a:prstGeom>
          <a:ln>
            <a:solidFill>
              <a:schemeClr val="accent1"/>
            </a:solidFill>
          </a:ln>
        </p:spPr>
        <p:txBody>
          <a:bodyPr wrap="square">
            <a:spAutoFit/>
          </a:bodyPr>
          <a:lstStyle/>
          <a:p>
            <a:r>
              <a:rPr lang="en-US" dirty="0" err="1">
                <a:solidFill>
                  <a:srgbClr val="000000"/>
                </a:solidFill>
              </a:rPr>
              <a:t>firstmean</a:t>
            </a:r>
            <a:r>
              <a:rPr lang="en-US" dirty="0">
                <a:solidFill>
                  <a:srgbClr val="000000"/>
                </a:solidFill>
              </a:rPr>
              <a:t> </a:t>
            </a:r>
            <a:r>
              <a:rPr lang="en-US" b="1" dirty="0">
                <a:solidFill>
                  <a:srgbClr val="000080"/>
                </a:solidFill>
              </a:rPr>
              <a:t>=</a:t>
            </a:r>
            <a:r>
              <a:rPr lang="en-US" dirty="0">
                <a:solidFill>
                  <a:srgbClr val="000000"/>
                </a:solidFill>
              </a:rPr>
              <a:t> </a:t>
            </a:r>
            <a:r>
              <a:rPr lang="en-US" dirty="0" err="1">
                <a:solidFill>
                  <a:srgbClr val="000000"/>
                </a:solidFill>
              </a:rPr>
              <a:t>prglen</a:t>
            </a:r>
            <a:r>
              <a:rPr lang="en-US" b="1" dirty="0">
                <a:solidFill>
                  <a:srgbClr val="000080"/>
                </a:solidFill>
              </a:rPr>
              <a:t>[</a:t>
            </a:r>
            <a:r>
              <a:rPr lang="en-US" dirty="0" err="1">
                <a:solidFill>
                  <a:srgbClr val="000000"/>
                </a:solidFill>
              </a:rPr>
              <a:t>firstbaby</a:t>
            </a:r>
            <a:r>
              <a:rPr lang="en-US" b="1" dirty="0">
                <a:solidFill>
                  <a:srgbClr val="000080"/>
                </a:solidFill>
              </a:rPr>
              <a:t>].</a:t>
            </a:r>
            <a:r>
              <a:rPr lang="en-US" dirty="0">
                <a:solidFill>
                  <a:srgbClr val="000000"/>
                </a:solidFill>
              </a:rPr>
              <a:t>mean</a:t>
            </a:r>
            <a:r>
              <a:rPr lang="en-US" b="1" dirty="0">
                <a:solidFill>
                  <a:srgbClr val="000080"/>
                </a:solidFill>
              </a:rPr>
              <a:t>() </a:t>
            </a:r>
            <a:r>
              <a:rPr lang="en-US" dirty="0">
                <a:solidFill>
                  <a:srgbClr val="00B050"/>
                </a:solidFill>
              </a:rPr>
              <a:t>#38.61</a:t>
            </a:r>
          </a:p>
          <a:p>
            <a:r>
              <a:rPr lang="en-US" dirty="0" err="1">
                <a:solidFill>
                  <a:srgbClr val="000000"/>
                </a:solidFill>
              </a:rPr>
              <a:t>othermean</a:t>
            </a:r>
            <a:r>
              <a:rPr lang="en-US" dirty="0">
                <a:solidFill>
                  <a:srgbClr val="000000"/>
                </a:solidFill>
              </a:rPr>
              <a:t> </a:t>
            </a:r>
            <a:r>
              <a:rPr lang="en-US" b="1" dirty="0">
                <a:solidFill>
                  <a:srgbClr val="000080"/>
                </a:solidFill>
              </a:rPr>
              <a:t>=</a:t>
            </a:r>
            <a:r>
              <a:rPr lang="en-US" dirty="0">
                <a:solidFill>
                  <a:srgbClr val="000000"/>
                </a:solidFill>
              </a:rPr>
              <a:t> </a:t>
            </a:r>
            <a:r>
              <a:rPr lang="en-US" dirty="0" err="1">
                <a:solidFill>
                  <a:srgbClr val="000000"/>
                </a:solidFill>
              </a:rPr>
              <a:t>prglen</a:t>
            </a:r>
            <a:r>
              <a:rPr lang="en-US" b="1" dirty="0">
                <a:solidFill>
                  <a:srgbClr val="000080"/>
                </a:solidFill>
              </a:rPr>
              <a:t>[~</a:t>
            </a:r>
            <a:r>
              <a:rPr lang="en-US" dirty="0" err="1">
                <a:solidFill>
                  <a:srgbClr val="000000"/>
                </a:solidFill>
              </a:rPr>
              <a:t>firstbaby</a:t>
            </a:r>
            <a:r>
              <a:rPr lang="en-US" b="1" dirty="0">
                <a:solidFill>
                  <a:srgbClr val="000080"/>
                </a:solidFill>
              </a:rPr>
              <a:t>].</a:t>
            </a:r>
            <a:r>
              <a:rPr lang="en-US" dirty="0">
                <a:solidFill>
                  <a:srgbClr val="000000"/>
                </a:solidFill>
              </a:rPr>
              <a:t>mean</a:t>
            </a:r>
            <a:r>
              <a:rPr lang="en-US" b="1" dirty="0">
                <a:solidFill>
                  <a:srgbClr val="000080"/>
                </a:solidFill>
              </a:rPr>
              <a:t>() </a:t>
            </a:r>
            <a:r>
              <a:rPr lang="en-US" dirty="0">
                <a:solidFill>
                  <a:srgbClr val="00B050"/>
                </a:solidFill>
              </a:rPr>
              <a:t>#38.54</a:t>
            </a:r>
          </a:p>
          <a:p>
            <a:r>
              <a:rPr lang="en-US" dirty="0" err="1">
                <a:solidFill>
                  <a:srgbClr val="000000"/>
                </a:solidFill>
              </a:rPr>
              <a:t>firstsem</a:t>
            </a:r>
            <a:r>
              <a:rPr lang="en-US" dirty="0">
                <a:solidFill>
                  <a:srgbClr val="000000"/>
                </a:solidFill>
              </a:rPr>
              <a:t> </a:t>
            </a:r>
            <a:r>
              <a:rPr lang="en-US" b="1" dirty="0">
                <a:solidFill>
                  <a:srgbClr val="000080"/>
                </a:solidFill>
              </a:rPr>
              <a:t>=</a:t>
            </a:r>
            <a:r>
              <a:rPr lang="en-US" dirty="0">
                <a:solidFill>
                  <a:srgbClr val="000000"/>
                </a:solidFill>
              </a:rPr>
              <a:t> </a:t>
            </a:r>
            <a:r>
              <a:rPr lang="en-US" dirty="0" err="1">
                <a:solidFill>
                  <a:srgbClr val="000000"/>
                </a:solidFill>
              </a:rPr>
              <a:t>prglen</a:t>
            </a:r>
            <a:r>
              <a:rPr lang="en-US" b="1" dirty="0">
                <a:solidFill>
                  <a:srgbClr val="000080"/>
                </a:solidFill>
              </a:rPr>
              <a:t>[</a:t>
            </a:r>
            <a:r>
              <a:rPr lang="en-US" dirty="0" err="1">
                <a:solidFill>
                  <a:srgbClr val="000000"/>
                </a:solidFill>
              </a:rPr>
              <a:t>firstbaby</a:t>
            </a:r>
            <a:r>
              <a:rPr lang="en-US" b="1" dirty="0">
                <a:solidFill>
                  <a:srgbClr val="000080"/>
                </a:solidFill>
              </a:rPr>
              <a:t>].</a:t>
            </a:r>
            <a:r>
              <a:rPr lang="en-US" dirty="0" err="1">
                <a:solidFill>
                  <a:srgbClr val="000000"/>
                </a:solidFill>
              </a:rPr>
              <a:t>std</a:t>
            </a:r>
            <a:r>
              <a:rPr lang="en-US" b="1" dirty="0">
                <a:solidFill>
                  <a:srgbClr val="000080"/>
                </a:solidFill>
              </a:rPr>
              <a:t>()/</a:t>
            </a:r>
            <a:r>
              <a:rPr lang="en-US" dirty="0">
                <a:solidFill>
                  <a:srgbClr val="000000"/>
                </a:solidFill>
              </a:rPr>
              <a:t>sqrt</a:t>
            </a:r>
            <a:r>
              <a:rPr lang="en-US" b="1" dirty="0">
                <a:solidFill>
                  <a:srgbClr val="000080"/>
                </a:solidFill>
              </a:rPr>
              <a:t>(</a:t>
            </a:r>
            <a:r>
              <a:rPr lang="en-US" dirty="0">
                <a:solidFill>
                  <a:srgbClr val="000000"/>
                </a:solidFill>
              </a:rPr>
              <a:t>sum</a:t>
            </a:r>
            <a:r>
              <a:rPr lang="en-US" b="1" dirty="0">
                <a:solidFill>
                  <a:srgbClr val="000080"/>
                </a:solidFill>
              </a:rPr>
              <a:t>(</a:t>
            </a:r>
            <a:r>
              <a:rPr lang="en-US" dirty="0" err="1">
                <a:solidFill>
                  <a:srgbClr val="000000"/>
                </a:solidFill>
              </a:rPr>
              <a:t>firstbaby</a:t>
            </a:r>
            <a:r>
              <a:rPr lang="en-US" b="1" dirty="0">
                <a:solidFill>
                  <a:srgbClr val="000080"/>
                </a:solidFill>
              </a:rPr>
              <a:t>)) </a:t>
            </a:r>
            <a:r>
              <a:rPr lang="en-US" dirty="0">
                <a:solidFill>
                  <a:srgbClr val="00B050"/>
                </a:solidFill>
              </a:rPr>
              <a:t>#0.04</a:t>
            </a:r>
            <a:endParaRPr lang="en-US" dirty="0">
              <a:solidFill>
                <a:srgbClr val="000000"/>
              </a:solidFill>
            </a:endParaRPr>
          </a:p>
          <a:p>
            <a:r>
              <a:rPr lang="en-US" dirty="0" err="1">
                <a:solidFill>
                  <a:srgbClr val="000000"/>
                </a:solidFill>
              </a:rPr>
              <a:t>othersem</a:t>
            </a:r>
            <a:r>
              <a:rPr lang="en-US" dirty="0">
                <a:solidFill>
                  <a:srgbClr val="000000"/>
                </a:solidFill>
              </a:rPr>
              <a:t> </a:t>
            </a:r>
            <a:r>
              <a:rPr lang="en-US" b="1" dirty="0">
                <a:solidFill>
                  <a:srgbClr val="000080"/>
                </a:solidFill>
              </a:rPr>
              <a:t>=</a:t>
            </a:r>
            <a:r>
              <a:rPr lang="en-US" dirty="0">
                <a:solidFill>
                  <a:srgbClr val="000000"/>
                </a:solidFill>
              </a:rPr>
              <a:t> </a:t>
            </a:r>
            <a:r>
              <a:rPr lang="en-US" dirty="0" err="1">
                <a:solidFill>
                  <a:srgbClr val="000000"/>
                </a:solidFill>
              </a:rPr>
              <a:t>prglen</a:t>
            </a:r>
            <a:r>
              <a:rPr lang="en-US" b="1" dirty="0">
                <a:solidFill>
                  <a:srgbClr val="000080"/>
                </a:solidFill>
              </a:rPr>
              <a:t>[~</a:t>
            </a:r>
            <a:r>
              <a:rPr lang="en-US" dirty="0" err="1">
                <a:solidFill>
                  <a:srgbClr val="000000"/>
                </a:solidFill>
              </a:rPr>
              <a:t>firstbaby</a:t>
            </a:r>
            <a:r>
              <a:rPr lang="en-US" b="1" dirty="0">
                <a:solidFill>
                  <a:srgbClr val="000080"/>
                </a:solidFill>
              </a:rPr>
              <a:t>].</a:t>
            </a:r>
            <a:r>
              <a:rPr lang="en-US" dirty="0" err="1">
                <a:solidFill>
                  <a:srgbClr val="000000"/>
                </a:solidFill>
              </a:rPr>
              <a:t>std</a:t>
            </a:r>
            <a:r>
              <a:rPr lang="en-US" b="1" dirty="0">
                <a:solidFill>
                  <a:srgbClr val="000080"/>
                </a:solidFill>
              </a:rPr>
              <a:t>()/</a:t>
            </a:r>
            <a:r>
              <a:rPr lang="en-US" dirty="0">
                <a:solidFill>
                  <a:srgbClr val="000000"/>
                </a:solidFill>
              </a:rPr>
              <a:t>sqrt</a:t>
            </a:r>
            <a:r>
              <a:rPr lang="en-US" b="1" dirty="0">
                <a:solidFill>
                  <a:srgbClr val="000080"/>
                </a:solidFill>
              </a:rPr>
              <a:t>(</a:t>
            </a:r>
            <a:r>
              <a:rPr lang="en-US" dirty="0">
                <a:solidFill>
                  <a:srgbClr val="000000"/>
                </a:solidFill>
              </a:rPr>
              <a:t>sum</a:t>
            </a:r>
            <a:r>
              <a:rPr lang="en-US" b="1" dirty="0">
                <a:solidFill>
                  <a:srgbClr val="000080"/>
                </a:solidFill>
              </a:rPr>
              <a:t>(~</a:t>
            </a:r>
            <a:r>
              <a:rPr lang="en-US" dirty="0" err="1">
                <a:solidFill>
                  <a:srgbClr val="000000"/>
                </a:solidFill>
              </a:rPr>
              <a:t>firstbaby</a:t>
            </a:r>
            <a:r>
              <a:rPr lang="en-US" b="1" dirty="0">
                <a:solidFill>
                  <a:srgbClr val="000080"/>
                </a:solidFill>
              </a:rPr>
              <a:t>))</a:t>
            </a:r>
            <a:r>
              <a:rPr lang="en-US" dirty="0">
                <a:solidFill>
                  <a:srgbClr val="00B050"/>
                </a:solidFill>
              </a:rPr>
              <a:t> #0.04</a:t>
            </a:r>
            <a:endParaRPr lang="en-US" dirty="0">
              <a:solidFill>
                <a:srgbClr val="000000"/>
              </a:solidFill>
            </a:endParaRPr>
          </a:p>
          <a:p>
            <a:r>
              <a:rPr lang="en-US" dirty="0" err="1">
                <a:solidFill>
                  <a:srgbClr val="000000"/>
                </a:solidFill>
              </a:rPr>
              <a:t>plt</a:t>
            </a:r>
            <a:r>
              <a:rPr lang="en-US" b="1" dirty="0" err="1">
                <a:solidFill>
                  <a:srgbClr val="000080"/>
                </a:solidFill>
              </a:rPr>
              <a:t>.</a:t>
            </a:r>
            <a:r>
              <a:rPr lang="en-US" dirty="0" err="1">
                <a:solidFill>
                  <a:srgbClr val="000000"/>
                </a:solidFill>
              </a:rPr>
              <a:t>errorbar</a:t>
            </a:r>
            <a:r>
              <a:rPr lang="en-US" b="1" dirty="0">
                <a:solidFill>
                  <a:srgbClr val="000080"/>
                </a:solidFill>
              </a:rPr>
              <a:t>(</a:t>
            </a:r>
            <a:r>
              <a:rPr lang="en-US" dirty="0">
                <a:solidFill>
                  <a:srgbClr val="000000"/>
                </a:solidFill>
              </a:rPr>
              <a:t>range</a:t>
            </a:r>
            <a:r>
              <a:rPr lang="en-US" b="1" dirty="0">
                <a:solidFill>
                  <a:srgbClr val="000080"/>
                </a:solidFill>
              </a:rPr>
              <a:t>(</a:t>
            </a:r>
            <a:r>
              <a:rPr lang="en-US" dirty="0">
                <a:solidFill>
                  <a:srgbClr val="FF0000"/>
                </a:solidFill>
              </a:rPr>
              <a:t>2</a:t>
            </a:r>
            <a:r>
              <a:rPr lang="en-US" b="1" dirty="0">
                <a:solidFill>
                  <a:srgbClr val="000080"/>
                </a:solidFill>
              </a:rPr>
              <a:t>),</a:t>
            </a:r>
            <a:r>
              <a:rPr lang="en-US" dirty="0">
                <a:solidFill>
                  <a:srgbClr val="000000"/>
                </a:solidFill>
              </a:rPr>
              <a:t> </a:t>
            </a:r>
            <a:r>
              <a:rPr lang="en-US" b="1" dirty="0">
                <a:solidFill>
                  <a:srgbClr val="000080"/>
                </a:solidFill>
              </a:rPr>
              <a:t>[</a:t>
            </a:r>
            <a:r>
              <a:rPr lang="en-US" dirty="0" err="1">
                <a:solidFill>
                  <a:srgbClr val="000000"/>
                </a:solidFill>
              </a:rPr>
              <a:t>firstmean</a:t>
            </a:r>
            <a:r>
              <a:rPr lang="en-US" b="1" dirty="0">
                <a:solidFill>
                  <a:srgbClr val="000080"/>
                </a:solidFill>
              </a:rPr>
              <a:t>,</a:t>
            </a:r>
            <a:r>
              <a:rPr lang="en-US" dirty="0">
                <a:solidFill>
                  <a:srgbClr val="000000"/>
                </a:solidFill>
              </a:rPr>
              <a:t> </a:t>
            </a:r>
            <a:r>
              <a:rPr lang="en-US" dirty="0" err="1">
                <a:solidFill>
                  <a:srgbClr val="000000"/>
                </a:solidFill>
              </a:rPr>
              <a:t>othermean</a:t>
            </a:r>
            <a:r>
              <a:rPr lang="en-US" b="1" dirty="0">
                <a:solidFill>
                  <a:srgbClr val="000080"/>
                </a:solidFill>
              </a:rPr>
              <a:t>],</a:t>
            </a:r>
            <a:r>
              <a:rPr lang="en-US" dirty="0">
                <a:solidFill>
                  <a:srgbClr val="000000"/>
                </a:solidFill>
              </a:rPr>
              <a:t> </a:t>
            </a:r>
            <a:r>
              <a:rPr lang="en-US" b="1" dirty="0">
                <a:solidFill>
                  <a:srgbClr val="000080"/>
                </a:solidFill>
              </a:rPr>
              <a:t>[</a:t>
            </a:r>
            <a:r>
              <a:rPr lang="en-US" dirty="0" err="1">
                <a:solidFill>
                  <a:srgbClr val="000000"/>
                </a:solidFill>
              </a:rPr>
              <a:t>firstsem</a:t>
            </a:r>
            <a:r>
              <a:rPr lang="en-US" b="1" dirty="0">
                <a:solidFill>
                  <a:srgbClr val="000080"/>
                </a:solidFill>
              </a:rPr>
              <a:t>,</a:t>
            </a:r>
            <a:r>
              <a:rPr lang="en-US" dirty="0">
                <a:solidFill>
                  <a:srgbClr val="000000"/>
                </a:solidFill>
              </a:rPr>
              <a:t> </a:t>
            </a:r>
            <a:r>
              <a:rPr lang="en-US" dirty="0" err="1">
                <a:solidFill>
                  <a:srgbClr val="000000"/>
                </a:solidFill>
              </a:rPr>
              <a:t>othersem</a:t>
            </a:r>
            <a:r>
              <a:rPr lang="en-US" b="1" dirty="0">
                <a:solidFill>
                  <a:srgbClr val="000080"/>
                </a:solidFill>
              </a:rPr>
              <a:t>]);</a:t>
            </a:r>
            <a:r>
              <a:rPr lang="en-US" dirty="0">
                <a:solidFill>
                  <a:srgbClr val="000000"/>
                </a:solidFill>
              </a:rPr>
              <a:t> </a:t>
            </a:r>
            <a:endParaRPr lang="en-US" dirty="0"/>
          </a:p>
        </p:txBody>
      </p:sp>
    </p:spTree>
    <p:extLst>
      <p:ext uri="{BB962C8B-B14F-4D97-AF65-F5344CB8AC3E}">
        <p14:creationId xmlns:p14="http://schemas.microsoft.com/office/powerpoint/2010/main" val="1265978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Correlation</a:t>
            </a:r>
          </a:p>
        </p:txBody>
      </p:sp>
      <p:sp>
        <p:nvSpPr>
          <p:cNvPr id="3" name="Content Placeholder 2"/>
          <p:cNvSpPr>
            <a:spLocks noGrp="1"/>
          </p:cNvSpPr>
          <p:nvPr>
            <p:ph idx="1"/>
          </p:nvPr>
        </p:nvSpPr>
        <p:spPr/>
        <p:txBody>
          <a:bodyPr>
            <a:normAutofit lnSpcReduction="10000"/>
          </a:bodyPr>
          <a:lstStyle/>
          <a:p>
            <a:r>
              <a:rPr lang="en-US" dirty="0"/>
              <a:t>Measures the (linear) relationship between two variables, X = [x</a:t>
            </a:r>
            <a:r>
              <a:rPr lang="en-US" baseline="-25000" dirty="0"/>
              <a:t>1</a:t>
            </a:r>
            <a:r>
              <a:rPr lang="en-US" dirty="0"/>
              <a:t>, x</a:t>
            </a:r>
            <a:r>
              <a:rPr lang="en-US" baseline="-25000" dirty="0"/>
              <a:t>2</a:t>
            </a:r>
            <a:r>
              <a:rPr lang="en-US" dirty="0"/>
              <a:t>, …</a:t>
            </a:r>
            <a:r>
              <a:rPr lang="en-US" dirty="0" err="1"/>
              <a:t>X</a:t>
            </a:r>
            <a:r>
              <a:rPr lang="en-US" baseline="-25000" dirty="0" err="1"/>
              <a:t>n</a:t>
            </a:r>
            <a:r>
              <a:rPr lang="en-US" dirty="0"/>
              <a:t>], and Y = [y</a:t>
            </a:r>
            <a:r>
              <a:rPr lang="en-US" baseline="-25000" dirty="0"/>
              <a:t>1</a:t>
            </a:r>
            <a:r>
              <a:rPr lang="en-US" dirty="0"/>
              <a:t>, y</a:t>
            </a:r>
            <a:r>
              <a:rPr lang="en-US" baseline="-25000" dirty="0"/>
              <a:t>2</a:t>
            </a:r>
            <a:r>
              <a:rPr lang="en-US" dirty="0"/>
              <a:t>, …, y</a:t>
            </a:r>
            <a:r>
              <a:rPr lang="en-US" baseline="-25000" dirty="0"/>
              <a:t>n</a:t>
            </a:r>
            <a:r>
              <a:rPr lang="en-US" dirty="0"/>
              <a:t>]</a:t>
            </a:r>
          </a:p>
          <a:p>
            <a:r>
              <a:rPr lang="en-US" dirty="0"/>
              <a:t>E.g. between one’s height and weight</a:t>
            </a:r>
          </a:p>
          <a:p>
            <a:r>
              <a:rPr lang="en-US" dirty="0"/>
              <a:t>Between results of two tests</a:t>
            </a:r>
          </a:p>
          <a:p>
            <a:pPr lvl="1"/>
            <a:r>
              <a:rPr lang="en-US" dirty="0"/>
              <a:t>Problem: the two variables may be on different unit, different scale, or different distribution</a:t>
            </a:r>
          </a:p>
          <a:p>
            <a:r>
              <a:rPr lang="en-US" dirty="0"/>
              <a:t>Option 1: convert the measurement to standardized score (z-score)</a:t>
            </a:r>
          </a:p>
          <a:p>
            <a:pPr lvl="1"/>
            <a:r>
              <a:rPr lang="en-US" dirty="0"/>
              <a:t>Pearson Correlation Coefficient</a:t>
            </a:r>
          </a:p>
          <a:p>
            <a:r>
              <a:rPr lang="en-US" dirty="0"/>
              <a:t>Option 2: sort the values and convert the measurement to ranks</a:t>
            </a:r>
          </a:p>
          <a:p>
            <a:pPr lvl="1"/>
            <a:r>
              <a:rPr lang="en-US" dirty="0">
                <a:solidFill>
                  <a:srgbClr val="FF0000"/>
                </a:solidFill>
              </a:rPr>
              <a:t>Spearman Rank Correlation Coefficient</a:t>
            </a:r>
          </a:p>
        </p:txBody>
      </p:sp>
    </p:spTree>
    <p:extLst>
      <p:ext uri="{BB962C8B-B14F-4D97-AF65-F5344CB8AC3E}">
        <p14:creationId xmlns:p14="http://schemas.microsoft.com/office/powerpoint/2010/main" val="294062218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Unpaired t-test</a:t>
            </a:r>
          </a:p>
        </p:txBody>
      </p:sp>
      <p:pic>
        <p:nvPicPr>
          <p:cNvPr id="5" name="Picture 4"/>
          <p:cNvPicPr>
            <a:picLocks noChangeAspect="1"/>
          </p:cNvPicPr>
          <p:nvPr/>
        </p:nvPicPr>
        <p:blipFill>
          <a:blip r:embed="rId2" cstate="print"/>
          <a:stretch>
            <a:fillRect/>
          </a:stretch>
        </p:blipFill>
        <p:spPr>
          <a:xfrm>
            <a:off x="1049215" y="2402400"/>
            <a:ext cx="3044483" cy="1318865"/>
          </a:xfrm>
          <a:prstGeom prst="rect">
            <a:avLst/>
          </a:prstGeom>
        </p:spPr>
      </p:pic>
      <p:pic>
        <p:nvPicPr>
          <p:cNvPr id="6" name="Picture 5"/>
          <p:cNvPicPr>
            <a:picLocks noChangeAspect="1"/>
          </p:cNvPicPr>
          <p:nvPr/>
        </p:nvPicPr>
        <p:blipFill>
          <a:blip r:embed="rId3" cstate="print"/>
          <a:stretch>
            <a:fillRect/>
          </a:stretch>
        </p:blipFill>
        <p:spPr>
          <a:xfrm>
            <a:off x="570914" y="4001294"/>
            <a:ext cx="4887351" cy="1433623"/>
          </a:xfrm>
          <a:prstGeom prst="rect">
            <a:avLst/>
          </a:prstGeom>
        </p:spPr>
      </p:pic>
      <p:sp>
        <p:nvSpPr>
          <p:cNvPr id="7" name="TextBox 6"/>
          <p:cNvSpPr txBox="1"/>
          <p:nvPr/>
        </p:nvSpPr>
        <p:spPr>
          <a:xfrm>
            <a:off x="416169" y="1770121"/>
            <a:ext cx="4928913" cy="400110"/>
          </a:xfrm>
          <a:prstGeom prst="rect">
            <a:avLst/>
          </a:prstGeom>
          <a:noFill/>
        </p:spPr>
        <p:txBody>
          <a:bodyPr wrap="none" rtlCol="0">
            <a:spAutoFit/>
          </a:bodyPr>
          <a:lstStyle/>
          <a:p>
            <a:r>
              <a:rPr lang="en-US" sz="2000" dirty="0"/>
              <a:t>Assuming two groups have the same variance</a:t>
            </a:r>
          </a:p>
        </p:txBody>
      </p:sp>
      <p:sp>
        <p:nvSpPr>
          <p:cNvPr id="8" name="Rectangle 7"/>
          <p:cNvSpPr/>
          <p:nvPr/>
        </p:nvSpPr>
        <p:spPr>
          <a:xfrm>
            <a:off x="5506701" y="3337698"/>
            <a:ext cx="6494585" cy="923330"/>
          </a:xfrm>
          <a:prstGeom prst="rect">
            <a:avLst/>
          </a:prstGeom>
          <a:ln>
            <a:solidFill>
              <a:schemeClr val="accent1"/>
            </a:solidFill>
          </a:ln>
        </p:spPr>
        <p:txBody>
          <a:bodyPr wrap="square">
            <a:spAutoFit/>
          </a:bodyPr>
          <a:lstStyle/>
          <a:p>
            <a:r>
              <a:rPr lang="en-US" dirty="0">
                <a:solidFill>
                  <a:srgbClr val="000080"/>
                </a:solidFill>
              </a:rPr>
              <a:t>In [</a:t>
            </a:r>
            <a:r>
              <a:rPr lang="en-US" b="1" dirty="0">
                <a:solidFill>
                  <a:srgbClr val="000080"/>
                </a:solidFill>
              </a:rPr>
              <a:t>178</a:t>
            </a:r>
            <a:r>
              <a:rPr lang="en-US" dirty="0">
                <a:solidFill>
                  <a:srgbClr val="000080"/>
                </a:solidFill>
              </a:rPr>
              <a:t>]:</a:t>
            </a:r>
            <a:r>
              <a:rPr lang="en-US" dirty="0"/>
              <a:t> </a:t>
            </a:r>
            <a:r>
              <a:rPr lang="en-US" dirty="0" err="1"/>
              <a:t>scipy.stats.ttest_ind</a:t>
            </a:r>
            <a:r>
              <a:rPr lang="en-US" dirty="0"/>
              <a:t>(</a:t>
            </a:r>
            <a:r>
              <a:rPr lang="en-US" dirty="0" err="1"/>
              <a:t>prglen</a:t>
            </a:r>
            <a:r>
              <a:rPr lang="en-US" dirty="0"/>
              <a:t>[</a:t>
            </a:r>
            <a:r>
              <a:rPr lang="en-US" dirty="0" err="1"/>
              <a:t>firstbaby</a:t>
            </a:r>
            <a:r>
              <a:rPr lang="en-US" dirty="0"/>
              <a:t>], </a:t>
            </a:r>
            <a:r>
              <a:rPr lang="en-US" dirty="0" err="1"/>
              <a:t>prglen</a:t>
            </a:r>
            <a:r>
              <a:rPr lang="en-US" dirty="0"/>
              <a:t>[~</a:t>
            </a:r>
            <a:r>
              <a:rPr lang="en-US" dirty="0" err="1"/>
              <a:t>firstbaby</a:t>
            </a:r>
            <a:r>
              <a:rPr lang="en-US" dirty="0"/>
              <a:t>])</a:t>
            </a:r>
          </a:p>
          <a:p>
            <a:r>
              <a:rPr lang="en-US" dirty="0">
                <a:solidFill>
                  <a:srgbClr val="8B0000"/>
                </a:solidFill>
              </a:rPr>
              <a:t>Out[</a:t>
            </a:r>
            <a:r>
              <a:rPr lang="en-US" b="1" dirty="0">
                <a:solidFill>
                  <a:srgbClr val="8B0000"/>
                </a:solidFill>
              </a:rPr>
              <a:t>178</a:t>
            </a:r>
            <a:r>
              <a:rPr lang="en-US" dirty="0">
                <a:solidFill>
                  <a:srgbClr val="8B0000"/>
                </a:solidFill>
              </a:rPr>
              <a:t>]:</a:t>
            </a:r>
            <a:r>
              <a:rPr lang="en-US" dirty="0"/>
              <a:t> </a:t>
            </a:r>
            <a:r>
              <a:rPr lang="en-US" dirty="0" err="1"/>
              <a:t>Ttest_indResult</a:t>
            </a:r>
            <a:r>
              <a:rPr lang="en-US" dirty="0"/>
              <a:t>(statistic=1.3311151692428498, </a:t>
            </a:r>
            <a:r>
              <a:rPr lang="en-US" dirty="0" err="1"/>
              <a:t>pvalue</a:t>
            </a:r>
            <a:r>
              <a:rPr lang="en-US" dirty="0"/>
              <a:t>=0.18318430868373525)</a:t>
            </a:r>
          </a:p>
        </p:txBody>
      </p:sp>
      <p:pic>
        <p:nvPicPr>
          <p:cNvPr id="9" name="Picture 8"/>
          <p:cNvPicPr>
            <a:picLocks noChangeAspect="1"/>
          </p:cNvPicPr>
          <p:nvPr/>
        </p:nvPicPr>
        <p:blipFill>
          <a:blip r:embed="rId4" cstate="print"/>
          <a:stretch>
            <a:fillRect/>
          </a:stretch>
        </p:blipFill>
        <p:spPr>
          <a:xfrm>
            <a:off x="6315827" y="30722"/>
            <a:ext cx="4905362" cy="3075003"/>
          </a:xfrm>
          <a:prstGeom prst="rect">
            <a:avLst/>
          </a:prstGeom>
        </p:spPr>
      </p:pic>
      <p:sp>
        <p:nvSpPr>
          <p:cNvPr id="10" name="Rectangle 9"/>
          <p:cNvSpPr/>
          <p:nvPr/>
        </p:nvSpPr>
        <p:spPr>
          <a:xfrm>
            <a:off x="5725551" y="4647762"/>
            <a:ext cx="5880296" cy="1200329"/>
          </a:xfrm>
          <a:prstGeom prst="rect">
            <a:avLst/>
          </a:prstGeom>
          <a:ln>
            <a:solidFill>
              <a:schemeClr val="accent1"/>
            </a:solidFill>
          </a:ln>
        </p:spPr>
        <p:txBody>
          <a:bodyPr wrap="square">
            <a:spAutoFit/>
          </a:bodyPr>
          <a:lstStyle/>
          <a:p>
            <a:r>
              <a:rPr lang="en-US" dirty="0">
                <a:solidFill>
                  <a:srgbClr val="000080"/>
                </a:solidFill>
              </a:rPr>
              <a:t>In [</a:t>
            </a:r>
            <a:r>
              <a:rPr lang="en-US" b="1" dirty="0">
                <a:solidFill>
                  <a:srgbClr val="000080"/>
                </a:solidFill>
              </a:rPr>
              <a:t>184</a:t>
            </a:r>
            <a:r>
              <a:rPr lang="en-US" dirty="0">
                <a:solidFill>
                  <a:srgbClr val="000080"/>
                </a:solidFill>
              </a:rPr>
              <a:t>]:</a:t>
            </a:r>
            <a:r>
              <a:rPr lang="en-US" dirty="0"/>
              <a:t> </a:t>
            </a:r>
            <a:r>
              <a:rPr lang="en-US" dirty="0" err="1"/>
              <a:t>stat.ttest_ind</a:t>
            </a:r>
            <a:r>
              <a:rPr lang="en-US" dirty="0"/>
              <a:t>(</a:t>
            </a:r>
            <a:r>
              <a:rPr lang="en-US" dirty="0" err="1"/>
              <a:t>prglen</a:t>
            </a:r>
            <a:r>
              <a:rPr lang="en-US" dirty="0"/>
              <a:t>[</a:t>
            </a:r>
            <a:r>
              <a:rPr lang="en-US" dirty="0" err="1"/>
              <a:t>firstbaby</a:t>
            </a:r>
            <a:r>
              <a:rPr lang="en-US" dirty="0"/>
              <a:t>], </a:t>
            </a:r>
            <a:r>
              <a:rPr lang="en-US" dirty="0" err="1"/>
              <a:t>prglen</a:t>
            </a:r>
            <a:r>
              <a:rPr lang="en-US" dirty="0"/>
              <a:t>[~</a:t>
            </a:r>
            <a:r>
              <a:rPr lang="en-US" dirty="0" err="1"/>
              <a:t>firstbaby</a:t>
            </a:r>
            <a:r>
              <a:rPr lang="en-US" dirty="0"/>
              <a:t>], </a:t>
            </a:r>
            <a:r>
              <a:rPr lang="en-US" dirty="0" err="1"/>
              <a:t>equal_var</a:t>
            </a:r>
            <a:r>
              <a:rPr lang="en-US" dirty="0"/>
              <a:t> = False)</a:t>
            </a:r>
          </a:p>
          <a:p>
            <a:r>
              <a:rPr lang="en-US" dirty="0">
                <a:solidFill>
                  <a:srgbClr val="8B0000"/>
                </a:solidFill>
              </a:rPr>
              <a:t>Out[</a:t>
            </a:r>
            <a:r>
              <a:rPr lang="en-US" b="1" dirty="0">
                <a:solidFill>
                  <a:srgbClr val="8B0000"/>
                </a:solidFill>
              </a:rPr>
              <a:t>184</a:t>
            </a:r>
            <a:r>
              <a:rPr lang="en-US" dirty="0">
                <a:solidFill>
                  <a:srgbClr val="8B0000"/>
                </a:solidFill>
              </a:rPr>
              <a:t>]:</a:t>
            </a:r>
            <a:r>
              <a:rPr lang="en-US" dirty="0"/>
              <a:t> </a:t>
            </a:r>
            <a:r>
              <a:rPr lang="en-US" dirty="0" err="1"/>
              <a:t>Ttest_indResult</a:t>
            </a:r>
            <a:r>
              <a:rPr lang="en-US" dirty="0"/>
              <a:t>(statistic=1.327584272139001, </a:t>
            </a:r>
            <a:r>
              <a:rPr lang="en-US" dirty="0" err="1"/>
              <a:t>pvalue</a:t>
            </a:r>
            <a:r>
              <a:rPr lang="en-US" dirty="0"/>
              <a:t>=0.18434933181897026)</a:t>
            </a:r>
          </a:p>
        </p:txBody>
      </p:sp>
      <p:sp>
        <p:nvSpPr>
          <p:cNvPr id="11" name="TextBox 10"/>
          <p:cNvSpPr txBox="1"/>
          <p:nvPr/>
        </p:nvSpPr>
        <p:spPr>
          <a:xfrm>
            <a:off x="5747657" y="5994400"/>
            <a:ext cx="6158802" cy="646331"/>
          </a:xfrm>
          <a:prstGeom prst="rect">
            <a:avLst/>
          </a:prstGeom>
          <a:noFill/>
          <a:ln>
            <a:solidFill>
              <a:srgbClr val="FF0000"/>
            </a:solidFill>
          </a:ln>
        </p:spPr>
        <p:txBody>
          <a:bodyPr wrap="none" rtlCol="0">
            <a:spAutoFit/>
          </a:bodyPr>
          <a:lstStyle/>
          <a:p>
            <a:r>
              <a:rPr lang="en-US" dirty="0"/>
              <a:t>No significant difference. Data does not support the hypothesis </a:t>
            </a:r>
          </a:p>
          <a:p>
            <a:r>
              <a:rPr lang="en-US" dirty="0"/>
              <a:t>that first babies tend to be born late.</a:t>
            </a:r>
          </a:p>
        </p:txBody>
      </p:sp>
    </p:spTree>
    <p:extLst>
      <p:ext uri="{BB962C8B-B14F-4D97-AF65-F5344CB8AC3E}">
        <p14:creationId xmlns:p14="http://schemas.microsoft.com/office/powerpoint/2010/main" val="125779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Paired t-test</a:t>
            </a:r>
          </a:p>
        </p:txBody>
      </p:sp>
      <p:sp>
        <p:nvSpPr>
          <p:cNvPr id="3" name="Content Placeholder 2"/>
          <p:cNvSpPr>
            <a:spLocks noGrp="1"/>
          </p:cNvSpPr>
          <p:nvPr>
            <p:ph idx="1"/>
          </p:nvPr>
        </p:nvSpPr>
        <p:spPr/>
        <p:txBody>
          <a:bodyPr/>
          <a:lstStyle/>
          <a:p>
            <a:r>
              <a:rPr lang="en-US" dirty="0"/>
              <a:t>Used when the two samples are not independent. </a:t>
            </a:r>
          </a:p>
          <a:p>
            <a:r>
              <a:rPr lang="en-US" dirty="0"/>
              <a:t>E.g. measurement for a group of individuals pre- and post-treatment</a:t>
            </a:r>
          </a:p>
          <a:p>
            <a:r>
              <a:rPr lang="en-US" dirty="0"/>
              <a:t>Or measurements are for matched pairs</a:t>
            </a:r>
          </a:p>
          <a:p>
            <a:endParaRPr lang="en-US" dirty="0"/>
          </a:p>
        </p:txBody>
      </p:sp>
      <p:pic>
        <p:nvPicPr>
          <p:cNvPr id="4" name="Picture 3"/>
          <p:cNvPicPr>
            <a:picLocks noChangeAspect="1"/>
          </p:cNvPicPr>
          <p:nvPr/>
        </p:nvPicPr>
        <p:blipFill>
          <a:blip r:embed="rId2" cstate="print"/>
          <a:stretch>
            <a:fillRect/>
          </a:stretch>
        </p:blipFill>
        <p:spPr>
          <a:xfrm>
            <a:off x="1466850" y="3536240"/>
            <a:ext cx="2724150" cy="2781300"/>
          </a:xfrm>
          <a:prstGeom prst="rect">
            <a:avLst/>
          </a:prstGeom>
        </p:spPr>
      </p:pic>
      <p:pic>
        <p:nvPicPr>
          <p:cNvPr id="5" name="Picture 4"/>
          <p:cNvPicPr>
            <a:picLocks noChangeAspect="1"/>
          </p:cNvPicPr>
          <p:nvPr/>
        </p:nvPicPr>
        <p:blipFill>
          <a:blip r:embed="rId3" cstate="print"/>
          <a:stretch>
            <a:fillRect/>
          </a:stretch>
        </p:blipFill>
        <p:spPr>
          <a:xfrm>
            <a:off x="6096000" y="3806825"/>
            <a:ext cx="3638550" cy="2505075"/>
          </a:xfrm>
          <a:prstGeom prst="rect">
            <a:avLst/>
          </a:prstGeom>
        </p:spPr>
      </p:pic>
    </p:spTree>
    <p:extLst>
      <p:ext uri="{BB962C8B-B14F-4D97-AF65-F5344CB8AC3E}">
        <p14:creationId xmlns:p14="http://schemas.microsoft.com/office/powerpoint/2010/main" val="203692632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Paired t-test - 2</a:t>
            </a:r>
          </a:p>
        </p:txBody>
      </p:sp>
      <p:sp>
        <p:nvSpPr>
          <p:cNvPr id="4" name="Rectangle 3"/>
          <p:cNvSpPr/>
          <p:nvPr/>
        </p:nvSpPr>
        <p:spPr>
          <a:xfrm>
            <a:off x="4760014" y="2517994"/>
            <a:ext cx="6793357" cy="1477328"/>
          </a:xfrm>
          <a:prstGeom prst="rect">
            <a:avLst/>
          </a:prstGeom>
        </p:spPr>
        <p:txBody>
          <a:bodyPr wrap="square">
            <a:spAutoFit/>
          </a:bodyPr>
          <a:lstStyle/>
          <a:p>
            <a:r>
              <a:rPr lang="en-US" dirty="0">
                <a:solidFill>
                  <a:srgbClr val="000080"/>
                </a:solidFill>
              </a:rPr>
              <a:t>In [</a:t>
            </a:r>
            <a:r>
              <a:rPr lang="en-US" b="1" dirty="0">
                <a:solidFill>
                  <a:srgbClr val="000080"/>
                </a:solidFill>
              </a:rPr>
              <a:t>234</a:t>
            </a:r>
            <a:r>
              <a:rPr lang="en-US" dirty="0">
                <a:solidFill>
                  <a:srgbClr val="000080"/>
                </a:solidFill>
              </a:rPr>
              <a:t>]:</a:t>
            </a:r>
            <a:r>
              <a:rPr lang="en-US" dirty="0"/>
              <a:t> </a:t>
            </a:r>
            <a:r>
              <a:rPr lang="en-US" dirty="0" err="1"/>
              <a:t>grades.mean</a:t>
            </a:r>
            <a:r>
              <a:rPr lang="en-US" dirty="0"/>
              <a:t>(0) </a:t>
            </a:r>
            <a:r>
              <a:rPr lang="en-US" dirty="0">
                <a:solidFill>
                  <a:srgbClr val="00B050"/>
                </a:solidFill>
              </a:rPr>
              <a:t># Mean </a:t>
            </a:r>
            <a:endParaRPr lang="en-US" dirty="0"/>
          </a:p>
          <a:p>
            <a:r>
              <a:rPr lang="en-US" dirty="0">
                <a:solidFill>
                  <a:srgbClr val="8B0000"/>
                </a:solidFill>
              </a:rPr>
              <a:t>Out[</a:t>
            </a:r>
            <a:r>
              <a:rPr lang="en-US" b="1" dirty="0">
                <a:solidFill>
                  <a:srgbClr val="8B0000"/>
                </a:solidFill>
              </a:rPr>
              <a:t>234</a:t>
            </a:r>
            <a:r>
              <a:rPr lang="en-US" dirty="0">
                <a:solidFill>
                  <a:srgbClr val="8B0000"/>
                </a:solidFill>
              </a:rPr>
              <a:t>]:</a:t>
            </a:r>
            <a:r>
              <a:rPr lang="en-US" dirty="0"/>
              <a:t> array([ 78. , 79.2])</a:t>
            </a:r>
          </a:p>
          <a:p>
            <a:endParaRPr lang="en-US" dirty="0"/>
          </a:p>
          <a:p>
            <a:r>
              <a:rPr lang="en-US" dirty="0">
                <a:solidFill>
                  <a:srgbClr val="000080"/>
                </a:solidFill>
              </a:rPr>
              <a:t>In [</a:t>
            </a:r>
            <a:r>
              <a:rPr lang="en-US" b="1" dirty="0">
                <a:solidFill>
                  <a:srgbClr val="000080"/>
                </a:solidFill>
              </a:rPr>
              <a:t>235</a:t>
            </a:r>
            <a:r>
              <a:rPr lang="en-US" dirty="0">
                <a:solidFill>
                  <a:srgbClr val="000080"/>
                </a:solidFill>
              </a:rPr>
              <a:t>]:</a:t>
            </a:r>
            <a:r>
              <a:rPr lang="en-US" dirty="0"/>
              <a:t> grades.std(0)/</a:t>
            </a:r>
            <a:r>
              <a:rPr lang="en-US" dirty="0" err="1"/>
              <a:t>sqrt</a:t>
            </a:r>
            <a:r>
              <a:rPr lang="en-US" dirty="0"/>
              <a:t>(10) </a:t>
            </a:r>
            <a:r>
              <a:rPr lang="en-US" dirty="0">
                <a:solidFill>
                  <a:srgbClr val="00B050"/>
                </a:solidFill>
              </a:rPr>
              <a:t># SEM </a:t>
            </a:r>
          </a:p>
          <a:p>
            <a:r>
              <a:rPr lang="en-US" dirty="0">
                <a:solidFill>
                  <a:srgbClr val="8B0000"/>
                </a:solidFill>
              </a:rPr>
              <a:t>Out[</a:t>
            </a:r>
            <a:r>
              <a:rPr lang="en-US" b="1" dirty="0">
                <a:solidFill>
                  <a:srgbClr val="8B0000"/>
                </a:solidFill>
              </a:rPr>
              <a:t>235</a:t>
            </a:r>
            <a:r>
              <a:rPr lang="en-US" dirty="0">
                <a:solidFill>
                  <a:srgbClr val="8B0000"/>
                </a:solidFill>
              </a:rPr>
              <a:t>]:</a:t>
            </a:r>
            <a:r>
              <a:rPr lang="en-US" dirty="0"/>
              <a:t> array([ 5.01198563, 4.97352993])</a:t>
            </a:r>
          </a:p>
        </p:txBody>
      </p:sp>
      <p:sp>
        <p:nvSpPr>
          <p:cNvPr id="5" name="Rectangle 4"/>
          <p:cNvSpPr/>
          <p:nvPr/>
        </p:nvSpPr>
        <p:spPr>
          <a:xfrm>
            <a:off x="936675" y="2194919"/>
            <a:ext cx="2522807" cy="3785652"/>
          </a:xfrm>
          <a:prstGeom prst="rect">
            <a:avLst/>
          </a:prstGeom>
        </p:spPr>
        <p:txBody>
          <a:bodyPr wrap="square">
            <a:spAutoFit/>
          </a:bodyPr>
          <a:lstStyle/>
          <a:p>
            <a:r>
              <a:rPr lang="en-US" sz="2000" dirty="0">
                <a:solidFill>
                  <a:srgbClr val="000080"/>
                </a:solidFill>
              </a:rPr>
              <a:t>In [</a:t>
            </a:r>
            <a:r>
              <a:rPr lang="en-US" sz="2000" b="1" dirty="0">
                <a:solidFill>
                  <a:srgbClr val="000080"/>
                </a:solidFill>
              </a:rPr>
              <a:t>228</a:t>
            </a:r>
            <a:r>
              <a:rPr lang="en-US" sz="2000" dirty="0">
                <a:solidFill>
                  <a:srgbClr val="000080"/>
                </a:solidFill>
              </a:rPr>
              <a:t>]:</a:t>
            </a:r>
            <a:r>
              <a:rPr lang="en-US" sz="2000" dirty="0"/>
              <a:t> </a:t>
            </a:r>
            <a:r>
              <a:rPr lang="en-US" sz="2000" dirty="0" err="1"/>
              <a:t>grades.tolist</a:t>
            </a:r>
            <a:r>
              <a:rPr lang="en-US" sz="2000" dirty="0"/>
              <a:t>()</a:t>
            </a:r>
          </a:p>
          <a:p>
            <a:r>
              <a:rPr lang="en-US" sz="2000" dirty="0">
                <a:solidFill>
                  <a:srgbClr val="8B0000"/>
                </a:solidFill>
              </a:rPr>
              <a:t>Out[</a:t>
            </a:r>
            <a:r>
              <a:rPr lang="en-US" sz="2000" b="1" dirty="0">
                <a:solidFill>
                  <a:srgbClr val="8B0000"/>
                </a:solidFill>
              </a:rPr>
              <a:t>228</a:t>
            </a:r>
            <a:r>
              <a:rPr lang="en-US" sz="2000" dirty="0">
                <a:solidFill>
                  <a:srgbClr val="8B0000"/>
                </a:solidFill>
              </a:rPr>
              <a:t>]:</a:t>
            </a:r>
            <a:r>
              <a:rPr lang="en-US" sz="2000" dirty="0"/>
              <a:t> </a:t>
            </a:r>
          </a:p>
          <a:p>
            <a:r>
              <a:rPr lang="en-US" sz="2000" dirty="0"/>
              <a:t>[[ 104., 107.],</a:t>
            </a:r>
          </a:p>
          <a:p>
            <a:r>
              <a:rPr lang="en-US" sz="2000" dirty="0"/>
              <a:t>[ 81., 82.],</a:t>
            </a:r>
          </a:p>
          <a:p>
            <a:r>
              <a:rPr lang="en-US" sz="2000" dirty="0"/>
              <a:t>[ 46., 48.],</a:t>
            </a:r>
          </a:p>
          <a:p>
            <a:r>
              <a:rPr lang="en-US" sz="2000" dirty="0"/>
              <a:t>[ 81., 84.],</a:t>
            </a:r>
          </a:p>
          <a:p>
            <a:r>
              <a:rPr lang="en-US" sz="2000" dirty="0"/>
              <a:t>[ 80., 80.],</a:t>
            </a:r>
          </a:p>
          <a:p>
            <a:r>
              <a:rPr lang="en-US" sz="2000" dirty="0"/>
              <a:t>[ 91., 91.],</a:t>
            </a:r>
          </a:p>
          <a:p>
            <a:r>
              <a:rPr lang="en-US" sz="2000" dirty="0"/>
              <a:t>[ 57., 59.],</a:t>
            </a:r>
          </a:p>
          <a:p>
            <a:r>
              <a:rPr lang="en-US" sz="2000" dirty="0"/>
              <a:t>[ 72., 74.],</a:t>
            </a:r>
          </a:p>
          <a:p>
            <a:r>
              <a:rPr lang="en-US" sz="2000" dirty="0"/>
              <a:t>[ 78., 77.],</a:t>
            </a:r>
          </a:p>
          <a:p>
            <a:r>
              <a:rPr lang="en-US" sz="2000" dirty="0"/>
              <a:t>[ 90., 90.]]</a:t>
            </a:r>
          </a:p>
        </p:txBody>
      </p:sp>
      <p:sp>
        <p:nvSpPr>
          <p:cNvPr id="6" name="TextBox 5"/>
          <p:cNvSpPr txBox="1"/>
          <p:nvPr/>
        </p:nvSpPr>
        <p:spPr>
          <a:xfrm>
            <a:off x="1625601" y="1611085"/>
            <a:ext cx="5076583" cy="400110"/>
          </a:xfrm>
          <a:prstGeom prst="rect">
            <a:avLst/>
          </a:prstGeom>
          <a:noFill/>
          <a:ln>
            <a:solidFill>
              <a:schemeClr val="accent1"/>
            </a:solidFill>
          </a:ln>
        </p:spPr>
        <p:txBody>
          <a:bodyPr wrap="none" rtlCol="0">
            <a:spAutoFit/>
          </a:bodyPr>
          <a:lstStyle/>
          <a:p>
            <a:r>
              <a:rPr lang="en-US" sz="2000" dirty="0"/>
              <a:t>Do students get better grades after treatment?</a:t>
            </a:r>
          </a:p>
        </p:txBody>
      </p:sp>
      <p:sp>
        <p:nvSpPr>
          <p:cNvPr id="7" name="Rectangle 6"/>
          <p:cNvSpPr/>
          <p:nvPr/>
        </p:nvSpPr>
        <p:spPr>
          <a:xfrm>
            <a:off x="4812363" y="4028778"/>
            <a:ext cx="6096000" cy="646331"/>
          </a:xfrm>
          <a:prstGeom prst="rect">
            <a:avLst/>
          </a:prstGeom>
        </p:spPr>
        <p:txBody>
          <a:bodyPr>
            <a:spAutoFit/>
          </a:bodyPr>
          <a:lstStyle/>
          <a:p>
            <a:r>
              <a:rPr lang="en-US" dirty="0">
                <a:solidFill>
                  <a:srgbClr val="000080"/>
                </a:solidFill>
              </a:rPr>
              <a:t>In [</a:t>
            </a:r>
            <a:r>
              <a:rPr lang="en-US" b="1" dirty="0">
                <a:solidFill>
                  <a:srgbClr val="000080"/>
                </a:solidFill>
              </a:rPr>
              <a:t>236</a:t>
            </a:r>
            <a:r>
              <a:rPr lang="en-US" dirty="0">
                <a:solidFill>
                  <a:srgbClr val="000080"/>
                </a:solidFill>
              </a:rPr>
              <a:t>]:</a:t>
            </a:r>
            <a:r>
              <a:rPr lang="en-US" dirty="0"/>
              <a:t> </a:t>
            </a:r>
            <a:r>
              <a:rPr lang="en-US" dirty="0" err="1"/>
              <a:t>stat.ttest_ind</a:t>
            </a:r>
            <a:r>
              <a:rPr lang="en-US" dirty="0"/>
              <a:t>(grades[:,1], grades[:,0])</a:t>
            </a:r>
          </a:p>
          <a:p>
            <a:r>
              <a:rPr lang="en-US" dirty="0">
                <a:solidFill>
                  <a:srgbClr val="8B0000"/>
                </a:solidFill>
              </a:rPr>
              <a:t>Out[</a:t>
            </a:r>
            <a:r>
              <a:rPr lang="en-US" b="1" dirty="0">
                <a:solidFill>
                  <a:srgbClr val="8B0000"/>
                </a:solidFill>
              </a:rPr>
              <a:t>236</a:t>
            </a:r>
            <a:r>
              <a:rPr lang="en-US" dirty="0">
                <a:solidFill>
                  <a:srgbClr val="8B0000"/>
                </a:solidFill>
              </a:rPr>
              <a:t>]:</a:t>
            </a:r>
            <a:r>
              <a:rPr lang="en-US" dirty="0"/>
              <a:t> </a:t>
            </a:r>
            <a:r>
              <a:rPr lang="en-US" dirty="0" err="1"/>
              <a:t>Ttest_indResult</a:t>
            </a:r>
            <a:r>
              <a:rPr lang="en-US" dirty="0"/>
              <a:t>(statistic=0.161, </a:t>
            </a:r>
            <a:r>
              <a:rPr lang="en-US" dirty="0" err="1"/>
              <a:t>pvalue</a:t>
            </a:r>
            <a:r>
              <a:rPr lang="en-US" dirty="0"/>
              <a:t>=0.873)</a:t>
            </a:r>
          </a:p>
        </p:txBody>
      </p:sp>
      <p:sp>
        <p:nvSpPr>
          <p:cNvPr id="8" name="Rectangle 7"/>
          <p:cNvSpPr/>
          <p:nvPr/>
        </p:nvSpPr>
        <p:spPr>
          <a:xfrm>
            <a:off x="4818741" y="4975725"/>
            <a:ext cx="7184571" cy="1477328"/>
          </a:xfrm>
          <a:prstGeom prst="rect">
            <a:avLst/>
          </a:prstGeom>
        </p:spPr>
        <p:txBody>
          <a:bodyPr wrap="square">
            <a:spAutoFit/>
          </a:bodyPr>
          <a:lstStyle/>
          <a:p>
            <a:r>
              <a:rPr lang="en-US" dirty="0">
                <a:solidFill>
                  <a:srgbClr val="000080"/>
                </a:solidFill>
              </a:rPr>
              <a:t>In [</a:t>
            </a:r>
            <a:r>
              <a:rPr lang="en-US" b="1" dirty="0">
                <a:solidFill>
                  <a:srgbClr val="000080"/>
                </a:solidFill>
              </a:rPr>
              <a:t>237</a:t>
            </a:r>
            <a:r>
              <a:rPr lang="en-US" dirty="0">
                <a:solidFill>
                  <a:srgbClr val="000080"/>
                </a:solidFill>
              </a:rPr>
              <a:t>]:</a:t>
            </a:r>
            <a:r>
              <a:rPr lang="en-US" dirty="0"/>
              <a:t> (grades[:,1]-grades[:,0]).mean() </a:t>
            </a:r>
            <a:r>
              <a:rPr lang="en-US" dirty="0">
                <a:solidFill>
                  <a:srgbClr val="00B050"/>
                </a:solidFill>
              </a:rPr>
              <a:t># mean difference</a:t>
            </a:r>
          </a:p>
          <a:p>
            <a:r>
              <a:rPr lang="en-US" dirty="0">
                <a:solidFill>
                  <a:srgbClr val="8B0000"/>
                </a:solidFill>
              </a:rPr>
              <a:t>Out[</a:t>
            </a:r>
            <a:r>
              <a:rPr lang="en-US" b="1" dirty="0">
                <a:solidFill>
                  <a:srgbClr val="8B0000"/>
                </a:solidFill>
              </a:rPr>
              <a:t>238</a:t>
            </a:r>
            <a:r>
              <a:rPr lang="en-US" dirty="0">
                <a:solidFill>
                  <a:srgbClr val="8B0000"/>
                </a:solidFill>
              </a:rPr>
              <a:t>]:</a:t>
            </a:r>
            <a:r>
              <a:rPr lang="en-US" dirty="0"/>
              <a:t> 1.2</a:t>
            </a:r>
          </a:p>
          <a:p>
            <a:endParaRPr lang="en-US" dirty="0"/>
          </a:p>
          <a:p>
            <a:r>
              <a:rPr lang="en-US" dirty="0">
                <a:solidFill>
                  <a:srgbClr val="000080"/>
                </a:solidFill>
              </a:rPr>
              <a:t>In [</a:t>
            </a:r>
            <a:r>
              <a:rPr lang="en-US" b="1" dirty="0">
                <a:solidFill>
                  <a:srgbClr val="000080"/>
                </a:solidFill>
              </a:rPr>
              <a:t>238</a:t>
            </a:r>
            <a:r>
              <a:rPr lang="en-US" dirty="0">
                <a:solidFill>
                  <a:srgbClr val="000080"/>
                </a:solidFill>
              </a:rPr>
              <a:t>]:</a:t>
            </a:r>
            <a:r>
              <a:rPr lang="en-US" dirty="0"/>
              <a:t> (grades[:,1]-grades[:,0]).std()/</a:t>
            </a:r>
            <a:r>
              <a:rPr lang="en-US" dirty="0" err="1"/>
              <a:t>sqrt</a:t>
            </a:r>
            <a:r>
              <a:rPr lang="en-US" dirty="0"/>
              <a:t>(10)   </a:t>
            </a:r>
            <a:r>
              <a:rPr lang="en-US" dirty="0">
                <a:solidFill>
                  <a:srgbClr val="00B050"/>
                </a:solidFill>
              </a:rPr>
              <a:t># SEM of difference</a:t>
            </a:r>
          </a:p>
          <a:p>
            <a:r>
              <a:rPr lang="en-US" dirty="0">
                <a:solidFill>
                  <a:srgbClr val="8B0000"/>
                </a:solidFill>
              </a:rPr>
              <a:t>Out[</a:t>
            </a:r>
            <a:r>
              <a:rPr lang="en-US" b="1" dirty="0">
                <a:solidFill>
                  <a:srgbClr val="8B0000"/>
                </a:solidFill>
              </a:rPr>
              <a:t>237</a:t>
            </a:r>
            <a:r>
              <a:rPr lang="en-US" dirty="0">
                <a:solidFill>
                  <a:srgbClr val="8B0000"/>
                </a:solidFill>
              </a:rPr>
              <a:t>]:</a:t>
            </a:r>
            <a:r>
              <a:rPr lang="en-US" dirty="0"/>
              <a:t> 0.41952353926806063</a:t>
            </a:r>
          </a:p>
        </p:txBody>
      </p:sp>
      <p:sp>
        <p:nvSpPr>
          <p:cNvPr id="9" name="TextBox 8"/>
          <p:cNvSpPr txBox="1"/>
          <p:nvPr/>
        </p:nvSpPr>
        <p:spPr>
          <a:xfrm>
            <a:off x="10348688" y="4151085"/>
            <a:ext cx="1461426" cy="646331"/>
          </a:xfrm>
          <a:prstGeom prst="rect">
            <a:avLst/>
          </a:prstGeom>
          <a:noFill/>
          <a:ln>
            <a:solidFill>
              <a:srgbClr val="FF0000"/>
            </a:solidFill>
          </a:ln>
        </p:spPr>
        <p:txBody>
          <a:bodyPr wrap="none" rtlCol="0">
            <a:spAutoFit/>
          </a:bodyPr>
          <a:lstStyle/>
          <a:p>
            <a:r>
              <a:rPr lang="en-US" dirty="0"/>
              <a:t>No significant</a:t>
            </a:r>
            <a:br>
              <a:rPr lang="en-US" dirty="0"/>
            </a:br>
            <a:r>
              <a:rPr lang="en-US" dirty="0"/>
              <a:t>difference</a:t>
            </a:r>
          </a:p>
        </p:txBody>
      </p:sp>
    </p:spTree>
    <p:extLst>
      <p:ext uri="{BB962C8B-B14F-4D97-AF65-F5344CB8AC3E}">
        <p14:creationId xmlns:p14="http://schemas.microsoft.com/office/powerpoint/2010/main" val="574178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9"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Paired t-test - 3</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p:txBody>
      </p:sp>
      <p:pic>
        <p:nvPicPr>
          <p:cNvPr id="4" name="Picture 3"/>
          <p:cNvPicPr>
            <a:picLocks noChangeAspect="1"/>
          </p:cNvPicPr>
          <p:nvPr/>
        </p:nvPicPr>
        <p:blipFill>
          <a:blip r:embed="rId2" cstate="print"/>
          <a:stretch>
            <a:fillRect/>
          </a:stretch>
        </p:blipFill>
        <p:spPr>
          <a:xfrm>
            <a:off x="848750" y="1925310"/>
            <a:ext cx="3184525" cy="1943100"/>
          </a:xfrm>
          <a:prstGeom prst="rect">
            <a:avLst/>
          </a:prstGeom>
        </p:spPr>
      </p:pic>
      <p:sp>
        <p:nvSpPr>
          <p:cNvPr id="6" name="TextBox 5"/>
          <p:cNvSpPr txBox="1"/>
          <p:nvPr/>
        </p:nvSpPr>
        <p:spPr>
          <a:xfrm>
            <a:off x="651802" y="4917643"/>
            <a:ext cx="5748998" cy="1384995"/>
          </a:xfrm>
          <a:prstGeom prst="rect">
            <a:avLst/>
          </a:prstGeom>
          <a:noFill/>
        </p:spPr>
        <p:txBody>
          <a:bodyPr wrap="square" rtlCol="0">
            <a:spAutoFit/>
          </a:bodyPr>
          <a:lstStyle/>
          <a:p>
            <a:r>
              <a:rPr lang="en-US" sz="2800" dirty="0">
                <a:sym typeface="Symbol" panose="05050102010706020507" pitchFamily="18" charset="2"/>
              </a:rPr>
              <a:t></a:t>
            </a:r>
            <a:r>
              <a:rPr lang="en-US" sz="2800" baseline="-25000" dirty="0">
                <a:sym typeface="Symbol" panose="05050102010706020507" pitchFamily="18" charset="2"/>
              </a:rPr>
              <a:t>0</a:t>
            </a:r>
            <a:r>
              <a:rPr lang="en-US" sz="2800" dirty="0">
                <a:sym typeface="Symbol" panose="05050102010706020507" pitchFamily="18" charset="2"/>
              </a:rPr>
              <a:t> is usually 0, unless the goal is to test whether the difference is significant different from </a:t>
            </a:r>
            <a:r>
              <a:rPr lang="en-US" sz="2800" baseline="-25000" dirty="0">
                <a:sym typeface="Symbol" panose="05050102010706020507" pitchFamily="18" charset="2"/>
              </a:rPr>
              <a:t>0</a:t>
            </a:r>
            <a:r>
              <a:rPr lang="en-US" sz="2800" dirty="0">
                <a:sym typeface="Symbol" panose="05050102010706020507" pitchFamily="18" charset="2"/>
              </a:rPr>
              <a:t> </a:t>
            </a:r>
            <a:endParaRPr lang="en-US" sz="2800" dirty="0"/>
          </a:p>
        </p:txBody>
      </p:sp>
      <p:sp>
        <p:nvSpPr>
          <p:cNvPr id="7" name="TextBox 6"/>
          <p:cNvSpPr txBox="1"/>
          <p:nvPr/>
        </p:nvSpPr>
        <p:spPr>
          <a:xfrm>
            <a:off x="3723249" y="1331281"/>
            <a:ext cx="2435475" cy="369332"/>
          </a:xfrm>
          <a:prstGeom prst="rect">
            <a:avLst/>
          </a:prstGeom>
          <a:noFill/>
        </p:spPr>
        <p:txBody>
          <a:bodyPr wrap="none" rtlCol="0">
            <a:spAutoFit/>
          </a:bodyPr>
          <a:lstStyle/>
          <a:p>
            <a:r>
              <a:rPr lang="en-US" dirty="0"/>
              <a:t>Mean of the differences</a:t>
            </a:r>
          </a:p>
        </p:txBody>
      </p:sp>
      <p:sp>
        <p:nvSpPr>
          <p:cNvPr id="8" name="TextBox 7"/>
          <p:cNvSpPr txBox="1"/>
          <p:nvPr/>
        </p:nvSpPr>
        <p:spPr>
          <a:xfrm>
            <a:off x="3141785" y="3548797"/>
            <a:ext cx="2232661" cy="707886"/>
          </a:xfrm>
          <a:prstGeom prst="rect">
            <a:avLst/>
          </a:prstGeom>
          <a:noFill/>
        </p:spPr>
        <p:txBody>
          <a:bodyPr wrap="square" rtlCol="0">
            <a:spAutoFit/>
          </a:bodyPr>
          <a:lstStyle/>
          <a:p>
            <a:r>
              <a:rPr lang="en-US" sz="2000" dirty="0"/>
              <a:t>Standard deviation of the differences</a:t>
            </a:r>
          </a:p>
        </p:txBody>
      </p:sp>
      <p:cxnSp>
        <p:nvCxnSpPr>
          <p:cNvPr id="10" name="Straight Arrow Connector 9"/>
          <p:cNvCxnSpPr>
            <a:stCxn id="7" idx="1"/>
          </p:cNvCxnSpPr>
          <p:nvPr/>
        </p:nvCxnSpPr>
        <p:spPr>
          <a:xfrm flipH="1">
            <a:off x="2560321" y="1515947"/>
            <a:ext cx="1162928" cy="552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3038622" y="2961993"/>
            <a:ext cx="684627" cy="492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221438" y="5001087"/>
            <a:ext cx="6096000" cy="646331"/>
          </a:xfrm>
          <a:prstGeom prst="rect">
            <a:avLst/>
          </a:prstGeom>
        </p:spPr>
        <p:txBody>
          <a:bodyPr>
            <a:spAutoFit/>
          </a:bodyPr>
          <a:lstStyle/>
          <a:p>
            <a:r>
              <a:rPr lang="en-US" dirty="0">
                <a:solidFill>
                  <a:srgbClr val="000080"/>
                </a:solidFill>
              </a:rPr>
              <a:t>In [</a:t>
            </a:r>
            <a:r>
              <a:rPr lang="en-US" b="1" dirty="0">
                <a:solidFill>
                  <a:srgbClr val="000080"/>
                </a:solidFill>
              </a:rPr>
              <a:t>232</a:t>
            </a:r>
            <a:r>
              <a:rPr lang="en-US" dirty="0">
                <a:solidFill>
                  <a:srgbClr val="000080"/>
                </a:solidFill>
              </a:rPr>
              <a:t>]:</a:t>
            </a:r>
            <a:r>
              <a:rPr lang="en-US" dirty="0"/>
              <a:t> stat.ttest_1samp(grades[:,1]-grades[:,0], 0)</a:t>
            </a:r>
          </a:p>
          <a:p>
            <a:r>
              <a:rPr lang="en-US" dirty="0">
                <a:solidFill>
                  <a:srgbClr val="8B0000"/>
                </a:solidFill>
              </a:rPr>
              <a:t>Out[</a:t>
            </a:r>
            <a:r>
              <a:rPr lang="en-US" b="1" dirty="0">
                <a:solidFill>
                  <a:srgbClr val="8B0000"/>
                </a:solidFill>
              </a:rPr>
              <a:t>232</a:t>
            </a:r>
            <a:r>
              <a:rPr lang="en-US" dirty="0">
                <a:solidFill>
                  <a:srgbClr val="8B0000"/>
                </a:solidFill>
              </a:rPr>
              <a:t>]:</a:t>
            </a:r>
            <a:r>
              <a:rPr lang="en-US" dirty="0"/>
              <a:t> Ttest_1sampResult(statistic=2.713, </a:t>
            </a:r>
            <a:r>
              <a:rPr lang="en-US" dirty="0" err="1"/>
              <a:t>pvalue</a:t>
            </a:r>
            <a:r>
              <a:rPr lang="en-US" dirty="0"/>
              <a:t>=0.0238)</a:t>
            </a:r>
          </a:p>
        </p:txBody>
      </p:sp>
      <p:sp>
        <p:nvSpPr>
          <p:cNvPr id="15" name="Rectangle 14"/>
          <p:cNvSpPr/>
          <p:nvPr/>
        </p:nvSpPr>
        <p:spPr>
          <a:xfrm>
            <a:off x="7351989" y="684723"/>
            <a:ext cx="2522807" cy="3785652"/>
          </a:xfrm>
          <a:prstGeom prst="rect">
            <a:avLst/>
          </a:prstGeom>
        </p:spPr>
        <p:txBody>
          <a:bodyPr wrap="square">
            <a:spAutoFit/>
          </a:bodyPr>
          <a:lstStyle/>
          <a:p>
            <a:r>
              <a:rPr lang="en-US" sz="2000" dirty="0">
                <a:solidFill>
                  <a:srgbClr val="000080"/>
                </a:solidFill>
              </a:rPr>
              <a:t>In [</a:t>
            </a:r>
            <a:r>
              <a:rPr lang="en-US" sz="2000" b="1" dirty="0">
                <a:solidFill>
                  <a:srgbClr val="000080"/>
                </a:solidFill>
              </a:rPr>
              <a:t>228</a:t>
            </a:r>
            <a:r>
              <a:rPr lang="en-US" sz="2000" dirty="0">
                <a:solidFill>
                  <a:srgbClr val="000080"/>
                </a:solidFill>
              </a:rPr>
              <a:t>]:</a:t>
            </a:r>
            <a:r>
              <a:rPr lang="en-US" sz="2000" dirty="0"/>
              <a:t> </a:t>
            </a:r>
            <a:r>
              <a:rPr lang="en-US" sz="2000" dirty="0" err="1"/>
              <a:t>grades.tolist</a:t>
            </a:r>
            <a:r>
              <a:rPr lang="en-US" sz="2000" dirty="0"/>
              <a:t>()</a:t>
            </a:r>
          </a:p>
          <a:p>
            <a:r>
              <a:rPr lang="en-US" sz="2000" dirty="0">
                <a:solidFill>
                  <a:srgbClr val="8B0000"/>
                </a:solidFill>
              </a:rPr>
              <a:t>Out[</a:t>
            </a:r>
            <a:r>
              <a:rPr lang="en-US" sz="2000" b="1" dirty="0">
                <a:solidFill>
                  <a:srgbClr val="8B0000"/>
                </a:solidFill>
              </a:rPr>
              <a:t>228</a:t>
            </a:r>
            <a:r>
              <a:rPr lang="en-US" sz="2000" dirty="0">
                <a:solidFill>
                  <a:srgbClr val="8B0000"/>
                </a:solidFill>
              </a:rPr>
              <a:t>]:</a:t>
            </a:r>
            <a:r>
              <a:rPr lang="en-US" sz="2000" dirty="0"/>
              <a:t> </a:t>
            </a:r>
          </a:p>
          <a:p>
            <a:r>
              <a:rPr lang="en-US" sz="2000" dirty="0"/>
              <a:t>[[ 104., 107.],</a:t>
            </a:r>
          </a:p>
          <a:p>
            <a:r>
              <a:rPr lang="en-US" sz="2000" dirty="0"/>
              <a:t>[ 81., 82.],</a:t>
            </a:r>
          </a:p>
          <a:p>
            <a:r>
              <a:rPr lang="en-US" sz="2000" dirty="0"/>
              <a:t>[ 46., 48.],</a:t>
            </a:r>
          </a:p>
          <a:p>
            <a:r>
              <a:rPr lang="en-US" sz="2000" dirty="0"/>
              <a:t>[ 81., 84.],</a:t>
            </a:r>
          </a:p>
          <a:p>
            <a:r>
              <a:rPr lang="en-US" sz="2000" dirty="0"/>
              <a:t>[ 80., 80.],</a:t>
            </a:r>
          </a:p>
          <a:p>
            <a:r>
              <a:rPr lang="en-US" sz="2000" dirty="0"/>
              <a:t>[ 91., 91.],</a:t>
            </a:r>
          </a:p>
          <a:p>
            <a:r>
              <a:rPr lang="en-US" sz="2000" dirty="0"/>
              <a:t>[ 57., 59.],</a:t>
            </a:r>
          </a:p>
          <a:p>
            <a:r>
              <a:rPr lang="en-US" sz="2000" dirty="0"/>
              <a:t>[ 72., 74.],</a:t>
            </a:r>
          </a:p>
          <a:p>
            <a:r>
              <a:rPr lang="en-US" sz="2000" dirty="0"/>
              <a:t>[ 78., 77.],</a:t>
            </a:r>
          </a:p>
          <a:p>
            <a:r>
              <a:rPr lang="en-US" sz="2000" dirty="0"/>
              <a:t>[ 90., 90.]]</a:t>
            </a:r>
          </a:p>
        </p:txBody>
      </p:sp>
      <p:sp>
        <p:nvSpPr>
          <p:cNvPr id="17" name="TextBox 16"/>
          <p:cNvSpPr txBox="1"/>
          <p:nvPr/>
        </p:nvSpPr>
        <p:spPr>
          <a:xfrm>
            <a:off x="7875310" y="5740042"/>
            <a:ext cx="1454757" cy="646331"/>
          </a:xfrm>
          <a:prstGeom prst="rect">
            <a:avLst/>
          </a:prstGeom>
          <a:noFill/>
          <a:ln>
            <a:solidFill>
              <a:srgbClr val="FF0000"/>
            </a:solidFill>
          </a:ln>
        </p:spPr>
        <p:txBody>
          <a:bodyPr wrap="none" rtlCol="0">
            <a:spAutoFit/>
          </a:bodyPr>
          <a:lstStyle/>
          <a:p>
            <a:r>
              <a:rPr lang="en-US" dirty="0"/>
              <a:t>Significant</a:t>
            </a:r>
            <a:br>
              <a:rPr lang="en-US" dirty="0"/>
            </a:br>
            <a:r>
              <a:rPr lang="en-US" dirty="0"/>
              <a:t>improvement</a:t>
            </a:r>
          </a:p>
        </p:txBody>
      </p:sp>
    </p:spTree>
    <p:extLst>
      <p:ext uri="{BB962C8B-B14F-4D97-AF65-F5344CB8AC3E}">
        <p14:creationId xmlns:p14="http://schemas.microsoft.com/office/powerpoint/2010/main" val="1656145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P-hacking </a:t>
            </a:r>
            <a:br>
              <a:rPr lang="en-US" sz="4000" dirty="0"/>
            </a:br>
            <a:r>
              <a:rPr lang="en-US" sz="4000" dirty="0"/>
              <a:t>T-test – do first babies tend to born late?</a:t>
            </a:r>
          </a:p>
        </p:txBody>
      </p:sp>
      <p:pic>
        <p:nvPicPr>
          <p:cNvPr id="6" name="Picture 5"/>
          <p:cNvPicPr>
            <a:picLocks noChangeAspect="1"/>
          </p:cNvPicPr>
          <p:nvPr/>
        </p:nvPicPr>
        <p:blipFill>
          <a:blip r:embed="rId2" cstate="print"/>
          <a:stretch>
            <a:fillRect/>
          </a:stretch>
        </p:blipFill>
        <p:spPr>
          <a:xfrm>
            <a:off x="6689949" y="1706311"/>
            <a:ext cx="3417294" cy="2336762"/>
          </a:xfrm>
          <a:prstGeom prst="rect">
            <a:avLst/>
          </a:prstGeom>
        </p:spPr>
      </p:pic>
      <p:pic>
        <p:nvPicPr>
          <p:cNvPr id="7" name="Picture 6"/>
          <p:cNvPicPr>
            <a:picLocks noChangeAspect="1"/>
          </p:cNvPicPr>
          <p:nvPr/>
        </p:nvPicPr>
        <p:blipFill>
          <a:blip r:embed="rId3" cstate="print"/>
          <a:stretch>
            <a:fillRect/>
          </a:stretch>
        </p:blipFill>
        <p:spPr>
          <a:xfrm>
            <a:off x="2150166" y="1694682"/>
            <a:ext cx="3584393" cy="2360021"/>
          </a:xfrm>
          <a:prstGeom prst="rect">
            <a:avLst/>
          </a:prstGeom>
        </p:spPr>
      </p:pic>
      <p:sp>
        <p:nvSpPr>
          <p:cNvPr id="8" name="Rectangle 7"/>
          <p:cNvSpPr/>
          <p:nvPr/>
        </p:nvSpPr>
        <p:spPr>
          <a:xfrm>
            <a:off x="1053972" y="4026158"/>
            <a:ext cx="9053272" cy="646331"/>
          </a:xfrm>
          <a:prstGeom prst="rect">
            <a:avLst/>
          </a:prstGeom>
          <a:ln>
            <a:solidFill>
              <a:schemeClr val="accent1"/>
            </a:solidFill>
          </a:ln>
        </p:spPr>
        <p:txBody>
          <a:bodyPr wrap="square">
            <a:spAutoFit/>
          </a:bodyPr>
          <a:lstStyle/>
          <a:p>
            <a:r>
              <a:rPr lang="en-US" dirty="0">
                <a:solidFill>
                  <a:srgbClr val="000080"/>
                </a:solidFill>
              </a:rPr>
              <a:t>In [</a:t>
            </a:r>
            <a:r>
              <a:rPr lang="en-US" b="1" dirty="0">
                <a:solidFill>
                  <a:srgbClr val="000080"/>
                </a:solidFill>
              </a:rPr>
              <a:t>178</a:t>
            </a:r>
            <a:r>
              <a:rPr lang="en-US" dirty="0">
                <a:solidFill>
                  <a:srgbClr val="000080"/>
                </a:solidFill>
              </a:rPr>
              <a:t>]:</a:t>
            </a:r>
            <a:r>
              <a:rPr lang="en-US" dirty="0"/>
              <a:t> </a:t>
            </a:r>
            <a:r>
              <a:rPr lang="en-US" dirty="0" err="1"/>
              <a:t>scipy.stats.ttest_ind</a:t>
            </a:r>
            <a:r>
              <a:rPr lang="en-US" dirty="0"/>
              <a:t>(</a:t>
            </a:r>
            <a:r>
              <a:rPr lang="en-US" dirty="0" err="1"/>
              <a:t>prglen</a:t>
            </a:r>
            <a:r>
              <a:rPr lang="en-US" dirty="0"/>
              <a:t>[</a:t>
            </a:r>
            <a:r>
              <a:rPr lang="en-US" dirty="0" err="1"/>
              <a:t>firstbaby</a:t>
            </a:r>
            <a:r>
              <a:rPr lang="en-US" dirty="0"/>
              <a:t>], </a:t>
            </a:r>
            <a:r>
              <a:rPr lang="en-US" dirty="0" err="1"/>
              <a:t>prglen</a:t>
            </a:r>
            <a:r>
              <a:rPr lang="en-US" dirty="0"/>
              <a:t>[~</a:t>
            </a:r>
            <a:r>
              <a:rPr lang="en-US" dirty="0" err="1"/>
              <a:t>firstbaby</a:t>
            </a:r>
            <a:r>
              <a:rPr lang="en-US" dirty="0"/>
              <a:t>])</a:t>
            </a:r>
          </a:p>
          <a:p>
            <a:r>
              <a:rPr lang="en-US" dirty="0">
                <a:solidFill>
                  <a:srgbClr val="8B0000"/>
                </a:solidFill>
              </a:rPr>
              <a:t>Out[</a:t>
            </a:r>
            <a:r>
              <a:rPr lang="en-US" b="1" dirty="0">
                <a:solidFill>
                  <a:srgbClr val="8B0000"/>
                </a:solidFill>
              </a:rPr>
              <a:t>178</a:t>
            </a:r>
            <a:r>
              <a:rPr lang="en-US" dirty="0">
                <a:solidFill>
                  <a:srgbClr val="8B0000"/>
                </a:solidFill>
              </a:rPr>
              <a:t>]:</a:t>
            </a:r>
            <a:r>
              <a:rPr lang="en-US" dirty="0"/>
              <a:t> </a:t>
            </a:r>
            <a:r>
              <a:rPr lang="en-US" dirty="0" err="1"/>
              <a:t>Ttest_indResult</a:t>
            </a:r>
            <a:r>
              <a:rPr lang="en-US" dirty="0"/>
              <a:t>(statistic=1.3311151692428498, </a:t>
            </a:r>
            <a:r>
              <a:rPr lang="en-US" dirty="0" err="1"/>
              <a:t>pvalue</a:t>
            </a:r>
            <a:r>
              <a:rPr lang="en-US" dirty="0"/>
              <a:t>=0.18318430868373525)</a:t>
            </a:r>
          </a:p>
        </p:txBody>
      </p:sp>
      <p:sp>
        <p:nvSpPr>
          <p:cNvPr id="4" name="Rectangle 3"/>
          <p:cNvSpPr/>
          <p:nvPr/>
        </p:nvSpPr>
        <p:spPr>
          <a:xfrm>
            <a:off x="1053972" y="4803432"/>
            <a:ext cx="9044769" cy="646331"/>
          </a:xfrm>
          <a:prstGeom prst="rect">
            <a:avLst/>
          </a:prstGeom>
          <a:ln>
            <a:solidFill>
              <a:schemeClr val="accent1"/>
            </a:solidFill>
          </a:ln>
        </p:spPr>
        <p:txBody>
          <a:bodyPr wrap="square">
            <a:spAutoFit/>
          </a:bodyPr>
          <a:lstStyle/>
          <a:p>
            <a:r>
              <a:rPr lang="en-US" dirty="0">
                <a:solidFill>
                  <a:srgbClr val="000080"/>
                </a:solidFill>
              </a:rPr>
              <a:t>In [</a:t>
            </a:r>
            <a:r>
              <a:rPr lang="en-US" b="1" dirty="0">
                <a:solidFill>
                  <a:srgbClr val="000080"/>
                </a:solidFill>
              </a:rPr>
              <a:t>651</a:t>
            </a:r>
            <a:r>
              <a:rPr lang="en-US" dirty="0">
                <a:solidFill>
                  <a:srgbClr val="000080"/>
                </a:solidFill>
              </a:rPr>
              <a:t>]:</a:t>
            </a:r>
            <a:r>
              <a:rPr lang="en-US" dirty="0"/>
              <a:t> </a:t>
            </a:r>
            <a:r>
              <a:rPr lang="en-US" dirty="0" err="1"/>
              <a:t>stat.ttest_ind</a:t>
            </a:r>
            <a:r>
              <a:rPr lang="en-US" dirty="0"/>
              <a:t>(</a:t>
            </a:r>
            <a:r>
              <a:rPr lang="en-US" dirty="0" err="1"/>
              <a:t>prglen</a:t>
            </a:r>
            <a:r>
              <a:rPr lang="en-US" dirty="0"/>
              <a:t>[</a:t>
            </a:r>
            <a:r>
              <a:rPr lang="en-US" dirty="0" err="1"/>
              <a:t>firstbaby</a:t>
            </a:r>
            <a:r>
              <a:rPr lang="en-US" dirty="0"/>
              <a:t> &amp; (</a:t>
            </a:r>
            <a:r>
              <a:rPr lang="en-US" dirty="0" err="1"/>
              <a:t>prglen</a:t>
            </a:r>
            <a:r>
              <a:rPr lang="en-US" dirty="0"/>
              <a:t> &gt; 30)], </a:t>
            </a:r>
            <a:r>
              <a:rPr lang="en-US" dirty="0" err="1"/>
              <a:t>prglen</a:t>
            </a:r>
            <a:r>
              <a:rPr lang="en-US" dirty="0"/>
              <a:t>[~</a:t>
            </a:r>
            <a:r>
              <a:rPr lang="en-US" dirty="0" err="1"/>
              <a:t>firstbaby</a:t>
            </a:r>
            <a:r>
              <a:rPr lang="en-US" dirty="0"/>
              <a:t> &amp; (</a:t>
            </a:r>
            <a:r>
              <a:rPr lang="en-US" dirty="0" err="1"/>
              <a:t>prglen</a:t>
            </a:r>
            <a:r>
              <a:rPr lang="en-US" dirty="0"/>
              <a:t> &gt; 30)])</a:t>
            </a:r>
          </a:p>
          <a:p>
            <a:r>
              <a:rPr lang="en-US" dirty="0">
                <a:solidFill>
                  <a:srgbClr val="8B0000"/>
                </a:solidFill>
              </a:rPr>
              <a:t>Out[</a:t>
            </a:r>
            <a:r>
              <a:rPr lang="en-US" b="1" dirty="0">
                <a:solidFill>
                  <a:srgbClr val="8B0000"/>
                </a:solidFill>
              </a:rPr>
              <a:t>651</a:t>
            </a:r>
            <a:r>
              <a:rPr lang="en-US" dirty="0">
                <a:solidFill>
                  <a:srgbClr val="8B0000"/>
                </a:solidFill>
              </a:rPr>
              <a:t>]:</a:t>
            </a:r>
            <a:r>
              <a:rPr lang="en-US" dirty="0"/>
              <a:t> </a:t>
            </a:r>
            <a:r>
              <a:rPr lang="en-US" dirty="0" err="1"/>
              <a:t>Ttest_indResult</a:t>
            </a:r>
            <a:r>
              <a:rPr lang="en-US" dirty="0"/>
              <a:t>(statistic=3.078170025144257, </a:t>
            </a:r>
            <a:r>
              <a:rPr lang="en-US" dirty="0" err="1"/>
              <a:t>pvalue</a:t>
            </a:r>
            <a:r>
              <a:rPr lang="en-US" dirty="0"/>
              <a:t>=0.0020891091939566528)</a:t>
            </a:r>
          </a:p>
        </p:txBody>
      </p:sp>
      <p:sp>
        <p:nvSpPr>
          <p:cNvPr id="5" name="Rectangle 4"/>
          <p:cNvSpPr/>
          <p:nvPr/>
        </p:nvSpPr>
        <p:spPr>
          <a:xfrm>
            <a:off x="1063941" y="5580706"/>
            <a:ext cx="9034799" cy="646331"/>
          </a:xfrm>
          <a:prstGeom prst="rect">
            <a:avLst/>
          </a:prstGeom>
          <a:ln>
            <a:solidFill>
              <a:schemeClr val="accent1"/>
            </a:solidFill>
          </a:ln>
        </p:spPr>
        <p:txBody>
          <a:bodyPr wrap="square">
            <a:spAutoFit/>
          </a:bodyPr>
          <a:lstStyle/>
          <a:p>
            <a:r>
              <a:rPr lang="en-US" dirty="0">
                <a:solidFill>
                  <a:srgbClr val="000080"/>
                </a:solidFill>
              </a:rPr>
              <a:t>In [</a:t>
            </a:r>
            <a:r>
              <a:rPr lang="en-US" b="1" dirty="0">
                <a:solidFill>
                  <a:srgbClr val="000080"/>
                </a:solidFill>
              </a:rPr>
              <a:t>657</a:t>
            </a:r>
            <a:r>
              <a:rPr lang="en-US" dirty="0">
                <a:solidFill>
                  <a:srgbClr val="000080"/>
                </a:solidFill>
              </a:rPr>
              <a:t>]:</a:t>
            </a:r>
            <a:r>
              <a:rPr lang="en-US" dirty="0"/>
              <a:t> </a:t>
            </a:r>
            <a:r>
              <a:rPr lang="en-US" dirty="0" err="1"/>
              <a:t>stat.ttest_ind</a:t>
            </a:r>
            <a:r>
              <a:rPr lang="en-US" dirty="0"/>
              <a:t>(</a:t>
            </a:r>
            <a:r>
              <a:rPr lang="en-US" dirty="0" err="1"/>
              <a:t>prglen</a:t>
            </a:r>
            <a:r>
              <a:rPr lang="en-US" dirty="0"/>
              <a:t>[</a:t>
            </a:r>
            <a:r>
              <a:rPr lang="en-US" dirty="0" err="1"/>
              <a:t>firstbaby</a:t>
            </a:r>
            <a:r>
              <a:rPr lang="en-US" dirty="0"/>
              <a:t> &amp; (</a:t>
            </a:r>
            <a:r>
              <a:rPr lang="en-US" dirty="0" err="1"/>
              <a:t>prglen</a:t>
            </a:r>
            <a:r>
              <a:rPr lang="en-US" dirty="0"/>
              <a:t> &gt; 35)], </a:t>
            </a:r>
            <a:r>
              <a:rPr lang="en-US" dirty="0" err="1"/>
              <a:t>prglen</a:t>
            </a:r>
            <a:r>
              <a:rPr lang="en-US" dirty="0"/>
              <a:t>[~</a:t>
            </a:r>
            <a:r>
              <a:rPr lang="en-US" dirty="0" err="1"/>
              <a:t>firstbaby</a:t>
            </a:r>
            <a:r>
              <a:rPr lang="en-US" dirty="0"/>
              <a:t> &amp; (</a:t>
            </a:r>
            <a:r>
              <a:rPr lang="en-US" dirty="0" err="1"/>
              <a:t>prglen</a:t>
            </a:r>
            <a:r>
              <a:rPr lang="en-US" dirty="0"/>
              <a:t> &gt; 35)])</a:t>
            </a:r>
          </a:p>
          <a:p>
            <a:r>
              <a:rPr lang="en-US" dirty="0">
                <a:solidFill>
                  <a:srgbClr val="8B0000"/>
                </a:solidFill>
              </a:rPr>
              <a:t>Out[</a:t>
            </a:r>
            <a:r>
              <a:rPr lang="en-US" b="1" dirty="0">
                <a:solidFill>
                  <a:srgbClr val="8B0000"/>
                </a:solidFill>
              </a:rPr>
              <a:t>657</a:t>
            </a:r>
            <a:r>
              <a:rPr lang="en-US" dirty="0">
                <a:solidFill>
                  <a:srgbClr val="8B0000"/>
                </a:solidFill>
              </a:rPr>
              <a:t>]:</a:t>
            </a:r>
            <a:r>
              <a:rPr lang="en-US" dirty="0"/>
              <a:t> </a:t>
            </a:r>
            <a:r>
              <a:rPr lang="en-US" dirty="0" err="1"/>
              <a:t>Ttest_indResult</a:t>
            </a:r>
            <a:r>
              <a:rPr lang="en-US" dirty="0"/>
              <a:t>(statistic=5.6315002087711932, </a:t>
            </a:r>
            <a:r>
              <a:rPr lang="en-US" dirty="0" err="1"/>
              <a:t>pvalue</a:t>
            </a:r>
            <a:r>
              <a:rPr lang="en-US" dirty="0"/>
              <a:t>=1.8446221993959388e-08)</a:t>
            </a:r>
          </a:p>
        </p:txBody>
      </p:sp>
      <p:sp>
        <p:nvSpPr>
          <p:cNvPr id="9" name="TextBox 8"/>
          <p:cNvSpPr txBox="1"/>
          <p:nvPr/>
        </p:nvSpPr>
        <p:spPr>
          <a:xfrm>
            <a:off x="1063941" y="6307906"/>
            <a:ext cx="8773620" cy="461665"/>
          </a:xfrm>
          <a:prstGeom prst="rect">
            <a:avLst/>
          </a:prstGeom>
          <a:noFill/>
        </p:spPr>
        <p:txBody>
          <a:bodyPr wrap="none" rtlCol="0">
            <a:spAutoFit/>
          </a:bodyPr>
          <a:lstStyle/>
          <a:p>
            <a:r>
              <a:rPr lang="en-US" sz="2400" dirty="0"/>
              <a:t>Is it okay to find a range to maximize significance (minimize p-value)?</a:t>
            </a:r>
          </a:p>
        </p:txBody>
      </p:sp>
      <p:grpSp>
        <p:nvGrpSpPr>
          <p:cNvPr id="12" name="Group 11"/>
          <p:cNvGrpSpPr/>
          <p:nvPr/>
        </p:nvGrpSpPr>
        <p:grpSpPr>
          <a:xfrm>
            <a:off x="7024913" y="2452914"/>
            <a:ext cx="1756239" cy="1480456"/>
            <a:chOff x="7024913" y="2452914"/>
            <a:chExt cx="1756239" cy="1480456"/>
          </a:xfrm>
        </p:grpSpPr>
        <p:sp>
          <p:nvSpPr>
            <p:cNvPr id="10" name="Oval 9"/>
            <p:cNvSpPr/>
            <p:nvPr/>
          </p:nvSpPr>
          <p:spPr>
            <a:xfrm>
              <a:off x="7024913" y="3135084"/>
              <a:ext cx="1059543" cy="79828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097486" y="2452914"/>
              <a:ext cx="1683666" cy="646331"/>
            </a:xfrm>
            <a:prstGeom prst="rect">
              <a:avLst/>
            </a:prstGeom>
            <a:noFill/>
          </p:spPr>
          <p:txBody>
            <a:bodyPr wrap="none" rtlCol="0">
              <a:spAutoFit/>
            </a:bodyPr>
            <a:lstStyle/>
            <a:p>
              <a:r>
                <a:rPr lang="en-US" dirty="0"/>
                <a:t>Pregnancy with </a:t>
              </a:r>
              <a:br>
                <a:rPr lang="en-US" dirty="0"/>
              </a:br>
              <a:r>
                <a:rPr lang="en-US" dirty="0"/>
                <a:t>complications</a:t>
              </a:r>
            </a:p>
          </p:txBody>
        </p:sp>
      </p:grpSp>
      <p:sp>
        <p:nvSpPr>
          <p:cNvPr id="13" name="TextBox 12"/>
          <p:cNvSpPr txBox="1"/>
          <p:nvPr/>
        </p:nvSpPr>
        <p:spPr>
          <a:xfrm>
            <a:off x="10189034" y="4165599"/>
            <a:ext cx="1538370" cy="369332"/>
          </a:xfrm>
          <a:prstGeom prst="rect">
            <a:avLst/>
          </a:prstGeom>
          <a:noFill/>
          <a:ln>
            <a:solidFill>
              <a:srgbClr val="FF0000"/>
            </a:solidFill>
          </a:ln>
        </p:spPr>
        <p:txBody>
          <a:bodyPr wrap="none" rtlCol="0">
            <a:spAutoFit/>
          </a:bodyPr>
          <a:lstStyle/>
          <a:p>
            <a:r>
              <a:rPr lang="en-US" dirty="0"/>
              <a:t>Not significant</a:t>
            </a:r>
          </a:p>
        </p:txBody>
      </p:sp>
      <p:sp>
        <p:nvSpPr>
          <p:cNvPr id="14" name="TextBox 13"/>
          <p:cNvSpPr txBox="1"/>
          <p:nvPr/>
        </p:nvSpPr>
        <p:spPr>
          <a:xfrm>
            <a:off x="10196294" y="4942101"/>
            <a:ext cx="1153649" cy="369332"/>
          </a:xfrm>
          <a:prstGeom prst="rect">
            <a:avLst/>
          </a:prstGeom>
          <a:noFill/>
          <a:ln>
            <a:solidFill>
              <a:srgbClr val="FF0000"/>
            </a:solidFill>
          </a:ln>
        </p:spPr>
        <p:txBody>
          <a:bodyPr wrap="none" rtlCol="0">
            <a:spAutoFit/>
          </a:bodyPr>
          <a:lstStyle/>
          <a:p>
            <a:r>
              <a:rPr lang="en-US" dirty="0"/>
              <a:t>Significant</a:t>
            </a:r>
          </a:p>
        </p:txBody>
      </p:sp>
      <p:sp>
        <p:nvSpPr>
          <p:cNvPr id="15" name="TextBox 14"/>
          <p:cNvSpPr txBox="1"/>
          <p:nvPr/>
        </p:nvSpPr>
        <p:spPr>
          <a:xfrm>
            <a:off x="10203554" y="5704089"/>
            <a:ext cx="1702069" cy="369332"/>
          </a:xfrm>
          <a:prstGeom prst="rect">
            <a:avLst/>
          </a:prstGeom>
          <a:noFill/>
          <a:ln>
            <a:solidFill>
              <a:srgbClr val="FF0000"/>
            </a:solidFill>
          </a:ln>
        </p:spPr>
        <p:txBody>
          <a:bodyPr wrap="none" rtlCol="0">
            <a:spAutoFit/>
          </a:bodyPr>
          <a:lstStyle/>
          <a:p>
            <a:r>
              <a:rPr lang="en-US" dirty="0"/>
              <a:t>More significant</a:t>
            </a:r>
          </a:p>
        </p:txBody>
      </p:sp>
    </p:spTree>
    <p:extLst>
      <p:ext uri="{BB962C8B-B14F-4D97-AF65-F5344CB8AC3E}">
        <p14:creationId xmlns:p14="http://schemas.microsoft.com/office/powerpoint/2010/main" val="741803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9" grpId="0"/>
      <p:bldP spid="13" grpId="0" animBg="1"/>
      <p:bldP spid="14" grpId="0" animBg="1"/>
      <p:bldP spid="15"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testing problem</a:t>
            </a:r>
          </a:p>
        </p:txBody>
      </p:sp>
      <p:sp>
        <p:nvSpPr>
          <p:cNvPr id="3" name="Content Placeholder 2"/>
          <p:cNvSpPr>
            <a:spLocks noGrp="1"/>
          </p:cNvSpPr>
          <p:nvPr>
            <p:ph idx="1"/>
          </p:nvPr>
        </p:nvSpPr>
        <p:spPr/>
        <p:txBody>
          <a:bodyPr/>
          <a:lstStyle/>
          <a:p>
            <a:r>
              <a:rPr lang="en-US" dirty="0"/>
              <a:t>Give you a coin, without knowing fair or loaded, you can toss it for 10 times, and use the result to reasonably argue whether it is loaded</a:t>
            </a:r>
          </a:p>
          <a:p>
            <a:pPr lvl="1"/>
            <a:r>
              <a:rPr lang="en-US" dirty="0"/>
              <a:t>E.g. if you see 10 heads in a row, you can confidently reject H0 (coin is fair).</a:t>
            </a:r>
          </a:p>
          <a:p>
            <a:pPr lvl="1"/>
            <a:r>
              <a:rPr lang="en-US" dirty="0"/>
              <a:t>Because P(10H | fair coin) = 0.5**10 = 0.001</a:t>
            </a:r>
          </a:p>
          <a:p>
            <a:r>
              <a:rPr lang="en-US" dirty="0"/>
              <a:t>Give you a box of 10**4 coins, without knowing if any of them might be loaded, you toss each one 10 times and observed some with 10 heads, some with 9 heads and so on</a:t>
            </a:r>
          </a:p>
          <a:p>
            <a:pPr lvl="1"/>
            <a:r>
              <a:rPr lang="en-US" dirty="0"/>
              <a:t>Can you say with confidence that those coins with 10 heads in a row are loaded?  </a:t>
            </a:r>
          </a:p>
        </p:txBody>
      </p:sp>
    </p:spTree>
    <p:extLst>
      <p:ext uri="{BB962C8B-B14F-4D97-AF65-F5344CB8AC3E}">
        <p14:creationId xmlns:p14="http://schemas.microsoft.com/office/powerpoint/2010/main" val="128474885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testing problem - 2</a:t>
            </a:r>
          </a:p>
        </p:txBody>
      </p:sp>
      <p:sp>
        <p:nvSpPr>
          <p:cNvPr id="3" name="Content Placeholder 2"/>
          <p:cNvSpPr>
            <a:spLocks noGrp="1"/>
          </p:cNvSpPr>
          <p:nvPr>
            <p:ph idx="1"/>
          </p:nvPr>
        </p:nvSpPr>
        <p:spPr/>
        <p:txBody>
          <a:bodyPr>
            <a:normAutofit fontScale="77500" lnSpcReduction="20000"/>
          </a:bodyPr>
          <a:lstStyle/>
          <a:p>
            <a:r>
              <a:rPr lang="en-US" dirty="0"/>
              <a:t>If a coin is fair, toss it 10 times and observe 10 heads. </a:t>
            </a:r>
          </a:p>
          <a:p>
            <a:pPr lvl="1"/>
            <a:r>
              <a:rPr lang="en-US" dirty="0"/>
              <a:t>P(10H | fair coin) = 0.5**10 = 0.001</a:t>
            </a:r>
          </a:p>
          <a:p>
            <a:r>
              <a:rPr lang="en-US" dirty="0"/>
              <a:t>If all coins in the box of 10**4 coins are fair coins, toss each one 10 times, how many coins might give you 10 heads in a row?</a:t>
            </a:r>
          </a:p>
          <a:p>
            <a:pPr lvl="1"/>
            <a:r>
              <a:rPr lang="en-US" dirty="0"/>
              <a:t>Each fair coin has 0.001 chance to be tested positive (10 heads in a row)</a:t>
            </a:r>
          </a:p>
          <a:p>
            <a:pPr lvl="1"/>
            <a:r>
              <a:rPr lang="en-US" dirty="0"/>
              <a:t>The number of coins to be tested positive is also a binomial distribution with n = 10**4 and p = 0.001</a:t>
            </a:r>
          </a:p>
          <a:p>
            <a:pPr lvl="1"/>
            <a:r>
              <a:rPr lang="en-US" dirty="0"/>
              <a:t>Expectation is np = 10</a:t>
            </a:r>
          </a:p>
          <a:p>
            <a:r>
              <a:rPr lang="en-US" dirty="0"/>
              <a:t>Conclusion: </a:t>
            </a:r>
          </a:p>
          <a:p>
            <a:pPr marL="914400" lvl="1" indent="-457200">
              <a:buFont typeface="+mj-lt"/>
              <a:buAutoNum type="arabicPeriod"/>
            </a:pPr>
            <a:r>
              <a:rPr lang="en-US" dirty="0"/>
              <a:t>The individual p-value does not support whether a selected </a:t>
            </a:r>
            <a:br>
              <a:rPr lang="en-US" dirty="0"/>
            </a:br>
            <a:r>
              <a:rPr lang="en-US" dirty="0"/>
              <a:t>coin in the box is loaded </a:t>
            </a:r>
            <a:br>
              <a:rPr lang="en-US" dirty="0"/>
            </a:br>
            <a:r>
              <a:rPr lang="en-US" dirty="0"/>
              <a:t>- more stringent p-values (or corrections of p-values) are needed. </a:t>
            </a:r>
          </a:p>
          <a:p>
            <a:pPr marL="914400" lvl="1" indent="-457200">
              <a:buFont typeface="+mj-lt"/>
              <a:buAutoNum type="arabicPeriod"/>
            </a:pPr>
            <a:r>
              <a:rPr lang="en-US" dirty="0"/>
              <a:t>If you toss each coin 10 times, you will not have </a:t>
            </a:r>
            <a:br>
              <a:rPr lang="en-US" dirty="0"/>
            </a:br>
            <a:r>
              <a:rPr lang="en-US" dirty="0"/>
              <a:t>sufficient statistical power to detect loaded coins from </a:t>
            </a:r>
            <a:br>
              <a:rPr lang="en-US" dirty="0"/>
            </a:br>
            <a:r>
              <a:rPr lang="en-US" dirty="0"/>
              <a:t>a box of 10**4 coins, even if some are loaded </a:t>
            </a:r>
            <a:br>
              <a:rPr lang="en-US" dirty="0"/>
            </a:br>
            <a:r>
              <a:rPr lang="en-US" dirty="0"/>
              <a:t>- more experiments are needed.</a:t>
            </a:r>
            <a:br>
              <a:rPr lang="en-US" dirty="0"/>
            </a:br>
            <a:endParaRPr lang="en-US" dirty="0"/>
          </a:p>
        </p:txBody>
      </p:sp>
      <p:pic>
        <p:nvPicPr>
          <p:cNvPr id="5" name="Picture 4"/>
          <p:cNvPicPr>
            <a:picLocks noChangeAspect="1"/>
          </p:cNvPicPr>
          <p:nvPr/>
        </p:nvPicPr>
        <p:blipFill>
          <a:blip r:embed="rId2" cstate="print"/>
          <a:stretch>
            <a:fillRect/>
          </a:stretch>
        </p:blipFill>
        <p:spPr>
          <a:xfrm>
            <a:off x="8359904" y="3761044"/>
            <a:ext cx="3450762" cy="2359647"/>
          </a:xfrm>
          <a:prstGeom prst="rect">
            <a:avLst/>
          </a:prstGeom>
        </p:spPr>
      </p:pic>
      <p:sp>
        <p:nvSpPr>
          <p:cNvPr id="6" name="TextBox 5"/>
          <p:cNvSpPr txBox="1"/>
          <p:nvPr/>
        </p:nvSpPr>
        <p:spPr>
          <a:xfrm>
            <a:off x="8525433" y="6176963"/>
            <a:ext cx="3046027" cy="369332"/>
          </a:xfrm>
          <a:prstGeom prst="rect">
            <a:avLst/>
          </a:prstGeom>
          <a:noFill/>
        </p:spPr>
        <p:txBody>
          <a:bodyPr wrap="none" rtlCol="0">
            <a:spAutoFit/>
          </a:bodyPr>
          <a:lstStyle/>
          <a:p>
            <a:r>
              <a:rPr lang="en-US" dirty="0" err="1"/>
              <a:t>binomCDF</a:t>
            </a:r>
            <a:r>
              <a:rPr lang="en-US" dirty="0"/>
              <a:t>(n=10**4, p=0.001) </a:t>
            </a:r>
          </a:p>
        </p:txBody>
      </p:sp>
      <p:sp>
        <p:nvSpPr>
          <p:cNvPr id="7" name="TextBox 6"/>
          <p:cNvSpPr txBox="1"/>
          <p:nvPr/>
        </p:nvSpPr>
        <p:spPr>
          <a:xfrm>
            <a:off x="362860" y="5878289"/>
            <a:ext cx="7924797" cy="923330"/>
          </a:xfrm>
          <a:prstGeom prst="rect">
            <a:avLst/>
          </a:prstGeom>
          <a:noFill/>
          <a:ln>
            <a:solidFill>
              <a:srgbClr val="FF0000"/>
            </a:solidFill>
          </a:ln>
        </p:spPr>
        <p:txBody>
          <a:bodyPr wrap="square" rtlCol="0">
            <a:spAutoFit/>
          </a:bodyPr>
          <a:lstStyle/>
          <a:p>
            <a:r>
              <a:rPr lang="en-US" dirty="0"/>
              <a:t>Do first babies tend to be born late? </a:t>
            </a:r>
          </a:p>
          <a:p>
            <a:r>
              <a:rPr lang="en-US" dirty="0"/>
              <a:t>By applying t-test to many different ranges of values in order to minimize p-value, are we throwing a potentially good (loaded) coin into a box of random coins?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Statistical power</a:t>
            </a:r>
          </a:p>
        </p:txBody>
      </p:sp>
      <p:sp>
        <p:nvSpPr>
          <p:cNvPr id="3" name="Content Placeholder 2"/>
          <p:cNvSpPr>
            <a:spLocks noGrp="1"/>
          </p:cNvSpPr>
          <p:nvPr>
            <p:ph idx="1"/>
          </p:nvPr>
        </p:nvSpPr>
        <p:spPr/>
        <p:txBody>
          <a:bodyPr>
            <a:normAutofit fontScale="92500" lnSpcReduction="20000"/>
          </a:bodyPr>
          <a:lstStyle/>
          <a:p>
            <a:r>
              <a:rPr lang="en-US" dirty="0"/>
              <a:t>Also called statistical sensitivity</a:t>
            </a:r>
          </a:p>
          <a:p>
            <a:r>
              <a:rPr lang="en-US" dirty="0"/>
              <a:t>1 – P(fails to reject H0 | H0 is false)</a:t>
            </a:r>
          </a:p>
          <a:p>
            <a:pPr lvl="1"/>
            <a:r>
              <a:rPr lang="en-US" dirty="0"/>
              <a:t>1 - false negative rate</a:t>
            </a:r>
          </a:p>
          <a:p>
            <a:pPr lvl="1"/>
            <a:r>
              <a:rPr lang="en-US" dirty="0"/>
              <a:t>Type II error: fails to reject H0 when H0 is false</a:t>
            </a:r>
          </a:p>
          <a:p>
            <a:r>
              <a:rPr lang="en-US" dirty="0"/>
              <a:t>Affected by the size of the effect and the sample size</a:t>
            </a:r>
          </a:p>
          <a:p>
            <a:pPr lvl="1"/>
            <a:r>
              <a:rPr lang="en-US" dirty="0"/>
              <a:t>The bigger the effect, the easier to detect with smaller sample size</a:t>
            </a:r>
          </a:p>
          <a:p>
            <a:pPr lvl="1"/>
            <a:r>
              <a:rPr lang="en-US" dirty="0"/>
              <a:t>The bigger the sample size, the easier to detect small effect (high sensitivity)</a:t>
            </a:r>
          </a:p>
          <a:p>
            <a:pPr lvl="1"/>
            <a:r>
              <a:rPr lang="en-US" dirty="0"/>
              <a:t>To calculate power, need to assume effect size. E.g., to test a coin that is loaded with p(head) = 0.9, what is the power of 10 flips at type I error rate 0.05 (to reject H0 at p = 0.05 requires at least 8 heads out of 10 flip). </a:t>
            </a:r>
          </a:p>
          <a:p>
            <a:pPr lvl="1"/>
            <a:endParaRPr lang="en-US" dirty="0"/>
          </a:p>
          <a:p>
            <a:pPr lvl="1"/>
            <a:endParaRPr lang="en-US" dirty="0"/>
          </a:p>
          <a:p>
            <a:pPr lvl="1"/>
            <a:endParaRPr lang="en-US" dirty="0"/>
          </a:p>
          <a:p>
            <a:pPr lvl="1"/>
            <a:r>
              <a:rPr lang="en-US" dirty="0"/>
              <a:t>Power = 1 – P(less than 8 heads | p(head=0.9)) = 0.93</a:t>
            </a:r>
          </a:p>
        </p:txBody>
      </p:sp>
      <p:sp>
        <p:nvSpPr>
          <p:cNvPr id="4" name="Rectangle 3"/>
          <p:cNvSpPr/>
          <p:nvPr/>
        </p:nvSpPr>
        <p:spPr>
          <a:xfrm>
            <a:off x="1661510" y="5013214"/>
            <a:ext cx="5682719" cy="646331"/>
          </a:xfrm>
          <a:prstGeom prst="rect">
            <a:avLst/>
          </a:prstGeom>
        </p:spPr>
        <p:txBody>
          <a:bodyPr wrap="square">
            <a:spAutoFit/>
          </a:bodyPr>
          <a:lstStyle/>
          <a:p>
            <a:r>
              <a:rPr lang="en-US" dirty="0">
                <a:solidFill>
                  <a:srgbClr val="000080"/>
                </a:solidFill>
              </a:rPr>
              <a:t>In [</a:t>
            </a:r>
            <a:r>
              <a:rPr lang="en-US" b="1" dirty="0">
                <a:solidFill>
                  <a:srgbClr val="000080"/>
                </a:solidFill>
              </a:rPr>
              <a:t>108</a:t>
            </a:r>
            <a:r>
              <a:rPr lang="en-US" dirty="0">
                <a:solidFill>
                  <a:srgbClr val="000080"/>
                </a:solidFill>
              </a:rPr>
              <a:t>]:</a:t>
            </a:r>
            <a:r>
              <a:rPr lang="en-US" dirty="0"/>
              <a:t> sum([</a:t>
            </a:r>
            <a:r>
              <a:rPr lang="en-US" dirty="0" err="1"/>
              <a:t>binomPMF</a:t>
            </a:r>
            <a:r>
              <a:rPr lang="en-US" dirty="0"/>
              <a:t>(</a:t>
            </a:r>
            <a:r>
              <a:rPr lang="en-US" dirty="0" err="1"/>
              <a:t>i</a:t>
            </a:r>
            <a:r>
              <a:rPr lang="en-US" dirty="0"/>
              <a:t>, 10, 0.5) for </a:t>
            </a:r>
            <a:r>
              <a:rPr lang="en-US" dirty="0" err="1"/>
              <a:t>i</a:t>
            </a:r>
            <a:r>
              <a:rPr lang="en-US" dirty="0"/>
              <a:t> in range(8,11)])</a:t>
            </a:r>
          </a:p>
          <a:p>
            <a:r>
              <a:rPr lang="en-US" dirty="0">
                <a:solidFill>
                  <a:srgbClr val="8B0000"/>
                </a:solidFill>
              </a:rPr>
              <a:t>Out[</a:t>
            </a:r>
            <a:r>
              <a:rPr lang="en-US" b="1" dirty="0">
                <a:solidFill>
                  <a:srgbClr val="8B0000"/>
                </a:solidFill>
              </a:rPr>
              <a:t>108</a:t>
            </a:r>
            <a:r>
              <a:rPr lang="en-US" dirty="0">
                <a:solidFill>
                  <a:srgbClr val="8B0000"/>
                </a:solidFill>
              </a:rPr>
              <a:t>]:</a:t>
            </a:r>
            <a:r>
              <a:rPr lang="en-US" dirty="0"/>
              <a:t> 0.0546875</a:t>
            </a:r>
          </a:p>
        </p:txBody>
      </p:sp>
    </p:spTree>
    <p:extLst>
      <p:ext uri="{BB962C8B-B14F-4D97-AF65-F5344CB8AC3E}">
        <p14:creationId xmlns:p14="http://schemas.microsoft.com/office/powerpoint/2010/main" val="116687512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Statistical power - 2</a:t>
            </a:r>
          </a:p>
        </p:txBody>
      </p:sp>
      <p:sp>
        <p:nvSpPr>
          <p:cNvPr id="3" name="Content Placeholder 2"/>
          <p:cNvSpPr>
            <a:spLocks noGrp="1"/>
          </p:cNvSpPr>
          <p:nvPr>
            <p:ph idx="1"/>
          </p:nvPr>
        </p:nvSpPr>
        <p:spPr/>
        <p:txBody>
          <a:bodyPr/>
          <a:lstStyle/>
          <a:p>
            <a:r>
              <a:rPr lang="en-US" dirty="0"/>
              <a:t>If a coin is loaded only with p(head) = 0.7 (small effect), what is the power of 10 flips with type I error rate = 0.05 (8 out of 10 heads). </a:t>
            </a:r>
          </a:p>
          <a:p>
            <a:pPr lvl="1"/>
            <a:r>
              <a:rPr lang="en-US" dirty="0"/>
              <a:t>1 – P(less than 8 out of 10 heads | </a:t>
            </a:r>
            <a:r>
              <a:rPr lang="en-US" dirty="0" err="1"/>
              <a:t>pHead</a:t>
            </a:r>
            <a:r>
              <a:rPr lang="en-US" dirty="0"/>
              <a:t>=0.7) = 0.38</a:t>
            </a:r>
          </a:p>
          <a:p>
            <a:endParaRPr lang="en-US" dirty="0"/>
          </a:p>
          <a:p>
            <a:endParaRPr lang="en-US" dirty="0"/>
          </a:p>
          <a:p>
            <a:r>
              <a:rPr lang="en-US" dirty="0"/>
              <a:t>If p(head) = 0.7, what is the power of 100 flips at </a:t>
            </a:r>
            <a:r>
              <a:rPr lang="en-US" dirty="0" err="1"/>
              <a:t>pvalue</a:t>
            </a:r>
            <a:r>
              <a:rPr lang="en-US" dirty="0"/>
              <a:t>=0.05 (to reject H0 at p=0.05 requires 59 heads out of 100 flips). </a:t>
            </a:r>
          </a:p>
          <a:p>
            <a:endParaRPr lang="en-US" dirty="0"/>
          </a:p>
          <a:p>
            <a:endParaRPr lang="en-US" dirty="0"/>
          </a:p>
        </p:txBody>
      </p:sp>
      <p:sp>
        <p:nvSpPr>
          <p:cNvPr id="4" name="Rectangle 3"/>
          <p:cNvSpPr/>
          <p:nvPr/>
        </p:nvSpPr>
        <p:spPr>
          <a:xfrm>
            <a:off x="1655298" y="3118006"/>
            <a:ext cx="9361045" cy="707886"/>
          </a:xfrm>
          <a:prstGeom prst="rect">
            <a:avLst/>
          </a:prstGeom>
        </p:spPr>
        <p:txBody>
          <a:bodyPr wrap="square">
            <a:spAutoFit/>
          </a:bodyPr>
          <a:lstStyle/>
          <a:p>
            <a:r>
              <a:rPr lang="en-US" sz="2000" dirty="0">
                <a:solidFill>
                  <a:srgbClr val="000080"/>
                </a:solidFill>
              </a:rPr>
              <a:t>In [</a:t>
            </a:r>
            <a:r>
              <a:rPr lang="en-US" sz="2000" b="1" dirty="0">
                <a:solidFill>
                  <a:srgbClr val="000080"/>
                </a:solidFill>
              </a:rPr>
              <a:t>121</a:t>
            </a:r>
            <a:r>
              <a:rPr lang="en-US" sz="2000" dirty="0">
                <a:solidFill>
                  <a:srgbClr val="000080"/>
                </a:solidFill>
              </a:rPr>
              <a:t>]:</a:t>
            </a:r>
            <a:r>
              <a:rPr lang="en-US" sz="2000" dirty="0"/>
              <a:t> 1-sum([</a:t>
            </a:r>
            <a:r>
              <a:rPr lang="en-US" sz="2000" dirty="0" err="1"/>
              <a:t>binomPMF</a:t>
            </a:r>
            <a:r>
              <a:rPr lang="en-US" sz="2000" dirty="0"/>
              <a:t>(</a:t>
            </a:r>
            <a:r>
              <a:rPr lang="en-US" sz="2000" dirty="0" err="1"/>
              <a:t>i</a:t>
            </a:r>
            <a:r>
              <a:rPr lang="en-US" sz="2000" dirty="0"/>
              <a:t>, 10, 0.7) for </a:t>
            </a:r>
            <a:r>
              <a:rPr lang="en-US" sz="2000" dirty="0" err="1"/>
              <a:t>i</a:t>
            </a:r>
            <a:r>
              <a:rPr lang="en-US" sz="2000" dirty="0"/>
              <a:t> in range(8)])</a:t>
            </a:r>
          </a:p>
          <a:p>
            <a:r>
              <a:rPr lang="en-US" sz="2000" dirty="0">
                <a:solidFill>
                  <a:srgbClr val="8B0000"/>
                </a:solidFill>
              </a:rPr>
              <a:t>Out[</a:t>
            </a:r>
            <a:r>
              <a:rPr lang="en-US" sz="2000" b="1" dirty="0">
                <a:solidFill>
                  <a:srgbClr val="8B0000"/>
                </a:solidFill>
              </a:rPr>
              <a:t>121</a:t>
            </a:r>
            <a:r>
              <a:rPr lang="en-US" sz="2000" dirty="0">
                <a:solidFill>
                  <a:srgbClr val="8B0000"/>
                </a:solidFill>
              </a:rPr>
              <a:t>]:</a:t>
            </a:r>
            <a:r>
              <a:rPr lang="en-US" sz="2000" dirty="0"/>
              <a:t> 0.38278278639999996      </a:t>
            </a:r>
            <a:r>
              <a:rPr lang="en-US" sz="2000" dirty="0">
                <a:solidFill>
                  <a:srgbClr val="00B050"/>
                </a:solidFill>
              </a:rPr>
              <a:t>#power</a:t>
            </a:r>
            <a:endParaRPr lang="en-US" sz="2000" dirty="0"/>
          </a:p>
        </p:txBody>
      </p:sp>
      <p:sp>
        <p:nvSpPr>
          <p:cNvPr id="7" name="Rectangle 6"/>
          <p:cNvSpPr/>
          <p:nvPr/>
        </p:nvSpPr>
        <p:spPr>
          <a:xfrm>
            <a:off x="2035126" y="5356895"/>
            <a:ext cx="7826327" cy="1477328"/>
          </a:xfrm>
          <a:prstGeom prst="rect">
            <a:avLst/>
          </a:prstGeom>
        </p:spPr>
        <p:txBody>
          <a:bodyPr wrap="square">
            <a:spAutoFit/>
          </a:bodyPr>
          <a:lstStyle/>
          <a:p>
            <a:r>
              <a:rPr lang="en-US" dirty="0">
                <a:solidFill>
                  <a:srgbClr val="000080"/>
                </a:solidFill>
              </a:rPr>
              <a:t>In [</a:t>
            </a:r>
            <a:r>
              <a:rPr lang="en-US" b="1" dirty="0">
                <a:solidFill>
                  <a:srgbClr val="000080"/>
                </a:solidFill>
              </a:rPr>
              <a:t>135</a:t>
            </a:r>
            <a:r>
              <a:rPr lang="en-US" dirty="0">
                <a:solidFill>
                  <a:srgbClr val="000080"/>
                </a:solidFill>
              </a:rPr>
              <a:t>]:</a:t>
            </a:r>
            <a:r>
              <a:rPr lang="en-US" dirty="0"/>
              <a:t> sum([</a:t>
            </a:r>
            <a:r>
              <a:rPr lang="en-US" dirty="0" err="1"/>
              <a:t>binomPMF</a:t>
            </a:r>
            <a:r>
              <a:rPr lang="en-US" dirty="0"/>
              <a:t>(100, </a:t>
            </a:r>
            <a:r>
              <a:rPr lang="en-US" dirty="0" err="1"/>
              <a:t>i</a:t>
            </a:r>
            <a:r>
              <a:rPr lang="en-US" dirty="0"/>
              <a:t>, 0.5) for </a:t>
            </a:r>
            <a:r>
              <a:rPr lang="en-US" dirty="0" err="1"/>
              <a:t>i</a:t>
            </a:r>
            <a:r>
              <a:rPr lang="en-US" dirty="0"/>
              <a:t> in range(59,101)])</a:t>
            </a:r>
          </a:p>
          <a:p>
            <a:r>
              <a:rPr lang="en-US" dirty="0">
                <a:solidFill>
                  <a:srgbClr val="8B0000"/>
                </a:solidFill>
              </a:rPr>
              <a:t>Out[</a:t>
            </a:r>
            <a:r>
              <a:rPr lang="en-US" b="1" dirty="0">
                <a:solidFill>
                  <a:srgbClr val="8B0000"/>
                </a:solidFill>
              </a:rPr>
              <a:t>135</a:t>
            </a:r>
            <a:r>
              <a:rPr lang="en-US" dirty="0">
                <a:solidFill>
                  <a:srgbClr val="8B0000"/>
                </a:solidFill>
              </a:rPr>
              <a:t>]:</a:t>
            </a:r>
            <a:r>
              <a:rPr lang="en-US" dirty="0"/>
              <a:t> 0.044313040057033785</a:t>
            </a:r>
          </a:p>
          <a:p>
            <a:endParaRPr lang="en-US" dirty="0"/>
          </a:p>
          <a:p>
            <a:r>
              <a:rPr lang="en-US" dirty="0">
                <a:solidFill>
                  <a:srgbClr val="000080"/>
                </a:solidFill>
              </a:rPr>
              <a:t>In [</a:t>
            </a:r>
            <a:r>
              <a:rPr lang="en-US" b="1" dirty="0">
                <a:solidFill>
                  <a:srgbClr val="000080"/>
                </a:solidFill>
              </a:rPr>
              <a:t>136</a:t>
            </a:r>
            <a:r>
              <a:rPr lang="en-US" dirty="0">
                <a:solidFill>
                  <a:srgbClr val="000080"/>
                </a:solidFill>
              </a:rPr>
              <a:t>]:</a:t>
            </a:r>
            <a:r>
              <a:rPr lang="en-US" dirty="0"/>
              <a:t> 1-sum([</a:t>
            </a:r>
            <a:r>
              <a:rPr lang="en-US" dirty="0" err="1"/>
              <a:t>binomPMF</a:t>
            </a:r>
            <a:r>
              <a:rPr lang="en-US" dirty="0"/>
              <a:t>(100, </a:t>
            </a:r>
            <a:r>
              <a:rPr lang="en-US" dirty="0" err="1"/>
              <a:t>i</a:t>
            </a:r>
            <a:r>
              <a:rPr lang="en-US" dirty="0"/>
              <a:t>, 0.7) for </a:t>
            </a:r>
            <a:r>
              <a:rPr lang="en-US" dirty="0" err="1"/>
              <a:t>i</a:t>
            </a:r>
            <a:r>
              <a:rPr lang="en-US" dirty="0"/>
              <a:t> in range(59)])</a:t>
            </a:r>
          </a:p>
          <a:p>
            <a:r>
              <a:rPr lang="en-US" dirty="0">
                <a:solidFill>
                  <a:srgbClr val="8B0000"/>
                </a:solidFill>
              </a:rPr>
              <a:t>Out[</a:t>
            </a:r>
            <a:r>
              <a:rPr lang="en-US" b="1" dirty="0">
                <a:solidFill>
                  <a:srgbClr val="8B0000"/>
                </a:solidFill>
              </a:rPr>
              <a:t>136</a:t>
            </a:r>
            <a:r>
              <a:rPr lang="en-US" dirty="0">
                <a:solidFill>
                  <a:srgbClr val="8B0000"/>
                </a:solidFill>
              </a:rPr>
              <a:t>]:</a:t>
            </a:r>
            <a:r>
              <a:rPr lang="en-US" dirty="0"/>
              <a:t> 0.9928264374006265     </a:t>
            </a:r>
            <a:r>
              <a:rPr lang="en-US" dirty="0">
                <a:solidFill>
                  <a:srgbClr val="00B050"/>
                </a:solidFill>
              </a:rPr>
              <a:t>#power</a:t>
            </a:r>
          </a:p>
        </p:txBody>
      </p:sp>
    </p:spTree>
    <p:extLst>
      <p:ext uri="{BB962C8B-B14F-4D97-AF65-F5344CB8AC3E}">
        <p14:creationId xmlns:p14="http://schemas.microsoft.com/office/powerpoint/2010/main" val="334575148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 inference</a:t>
            </a:r>
          </a:p>
        </p:txBody>
      </p:sp>
      <p:sp>
        <p:nvSpPr>
          <p:cNvPr id="3" name="Content Placeholder 2"/>
          <p:cNvSpPr>
            <a:spLocks noGrp="1"/>
          </p:cNvSpPr>
          <p:nvPr>
            <p:ph idx="1"/>
          </p:nvPr>
        </p:nvSpPr>
        <p:spPr>
          <a:xfrm>
            <a:off x="838200" y="1825625"/>
            <a:ext cx="5491162" cy="4351338"/>
          </a:xfrm>
        </p:spPr>
        <p:txBody>
          <a:bodyPr>
            <a:normAutofit fontScale="85000" lnSpcReduction="20000"/>
          </a:bodyPr>
          <a:lstStyle/>
          <a:p>
            <a:r>
              <a:rPr lang="en-US" dirty="0"/>
              <a:t>How to interpret p-value? </a:t>
            </a:r>
          </a:p>
          <a:p>
            <a:pPr lvl="1"/>
            <a:r>
              <a:rPr lang="en-US" dirty="0"/>
              <a:t>P(at least 9 heads | fair) = 0.01</a:t>
            </a:r>
          </a:p>
          <a:p>
            <a:pPr lvl="1"/>
            <a:r>
              <a:rPr lang="en-US" dirty="0"/>
              <a:t>Does this mean P(fair | at least 9 heads) = 0.01? </a:t>
            </a:r>
          </a:p>
          <a:p>
            <a:r>
              <a:rPr lang="en-US" dirty="0"/>
              <a:t>We may have some initial belief (prior), e.g. it is equally likely to be fair or loaded </a:t>
            </a:r>
          </a:p>
          <a:p>
            <a:pPr lvl="1"/>
            <a:r>
              <a:rPr lang="en-US" dirty="0"/>
              <a:t>How strong is your belief?</a:t>
            </a:r>
          </a:p>
          <a:p>
            <a:pPr lvl="1"/>
            <a:r>
              <a:rPr lang="en-US" dirty="0"/>
              <a:t>How loaded can it be?</a:t>
            </a:r>
          </a:p>
          <a:p>
            <a:pPr lvl="1"/>
            <a:r>
              <a:rPr lang="en-US" dirty="0"/>
              <a:t>Expressed as a distribution</a:t>
            </a:r>
          </a:p>
          <a:p>
            <a:r>
              <a:rPr lang="en-US" dirty="0"/>
              <a:t>We can flip the coin for some number of times (experiment), then based on the results, we revise our initial belief</a:t>
            </a:r>
          </a:p>
          <a:p>
            <a:pPr lvl="1"/>
            <a:r>
              <a:rPr lang="en-US" dirty="0"/>
              <a:t>Again, as a distribution</a:t>
            </a:r>
          </a:p>
          <a:p>
            <a:pPr marL="457200" lvl="1" indent="0">
              <a:buNone/>
            </a:pPr>
            <a:endParaRPr lang="en-US" dirty="0"/>
          </a:p>
          <a:p>
            <a:pPr marL="457200" lvl="1" indent="0">
              <a:buNone/>
            </a:pPr>
            <a:r>
              <a:rPr lang="en-US" dirty="0"/>
              <a:t>DSS Ch7, page 88-91</a:t>
            </a:r>
          </a:p>
        </p:txBody>
      </p:sp>
      <p:pic>
        <p:nvPicPr>
          <p:cNvPr id="4" name="Picture 3"/>
          <p:cNvPicPr>
            <a:picLocks noChangeAspect="1"/>
          </p:cNvPicPr>
          <p:nvPr/>
        </p:nvPicPr>
        <p:blipFill>
          <a:blip r:embed="rId2" cstate="print"/>
          <a:stretch>
            <a:fillRect/>
          </a:stretch>
        </p:blipFill>
        <p:spPr>
          <a:xfrm>
            <a:off x="6329362" y="1690688"/>
            <a:ext cx="5514975" cy="4276725"/>
          </a:xfrm>
          <a:prstGeom prst="rect">
            <a:avLst/>
          </a:prstGeom>
        </p:spPr>
      </p:pic>
    </p:spTree>
    <p:extLst>
      <p:ext uri="{BB962C8B-B14F-4D97-AF65-F5344CB8AC3E}">
        <p14:creationId xmlns:p14="http://schemas.microsoft.com/office/powerpoint/2010/main" val="35013567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Pearson Correlation Coefficient</a:t>
            </a:r>
          </a:p>
        </p:txBody>
      </p:sp>
      <p:pic>
        <p:nvPicPr>
          <p:cNvPr id="4" name="Picture 3"/>
          <p:cNvPicPr>
            <a:picLocks noChangeAspect="1"/>
          </p:cNvPicPr>
          <p:nvPr/>
        </p:nvPicPr>
        <p:blipFill>
          <a:blip r:embed="rId2" cstate="print"/>
          <a:stretch>
            <a:fillRect/>
          </a:stretch>
        </p:blipFill>
        <p:spPr>
          <a:xfrm>
            <a:off x="3010077" y="1997612"/>
            <a:ext cx="4192215" cy="1330862"/>
          </a:xfrm>
          <a:prstGeom prst="rect">
            <a:avLst/>
          </a:prstGeom>
        </p:spPr>
      </p:pic>
      <p:pic>
        <p:nvPicPr>
          <p:cNvPr id="5" name="Picture 4"/>
          <p:cNvPicPr>
            <a:picLocks noChangeAspect="1"/>
          </p:cNvPicPr>
          <p:nvPr/>
        </p:nvPicPr>
        <p:blipFill>
          <a:blip r:embed="rId3" cstate="print"/>
          <a:stretch>
            <a:fillRect/>
          </a:stretch>
        </p:blipFill>
        <p:spPr>
          <a:xfrm>
            <a:off x="3010077" y="3328474"/>
            <a:ext cx="2304622" cy="948104"/>
          </a:xfrm>
          <a:prstGeom prst="rect">
            <a:avLst/>
          </a:prstGeom>
        </p:spPr>
      </p:pic>
    </p:spTree>
    <p:extLst>
      <p:ext uri="{BB962C8B-B14F-4D97-AF65-F5344CB8AC3E}">
        <p14:creationId xmlns:p14="http://schemas.microsoft.com/office/powerpoint/2010/main" val="235942088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Useful python packages / modules</a:t>
            </a:r>
          </a:p>
        </p:txBody>
      </p:sp>
      <p:sp>
        <p:nvSpPr>
          <p:cNvPr id="3" name="Content Placeholder 2"/>
          <p:cNvSpPr>
            <a:spLocks noGrp="1"/>
          </p:cNvSpPr>
          <p:nvPr>
            <p:ph idx="1"/>
          </p:nvPr>
        </p:nvSpPr>
        <p:spPr/>
        <p:txBody>
          <a:bodyPr/>
          <a:lstStyle/>
          <a:p>
            <a:r>
              <a:rPr lang="en-US" dirty="0"/>
              <a:t>Module random in standard python lib</a:t>
            </a:r>
          </a:p>
          <a:p>
            <a:pPr lvl="1"/>
            <a:r>
              <a:rPr lang="en-US" dirty="0"/>
              <a:t>Seed()</a:t>
            </a:r>
          </a:p>
          <a:p>
            <a:pPr lvl="1"/>
            <a:r>
              <a:rPr lang="en-US" dirty="0"/>
              <a:t>Shuffle(), sample(), choice()</a:t>
            </a:r>
          </a:p>
          <a:p>
            <a:pPr lvl="1"/>
            <a:r>
              <a:rPr lang="en-US" dirty="0"/>
              <a:t>Uniform distribution: random(), </a:t>
            </a:r>
            <a:r>
              <a:rPr lang="en-US" dirty="0" err="1"/>
              <a:t>randrange</a:t>
            </a:r>
            <a:r>
              <a:rPr lang="en-US" dirty="0"/>
              <a:t>(), </a:t>
            </a:r>
            <a:r>
              <a:rPr lang="en-US" dirty="0" err="1"/>
              <a:t>randint</a:t>
            </a:r>
            <a:r>
              <a:rPr lang="en-US" dirty="0"/>
              <a:t>(), </a:t>
            </a:r>
          </a:p>
          <a:p>
            <a:pPr lvl="1"/>
            <a:r>
              <a:rPr lang="en-US" dirty="0"/>
              <a:t>Generate random numbers from other popular distributions:</a:t>
            </a:r>
          </a:p>
          <a:p>
            <a:pPr lvl="2"/>
            <a:r>
              <a:rPr lang="en-US" dirty="0"/>
              <a:t>Exponential distribution: </a:t>
            </a:r>
            <a:r>
              <a:rPr lang="en-US" dirty="0" err="1"/>
              <a:t>expovariate</a:t>
            </a:r>
            <a:r>
              <a:rPr lang="en-US" dirty="0"/>
              <a:t>()</a:t>
            </a:r>
          </a:p>
          <a:p>
            <a:pPr lvl="2"/>
            <a:r>
              <a:rPr lang="en-US" dirty="0"/>
              <a:t>Normal distribution: </a:t>
            </a:r>
            <a:r>
              <a:rPr lang="en-US" dirty="0" err="1"/>
              <a:t>normalvariate</a:t>
            </a:r>
            <a:r>
              <a:rPr lang="en-US" dirty="0"/>
              <a:t>(), gauss()</a:t>
            </a:r>
          </a:p>
          <a:p>
            <a:pPr lvl="2"/>
            <a:r>
              <a:rPr lang="en-US" dirty="0"/>
              <a:t>Log normal distribution: </a:t>
            </a:r>
            <a:r>
              <a:rPr lang="en-US" dirty="0" err="1"/>
              <a:t>lognormvariate</a:t>
            </a:r>
            <a:r>
              <a:rPr lang="en-US" dirty="0"/>
              <a:t>()</a:t>
            </a:r>
          </a:p>
          <a:p>
            <a:pPr lvl="2"/>
            <a:r>
              <a:rPr lang="en-US" dirty="0"/>
              <a:t>Pareto distribution: </a:t>
            </a:r>
            <a:r>
              <a:rPr lang="en-US" dirty="0" err="1"/>
              <a:t>paretovariate</a:t>
            </a:r>
            <a:r>
              <a:rPr lang="en-US" dirty="0"/>
              <a:t>()</a:t>
            </a:r>
          </a:p>
          <a:p>
            <a:pPr lvl="2">
              <a:buNone/>
            </a:pPr>
            <a:endParaRPr lang="en-US" dirty="0"/>
          </a:p>
          <a:p>
            <a:pPr lvl="2">
              <a:buNone/>
            </a:pPr>
            <a:r>
              <a:rPr lang="en-US" dirty="0"/>
              <a:t>https://docs.python.org/3/library/random.html</a:t>
            </a:r>
          </a:p>
          <a:p>
            <a:pPr lvl="2"/>
            <a:endParaRPr lang="en-US" dirty="0"/>
          </a:p>
          <a:p>
            <a:pPr lvl="1"/>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Useful python packages / modules - 2</a:t>
            </a:r>
          </a:p>
        </p:txBody>
      </p:sp>
      <p:sp>
        <p:nvSpPr>
          <p:cNvPr id="3" name="Content Placeholder 2"/>
          <p:cNvSpPr>
            <a:spLocks noGrp="1"/>
          </p:cNvSpPr>
          <p:nvPr>
            <p:ph idx="1"/>
          </p:nvPr>
        </p:nvSpPr>
        <p:spPr/>
        <p:txBody>
          <a:bodyPr>
            <a:normAutofit/>
          </a:bodyPr>
          <a:lstStyle/>
          <a:p>
            <a:r>
              <a:rPr lang="en-US" dirty="0" err="1"/>
              <a:t>numpy.random</a:t>
            </a:r>
            <a:endParaRPr lang="en-US" dirty="0"/>
          </a:p>
          <a:p>
            <a:pPr lvl="1"/>
            <a:r>
              <a:rPr lang="en-US" dirty="0"/>
              <a:t>Uniform distribution: </a:t>
            </a:r>
          </a:p>
          <a:p>
            <a:pPr lvl="2"/>
            <a:r>
              <a:rPr lang="en-US" dirty="0"/>
              <a:t>rand(d0, d1, …) generates array of random numbers</a:t>
            </a:r>
          </a:p>
          <a:p>
            <a:pPr lvl="2"/>
            <a:r>
              <a:rPr lang="en-US" dirty="0" err="1"/>
              <a:t>randint</a:t>
            </a:r>
            <a:r>
              <a:rPr lang="en-US" dirty="0"/>
              <a:t>(low, high, shape)</a:t>
            </a:r>
          </a:p>
          <a:p>
            <a:pPr lvl="1"/>
            <a:r>
              <a:rPr lang="en-US" dirty="0"/>
              <a:t>Normal distribution: </a:t>
            </a:r>
            <a:r>
              <a:rPr lang="en-US" dirty="0" err="1"/>
              <a:t>randn</a:t>
            </a:r>
            <a:r>
              <a:rPr lang="en-US" dirty="0"/>
              <a:t>(d0, d1, …)</a:t>
            </a:r>
          </a:p>
          <a:p>
            <a:pPr lvl="1"/>
            <a:r>
              <a:rPr lang="en-US" dirty="0"/>
              <a:t>binomial(n, p, size)</a:t>
            </a:r>
          </a:p>
          <a:p>
            <a:pPr lvl="1"/>
            <a:r>
              <a:rPr lang="en-US" dirty="0"/>
              <a:t>lognormal(mean, sigma, size)</a:t>
            </a:r>
          </a:p>
          <a:p>
            <a:pPr lvl="1"/>
            <a:r>
              <a:rPr lang="en-US" dirty="0"/>
              <a:t>…</a:t>
            </a:r>
          </a:p>
          <a:p>
            <a:r>
              <a:rPr lang="en-US" dirty="0" err="1"/>
              <a:t>numpy.corrcoef</a:t>
            </a:r>
            <a:r>
              <a:rPr lang="en-US" dirty="0"/>
              <a:t>()</a:t>
            </a:r>
          </a:p>
          <a:p>
            <a:pPr lvl="2">
              <a:buNone/>
            </a:pPr>
            <a:endParaRPr lang="en-US" dirty="0"/>
          </a:p>
          <a:p>
            <a:pPr lvl="2"/>
            <a:endParaRPr lang="en-US" dirty="0"/>
          </a:p>
          <a:p>
            <a:pPr lvl="1"/>
            <a:endParaRPr lang="en-US" dirty="0"/>
          </a:p>
        </p:txBody>
      </p:sp>
      <p:sp>
        <p:nvSpPr>
          <p:cNvPr id="4" name="Rectangle 3"/>
          <p:cNvSpPr/>
          <p:nvPr/>
        </p:nvSpPr>
        <p:spPr>
          <a:xfrm>
            <a:off x="1364344" y="5994179"/>
            <a:ext cx="9564914" cy="369332"/>
          </a:xfrm>
          <a:prstGeom prst="rect">
            <a:avLst/>
          </a:prstGeom>
        </p:spPr>
        <p:txBody>
          <a:bodyPr wrap="square">
            <a:spAutoFit/>
          </a:bodyPr>
          <a:lstStyle/>
          <a:p>
            <a:r>
              <a:rPr lang="en-US" dirty="0"/>
              <a:t>https://docs.scipy.org/doc/numpy-1.13.0/reference/routines.random.html</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Useful python packages / modules - 3</a:t>
            </a:r>
          </a:p>
        </p:txBody>
      </p:sp>
      <p:sp>
        <p:nvSpPr>
          <p:cNvPr id="3" name="Content Placeholder 2"/>
          <p:cNvSpPr>
            <a:spLocks noGrp="1"/>
          </p:cNvSpPr>
          <p:nvPr>
            <p:ph idx="1"/>
          </p:nvPr>
        </p:nvSpPr>
        <p:spPr/>
        <p:txBody>
          <a:bodyPr>
            <a:normAutofit fontScale="92500" lnSpcReduction="20000"/>
          </a:bodyPr>
          <a:lstStyle/>
          <a:p>
            <a:r>
              <a:rPr lang="en-US" dirty="0" err="1"/>
              <a:t>scipy.stats</a:t>
            </a:r>
            <a:endParaRPr lang="en-US" dirty="0"/>
          </a:p>
          <a:p>
            <a:pPr lvl="1"/>
            <a:r>
              <a:rPr lang="en-US" dirty="0" err="1"/>
              <a:t>scipy.stats.norm</a:t>
            </a:r>
            <a:endParaRPr lang="en-US" dirty="0"/>
          </a:p>
          <a:p>
            <a:pPr lvl="1"/>
            <a:r>
              <a:rPr lang="en-US" dirty="0" err="1"/>
              <a:t>scipy.stats.binom</a:t>
            </a:r>
            <a:endParaRPr lang="en-US" dirty="0"/>
          </a:p>
          <a:p>
            <a:pPr lvl="1"/>
            <a:r>
              <a:rPr lang="en-US" dirty="0" err="1"/>
              <a:t>scipy.stats.expon</a:t>
            </a:r>
            <a:endParaRPr lang="en-US" dirty="0"/>
          </a:p>
          <a:p>
            <a:pPr lvl="1"/>
            <a:r>
              <a:rPr lang="en-US" dirty="0"/>
              <a:t>scipy.stats.ttest_1samp</a:t>
            </a:r>
          </a:p>
          <a:p>
            <a:pPr lvl="1"/>
            <a:r>
              <a:rPr lang="en-US" dirty="0" err="1"/>
              <a:t>scipy.stats.ttest_ind</a:t>
            </a:r>
            <a:endParaRPr lang="en-US" dirty="0"/>
          </a:p>
          <a:p>
            <a:pPr lvl="1">
              <a:buNone/>
            </a:pPr>
            <a:endParaRPr lang="en-US" dirty="0"/>
          </a:p>
          <a:p>
            <a:pPr lvl="1">
              <a:buNone/>
            </a:pPr>
            <a:r>
              <a:rPr lang="en-US" dirty="0"/>
              <a:t>&gt;&gt;&gt; norm.cdf([-1., 0, 1]) </a:t>
            </a:r>
          </a:p>
          <a:p>
            <a:pPr lvl="1">
              <a:buNone/>
            </a:pPr>
            <a:r>
              <a:rPr lang="en-US" dirty="0"/>
              <a:t> array([ 0.15865525, 0.5, 0.84134475]) </a:t>
            </a:r>
          </a:p>
          <a:p>
            <a:pPr lvl="1">
              <a:buNone/>
            </a:pPr>
            <a:r>
              <a:rPr lang="en-US" dirty="0"/>
              <a:t>&gt;&gt;&gt; import </a:t>
            </a:r>
            <a:r>
              <a:rPr lang="en-US" dirty="0" err="1"/>
              <a:t>numpy</a:t>
            </a:r>
            <a:r>
              <a:rPr lang="en-US" dirty="0"/>
              <a:t> as </a:t>
            </a:r>
            <a:r>
              <a:rPr lang="en-US" dirty="0" err="1"/>
              <a:t>np</a:t>
            </a:r>
            <a:r>
              <a:rPr lang="en-US" dirty="0"/>
              <a:t> </a:t>
            </a:r>
          </a:p>
          <a:p>
            <a:pPr lvl="1">
              <a:buNone/>
            </a:pPr>
            <a:r>
              <a:rPr lang="en-US" dirty="0"/>
              <a:t>&gt;&gt;&gt; norm.cdf(</a:t>
            </a:r>
            <a:r>
              <a:rPr lang="en-US" dirty="0" err="1"/>
              <a:t>np.array</a:t>
            </a:r>
            <a:r>
              <a:rPr lang="en-US" dirty="0"/>
              <a:t>([-1., 0, 1])) </a:t>
            </a:r>
          </a:p>
          <a:p>
            <a:pPr lvl="1">
              <a:buNone/>
            </a:pPr>
            <a:r>
              <a:rPr lang="en-US" dirty="0"/>
              <a:t>array([ 0.15865525, 0.5, 0.84134475])</a:t>
            </a:r>
          </a:p>
          <a:p>
            <a:endParaRPr lang="en-US" dirty="0"/>
          </a:p>
          <a:p>
            <a:pPr lvl="2">
              <a:buNone/>
            </a:pPr>
            <a:r>
              <a:rPr lang="en-US" dirty="0"/>
              <a:t>https://docs.scipy.org/doc/scipy/reference/tutorial/stats.html</a:t>
            </a:r>
          </a:p>
          <a:p>
            <a:pPr lvl="2"/>
            <a:endParaRPr lang="en-US" dirty="0"/>
          </a:p>
          <a:p>
            <a:pPr lvl="1"/>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6452735" y="1462996"/>
            <a:ext cx="5428809" cy="29348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443605"/>
            <a:ext cx="10515600" cy="1325563"/>
          </a:xfrm>
        </p:spPr>
        <p:txBody>
          <a:bodyPr/>
          <a:lstStyle/>
          <a:p>
            <a:r>
              <a:rPr lang="en-US" altLang="zh-CN" dirty="0" smtClean="0"/>
              <a:t>End</a:t>
            </a:r>
            <a:endParaRPr lang="zh-CN" altLang="en-US" dirty="0"/>
          </a:p>
        </p:txBody>
      </p:sp>
    </p:spTree>
    <p:extLst>
      <p:ext uri="{BB962C8B-B14F-4D97-AF65-F5344CB8AC3E}">
        <p14:creationId xmlns:p14="http://schemas.microsoft.com/office/powerpoint/2010/main" val="19280121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18961</TotalTime>
  <Words>6841</Words>
  <Application>Microsoft Office PowerPoint</Application>
  <PresentationFormat>宽屏</PresentationFormat>
  <Paragraphs>812</Paragraphs>
  <Slides>93</Slides>
  <Notes>29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93</vt:i4>
      </vt:variant>
    </vt:vector>
  </HeadingPairs>
  <TitlesOfParts>
    <vt:vector size="103" baseType="lpstr">
      <vt:lpstr>Times New Roman (Hebrew)</vt:lpstr>
      <vt:lpstr>等线</vt:lpstr>
      <vt:lpstr>等线 Light</vt:lpstr>
      <vt:lpstr>Arial</vt:lpstr>
      <vt:lpstr>Calibri</vt:lpstr>
      <vt:lpstr>Calibri Light</vt:lpstr>
      <vt:lpstr>Cambria Math</vt:lpstr>
      <vt:lpstr>Curlz MT</vt:lpstr>
      <vt:lpstr>Symbol</vt:lpstr>
      <vt:lpstr>Office Theme</vt:lpstr>
      <vt:lpstr>Introduction to Data Science</vt:lpstr>
      <vt:lpstr>Table of contents</vt:lpstr>
      <vt:lpstr>Central limit theorem</vt:lpstr>
      <vt:lpstr>Simulation using uniform distribution</vt:lpstr>
      <vt:lpstr>Errorbar and confidence interval</vt:lpstr>
      <vt:lpstr>Confidence interval</vt:lpstr>
      <vt:lpstr>Standard score (z-score)</vt:lpstr>
      <vt:lpstr>Correlation</vt:lpstr>
      <vt:lpstr>Pearson Correlation Coefficient</vt:lpstr>
      <vt:lpstr>PowerPoint 演示文稿</vt:lpstr>
      <vt:lpstr>Pearson correlation coefficient is sensitive to outliers</vt:lpstr>
      <vt:lpstr>Spearman Rank Correlation Coefficient </vt:lpstr>
      <vt:lpstr>Correlation only measures linear relationship</vt:lpstr>
      <vt:lpstr>Correlation does not imply causation</vt:lpstr>
      <vt:lpstr>Probability Mass Function</vt:lpstr>
      <vt:lpstr>First baby vs other baby</vt:lpstr>
      <vt:lpstr>First baby vs other baby</vt:lpstr>
      <vt:lpstr>Cumulative distribution</vt:lpstr>
      <vt:lpstr>PMF vs CDF</vt:lpstr>
      <vt:lpstr>PDF and continuous distribution</vt:lpstr>
      <vt:lpstr>Standard normal pdf</vt:lpstr>
      <vt:lpstr>Standard normal distribution</vt:lpstr>
      <vt:lpstr>Standard normal distribution CDF</vt:lpstr>
      <vt:lpstr>Standard normal distribution CDF</vt:lpstr>
      <vt:lpstr>Properties of normal distribution</vt:lpstr>
      <vt:lpstr>Normal distribution </vt:lpstr>
      <vt:lpstr>Normal distribution – cont’d</vt:lpstr>
      <vt:lpstr>Normal probability plot</vt:lpstr>
      <vt:lpstr>Probability distribution of pregnancy length</vt:lpstr>
      <vt:lpstr>Probability distribution for BRFSS height data</vt:lpstr>
      <vt:lpstr>Normal probability plot for  right skewed data</vt:lpstr>
      <vt:lpstr>Normal probability plot for  another right skewed data</vt:lpstr>
      <vt:lpstr>Why model</vt:lpstr>
      <vt:lpstr>Log normal distribution</vt:lpstr>
      <vt:lpstr>Probability distribution for BRFSS weight data</vt:lpstr>
      <vt:lpstr>Probability distribution for BRFSS weight data after log transformation</vt:lpstr>
      <vt:lpstr>Correlation between height and weight</vt:lpstr>
      <vt:lpstr>Log normal distribution with different parameters </vt:lpstr>
      <vt:lpstr>Exponential distribution</vt:lpstr>
      <vt:lpstr>Exponential distribution - 2</vt:lpstr>
      <vt:lpstr>Exponential distribution CCDF</vt:lpstr>
      <vt:lpstr>Pareto distribution</vt:lpstr>
      <vt:lpstr>Simulated data in Pareto distribution</vt:lpstr>
      <vt:lpstr>Pareto distribution - 2 </vt:lpstr>
      <vt:lpstr>Distribution of populations in US cities</vt:lpstr>
      <vt:lpstr>Distribution of populations in US cities - 2</vt:lpstr>
      <vt:lpstr>Degree distribution of a network</vt:lpstr>
      <vt:lpstr>Why model</vt:lpstr>
      <vt:lpstr>Probability Rules</vt:lpstr>
      <vt:lpstr>Example</vt:lpstr>
      <vt:lpstr>Probabilistic Calculus</vt:lpstr>
      <vt:lpstr>Joint and conditional probability</vt:lpstr>
      <vt:lpstr>Example</vt:lpstr>
      <vt:lpstr>Independence</vt:lpstr>
      <vt:lpstr>Examples</vt:lpstr>
      <vt:lpstr>Theorem of total probability</vt:lpstr>
      <vt:lpstr>Example</vt:lpstr>
      <vt:lpstr>Another example</vt:lpstr>
      <vt:lpstr>Chain rule</vt:lpstr>
      <vt:lpstr>Bayes theorem</vt:lpstr>
      <vt:lpstr>Bayes theorem (cont’d)</vt:lpstr>
      <vt:lpstr>Example</vt:lpstr>
      <vt:lpstr>Prosecutor’s fallacy</vt:lpstr>
      <vt:lpstr>Prosecutor’s fallacy</vt:lpstr>
      <vt:lpstr>Prosecutor’s fallacy</vt:lpstr>
      <vt:lpstr>Prosecutor’s fallacy</vt:lpstr>
      <vt:lpstr>Another example</vt:lpstr>
      <vt:lpstr>Yet another example</vt:lpstr>
      <vt:lpstr>PowerPoint 演示文稿</vt:lpstr>
      <vt:lpstr>Monty Hall</vt:lpstr>
      <vt:lpstr>Monty Hall</vt:lpstr>
      <vt:lpstr>Binomial distribution</vt:lpstr>
      <vt:lpstr>Binomial distribution PMF</vt:lpstr>
      <vt:lpstr>Binomial distribution</vt:lpstr>
      <vt:lpstr>Statistical hypothesis testing</vt:lpstr>
      <vt:lpstr>Fair or not fair?</vt:lpstr>
      <vt:lpstr>One-sided vs two-sided test</vt:lpstr>
      <vt:lpstr>T-test – do first babies tend to be born late?</vt:lpstr>
      <vt:lpstr>Do first baby tend to be born late?</vt:lpstr>
      <vt:lpstr>Unpaired t-test</vt:lpstr>
      <vt:lpstr>Paired t-test</vt:lpstr>
      <vt:lpstr>Paired t-test - 2</vt:lpstr>
      <vt:lpstr>Paired t-test - 3</vt:lpstr>
      <vt:lpstr>P-hacking  T-test – do first babies tend to born late?</vt:lpstr>
      <vt:lpstr>Multiple testing problem</vt:lpstr>
      <vt:lpstr>Multiple testing problem - 2</vt:lpstr>
      <vt:lpstr>Statistical power</vt:lpstr>
      <vt:lpstr>Statistical power - 2</vt:lpstr>
      <vt:lpstr>Bayes inference</vt:lpstr>
      <vt:lpstr>Useful python packages / modules</vt:lpstr>
      <vt:lpstr>Useful python packages / modules - 2</vt:lpstr>
      <vt:lpstr>Useful python packages / modules - 3</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Jianhua Ruan</dc:creator>
  <cp:lastModifiedBy>Lenovo</cp:lastModifiedBy>
  <cp:revision>167</cp:revision>
  <dcterms:created xsi:type="dcterms:W3CDTF">2017-09-11T09:45:40Z</dcterms:created>
  <dcterms:modified xsi:type="dcterms:W3CDTF">2021-06-07T05:21:55Z</dcterms:modified>
</cp:coreProperties>
</file>