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53" r:id="rId52"/>
    <p:sldId id="354" r:id="rId53"/>
    <p:sldId id="355" r:id="rId54"/>
    <p:sldId id="356" r:id="rId55"/>
    <p:sldId id="357" r:id="rId56"/>
    <p:sldId id="306" r:id="rId57"/>
    <p:sldId id="307" r:id="rId58"/>
    <p:sldId id="308" r:id="rId59"/>
    <p:sldId id="360" r:id="rId60"/>
    <p:sldId id="309" r:id="rId61"/>
    <p:sldId id="358" r:id="rId62"/>
    <p:sldId id="359" r:id="rId63"/>
    <p:sldId id="311" r:id="rId64"/>
    <p:sldId id="313" r:id="rId65"/>
    <p:sldId id="361" r:id="rId66"/>
    <p:sldId id="362" r:id="rId67"/>
    <p:sldId id="363" r:id="rId68"/>
    <p:sldId id="364" r:id="rId69"/>
    <p:sldId id="367" r:id="rId70"/>
    <p:sldId id="368" r:id="rId71"/>
    <p:sldId id="369" r:id="rId72"/>
    <p:sldId id="365" r:id="rId73"/>
    <p:sldId id="366" r:id="rId74"/>
    <p:sldId id="315" r:id="rId75"/>
    <p:sldId id="316" r:id="rId76"/>
    <p:sldId id="317" r:id="rId77"/>
    <p:sldId id="370" r:id="rId78"/>
    <p:sldId id="318" r:id="rId79"/>
    <p:sldId id="319" r:id="rId80"/>
    <p:sldId id="320" r:id="rId81"/>
    <p:sldId id="321" r:id="rId82"/>
    <p:sldId id="325" r:id="rId83"/>
    <p:sldId id="327" r:id="rId84"/>
    <p:sldId id="328" r:id="rId85"/>
    <p:sldId id="329" r:id="rId86"/>
    <p:sldId id="330" r:id="rId87"/>
    <p:sldId id="331" r:id="rId88"/>
    <p:sldId id="332" r:id="rId89"/>
    <p:sldId id="334" r:id="rId90"/>
    <p:sldId id="335" r:id="rId91"/>
    <p:sldId id="336" r:id="rId92"/>
    <p:sldId id="338" r:id="rId93"/>
    <p:sldId id="342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10" autoAdjust="0"/>
  </p:normalViewPr>
  <p:slideViewPr>
    <p:cSldViewPr>
      <p:cViewPr>
        <p:scale>
          <a:sx n="100" d="100"/>
          <a:sy n="100" d="100"/>
        </p:scale>
        <p:origin x="-19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1175-270D-4CB2-9B8B-0CD23A9A210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0DC2C-F99C-49A9-B56D-F1DCDC8D7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梯度下降算法是机器学习中最常用常见的算法， 利用线性回归的模型可以让大家很容易的理解梯度下降算法的原型。 只要你深刻理解了这个原型，后面做机器学习就会变得比较容易。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78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确定矩阵相乘后的形状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行向量*列向量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23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19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19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smtClean="0"/>
              <a:t>matplotlib.pyplot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 smtClean="0"/>
              <a:t>plt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smtClean="0"/>
              <a:t>numpy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 smtClean="0"/>
              <a:t>np</a:t>
            </a:r>
            <a:br>
              <a:rPr lang="en-US" altLang="zh-CN" dirty="0" smtClean="0"/>
            </a:br>
            <a:r>
              <a:rPr lang="en-US" altLang="zh-CN" dirty="0" smtClean="0"/>
              <a:t>points = np.array([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],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],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],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dirty="0" smtClean="0"/>
              <a:t>],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dirty="0" smtClean="0"/>
              <a:t>],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 smtClean="0"/>
              <a:t>],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 smtClean="0"/>
              <a:t>],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],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],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]</a:t>
            </a:r>
            <a:br>
              <a:rPr lang="en-US" altLang="zh-CN" dirty="0" smtClean="0"/>
            </a:br>
            <a:r>
              <a:rPr lang="en-US" altLang="zh-CN" dirty="0" smtClean="0"/>
              <a:t>])</a:t>
            </a:r>
            <a:br>
              <a:rPr lang="en-US" altLang="zh-CN" dirty="0" smtClean="0"/>
            </a:br>
            <a:r>
              <a:rPr lang="en-US" altLang="zh-CN" dirty="0" smtClean="0"/>
              <a:t>plt.plot(points[:,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],points[:,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])</a:t>
            </a:r>
            <a:br>
              <a:rPr lang="en-US" altLang="zh-CN" dirty="0" smtClean="0"/>
            </a:br>
            <a:r>
              <a:rPr lang="en-US" altLang="zh-CN" dirty="0" smtClean="0"/>
              <a:t>matrix = np.array([</a:t>
            </a:r>
            <a:br>
              <a:rPr lang="en-US" altLang="zh-CN" dirty="0" smtClean="0"/>
            </a:br>
            <a:r>
              <a:rPr lang="en-US" altLang="zh-CN" dirty="0" smtClean="0"/>
              <a:t>    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],</a:t>
            </a:r>
            <a:br>
              <a:rPr lang="en-US" altLang="zh-CN" dirty="0" smtClean="0"/>
            </a:br>
            <a:r>
              <a:rPr lang="en-US" altLang="zh-CN" dirty="0" smtClean="0"/>
              <a:t>    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,-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]</a:t>
            </a:r>
            <a:br>
              <a:rPr lang="en-US" altLang="zh-CN" dirty="0" smtClean="0"/>
            </a:br>
            <a:r>
              <a:rPr lang="en-US" altLang="zh-CN" dirty="0" smtClean="0"/>
              <a:t>])</a:t>
            </a:r>
            <a:br>
              <a:rPr lang="en-US" altLang="zh-CN" dirty="0" smtClean="0"/>
            </a:br>
            <a:r>
              <a:rPr lang="en-US" altLang="zh-CN" dirty="0" smtClean="0"/>
              <a:t>p2 = points.dot(matrix)</a:t>
            </a:r>
            <a:br>
              <a:rPr lang="en-US" altLang="zh-CN" dirty="0" smtClean="0"/>
            </a:br>
            <a:r>
              <a:rPr lang="en-US" altLang="zh-CN" dirty="0" smtClean="0"/>
              <a:t>plt.plot(p2[:,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],p2[:,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])</a:t>
            </a:r>
            <a:br>
              <a:rPr lang="en-US" altLang="zh-CN" dirty="0" smtClean="0"/>
            </a:br>
            <a:r>
              <a:rPr lang="en-US" altLang="zh-CN" dirty="0" smtClean="0"/>
              <a:t>plt.xlim(-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plt.ylim(-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plt.show()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8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60132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是什么含义 什么单位？ 没有意义的。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这个值只有对比起来 才有意义。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48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旋转一个图像就是旋转图形上的每一个点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模型越精准，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mse</a:t>
            </a:r>
            <a:r>
              <a:rPr lang="zh-CN" altLang="en-US" baseline="0" dirty="0" smtClean="0"/>
              <a:t>越小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18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30543" indent="-280978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3912" indent="-224782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3477" indent="-224782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23041" indent="-224782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72606" indent="-22478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22171" indent="-22478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71736" indent="-22478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21300" indent="-22478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E9C04EE-F9BA-49A9-B56B-1D3CB680DEBF}" type="slidenum">
              <a:rPr lang="en-US" altLang="zh-CN">
                <a:latin typeface="Tahoma" pitchFamily="34" charset="0"/>
              </a:rPr>
              <a:pPr/>
              <a:t>94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30543" indent="-280978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3912" indent="-224782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3477" indent="-224782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23041" indent="-224782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72606" indent="-22478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22171" indent="-22478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71736" indent="-22478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21300" indent="-22478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05A9415-B2BD-49A6-B3DE-90F5DB1A8D27}" type="slidenum">
              <a:rPr lang="en-US" altLang="zh-CN">
                <a:latin typeface="Tahoma" pitchFamily="34" charset="0"/>
              </a:rPr>
              <a:pPr/>
              <a:t>95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人工智能的技术其实在上个世纪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年代，理论都已经成型，为什么到现在才普及起来， 硬件计算速度的提升， 还有就是数据量的提升。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一个平面有无数条的直线， 让计算机去迭代，穷举所有的直线是不可能的。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0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mx + 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先假设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这个参数。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1 mse 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 error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5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玛雅文明，公元前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年。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天文学、数学、农业、艺术及文字等方面都有极高成就。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5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●●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____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●●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____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41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DC2C-F99C-49A9-B56D-F1DCDC8D740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9.wmf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带着问题学数学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模型分析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2" y="1484784"/>
            <a:ext cx="76200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2555776" y="2708920"/>
            <a:ext cx="4680520" cy="1584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019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FD11586-3731-4558-84B4-B663FC016AB4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100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7168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/>
              <a:t>矩阵变化</a:t>
            </a:r>
            <a:endParaRPr lang="en-US" altLang="zh-CN" sz="40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68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8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7AD3DA8-8BA6-4768-952E-409C70C6D94C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101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7373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/>
              <a:t>矩阵变化</a:t>
            </a:r>
            <a:endParaRPr lang="en-US" altLang="zh-CN" sz="40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35" name="Rectangle 2"/>
          <p:cNvSpPr>
            <a:spLocks noChangeArrowheads="1"/>
          </p:cNvSpPr>
          <p:nvPr/>
        </p:nvSpPr>
        <p:spPr bwMode="auto">
          <a:xfrm>
            <a:off x="4572000" y="2743200"/>
            <a:ext cx="3581400" cy="1219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grpSp>
        <p:nvGrpSpPr>
          <p:cNvPr id="73736" name="Group 11"/>
          <p:cNvGrpSpPr>
            <a:grpSpLocks/>
          </p:cNvGrpSpPr>
          <p:nvPr/>
        </p:nvGrpSpPr>
        <p:grpSpPr bwMode="auto">
          <a:xfrm>
            <a:off x="4953002" y="2879725"/>
            <a:ext cx="2870201" cy="990600"/>
            <a:chOff x="3120" y="3360"/>
            <a:chExt cx="1808" cy="624"/>
          </a:xfrm>
        </p:grpSpPr>
        <p:sp>
          <p:nvSpPr>
            <p:cNvPr id="73738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7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ahoma" pitchFamily="34" charset="0"/>
                </a:rPr>
                <a:t>x          -1 </a:t>
              </a:r>
              <a:r>
                <a:rPr lang="en-US" altLang="zh-CN" sz="2000" dirty="0" smtClean="0">
                  <a:latin typeface="Tahoma" pitchFamily="34" charset="0"/>
                </a:rPr>
                <a:t>   </a:t>
              </a:r>
              <a:r>
                <a:rPr lang="en-US" altLang="zh-CN" sz="2000" dirty="0">
                  <a:latin typeface="Tahoma" pitchFamily="34" charset="0"/>
                </a:rPr>
                <a:t>0 </a:t>
              </a:r>
              <a:r>
                <a:rPr lang="en-US" altLang="zh-CN" sz="2000" dirty="0" smtClean="0">
                  <a:latin typeface="Tahoma" pitchFamily="34" charset="0"/>
                </a:rPr>
                <a:t>         x</a:t>
              </a:r>
              <a:endParaRPr lang="en-US" altLang="zh-CN" sz="2000" dirty="0">
                <a:latin typeface="Tahoma" pitchFamily="34" charset="0"/>
              </a:endParaRPr>
            </a:p>
            <a:p>
              <a:pPr eaLnBrk="1" hangingPunct="1"/>
              <a:r>
                <a:rPr lang="en-US" altLang="zh-CN" sz="2000" dirty="0">
                  <a:latin typeface="Tahoma" pitchFamily="34" charset="0"/>
                </a:rPr>
                <a:t>y   =     0 </a:t>
              </a:r>
              <a:r>
                <a:rPr lang="en-US" altLang="zh-CN" sz="2000" dirty="0" smtClean="0">
                  <a:latin typeface="Tahoma" pitchFamily="34" charset="0"/>
                </a:rPr>
                <a:t>   </a:t>
              </a:r>
              <a:r>
                <a:rPr lang="en-US" altLang="zh-CN" sz="2000" dirty="0">
                  <a:latin typeface="Tahoma" pitchFamily="34" charset="0"/>
                </a:rPr>
                <a:t>-1  </a:t>
              </a:r>
              <a:r>
                <a:rPr lang="en-US" altLang="zh-CN" sz="2000" dirty="0" smtClean="0">
                  <a:latin typeface="Tahoma" pitchFamily="34" charset="0"/>
                </a:rPr>
                <a:t>    </a:t>
              </a:r>
              <a:r>
                <a:rPr lang="en-US" altLang="zh-CN" sz="2000" dirty="0">
                  <a:latin typeface="Tahoma" pitchFamily="34" charset="0"/>
                </a:rPr>
                <a:t>*  </a:t>
              </a:r>
              <a:r>
                <a:rPr lang="en-US" altLang="zh-CN" sz="2000" dirty="0" smtClean="0">
                  <a:latin typeface="Tahoma" pitchFamily="34" charset="0"/>
                </a:rPr>
                <a:t>y</a:t>
              </a:r>
              <a:endParaRPr lang="en-US" altLang="zh-CN" sz="2000" dirty="0">
                <a:latin typeface="Tahoma" pitchFamily="34" charset="0"/>
              </a:endParaRPr>
            </a:p>
          </p:txBody>
        </p:sp>
        <p:sp>
          <p:nvSpPr>
            <p:cNvPr id="73739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0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1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2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3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4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737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5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2" y="1484784"/>
            <a:ext cx="76200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模型分析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763688" y="5085184"/>
            <a:ext cx="56886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6296" y="472514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dirty="0" smtClean="0"/>
              <a:t> = 0x + 1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58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2" y="1484784"/>
            <a:ext cx="76200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模型分析 损失函数（</a:t>
            </a:r>
            <a:r>
              <a:rPr lang="en-US" altLang="zh-CN" dirty="0" smtClean="0"/>
              <a:t>lost function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763688" y="4737166"/>
            <a:ext cx="56886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6296" y="437150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dirty="0" smtClean="0"/>
              <a:t> = 200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15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线性回归模型的评价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如何定义好的模型 ， 如何告诉计算机这个模型好不好。 </a:t>
            </a:r>
            <a:endParaRPr lang="en-US" altLang="zh-CN" dirty="0" smtClean="0"/>
          </a:p>
          <a:p>
            <a:r>
              <a:rPr lang="zh-CN" altLang="en-US" dirty="0" smtClean="0"/>
              <a:t>计</a:t>
            </a:r>
            <a:r>
              <a:rPr lang="zh-CN" altLang="en-US" dirty="0"/>
              <a:t>算机</a:t>
            </a:r>
            <a:r>
              <a:rPr lang="zh-CN" altLang="en-US" dirty="0" smtClean="0"/>
              <a:t>没有👀， </a:t>
            </a:r>
            <a:r>
              <a:rPr lang="zh-CN" altLang="en-US" dirty="0"/>
              <a:t>怎么教计算机理解这个模型好不好。 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zh-CN" altLang="en-US" dirty="0"/>
              <a:t>没有什么公式，可以让计算机理解，这个模型好不好呢？</a:t>
            </a:r>
          </a:p>
        </p:txBody>
      </p:sp>
    </p:spTree>
    <p:extLst>
      <p:ext uri="{BB962C8B-B14F-4D97-AF65-F5344CB8AC3E}">
        <p14:creationId xmlns:p14="http://schemas.microsoft.com/office/powerpoint/2010/main" val="216509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损失函数和最小均方差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0075"/>
            <a:ext cx="7156847" cy="565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00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</a:t>
            </a:r>
            <a:r>
              <a:rPr lang="zh-CN" altLang="en-US" dirty="0" smtClean="0"/>
              <a:t>失函数和最小均方差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86" y="1844824"/>
            <a:ext cx="74390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78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损失函数和最小均方差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最好的最小均方差 </a:t>
            </a:r>
            <a:r>
              <a:rPr lang="zh-CN" altLang="en-US" dirty="0" smtClean="0"/>
              <a:t>是尽量接</a:t>
            </a:r>
            <a:r>
              <a:rPr lang="zh-CN" altLang="en-US" dirty="0"/>
              <a:t>近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zh-CN" altLang="en-US" dirty="0" smtClean="0"/>
              <a:t>，</a:t>
            </a:r>
            <a:endParaRPr lang="en-US" altLang="zh-CN" smtClean="0"/>
          </a:p>
          <a:p>
            <a:r>
              <a:rPr lang="zh-CN" altLang="en-US" smtClean="0"/>
              <a:t>但</a:t>
            </a:r>
            <a:r>
              <a:rPr lang="zh-CN" altLang="en-US" dirty="0"/>
              <a:t>根据数据样本不同，不可能等于</a:t>
            </a:r>
            <a:r>
              <a:rPr lang="en-US" altLang="zh-CN" dirty="0"/>
              <a:t>0.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2390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31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开发算法，让程序计算出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484784"/>
            <a:ext cx="61626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070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如何让计算机猜测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</a:t>
            </a:r>
            <a:r>
              <a:rPr lang="zh-CN" altLang="en-US" dirty="0" smtClean="0"/>
              <a:t>化模型，先假设</a:t>
            </a:r>
            <a:r>
              <a:rPr lang="en-US" altLang="zh-CN" dirty="0" smtClean="0"/>
              <a:t>m=0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43" y="2780928"/>
            <a:ext cx="60293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71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</a:t>
            </a:r>
            <a:r>
              <a:rPr lang="zh-CN" altLang="en-US" dirty="0" smtClean="0"/>
              <a:t>设</a:t>
            </a:r>
            <a:r>
              <a:rPr lang="en-US" altLang="zh-CN" dirty="0" smtClean="0"/>
              <a:t>m=0</a:t>
            </a:r>
            <a:r>
              <a:rPr lang="zh-CN" altLang="en-US" dirty="0" smtClean="0"/>
              <a:t>，简化计算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别计算</a:t>
            </a:r>
            <a:r>
              <a:rPr lang="en-US" altLang="zh-CN" dirty="0" smtClean="0"/>
              <a:t>b = 1,2,3</a:t>
            </a:r>
            <a:r>
              <a:rPr lang="zh-CN" altLang="en-US" dirty="0" smtClean="0"/>
              <a:t>的时候的</a:t>
            </a:r>
            <a:r>
              <a:rPr lang="en-US" altLang="zh-CN" dirty="0" smtClean="0"/>
              <a:t>mse</a:t>
            </a:r>
          </a:p>
          <a:p>
            <a:r>
              <a:rPr lang="zh-CN" altLang="en-US" dirty="0"/>
              <a:t>插</a:t>
            </a:r>
            <a:r>
              <a:rPr lang="zh-CN" altLang="en-US" dirty="0" smtClean="0"/>
              <a:t>入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mse</a:t>
            </a:r>
            <a:r>
              <a:rPr lang="zh-CN" altLang="en-US" dirty="0" smtClean="0"/>
              <a:t>的图表（散点图）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07913"/>
              </p:ext>
            </p:extLst>
          </p:nvPr>
        </p:nvGraphicFramePr>
        <p:xfrm>
          <a:off x="6372200" y="1700808"/>
          <a:ext cx="1371600" cy="1381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面积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房价（万）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80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200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95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230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104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245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112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274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125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259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135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262</a:t>
                      </a:r>
                      <a:endParaRPr lang="en-US" altLang="zh-CN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36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归和分类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22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的过程变成代码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mse_list = []</a:t>
            </a:r>
          </a:p>
          <a:p>
            <a:pPr marL="0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/>
              <a:t>b in range(0,1000):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计</a:t>
            </a:r>
            <a:r>
              <a:rPr lang="zh-CN" altLang="en-US" dirty="0"/>
              <a:t>算</a:t>
            </a:r>
            <a:r>
              <a:rPr lang="en-US" altLang="zh-CN" dirty="0"/>
              <a:t>mse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把</a:t>
            </a:r>
            <a:r>
              <a:rPr lang="en-US" altLang="zh-CN" dirty="0" smtClean="0"/>
              <a:t>b</a:t>
            </a:r>
            <a:r>
              <a:rPr lang="zh-CN" altLang="en-US" dirty="0"/>
              <a:t>和 </a:t>
            </a:r>
            <a:r>
              <a:rPr lang="en-US" altLang="zh-CN" dirty="0"/>
              <a:t>mse </a:t>
            </a:r>
            <a:r>
              <a:rPr lang="zh-CN" altLang="en-US" dirty="0"/>
              <a:t>放入</a:t>
            </a:r>
            <a:r>
              <a:rPr lang="en-US" altLang="zh-CN" dirty="0"/>
              <a:t>mse_list[]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查找最小的</a:t>
            </a:r>
            <a:r>
              <a:rPr lang="en-US" altLang="zh-CN" dirty="0"/>
              <a:t>mse</a:t>
            </a:r>
            <a:r>
              <a:rPr lang="zh-CN" altLang="en-US" dirty="0"/>
              <a:t>对应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526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循环的范围是多少</a:t>
            </a:r>
          </a:p>
          <a:p>
            <a:r>
              <a:rPr lang="zh-CN" altLang="en-US" dirty="0"/>
              <a:t>循环的变化率是多少</a:t>
            </a:r>
          </a:p>
          <a:p>
            <a:r>
              <a:rPr lang="zh-CN" altLang="en-US" dirty="0"/>
              <a:t>如果有多个变量，计算量可能会惊人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mse_list </a:t>
            </a:r>
            <a:r>
              <a:rPr lang="en-US" altLang="zh-CN" dirty="0"/>
              <a:t>= []</a:t>
            </a:r>
          </a:p>
          <a:p>
            <a:pPr marL="0" indent="0">
              <a:buNone/>
            </a:pPr>
            <a:r>
              <a:rPr lang="en-US" altLang="zh-CN" dirty="0"/>
              <a:t>for m in range(0,1000):</a:t>
            </a:r>
          </a:p>
          <a:p>
            <a:pPr marL="0" indent="0">
              <a:buNone/>
            </a:pPr>
            <a:r>
              <a:rPr lang="en-US" altLang="zh-CN" dirty="0"/>
              <a:t>	for b in range(0,1000):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计算</a:t>
            </a:r>
            <a:r>
              <a:rPr lang="en-US" altLang="zh-CN" dirty="0"/>
              <a:t>mse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把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和 </a:t>
            </a:r>
            <a:r>
              <a:rPr lang="en-US" altLang="zh-CN" dirty="0"/>
              <a:t>mse </a:t>
            </a:r>
            <a:r>
              <a:rPr lang="zh-CN" altLang="en-US" dirty="0"/>
              <a:t>放入</a:t>
            </a:r>
            <a:r>
              <a:rPr lang="en-US" altLang="zh-CN" dirty="0"/>
              <a:t>mse_list</a:t>
            </a:r>
            <a:r>
              <a:rPr lang="en-US" altLang="zh-CN" dirty="0" smtClean="0"/>
              <a:t>[]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查找最小的</a:t>
            </a:r>
            <a:r>
              <a:rPr lang="en-US" altLang="zh-CN" dirty="0"/>
              <a:t>mse</a:t>
            </a:r>
            <a:r>
              <a:rPr lang="zh-CN" altLang="en-US" dirty="0"/>
              <a:t>对应的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0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/>
              <a:t>没有好的办法？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6581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219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/>
              <a:t>没有好的办法？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81057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622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/>
              <a:t>没有好的办法？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7" y="1438274"/>
            <a:ext cx="798195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622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zh-CN" altLang="en-US" dirty="0" smtClean="0"/>
              <a:t>导和斜率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509713"/>
            <a:ext cx="53530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664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常见函数的导数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622" y="1484784"/>
            <a:ext cx="50958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429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</a:t>
            </a:r>
            <a:r>
              <a:rPr lang="zh-CN" altLang="en-US" dirty="0" smtClean="0"/>
              <a:t>合函数的导数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412776"/>
            <a:ext cx="78200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909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学运算引擎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自动计算导数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9" y="2204864"/>
            <a:ext cx="77343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943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2656"/>
            <a:ext cx="6367047" cy="613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69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线性回归和</a:t>
            </a:r>
            <a:r>
              <a:rPr lang="en-US" altLang="zh-CN" dirty="0"/>
              <a:t>knn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必须需要有全套数据集，每次预测都要重新计算整套数据集 </a:t>
            </a:r>
            <a:endParaRPr lang="en-US" altLang="zh-CN" dirty="0" smtClean="0"/>
          </a:p>
          <a:p>
            <a:r>
              <a:rPr lang="zh-CN" altLang="en-US" dirty="0" smtClean="0"/>
              <a:t>线</a:t>
            </a:r>
            <a:r>
              <a:rPr lang="zh-CN" altLang="en-US" dirty="0"/>
              <a:t>性回归，数据集用完后，其实可以丢弃。 线性回归是算一个模型。 </a:t>
            </a:r>
            <a:r>
              <a:rPr lang="en-US" altLang="zh-CN" dirty="0"/>
              <a:t>knn</a:t>
            </a:r>
            <a:r>
              <a:rPr lang="zh-CN" altLang="en-US" dirty="0"/>
              <a:t>可以理解成是数学统计学的方法研究问题 </a:t>
            </a:r>
            <a:endParaRPr lang="en-US" altLang="zh-CN" dirty="0" smtClean="0"/>
          </a:p>
          <a:p>
            <a:r>
              <a:rPr lang="zh-CN" altLang="en-US" dirty="0" smtClean="0"/>
              <a:t>线</a:t>
            </a:r>
            <a:r>
              <a:rPr lang="zh-CN" altLang="en-US" dirty="0"/>
              <a:t>性回归，是一种总结规律，总结模型的解决问题的方法。</a:t>
            </a:r>
          </a:p>
        </p:txBody>
      </p:sp>
    </p:spTree>
    <p:extLst>
      <p:ext uri="{BB962C8B-B14F-4D97-AF65-F5344CB8AC3E}">
        <p14:creationId xmlns:p14="http://schemas.microsoft.com/office/powerpoint/2010/main" val="643852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最小均方差的计算和求导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268760"/>
            <a:ext cx="665797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589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展示</a:t>
            </a:r>
            <a:r>
              <a:rPr lang="en-US" altLang="zh-CN" dirty="0" smtClean="0"/>
              <a:t>mse</a:t>
            </a:r>
            <a:r>
              <a:rPr lang="zh-CN" altLang="en-US" dirty="0" smtClean="0"/>
              <a:t>的导数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718157"/>
              </p:ext>
            </p:extLst>
          </p:nvPr>
        </p:nvGraphicFramePr>
        <p:xfrm>
          <a:off x="755576" y="1556792"/>
          <a:ext cx="7620000" cy="272034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面积（平方米）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房价（万）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80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95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230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104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245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112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274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125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259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135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262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411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14" y="1628799"/>
            <a:ext cx="8357512" cy="408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696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梯度下降算</a:t>
            </a:r>
            <a:r>
              <a:rPr lang="zh-CN" altLang="en-US" dirty="0" smtClean="0"/>
              <a:t>法原</a:t>
            </a:r>
            <a:r>
              <a:rPr lang="zh-CN" altLang="en-US" dirty="0"/>
              <a:t>理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1916832"/>
            <a:ext cx="60674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0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偏导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在数学中，一个多变量的函数的偏导数，就是它关于其中一个变量的导数而保持其他变量恒定（相对于全导数，在其中所有变量都允许变化）。偏导数在向量分析和微分几何中是很有用的。</a:t>
            </a:r>
          </a:p>
          <a:p>
            <a:r>
              <a:rPr lang="zh-CN" altLang="en-US" dirty="0" smtClean="0"/>
              <a:t>只考虑一个变量的求导，就是偏导数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549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偏导数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求导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492896"/>
            <a:ext cx="67722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75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演示 多因素梯度下降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676400"/>
            <a:ext cx="74199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747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学习速率有什么用，如何调整学习速率的参数（经验）</a:t>
            </a:r>
          </a:p>
        </p:txBody>
      </p:sp>
    </p:spTree>
    <p:extLst>
      <p:ext uri="{BB962C8B-B14F-4D97-AF65-F5344CB8AC3E}">
        <p14:creationId xmlns:p14="http://schemas.microsoft.com/office/powerpoint/2010/main" val="1018413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梯度下降完整版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5436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098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梯度下降，线性回归，探索汽车马力和油耗之间的关系。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油耗 </a:t>
            </a:r>
            <a:r>
              <a:rPr lang="en-US" altLang="zh-CN" dirty="0" smtClean="0"/>
              <a:t>= m </a:t>
            </a:r>
            <a:r>
              <a:rPr lang="zh-CN" altLang="en-US" dirty="0" smtClean="0"/>
              <a:t>* </a:t>
            </a:r>
            <a:r>
              <a:rPr lang="en-US" altLang="zh-CN" dirty="0" smtClean="0"/>
              <a:t>(</a:t>
            </a:r>
            <a:r>
              <a:rPr lang="zh-CN" altLang="en-US" dirty="0" smtClean="0"/>
              <a:t>汽车马力</a:t>
            </a:r>
            <a:r>
              <a:rPr lang="en-US" altLang="zh-CN" dirty="0" smtClean="0"/>
              <a:t>) + b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解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 rot="16200000">
            <a:off x="1835533" y="4149080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6200000">
            <a:off x="4788024" y="4149080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4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</a:t>
            </a:r>
            <a:r>
              <a:rPr lang="zh-CN" altLang="en-US" dirty="0" smtClean="0"/>
              <a:t>归和</a:t>
            </a:r>
            <a:r>
              <a:rPr lang="en-US" altLang="zh-CN" dirty="0" smtClean="0"/>
              <a:t>KNN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62000" y="2891631"/>
          <a:ext cx="7620000" cy="194310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knn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线性回归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容易编写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编写稍微有些复杂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容易理解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不太容易理解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适用于回归和分类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适合回归不适合分类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速度慢，依赖数据集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速度快，训练完毕后不需要数据集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85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radientdecent() </a:t>
            </a:r>
            <a:r>
              <a:rPr lang="zh-CN" altLang="en-US" dirty="0" smtClean="0"/>
              <a:t>运行一次梯度下降算法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en-US" altLang="zh-CN" dirty="0" smtClean="0"/>
              <a:t>rain() </a:t>
            </a:r>
            <a:r>
              <a:rPr lang="zh-CN" altLang="en-US" dirty="0" smtClean="0"/>
              <a:t>多次运行梯度下降算法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redict() </a:t>
            </a:r>
            <a:r>
              <a:rPr lang="zh-CN" altLang="en-US" dirty="0" smtClean="0"/>
              <a:t>使用前面</a:t>
            </a:r>
            <a:r>
              <a:rPr lang="en-US" altLang="zh-CN" dirty="0" smtClean="0"/>
              <a:t>train()</a:t>
            </a:r>
            <a:r>
              <a:rPr lang="zh-CN" altLang="en-US" dirty="0"/>
              <a:t> </a:t>
            </a:r>
            <a:r>
              <a:rPr lang="zh-CN" altLang="en-US" dirty="0" smtClean="0"/>
              <a:t>计算的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 </a:t>
            </a:r>
            <a:r>
              <a:rPr lang="zh-CN" altLang="en-US" dirty="0"/>
              <a:t>进</a:t>
            </a:r>
            <a:r>
              <a:rPr lang="zh-CN" altLang="en-US" dirty="0" smtClean="0"/>
              <a:t>行预测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test() </a:t>
            </a:r>
            <a:r>
              <a:rPr lang="zh-CN" altLang="en-US" dirty="0" smtClean="0"/>
              <a:t>测试预测的准确性（评估模型准确性）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4900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先</a:t>
            </a:r>
            <a:r>
              <a:rPr lang="zh-CN" altLang="en-US" dirty="0" smtClean="0"/>
              <a:t>用初等数学</a:t>
            </a:r>
            <a:r>
              <a:rPr lang="en-US" altLang="zh-CN" dirty="0" smtClean="0"/>
              <a:t>+</a:t>
            </a:r>
            <a:r>
              <a:rPr lang="zh-CN" altLang="en-US" dirty="0" smtClean="0"/>
              <a:t>求导 解决问题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再用高等数学</a:t>
            </a:r>
            <a:r>
              <a:rPr lang="en-US" altLang="zh-CN" dirty="0" smtClean="0"/>
              <a:t>+</a:t>
            </a:r>
            <a:r>
              <a:rPr lang="zh-CN" altLang="en-US" dirty="0" smtClean="0"/>
              <a:t>矩阵运算 解决问题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对比两种方法的优缺点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332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初等数学和高等数学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高等数学只是把数学换了一种表达方式</a:t>
            </a:r>
          </a:p>
        </p:txBody>
      </p:sp>
    </p:spTree>
    <p:extLst>
      <p:ext uri="{BB962C8B-B14F-4D97-AF65-F5344CB8AC3E}">
        <p14:creationId xmlns:p14="http://schemas.microsoft.com/office/powerpoint/2010/main" val="3456161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来学习玛雅数学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789537" cy="541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238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思考，如何表示</a:t>
            </a:r>
            <a:r>
              <a:rPr lang="en-US" altLang="zh-CN" dirty="0"/>
              <a:t>21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6" y="1916832"/>
            <a:ext cx="1152128" cy="8640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5896" y="3140968"/>
            <a:ext cx="1152128" cy="8640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2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玛雅人如何计算 </a:t>
            </a:r>
            <a:r>
              <a:rPr lang="en-US" altLang="zh-CN" dirty="0"/>
              <a:t>48 + 69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9752" y="2132856"/>
            <a:ext cx="1152128" cy="8640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dirty="0"/>
              <a:t>●●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339752" y="3356992"/>
            <a:ext cx="1152128" cy="8640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dirty="0" smtClean="0"/>
              <a:t>●●●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 _____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788024" y="2132856"/>
            <a:ext cx="1152128" cy="8640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dirty="0" smtClean="0"/>
              <a:t>●●●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788024" y="3356992"/>
            <a:ext cx="1152128" cy="8640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dirty="0" smtClean="0"/>
              <a:t>●●●</a:t>
            </a:r>
            <a:r>
              <a:rPr lang="zh-CN" altLang="en-US" dirty="0"/>
              <a:t>●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______</a:t>
            </a:r>
            <a:r>
              <a:rPr lang="en-US" altLang="zh-CN" dirty="0"/>
              <a:t>_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39940" y="2968377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40" y="2968377"/>
                <a:ext cx="41069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10871" y="2968377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71" y="2968377"/>
                <a:ext cx="4106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876256" y="2132856"/>
            <a:ext cx="1152128" cy="8640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6876256" y="3356992"/>
            <a:ext cx="1152128" cy="8640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高等数学 ： </a:t>
            </a:r>
            <a:r>
              <a:rPr lang="zh-CN" altLang="en-US" b="1" dirty="0" smtClean="0"/>
              <a:t>矩</a:t>
            </a:r>
            <a:r>
              <a:rPr lang="zh-CN" altLang="en-US" b="1" dirty="0"/>
              <a:t>阵运算入</a:t>
            </a:r>
            <a:r>
              <a:rPr lang="zh-CN" altLang="en-US" b="1" dirty="0" smtClean="0"/>
              <a:t>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小明今天要做饭，消耗</a:t>
            </a:r>
            <a:r>
              <a:rPr lang="en-US" altLang="zh-CN" dirty="0"/>
              <a:t>2</a:t>
            </a:r>
            <a:r>
              <a:rPr lang="zh-CN" altLang="en-US" dirty="0"/>
              <a:t>斤肉，</a:t>
            </a:r>
            <a:r>
              <a:rPr lang="en-US" altLang="zh-CN" dirty="0"/>
              <a:t>1</a:t>
            </a:r>
            <a:r>
              <a:rPr lang="zh-CN" altLang="en-US" dirty="0"/>
              <a:t>斤蔬菜。肉每斤</a:t>
            </a:r>
            <a:r>
              <a:rPr lang="en-US" altLang="zh-CN" dirty="0"/>
              <a:t>20</a:t>
            </a:r>
            <a:r>
              <a:rPr lang="zh-CN" altLang="en-US" dirty="0"/>
              <a:t>元，蔬菜每斤</a:t>
            </a:r>
            <a:r>
              <a:rPr lang="en-US" altLang="zh-CN" dirty="0"/>
              <a:t>5</a:t>
            </a:r>
            <a:r>
              <a:rPr lang="zh-CN" altLang="en-US" dirty="0"/>
              <a:t>元，则一共需多少花费？ 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个问题的答案很简单：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9080"/>
            <a:ext cx="386215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108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换向量的方式表述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08920"/>
            <a:ext cx="3724973" cy="179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950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个组合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如果小明第二天有另一种做饭的方法，需要消耗</a:t>
            </a:r>
            <a:r>
              <a:rPr lang="en-US" altLang="zh-CN" dirty="0"/>
              <a:t>1</a:t>
            </a:r>
            <a:r>
              <a:rPr lang="zh-CN" altLang="en-US" dirty="0"/>
              <a:t>斤肉，</a:t>
            </a:r>
            <a:r>
              <a:rPr lang="en-US" altLang="zh-CN" dirty="0"/>
              <a:t>4</a:t>
            </a:r>
            <a:r>
              <a:rPr lang="zh-CN" altLang="en-US" dirty="0"/>
              <a:t>斤蔬菜，那么这两种方法的花费各是多少呢？我们显然需要另算这第二种方法的花费。把这个做饭方式写在第二个矩</a:t>
            </a:r>
            <a:r>
              <a:rPr lang="zh-CN" altLang="en-US" dirty="0" smtClean="0"/>
              <a:t>阵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13845"/>
            <a:ext cx="436040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更多的组合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小明家附近还有另一个菜市场，那里肉每斤</a:t>
            </a:r>
            <a:r>
              <a:rPr lang="en-US" altLang="zh-CN" dirty="0"/>
              <a:t>15</a:t>
            </a:r>
            <a:r>
              <a:rPr lang="zh-CN" altLang="en-US" dirty="0"/>
              <a:t>元，蔬菜每斤</a:t>
            </a:r>
            <a:r>
              <a:rPr lang="en-US" altLang="zh-CN" dirty="0"/>
              <a:t>10</a:t>
            </a:r>
            <a:r>
              <a:rPr lang="zh-CN" altLang="en-US" dirty="0"/>
              <a:t>元。那么，小明如果去这个菜市场，花费又是多少呢（分别计算上述两种做饭方式）？我们把这另外的一种价格写进第一个矩阵</a:t>
            </a:r>
            <a:r>
              <a:rPr lang="zh-CN" altLang="en-US" dirty="0" smtClean="0"/>
              <a:t>里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93096"/>
            <a:ext cx="497198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0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感性认识，线性回归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线性回归就是求线性函数的参数的值的过程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81329"/>
              </p:ext>
            </p:extLst>
          </p:nvPr>
        </p:nvGraphicFramePr>
        <p:xfrm>
          <a:off x="762000" y="2780928"/>
          <a:ext cx="7620000" cy="310896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房屋面积（平方米）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房屋价格（万）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自变量（</a:t>
                      </a:r>
                      <a:r>
                        <a:rPr lang="en-US">
                          <a:effectLst/>
                        </a:rPr>
                        <a:t>independent variable）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应变量（</a:t>
                      </a:r>
                      <a:r>
                        <a:rPr lang="en-US">
                          <a:effectLst/>
                        </a:rPr>
                        <a:t>dependent variable）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80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200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95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230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104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245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112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274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125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259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135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262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230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055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数和高等代数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代数由数字和位置表述</a:t>
            </a:r>
            <a:endParaRPr lang="en-US" altLang="zh-CN" dirty="0" smtClean="0"/>
          </a:p>
          <a:p>
            <a:r>
              <a:rPr lang="zh-CN" altLang="en-US" dirty="0" smtClean="0"/>
              <a:t>数</a:t>
            </a:r>
            <a:r>
              <a:rPr lang="zh-CN" altLang="en-US" dirty="0"/>
              <a:t>字的位置</a:t>
            </a:r>
            <a:r>
              <a:rPr lang="zh-CN" altLang="en-US" dirty="0" smtClean="0"/>
              <a:t>有特</a:t>
            </a:r>
            <a:r>
              <a:rPr lang="zh-CN" altLang="en-US" dirty="0"/>
              <a:t>殊的意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左边的这个矩阵的每一行，都代表了一种价目表；在右边的矩阵的每一列，都代表了一种做饭方式。那么所有可能的组合所最终产生的花费，则在结果矩阵中表示出来了。</a:t>
            </a:r>
          </a:p>
          <a:p>
            <a:r>
              <a:rPr lang="zh-CN" altLang="en-US" dirty="0" smtClean="0"/>
              <a:t>矩</a:t>
            </a:r>
            <a:r>
              <a:rPr lang="zh-CN" altLang="en-US" dirty="0"/>
              <a:t>阵运算就是定义了一组数据排放的格式， 不同位置的数据代表不同的含义。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4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可以把矩阵理解成向量的集合</a:t>
            </a:r>
            <a:endParaRPr lang="en-US" altLang="zh-CN" dirty="0"/>
          </a:p>
          <a:p>
            <a:r>
              <a:rPr lang="zh-CN" altLang="en-US" dirty="0" smtClean="0"/>
              <a:t>也可以把矩阵理解成一个二维的数组</a:t>
            </a:r>
            <a:endParaRPr lang="en-US" altLang="zh-CN" dirty="0"/>
          </a:p>
          <a:p>
            <a:r>
              <a:rPr lang="zh-CN" altLang="en-US" dirty="0" smtClean="0"/>
              <a:t>一个矩阵可以由</a:t>
            </a:r>
            <a:r>
              <a:rPr lang="en-US" altLang="zh-CN" dirty="0" smtClean="0"/>
              <a:t>m</a:t>
            </a:r>
            <a:r>
              <a:rPr lang="zh-CN" altLang="en-US" dirty="0" smtClean="0"/>
              <a:t>行</a:t>
            </a:r>
            <a:r>
              <a:rPr lang="en-US" altLang="zh-CN" dirty="0" smtClean="0"/>
              <a:t>(row)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</a:t>
            </a:r>
            <a:r>
              <a:rPr lang="en-US" altLang="zh-CN" dirty="0" smtClean="0"/>
              <a:t>(column)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果一个矩阵是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列的，我们可以说这是一个</a:t>
            </a:r>
            <a:r>
              <a:rPr lang="zh-CN" altLang="en-US" dirty="0"/>
              <a:t>形</a:t>
            </a:r>
            <a:r>
              <a:rPr lang="zh-CN" altLang="en-US" dirty="0" smtClean="0"/>
              <a:t>状为</a:t>
            </a:r>
            <a:r>
              <a:rPr lang="en-US" altLang="zh-CN" dirty="0" smtClean="0"/>
              <a:t>(m,n)</a:t>
            </a:r>
            <a:r>
              <a:rPr lang="zh-CN" altLang="en-US" dirty="0" smtClean="0"/>
              <a:t>的矩阵</a:t>
            </a:r>
            <a:endParaRPr lang="en-US" altLang="zh-CN" dirty="0"/>
          </a:p>
          <a:p>
            <a:r>
              <a:rPr lang="en-US" altLang="zh-CN" dirty="0" smtClean="0"/>
              <a:t>Numpy</a:t>
            </a:r>
            <a:r>
              <a:rPr lang="zh-CN" altLang="en-US" dirty="0" smtClean="0"/>
              <a:t>中可以用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来查看矩阵的形状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81" y="4981575"/>
            <a:ext cx="42862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0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矩阵元素的描述方法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2579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1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矩阵的加法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确认两个矩阵能不能加</a:t>
            </a:r>
            <a:endParaRPr lang="en-US" altLang="zh-CN" dirty="0" smtClean="0"/>
          </a:p>
          <a:p>
            <a:r>
              <a:rPr lang="zh-CN" altLang="en-US" dirty="0"/>
              <a:t>仔</a:t>
            </a:r>
            <a:r>
              <a:rPr lang="zh-CN" altLang="en-US" dirty="0" smtClean="0"/>
              <a:t>细查看每个位置的元素，相同位置的求和相加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30956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37148"/>
            <a:ext cx="31051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37" y="5085183"/>
            <a:ext cx="62579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4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00" y="1610147"/>
            <a:ext cx="26574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9762"/>
            <a:ext cx="23812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1657375"/>
            <a:ext cx="3457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55576" y="2981920"/>
                <a:ext cx="493084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1" dirty="0" smtClean="0"/>
                  <a:t>D </a:t>
                </a:r>
                <a:r>
                  <a:rPr lang="en-US" altLang="zh-CN" sz="2400" dirty="0" smtClean="0"/>
                  <a:t>= </a:t>
                </a:r>
                <a:r>
                  <a:rPr lang="en-US" altLang="zh-CN" sz="2400" i="1" dirty="0" smtClean="0"/>
                  <a:t>A </a:t>
                </a:r>
                <a:r>
                  <a:rPr lang="en-US" altLang="zh-CN" sz="2400" dirty="0" smtClean="0"/>
                  <a:t>+ </a:t>
                </a:r>
                <a:r>
                  <a:rPr lang="en-US" altLang="zh-CN" sz="2400" i="1" dirty="0" smtClean="0"/>
                  <a:t>B </a:t>
                </a:r>
                <a:r>
                  <a:rPr lang="en-US" altLang="zh-CN" sz="2400" dirty="0" smtClean="0"/>
                  <a:t>− </a:t>
                </a:r>
                <a:r>
                  <a:rPr lang="en-US" altLang="zh-CN" sz="2400" i="1" dirty="0" smtClean="0"/>
                  <a:t>C</a:t>
                </a:r>
                <a:endParaRPr lang="en-US" altLang="zh-CN" sz="2400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求：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81920"/>
                <a:ext cx="4930849" cy="1015663"/>
              </a:xfrm>
              <a:prstGeom prst="rect">
                <a:avLst/>
              </a:prstGeom>
              <a:blipFill rotWithShape="1">
                <a:blip r:embed="rId6"/>
                <a:stretch>
                  <a:fillRect l="-1978" t="-4790" b="-6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</a:t>
            </a:r>
            <a:r>
              <a:rPr lang="zh-CN" altLang="en-US" dirty="0" smtClean="0"/>
              <a:t>阵的缩放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无需考虑维度，只需要对矩阵的每个元素按比例变化即可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140968"/>
            <a:ext cx="39052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2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矩阵相乘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确认两个矩阵能不能相乘</a:t>
            </a:r>
          </a:p>
          <a:p>
            <a:r>
              <a:rPr lang="zh-CN" altLang="en-US" dirty="0"/>
              <a:t>矩阵相乘的输出结果是什么</a:t>
            </a:r>
          </a:p>
          <a:p>
            <a:r>
              <a:rPr lang="zh-CN" altLang="en-US" dirty="0"/>
              <a:t>矩阵相乘如何运算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8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矩阵的形状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833563"/>
            <a:ext cx="51339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矩阵的形状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776413"/>
            <a:ext cx="51054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矩阵相乘的运算（手工运算）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636912"/>
            <a:ext cx="62579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4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19" y="1988840"/>
            <a:ext cx="75247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5748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矩阵的乘法 可以应用交换律吗？</a:t>
            </a:r>
          </a:p>
          <a:p>
            <a:r>
              <a:rPr lang="en-US" altLang="zh-CN" dirty="0"/>
              <a:t>Tensor B * Tensor A vs Tensor A * Tensor B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447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行和列数量相等的矩阵</a:t>
            </a:r>
            <a:endParaRPr lang="en-US" altLang="zh-CN" dirty="0" smtClean="0"/>
          </a:p>
          <a:p>
            <a:r>
              <a:rPr lang="zh-CN" altLang="en-US" dirty="0" smtClean="0"/>
              <a:t>问：方阵支持乘法交换律吗？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03" y="2852936"/>
            <a:ext cx="18383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54809" y="5301208"/>
                <a:ext cx="31395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3200" i="1">
                          <a:latin typeface="Cambria Math"/>
                        </a:rPr>
                        <m:t>vs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𝐵</m:t>
                      </m:r>
                      <m:r>
                        <a:rPr lang="zh-CN" altLang="en-US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809" y="5301208"/>
                <a:ext cx="3139514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636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方阵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916832"/>
            <a:ext cx="56959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46" y="4293096"/>
            <a:ext cx="55340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615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533525"/>
            <a:ext cx="73247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540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704975"/>
            <a:ext cx="70389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2934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41" y="2066925"/>
            <a:ext cx="58293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矩阵相乘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* </a:t>
            </a:r>
            <a:r>
              <a:rPr lang="en-US" altLang="zh-CN" dirty="0" smtClean="0"/>
              <a:t>Weight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687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3351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矩阵相乘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* </a:t>
            </a:r>
            <a:r>
              <a:rPr lang="en-US" altLang="zh-CN" dirty="0" smtClean="0"/>
              <a:t>Weight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687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34977"/>
            <a:ext cx="55721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8568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12" y="870930"/>
            <a:ext cx="649605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0114" y="1772816"/>
            <a:ext cx="1741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Feature</a:t>
            </a:r>
            <a:r>
              <a:rPr lang="zh-CN" altLang="en-US" dirty="0"/>
              <a:t>* </a:t>
            </a:r>
            <a:r>
              <a:rPr lang="en-US" altLang="zh-CN" dirty="0"/>
              <a:t>Weight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" y="5103946"/>
            <a:ext cx="3649563" cy="175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9176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04988"/>
            <a:ext cx="71247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" y="5103946"/>
            <a:ext cx="3649563" cy="175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3505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700808"/>
            <a:ext cx="65817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35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线性回归与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有些同学有</a:t>
            </a:r>
            <a:r>
              <a:rPr lang="en-US" altLang="zh-CN" dirty="0"/>
              <a:t>excle</a:t>
            </a:r>
            <a:r>
              <a:rPr lang="zh-CN" altLang="en-US" dirty="0"/>
              <a:t>的经验。 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/>
              <a:t>们看一下在</a:t>
            </a:r>
            <a:r>
              <a:rPr lang="en-US" altLang="zh-CN" dirty="0"/>
              <a:t>excle</a:t>
            </a:r>
            <a:r>
              <a:rPr lang="zh-CN" altLang="en-US" dirty="0"/>
              <a:t>里面如何产生一个公式。</a:t>
            </a:r>
          </a:p>
          <a:p>
            <a:r>
              <a:rPr lang="en-US" altLang="zh-CN" dirty="0" smtClean="0"/>
              <a:t>excel</a:t>
            </a:r>
            <a:r>
              <a:rPr lang="zh-CN" altLang="en-US" dirty="0" smtClean="0"/>
              <a:t>只</a:t>
            </a:r>
            <a:r>
              <a:rPr lang="zh-CN" altLang="en-US" dirty="0"/>
              <a:t>能关联一个变量和结果。 不能关联多个变量和一个结果。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281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30183" cy="409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3173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4180"/>
            <a:ext cx="8862194" cy="333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0442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" y="2516113"/>
            <a:ext cx="9115682" cy="219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07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性回归矩阵运算公式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2139156"/>
            <a:ext cx="70389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3922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0095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矩阵运算</a:t>
            </a:r>
            <a:r>
              <a:rPr lang="en-US" altLang="zh-CN" dirty="0" smtClean="0"/>
              <a:t>vs</a:t>
            </a:r>
            <a:r>
              <a:rPr lang="zh-CN" altLang="en-US" dirty="0" smtClean="0"/>
              <a:t>传统运算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可以方便的增加维度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以增加到任意维度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2721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矩阵的另一种理解方式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矩阵运算 可以把矩阵理解成一个函数 对一个矩阵应用一个矩阵后，可以得到新的矩阵</a:t>
            </a:r>
          </a:p>
          <a:p>
            <a:r>
              <a:rPr lang="zh-CN" altLang="en-US" dirty="0"/>
              <a:t>计算机中的图形实际上是按照点去描述的，计算机描述每一张图片的每个像素点。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0415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C8CA782-8C0B-413F-89F0-F14342E86005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77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</a:t>
            </a:r>
            <a:r>
              <a:rPr lang="zh-CN" altLang="en-US" dirty="0" smtClean="0"/>
              <a:t>机表示图像</a:t>
            </a:r>
            <a:endParaRPr lang="en-US" altLang="zh-CN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Bmp</a:t>
            </a:r>
            <a:r>
              <a:rPr lang="zh-CN" altLang="en-US" sz="2800" dirty="0" smtClean="0"/>
              <a:t>图像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Svg</a:t>
            </a:r>
            <a:r>
              <a:rPr lang="zh-CN" altLang="en-US" sz="2800" dirty="0" smtClean="0"/>
              <a:t>图像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124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[1,0],</a:t>
            </a:r>
          </a:p>
          <a:p>
            <a:pPr marL="0" indent="0">
              <a:buNone/>
            </a:pPr>
            <a:r>
              <a:rPr lang="en-US" altLang="zh-CN" dirty="0" smtClean="0"/>
              <a:t> [</a:t>
            </a:r>
            <a:r>
              <a:rPr lang="en-US" altLang="zh-CN" dirty="0"/>
              <a:t>0,-1]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4238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C2F25BC-7606-4351-AC10-13E0D0A903A6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79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2D </a:t>
            </a:r>
            <a:r>
              <a:rPr lang="zh-CN" altLang="en-US" dirty="0" smtClean="0"/>
              <a:t>变化</a:t>
            </a:r>
            <a:endParaRPr lang="en-US" altLang="zh-CN" dirty="0" smtClean="0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1235075" y="4724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 flipV="1">
            <a:off x="1539875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1768475" y="4267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2911475" y="4114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6152" name="Freeform 7"/>
          <p:cNvSpPr>
            <a:spLocks/>
          </p:cNvSpPr>
          <p:nvPr/>
        </p:nvSpPr>
        <p:spPr bwMode="auto">
          <a:xfrm>
            <a:off x="1844675" y="3860800"/>
            <a:ext cx="990600" cy="330200"/>
          </a:xfrm>
          <a:custGeom>
            <a:avLst/>
            <a:gdLst>
              <a:gd name="T0" fmla="*/ 0 w 624"/>
              <a:gd name="T1" fmla="*/ 2147483646 h 208"/>
              <a:gd name="T2" fmla="*/ 2147483646 w 624"/>
              <a:gd name="T3" fmla="*/ 2147483646 h 208"/>
              <a:gd name="T4" fmla="*/ 2147483646 w 624"/>
              <a:gd name="T5" fmla="*/ 2147483646 h 208"/>
              <a:gd name="T6" fmla="*/ 0 60000 65536"/>
              <a:gd name="T7" fmla="*/ 0 60000 65536"/>
              <a:gd name="T8" fmla="*/ 0 60000 65536"/>
              <a:gd name="T9" fmla="*/ 0 w 624"/>
              <a:gd name="T10" fmla="*/ 0 h 208"/>
              <a:gd name="T11" fmla="*/ 624 w 62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08">
                <a:moveTo>
                  <a:pt x="0" y="208"/>
                </a:moveTo>
                <a:cubicBezTo>
                  <a:pt x="44" y="120"/>
                  <a:pt x="88" y="32"/>
                  <a:pt x="192" y="16"/>
                </a:cubicBezTo>
                <a:cubicBezTo>
                  <a:pt x="296" y="0"/>
                  <a:pt x="552" y="96"/>
                  <a:pt x="624" y="112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2895600" y="47799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x</a:t>
            </a: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219200" y="37131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y</a:t>
            </a:r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4130675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V="1">
            <a:off x="4435475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7" name="Text Box 15"/>
          <p:cNvSpPr txBox="1">
            <a:spLocks noChangeArrowheads="1"/>
          </p:cNvSpPr>
          <p:nvPr/>
        </p:nvSpPr>
        <p:spPr bwMode="auto">
          <a:xfrm>
            <a:off x="5791200" y="39417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x</a:t>
            </a:r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4114800" y="28749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y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4664075" y="3276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5502275" y="2362200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 flipV="1">
            <a:off x="5121275" y="3124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2" name="Line 20"/>
          <p:cNvSpPr>
            <a:spLocks noChangeShapeType="1"/>
          </p:cNvSpPr>
          <p:nvPr/>
        </p:nvSpPr>
        <p:spPr bwMode="auto">
          <a:xfrm>
            <a:off x="4054475" y="58562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3" name="Line 21"/>
          <p:cNvSpPr>
            <a:spLocks noChangeShapeType="1"/>
          </p:cNvSpPr>
          <p:nvPr/>
        </p:nvSpPr>
        <p:spPr bwMode="auto">
          <a:xfrm flipV="1">
            <a:off x="4359275" y="47132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" name="Text Box 25"/>
          <p:cNvSpPr txBox="1">
            <a:spLocks noChangeArrowheads="1"/>
          </p:cNvSpPr>
          <p:nvPr/>
        </p:nvSpPr>
        <p:spPr bwMode="auto">
          <a:xfrm>
            <a:off x="5715000" y="591185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x</a:t>
            </a:r>
          </a:p>
        </p:txBody>
      </p:sp>
      <p:sp>
        <p:nvSpPr>
          <p:cNvPr id="6165" name="Text Box 26"/>
          <p:cNvSpPr txBox="1">
            <a:spLocks noChangeArrowheads="1"/>
          </p:cNvSpPr>
          <p:nvPr/>
        </p:nvSpPr>
        <p:spPr bwMode="auto">
          <a:xfrm>
            <a:off x="4038600" y="4845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y</a:t>
            </a:r>
          </a:p>
        </p:txBody>
      </p:sp>
      <p:sp>
        <p:nvSpPr>
          <p:cNvPr id="6166" name="Line 27"/>
          <p:cNvSpPr>
            <a:spLocks noChangeShapeType="1"/>
          </p:cNvSpPr>
          <p:nvPr/>
        </p:nvSpPr>
        <p:spPr bwMode="auto">
          <a:xfrm flipV="1">
            <a:off x="4359275" y="4876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7" name="Line 28"/>
          <p:cNvSpPr>
            <a:spLocks noChangeShapeType="1"/>
          </p:cNvSpPr>
          <p:nvPr/>
        </p:nvSpPr>
        <p:spPr bwMode="auto">
          <a:xfrm flipV="1">
            <a:off x="4359275" y="54102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8" name="Freeform 29"/>
          <p:cNvSpPr>
            <a:spLocks/>
          </p:cNvSpPr>
          <p:nvPr/>
        </p:nvSpPr>
        <p:spPr bwMode="auto">
          <a:xfrm>
            <a:off x="4930775" y="5172075"/>
            <a:ext cx="339725" cy="300038"/>
          </a:xfrm>
          <a:custGeom>
            <a:avLst/>
            <a:gdLst>
              <a:gd name="T0" fmla="*/ 0 w 214"/>
              <a:gd name="T1" fmla="*/ 0 h 189"/>
              <a:gd name="T2" fmla="*/ 2147483646 w 214"/>
              <a:gd name="T3" fmla="*/ 2147483646 h 189"/>
              <a:gd name="T4" fmla="*/ 2147483646 w 214"/>
              <a:gd name="T5" fmla="*/ 2147483646 h 189"/>
              <a:gd name="T6" fmla="*/ 2147483646 w 214"/>
              <a:gd name="T7" fmla="*/ 2147483646 h 189"/>
              <a:gd name="T8" fmla="*/ 2147483646 w 214"/>
              <a:gd name="T9" fmla="*/ 2147483646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"/>
              <a:gd name="T16" fmla="*/ 0 h 189"/>
              <a:gd name="T17" fmla="*/ 214 w 214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" h="189">
                <a:moveTo>
                  <a:pt x="0" y="0"/>
                </a:moveTo>
                <a:cubicBezTo>
                  <a:pt x="42" y="11"/>
                  <a:pt x="85" y="22"/>
                  <a:pt x="126" y="36"/>
                </a:cubicBezTo>
                <a:cubicBezTo>
                  <a:pt x="144" y="54"/>
                  <a:pt x="159" y="76"/>
                  <a:pt x="180" y="90"/>
                </a:cubicBezTo>
                <a:cubicBezTo>
                  <a:pt x="189" y="96"/>
                  <a:pt x="204" y="98"/>
                  <a:pt x="207" y="108"/>
                </a:cubicBezTo>
                <a:cubicBezTo>
                  <a:pt x="214" y="134"/>
                  <a:pt x="207" y="162"/>
                  <a:pt x="207" y="189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线性回归与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62000" y="2034381"/>
          <a:ext cx="7620000" cy="3657600"/>
        </p:xfrm>
        <a:graphic>
          <a:graphicData uri="http://schemas.openxmlformats.org/drawingml/2006/table">
            <a:tbl>
              <a:tblPr/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房屋建筑面积（平方米）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卧室数量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房屋价格（万）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自变量（</a:t>
                      </a:r>
                      <a:r>
                        <a:rPr lang="en-US">
                          <a:effectLst/>
                        </a:rPr>
                        <a:t>independent variable）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自变量（</a:t>
                      </a:r>
                      <a:r>
                        <a:rPr lang="en-US">
                          <a:effectLst/>
                        </a:rPr>
                        <a:t>independent variable）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应变量（</a:t>
                      </a:r>
                      <a:r>
                        <a:rPr lang="en-US">
                          <a:effectLst/>
                        </a:rPr>
                        <a:t>dependent variable）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80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95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230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104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245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112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274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125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259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135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262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0570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D47A3786-D341-488F-B219-A9C458654296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 algn="r" eaLnBrk="1" hangingPunct="1"/>
              <a:t>80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2D </a:t>
            </a:r>
            <a:r>
              <a:rPr lang="zh-CN" altLang="en-US" dirty="0" smtClean="0"/>
              <a:t>变化</a:t>
            </a:r>
            <a:endParaRPr lang="en-US" altLang="zh-CN" dirty="0" smtClean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1235075" y="4724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 flipV="1">
            <a:off x="1539875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1768475" y="4267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2911475" y="4114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8200" name="Freeform 7"/>
          <p:cNvSpPr>
            <a:spLocks/>
          </p:cNvSpPr>
          <p:nvPr/>
        </p:nvSpPr>
        <p:spPr bwMode="auto">
          <a:xfrm>
            <a:off x="1844675" y="3860800"/>
            <a:ext cx="990600" cy="330200"/>
          </a:xfrm>
          <a:custGeom>
            <a:avLst/>
            <a:gdLst>
              <a:gd name="T0" fmla="*/ 0 w 624"/>
              <a:gd name="T1" fmla="*/ 2147483646 h 208"/>
              <a:gd name="T2" fmla="*/ 2147483646 w 624"/>
              <a:gd name="T3" fmla="*/ 2147483646 h 208"/>
              <a:gd name="T4" fmla="*/ 2147483646 w 624"/>
              <a:gd name="T5" fmla="*/ 2147483646 h 208"/>
              <a:gd name="T6" fmla="*/ 0 60000 65536"/>
              <a:gd name="T7" fmla="*/ 0 60000 65536"/>
              <a:gd name="T8" fmla="*/ 0 60000 65536"/>
              <a:gd name="T9" fmla="*/ 0 w 624"/>
              <a:gd name="T10" fmla="*/ 0 h 208"/>
              <a:gd name="T11" fmla="*/ 624 w 62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08">
                <a:moveTo>
                  <a:pt x="0" y="208"/>
                </a:moveTo>
                <a:cubicBezTo>
                  <a:pt x="44" y="120"/>
                  <a:pt x="88" y="32"/>
                  <a:pt x="192" y="16"/>
                </a:cubicBezTo>
                <a:cubicBezTo>
                  <a:pt x="296" y="0"/>
                  <a:pt x="552" y="96"/>
                  <a:pt x="624" y="112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2895600" y="47799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x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219200" y="37131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y</a:t>
            </a:r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4130675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 flipV="1">
            <a:off x="4435475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5791200" y="39417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x</a:t>
            </a:r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4114800" y="28749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y</a:t>
            </a:r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4664075" y="3276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8208" name="Rectangle 18"/>
          <p:cNvSpPr>
            <a:spLocks noChangeArrowheads="1"/>
          </p:cNvSpPr>
          <p:nvPr/>
        </p:nvSpPr>
        <p:spPr bwMode="auto">
          <a:xfrm>
            <a:off x="5502275" y="2362200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 flipV="1">
            <a:off x="5121275" y="3124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>
            <a:off x="4054475" y="58562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 flipV="1">
            <a:off x="4359275" y="47132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2" name="Text Box 25"/>
          <p:cNvSpPr txBox="1">
            <a:spLocks noChangeArrowheads="1"/>
          </p:cNvSpPr>
          <p:nvPr/>
        </p:nvSpPr>
        <p:spPr bwMode="auto">
          <a:xfrm>
            <a:off x="5715000" y="591185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x</a:t>
            </a:r>
          </a:p>
        </p:txBody>
      </p:sp>
      <p:sp>
        <p:nvSpPr>
          <p:cNvPr id="8213" name="Text Box 26"/>
          <p:cNvSpPr txBox="1">
            <a:spLocks noChangeArrowheads="1"/>
          </p:cNvSpPr>
          <p:nvPr/>
        </p:nvSpPr>
        <p:spPr bwMode="auto">
          <a:xfrm>
            <a:off x="4038600" y="4845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y</a:t>
            </a:r>
          </a:p>
        </p:txBody>
      </p:sp>
      <p:sp>
        <p:nvSpPr>
          <p:cNvPr id="8214" name="Line 27"/>
          <p:cNvSpPr>
            <a:spLocks noChangeShapeType="1"/>
          </p:cNvSpPr>
          <p:nvPr/>
        </p:nvSpPr>
        <p:spPr bwMode="auto">
          <a:xfrm flipV="1">
            <a:off x="4359275" y="4876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5" name="Line 28"/>
          <p:cNvSpPr>
            <a:spLocks noChangeShapeType="1"/>
          </p:cNvSpPr>
          <p:nvPr/>
        </p:nvSpPr>
        <p:spPr bwMode="auto">
          <a:xfrm flipV="1">
            <a:off x="4359275" y="54102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6" name="Freeform 29"/>
          <p:cNvSpPr>
            <a:spLocks/>
          </p:cNvSpPr>
          <p:nvPr/>
        </p:nvSpPr>
        <p:spPr bwMode="auto">
          <a:xfrm>
            <a:off x="4930775" y="5172075"/>
            <a:ext cx="339725" cy="300038"/>
          </a:xfrm>
          <a:custGeom>
            <a:avLst/>
            <a:gdLst>
              <a:gd name="T0" fmla="*/ 0 w 214"/>
              <a:gd name="T1" fmla="*/ 0 h 189"/>
              <a:gd name="T2" fmla="*/ 2147483646 w 214"/>
              <a:gd name="T3" fmla="*/ 2147483646 h 189"/>
              <a:gd name="T4" fmla="*/ 2147483646 w 214"/>
              <a:gd name="T5" fmla="*/ 2147483646 h 189"/>
              <a:gd name="T6" fmla="*/ 2147483646 w 214"/>
              <a:gd name="T7" fmla="*/ 2147483646 h 189"/>
              <a:gd name="T8" fmla="*/ 2147483646 w 214"/>
              <a:gd name="T9" fmla="*/ 2147483646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"/>
              <a:gd name="T16" fmla="*/ 0 h 189"/>
              <a:gd name="T17" fmla="*/ 214 w 214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" h="189">
                <a:moveTo>
                  <a:pt x="0" y="0"/>
                </a:moveTo>
                <a:cubicBezTo>
                  <a:pt x="42" y="11"/>
                  <a:pt x="85" y="22"/>
                  <a:pt x="126" y="36"/>
                </a:cubicBezTo>
                <a:cubicBezTo>
                  <a:pt x="144" y="54"/>
                  <a:pt x="159" y="76"/>
                  <a:pt x="180" y="90"/>
                </a:cubicBezTo>
                <a:cubicBezTo>
                  <a:pt x="189" y="96"/>
                  <a:pt x="204" y="98"/>
                  <a:pt x="207" y="108"/>
                </a:cubicBezTo>
                <a:cubicBezTo>
                  <a:pt x="214" y="134"/>
                  <a:pt x="207" y="162"/>
                  <a:pt x="207" y="189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5FB8F90A-D61B-4EA3-97AA-770F24095690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 algn="r" eaLnBrk="1" hangingPunct="1"/>
              <a:t>81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2D </a:t>
            </a:r>
            <a:r>
              <a:rPr lang="zh-CN" altLang="en-US" dirty="0" smtClean="0"/>
              <a:t>变化</a:t>
            </a:r>
            <a:endParaRPr lang="en-US" altLang="zh-CN" dirty="0" smtClean="0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1235075" y="4724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V="1">
            <a:off x="1539875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1768475" y="4267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2911475" y="4114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10248" name="Freeform 7"/>
          <p:cNvSpPr>
            <a:spLocks/>
          </p:cNvSpPr>
          <p:nvPr/>
        </p:nvSpPr>
        <p:spPr bwMode="auto">
          <a:xfrm>
            <a:off x="1844675" y="3860800"/>
            <a:ext cx="990600" cy="330200"/>
          </a:xfrm>
          <a:custGeom>
            <a:avLst/>
            <a:gdLst>
              <a:gd name="T0" fmla="*/ 0 w 624"/>
              <a:gd name="T1" fmla="*/ 2147483646 h 208"/>
              <a:gd name="T2" fmla="*/ 2147483646 w 624"/>
              <a:gd name="T3" fmla="*/ 2147483646 h 208"/>
              <a:gd name="T4" fmla="*/ 2147483646 w 624"/>
              <a:gd name="T5" fmla="*/ 2147483646 h 208"/>
              <a:gd name="T6" fmla="*/ 0 60000 65536"/>
              <a:gd name="T7" fmla="*/ 0 60000 65536"/>
              <a:gd name="T8" fmla="*/ 0 60000 65536"/>
              <a:gd name="T9" fmla="*/ 0 w 624"/>
              <a:gd name="T10" fmla="*/ 0 h 208"/>
              <a:gd name="T11" fmla="*/ 624 w 62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08">
                <a:moveTo>
                  <a:pt x="0" y="208"/>
                </a:moveTo>
                <a:cubicBezTo>
                  <a:pt x="44" y="120"/>
                  <a:pt x="88" y="32"/>
                  <a:pt x="192" y="16"/>
                </a:cubicBezTo>
                <a:cubicBezTo>
                  <a:pt x="296" y="0"/>
                  <a:pt x="552" y="96"/>
                  <a:pt x="624" y="112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2895600" y="47799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x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1219200" y="37131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y</a:t>
            </a:r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4130675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 flipV="1">
            <a:off x="4435475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5791200" y="39417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x</a:t>
            </a: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4114800" y="28749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y</a:t>
            </a:r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4664075" y="3276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5502275" y="2362200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V="1">
            <a:off x="5121275" y="3124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4054475" y="58562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 flipV="1">
            <a:off x="4359275" y="47132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60" name="Text Box 25"/>
          <p:cNvSpPr txBox="1">
            <a:spLocks noChangeArrowheads="1"/>
          </p:cNvSpPr>
          <p:nvPr/>
        </p:nvSpPr>
        <p:spPr bwMode="auto">
          <a:xfrm>
            <a:off x="5715000" y="591185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x</a:t>
            </a:r>
          </a:p>
        </p:txBody>
      </p:sp>
      <p:sp>
        <p:nvSpPr>
          <p:cNvPr id="10261" name="Text Box 26"/>
          <p:cNvSpPr txBox="1">
            <a:spLocks noChangeArrowheads="1"/>
          </p:cNvSpPr>
          <p:nvPr/>
        </p:nvSpPr>
        <p:spPr bwMode="auto">
          <a:xfrm>
            <a:off x="4038600" y="4845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y</a:t>
            </a:r>
          </a:p>
        </p:txBody>
      </p:sp>
      <p:sp>
        <p:nvSpPr>
          <p:cNvPr id="10262" name="Line 27"/>
          <p:cNvSpPr>
            <a:spLocks noChangeShapeType="1"/>
          </p:cNvSpPr>
          <p:nvPr/>
        </p:nvSpPr>
        <p:spPr bwMode="auto">
          <a:xfrm flipV="1">
            <a:off x="4359275" y="4876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63" name="Line 28"/>
          <p:cNvSpPr>
            <a:spLocks noChangeShapeType="1"/>
          </p:cNvSpPr>
          <p:nvPr/>
        </p:nvSpPr>
        <p:spPr bwMode="auto">
          <a:xfrm flipV="1">
            <a:off x="4359275" y="54102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64" name="Freeform 29"/>
          <p:cNvSpPr>
            <a:spLocks/>
          </p:cNvSpPr>
          <p:nvPr/>
        </p:nvSpPr>
        <p:spPr bwMode="auto">
          <a:xfrm>
            <a:off x="4930775" y="5172075"/>
            <a:ext cx="339725" cy="300038"/>
          </a:xfrm>
          <a:custGeom>
            <a:avLst/>
            <a:gdLst>
              <a:gd name="T0" fmla="*/ 0 w 214"/>
              <a:gd name="T1" fmla="*/ 0 h 189"/>
              <a:gd name="T2" fmla="*/ 2147483646 w 214"/>
              <a:gd name="T3" fmla="*/ 2147483646 h 189"/>
              <a:gd name="T4" fmla="*/ 2147483646 w 214"/>
              <a:gd name="T5" fmla="*/ 2147483646 h 189"/>
              <a:gd name="T6" fmla="*/ 2147483646 w 214"/>
              <a:gd name="T7" fmla="*/ 2147483646 h 189"/>
              <a:gd name="T8" fmla="*/ 2147483646 w 214"/>
              <a:gd name="T9" fmla="*/ 2147483646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"/>
              <a:gd name="T16" fmla="*/ 0 h 189"/>
              <a:gd name="T17" fmla="*/ 214 w 214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" h="189">
                <a:moveTo>
                  <a:pt x="0" y="0"/>
                </a:moveTo>
                <a:cubicBezTo>
                  <a:pt x="42" y="11"/>
                  <a:pt x="85" y="22"/>
                  <a:pt x="126" y="36"/>
                </a:cubicBezTo>
                <a:cubicBezTo>
                  <a:pt x="144" y="54"/>
                  <a:pt x="159" y="76"/>
                  <a:pt x="180" y="90"/>
                </a:cubicBezTo>
                <a:cubicBezTo>
                  <a:pt x="189" y="96"/>
                  <a:pt x="204" y="98"/>
                  <a:pt x="207" y="108"/>
                </a:cubicBezTo>
                <a:cubicBezTo>
                  <a:pt x="214" y="134"/>
                  <a:pt x="207" y="162"/>
                  <a:pt x="207" y="189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6585148" y="4152900"/>
            <a:ext cx="2590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 smtClean="0">
                <a:latin typeface="Tahoma" pitchFamily="34" charset="0"/>
              </a:rPr>
              <a:t>应用场景</a:t>
            </a:r>
            <a:r>
              <a:rPr lang="en-US" altLang="zh-CN" sz="1800" dirty="0" smtClean="0">
                <a:latin typeface="Tahoma" pitchFamily="34" charset="0"/>
              </a:rPr>
              <a:t>:</a:t>
            </a:r>
            <a:endParaRPr lang="en-US" altLang="zh-CN" sz="1800" dirty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1200" dirty="0">
                <a:latin typeface="Tahoma" pitchFamily="34" charset="0"/>
              </a:rPr>
              <a:t> </a:t>
            </a:r>
            <a:r>
              <a:rPr lang="zh-CN" altLang="en-US" sz="1200" dirty="0" smtClean="0">
                <a:latin typeface="Tahoma" pitchFamily="34" charset="0"/>
              </a:rPr>
              <a:t>动画</a:t>
            </a:r>
            <a:endParaRPr lang="en-US" altLang="zh-CN" sz="1200" dirty="0" smtClean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1200" dirty="0" smtClean="0">
                <a:latin typeface="Tahoma" pitchFamily="34" charset="0"/>
              </a:rPr>
              <a:t> Photoshop</a:t>
            </a:r>
            <a:r>
              <a:rPr lang="zh-CN" altLang="en-US" sz="1200" dirty="0" smtClean="0">
                <a:latin typeface="Tahoma" pitchFamily="34" charset="0"/>
              </a:rPr>
              <a:t>、图像处理</a:t>
            </a:r>
            <a:endParaRPr lang="en-US" altLang="zh-CN" sz="1200" dirty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1200" dirty="0">
                <a:latin typeface="Tahoma" pitchFamily="34" charset="0"/>
              </a:rPr>
              <a:t> </a:t>
            </a:r>
            <a:r>
              <a:rPr lang="zh-CN" altLang="en-US" sz="1200" dirty="0" smtClean="0">
                <a:latin typeface="Tahoma" pitchFamily="34" charset="0"/>
              </a:rPr>
              <a:t>视角变化</a:t>
            </a:r>
            <a:endParaRPr lang="en-US" altLang="zh-CN" sz="1200" dirty="0" smtClean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1200" dirty="0" smtClean="0">
                <a:latin typeface="Tahoma" pitchFamily="34" charset="0"/>
              </a:rPr>
              <a:t> </a:t>
            </a:r>
            <a:r>
              <a:rPr lang="zh-CN" altLang="en-US" sz="1200" dirty="0" smtClean="0">
                <a:latin typeface="Tahoma" pitchFamily="34" charset="0"/>
              </a:rPr>
              <a:t>等</a:t>
            </a:r>
            <a:r>
              <a:rPr lang="en-US" altLang="zh-CN" sz="1200" dirty="0" smtClean="0">
                <a:latin typeface="Tahoma" pitchFamily="34" charset="0"/>
              </a:rPr>
              <a:t>...</a:t>
            </a:r>
            <a:endParaRPr lang="en-US" altLang="zh-CN" sz="12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DACF436-15BA-43F6-BACC-32A86945BDF8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82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平移</a:t>
            </a:r>
            <a:endParaRPr lang="en-US" altLang="zh-CN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重新设置图片上像素点的位置</a:t>
            </a:r>
            <a:r>
              <a:rPr lang="en-US" altLang="zh-CN" sz="2800" smtClean="0"/>
              <a:t> </a:t>
            </a:r>
          </a:p>
          <a:p>
            <a:pPr eaLnBrk="1" hangingPunct="1"/>
            <a:r>
              <a:rPr lang="zh-CN" altLang="en-US" sz="2800" smtClean="0"/>
              <a:t>初始位置</a:t>
            </a:r>
            <a:r>
              <a:rPr lang="en-US" altLang="zh-CN" sz="2800" smtClean="0"/>
              <a:t>(x,y),  </a:t>
            </a:r>
            <a:r>
              <a:rPr lang="zh-CN" altLang="en-US" sz="2800" smtClean="0"/>
              <a:t>移动距离</a:t>
            </a:r>
            <a:r>
              <a:rPr lang="en-US" altLang="zh-CN" sz="2800" smtClean="0"/>
              <a:t>(tx,ty)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219200" y="3124200"/>
            <a:ext cx="2863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latin typeface="Tahoma" pitchFamily="34" charset="0"/>
              </a:rPr>
              <a:t>新的坐标点</a:t>
            </a:r>
            <a:r>
              <a:rPr lang="en-US" altLang="zh-CN" sz="2400" dirty="0">
                <a:latin typeface="Tahoma" pitchFamily="34" charset="0"/>
              </a:rPr>
              <a:t>: (x’, y’) </a:t>
            </a:r>
          </a:p>
          <a:p>
            <a:pPr eaLnBrk="1" hangingPunct="1"/>
            <a:r>
              <a:rPr lang="en-US" altLang="zh-CN" sz="2400" dirty="0">
                <a:latin typeface="Tahoma" pitchFamily="34" charset="0"/>
              </a:rPr>
              <a:t>     x’ = x + tx </a:t>
            </a:r>
          </a:p>
          <a:p>
            <a:pPr eaLnBrk="1" hangingPunct="1"/>
            <a:r>
              <a:rPr lang="en-US" altLang="zh-CN" sz="2400" dirty="0">
                <a:latin typeface="Tahoma" pitchFamily="34" charset="0"/>
              </a:rPr>
              <a:t>     y’ = y + ty 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53340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V="1">
            <a:off x="5562600" y="2895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0" name="Group 12"/>
          <p:cNvGrpSpPr>
            <a:grpSpLocks/>
          </p:cNvGrpSpPr>
          <p:nvPr/>
        </p:nvGrpSpPr>
        <p:grpSpPr bwMode="auto">
          <a:xfrm>
            <a:off x="5638800" y="4006850"/>
            <a:ext cx="701675" cy="336550"/>
            <a:chOff x="3590" y="2915"/>
            <a:chExt cx="442" cy="212"/>
          </a:xfrm>
        </p:grpSpPr>
        <p:sp>
          <p:nvSpPr>
            <p:cNvPr id="18457" name="Text Box 7"/>
            <p:cNvSpPr txBox="1">
              <a:spLocks noChangeArrowheads="1"/>
            </p:cNvSpPr>
            <p:nvPr/>
          </p:nvSpPr>
          <p:spPr bwMode="auto">
            <a:xfrm>
              <a:off x="3590" y="291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(x,y)</a:t>
              </a:r>
            </a:p>
          </p:txBody>
        </p:sp>
        <p:sp>
          <p:nvSpPr>
            <p:cNvPr id="18458" name="Oval 9"/>
            <p:cNvSpPr>
              <a:spLocks noChangeArrowheads="1"/>
            </p:cNvSpPr>
            <p:nvPr/>
          </p:nvSpPr>
          <p:spPr bwMode="auto">
            <a:xfrm>
              <a:off x="3984" y="307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</p:grpSp>
      <p:grpSp>
        <p:nvGrpSpPr>
          <p:cNvPr id="18441" name="Group 14"/>
          <p:cNvGrpSpPr>
            <a:grpSpLocks/>
          </p:cNvGrpSpPr>
          <p:nvPr/>
        </p:nvGrpSpPr>
        <p:grpSpPr bwMode="auto">
          <a:xfrm>
            <a:off x="6400800" y="3244850"/>
            <a:ext cx="923925" cy="946150"/>
            <a:chOff x="4032" y="2476"/>
            <a:chExt cx="582" cy="596"/>
          </a:xfrm>
        </p:grpSpPr>
        <p:grpSp>
          <p:nvGrpSpPr>
            <p:cNvPr id="18453" name="Group 11"/>
            <p:cNvGrpSpPr>
              <a:grpSpLocks/>
            </p:cNvGrpSpPr>
            <p:nvPr/>
          </p:nvGrpSpPr>
          <p:grpSpPr bwMode="auto">
            <a:xfrm>
              <a:off x="4180" y="2476"/>
              <a:ext cx="434" cy="308"/>
              <a:chOff x="4180" y="2476"/>
              <a:chExt cx="434" cy="308"/>
            </a:xfrm>
          </p:grpSpPr>
          <p:sp>
            <p:nvSpPr>
              <p:cNvPr id="18455" name="Text Box 8"/>
              <p:cNvSpPr txBox="1">
                <a:spLocks noChangeArrowheads="1"/>
              </p:cNvSpPr>
              <p:nvPr/>
            </p:nvSpPr>
            <p:spPr bwMode="auto">
              <a:xfrm>
                <a:off x="4180" y="2476"/>
                <a:ext cx="43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ahoma" pitchFamily="34" charset="0"/>
                  </a:rPr>
                  <a:t>(x’,y’)</a:t>
                </a:r>
              </a:p>
            </p:txBody>
          </p:sp>
          <p:sp>
            <p:nvSpPr>
              <p:cNvPr id="18456" name="Oval 10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8454" name="Line 13"/>
            <p:cNvSpPr>
              <a:spLocks noChangeShapeType="1"/>
            </p:cNvSpPr>
            <p:nvPr/>
          </p:nvSpPr>
          <p:spPr bwMode="auto">
            <a:xfrm flipV="1">
              <a:off x="4032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2" name="Text Box 15"/>
          <p:cNvSpPr txBox="1">
            <a:spLocks noChangeArrowheads="1"/>
          </p:cNvSpPr>
          <p:nvPr/>
        </p:nvSpPr>
        <p:spPr bwMode="auto">
          <a:xfrm>
            <a:off x="822325" y="4730750"/>
            <a:ext cx="5997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Tahoma" pitchFamily="34" charset="0"/>
              </a:rPr>
              <a:t>OR   </a:t>
            </a:r>
            <a:r>
              <a:rPr lang="en-US" altLang="zh-CN" sz="2000">
                <a:latin typeface="Tahoma" pitchFamily="34" charset="0"/>
              </a:rPr>
              <a:t>P’  =  P  +  T</a:t>
            </a:r>
            <a:r>
              <a:rPr lang="en-US" altLang="zh-CN" sz="1600">
                <a:latin typeface="Tahoma" pitchFamily="34" charset="0"/>
              </a:rPr>
              <a:t>                 P’ =    x’     p =    x    T =    tx</a:t>
            </a:r>
          </a:p>
          <a:p>
            <a:pPr eaLnBrk="1" hangingPunct="1"/>
            <a:r>
              <a:rPr lang="en-US" altLang="zh-CN" sz="1600">
                <a:latin typeface="Tahoma" pitchFamily="34" charset="0"/>
              </a:rPr>
              <a:t>                                                         y’              y             ty </a:t>
            </a:r>
          </a:p>
        </p:txBody>
      </p:sp>
      <p:sp>
        <p:nvSpPr>
          <p:cNvPr id="18443" name="Line 16"/>
          <p:cNvSpPr>
            <a:spLocks noChangeShapeType="1"/>
          </p:cNvSpPr>
          <p:nvPr/>
        </p:nvSpPr>
        <p:spPr bwMode="auto">
          <a:xfrm>
            <a:off x="4419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4" name="Line 17"/>
          <p:cNvSpPr>
            <a:spLocks noChangeShapeType="1"/>
          </p:cNvSpPr>
          <p:nvPr/>
        </p:nvSpPr>
        <p:spPr bwMode="auto">
          <a:xfrm>
            <a:off x="4800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5" name="Line 18"/>
          <p:cNvSpPr>
            <a:spLocks noChangeShapeType="1"/>
          </p:cNvSpPr>
          <p:nvPr/>
        </p:nvSpPr>
        <p:spPr bwMode="auto">
          <a:xfrm>
            <a:off x="5486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6" name="Line 19"/>
          <p:cNvSpPr>
            <a:spLocks noChangeShapeType="1"/>
          </p:cNvSpPr>
          <p:nvPr/>
        </p:nvSpPr>
        <p:spPr bwMode="auto">
          <a:xfrm>
            <a:off x="57912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7" name="Line 20"/>
          <p:cNvSpPr>
            <a:spLocks noChangeShapeType="1"/>
          </p:cNvSpPr>
          <p:nvPr/>
        </p:nvSpPr>
        <p:spPr bwMode="auto">
          <a:xfrm>
            <a:off x="64008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8" name="Line 21"/>
          <p:cNvSpPr>
            <a:spLocks noChangeShapeType="1"/>
          </p:cNvSpPr>
          <p:nvPr/>
        </p:nvSpPr>
        <p:spPr bwMode="auto">
          <a:xfrm>
            <a:off x="68580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9" name="Line 23"/>
          <p:cNvSpPr>
            <a:spLocks noChangeShapeType="1"/>
          </p:cNvSpPr>
          <p:nvPr/>
        </p:nvSpPr>
        <p:spPr bwMode="auto">
          <a:xfrm>
            <a:off x="64008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0" name="Line 25"/>
          <p:cNvSpPr>
            <a:spLocks noChangeShapeType="1"/>
          </p:cNvSpPr>
          <p:nvPr/>
        </p:nvSpPr>
        <p:spPr bwMode="auto">
          <a:xfrm flipV="1">
            <a:off x="70104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1" name="Text Box 27"/>
          <p:cNvSpPr txBox="1">
            <a:spLocks noChangeArrowheads="1"/>
          </p:cNvSpPr>
          <p:nvPr/>
        </p:nvSpPr>
        <p:spPr bwMode="auto">
          <a:xfrm>
            <a:off x="6553200" y="41910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200">
                <a:latin typeface="Tahoma" pitchFamily="34" charset="0"/>
              </a:rPr>
              <a:t>tx</a:t>
            </a:r>
          </a:p>
        </p:txBody>
      </p:sp>
      <p:sp>
        <p:nvSpPr>
          <p:cNvPr id="18452" name="Text Box 28"/>
          <p:cNvSpPr txBox="1">
            <a:spLocks noChangeArrowheads="1"/>
          </p:cNvSpPr>
          <p:nvPr/>
        </p:nvSpPr>
        <p:spPr bwMode="auto">
          <a:xfrm>
            <a:off x="7004050" y="38100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1200">
                <a:latin typeface="Tahoma" pitchFamily="34" charset="0"/>
              </a:rPr>
              <a:t>ty</a:t>
            </a:r>
          </a:p>
        </p:txBody>
      </p:sp>
    </p:spTree>
    <p:extLst>
      <p:ext uri="{BB962C8B-B14F-4D97-AF65-F5344CB8AC3E}">
        <p14:creationId xmlns:p14="http://schemas.microsoft.com/office/powerpoint/2010/main" val="7451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CE780F0-5AA2-4A90-91CE-C22D5918E456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83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平移</a:t>
            </a:r>
            <a:endParaRPr lang="en-US" altLang="zh-CN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图想的平移，其实就是平移图像的每个点</a:t>
            </a:r>
            <a:endParaRPr lang="en-US" altLang="zh-CN" sz="2400" smtClean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5800" y="3124200"/>
            <a:ext cx="2362200" cy="1752600"/>
            <a:chOff x="672" y="2544"/>
            <a:chExt cx="1488" cy="1104"/>
          </a:xfrm>
        </p:grpSpPr>
        <p:sp>
          <p:nvSpPr>
            <p:cNvPr id="22553" name="Line 4"/>
            <p:cNvSpPr>
              <a:spLocks noChangeShapeType="1"/>
            </p:cNvSpPr>
            <p:nvPr/>
          </p:nvSpPr>
          <p:spPr bwMode="auto">
            <a:xfrm>
              <a:off x="672" y="345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4" name="Line 5"/>
            <p:cNvSpPr>
              <a:spLocks noChangeShapeType="1"/>
            </p:cNvSpPr>
            <p:nvPr/>
          </p:nvSpPr>
          <p:spPr bwMode="auto">
            <a:xfrm flipV="1">
              <a:off x="864" y="254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5" name="Rectangle 6"/>
            <p:cNvSpPr>
              <a:spLocks noChangeArrowheads="1"/>
            </p:cNvSpPr>
            <p:nvPr/>
          </p:nvSpPr>
          <p:spPr bwMode="auto">
            <a:xfrm>
              <a:off x="1152" y="2784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2556" name="Oval 8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2557" name="Oval 9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2558" name="Oval 10"/>
            <p:cNvSpPr>
              <a:spLocks noChangeArrowheads="1"/>
            </p:cNvSpPr>
            <p:nvPr/>
          </p:nvSpPr>
          <p:spPr bwMode="auto">
            <a:xfrm>
              <a:off x="1104" y="273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2559" name="Oval 11"/>
            <p:cNvSpPr>
              <a:spLocks noChangeArrowheads="1"/>
            </p:cNvSpPr>
            <p:nvPr/>
          </p:nvSpPr>
          <p:spPr bwMode="auto">
            <a:xfrm>
              <a:off x="163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429000" y="3657600"/>
            <a:ext cx="1463675" cy="787400"/>
            <a:chOff x="2438" y="2784"/>
            <a:chExt cx="922" cy="496"/>
          </a:xfrm>
        </p:grpSpPr>
        <p:sp>
          <p:nvSpPr>
            <p:cNvPr id="22551" name="AutoShape 13"/>
            <p:cNvSpPr>
              <a:spLocks noChangeArrowheads="1"/>
            </p:cNvSpPr>
            <p:nvPr/>
          </p:nvSpPr>
          <p:spPr bwMode="auto">
            <a:xfrm>
              <a:off x="2448" y="2784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2552" name="Text Box 14"/>
            <p:cNvSpPr txBox="1">
              <a:spLocks noChangeArrowheads="1"/>
            </p:cNvSpPr>
            <p:nvPr/>
          </p:nvSpPr>
          <p:spPr bwMode="auto">
            <a:xfrm>
              <a:off x="2438" y="3028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endParaRPr lang="en-US" altLang="zh-CN" sz="2000">
                <a:latin typeface="Tahoma" pitchFamily="34" charset="0"/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096000" y="2438400"/>
            <a:ext cx="2438400" cy="2438400"/>
            <a:chOff x="3840" y="1968"/>
            <a:chExt cx="1536" cy="1536"/>
          </a:xfrm>
        </p:grpSpPr>
        <p:sp>
          <p:nvSpPr>
            <p:cNvPr id="22536" name="Line 17"/>
            <p:cNvSpPr>
              <a:spLocks noChangeShapeType="1"/>
            </p:cNvSpPr>
            <p:nvPr/>
          </p:nvSpPr>
          <p:spPr bwMode="auto">
            <a:xfrm>
              <a:off x="3840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7" name="Line 18"/>
            <p:cNvSpPr>
              <a:spLocks noChangeShapeType="1"/>
            </p:cNvSpPr>
            <p:nvPr/>
          </p:nvSpPr>
          <p:spPr bwMode="auto">
            <a:xfrm flipV="1">
              <a:off x="4032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538" name="Group 24"/>
            <p:cNvGrpSpPr>
              <a:grpSpLocks/>
            </p:cNvGrpSpPr>
            <p:nvPr/>
          </p:nvGrpSpPr>
          <p:grpSpPr bwMode="auto">
            <a:xfrm>
              <a:off x="4752" y="1968"/>
              <a:ext cx="624" cy="528"/>
              <a:chOff x="4272" y="2592"/>
              <a:chExt cx="624" cy="528"/>
            </a:xfrm>
          </p:grpSpPr>
          <p:sp>
            <p:nvSpPr>
              <p:cNvPr id="22546" name="Rectangle 19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5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22547" name="Oval 20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22548" name="Oval 21"/>
              <p:cNvSpPr>
                <a:spLocks noChangeArrowheads="1"/>
              </p:cNvSpPr>
              <p:nvPr/>
            </p:nvSpPr>
            <p:spPr bwMode="auto">
              <a:xfrm>
                <a:off x="4800" y="30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22549" name="Oval 22"/>
              <p:cNvSpPr>
                <a:spLocks noChangeArrowheads="1"/>
              </p:cNvSpPr>
              <p:nvPr/>
            </p:nvSpPr>
            <p:spPr bwMode="auto">
              <a:xfrm>
                <a:off x="4272" y="259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22550" name="Oval 23"/>
              <p:cNvSpPr>
                <a:spLocks noChangeArrowheads="1"/>
              </p:cNvSpPr>
              <p:nvPr/>
            </p:nvSpPr>
            <p:spPr bwMode="auto">
              <a:xfrm>
                <a:off x="4800" y="259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22539" name="Rectangle 26"/>
            <p:cNvSpPr>
              <a:spLocks noChangeArrowheads="1"/>
            </p:cNvSpPr>
            <p:nvPr/>
          </p:nvSpPr>
          <p:spPr bwMode="auto">
            <a:xfrm>
              <a:off x="4224" y="2640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2540" name="Oval 27"/>
            <p:cNvSpPr>
              <a:spLocks noChangeArrowheads="1"/>
            </p:cNvSpPr>
            <p:nvPr/>
          </p:nvSpPr>
          <p:spPr bwMode="auto">
            <a:xfrm>
              <a:off x="4176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2541" name="Oval 28"/>
            <p:cNvSpPr>
              <a:spLocks noChangeArrowheads="1"/>
            </p:cNvSpPr>
            <p:nvPr/>
          </p:nvSpPr>
          <p:spPr bwMode="auto">
            <a:xfrm>
              <a:off x="4704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2542" name="Oval 29"/>
            <p:cNvSpPr>
              <a:spLocks noChangeArrowheads="1"/>
            </p:cNvSpPr>
            <p:nvPr/>
          </p:nvSpPr>
          <p:spPr bwMode="auto">
            <a:xfrm>
              <a:off x="4176" y="25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2543" name="Oval 30"/>
            <p:cNvSpPr>
              <a:spLocks noChangeArrowheads="1"/>
            </p:cNvSpPr>
            <p:nvPr/>
          </p:nvSpPr>
          <p:spPr bwMode="auto">
            <a:xfrm>
              <a:off x="4704" y="25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2544" name="Line 31"/>
            <p:cNvSpPr>
              <a:spLocks noChangeShapeType="1"/>
            </p:cNvSpPr>
            <p:nvPr/>
          </p:nvSpPr>
          <p:spPr bwMode="auto">
            <a:xfrm flipV="1">
              <a:off x="4320" y="211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5" name="Line 32"/>
            <p:cNvSpPr>
              <a:spLocks noChangeShapeType="1"/>
            </p:cNvSpPr>
            <p:nvPr/>
          </p:nvSpPr>
          <p:spPr bwMode="auto">
            <a:xfrm flipV="1">
              <a:off x="4896" y="259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7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44562CF-45B6-426F-A24D-393EC7F2E1B7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84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2D </a:t>
            </a:r>
            <a:r>
              <a:rPr lang="zh-CN" altLang="en-US" dirty="0" smtClean="0"/>
              <a:t>旋转</a:t>
            </a:r>
            <a:endParaRPr lang="en-US" altLang="zh-CN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默</a:t>
            </a:r>
            <a:r>
              <a:rPr lang="zh-CN" altLang="en-US" dirty="0" smtClean="0"/>
              <a:t>认旋转的圆心</a:t>
            </a:r>
            <a:r>
              <a:rPr lang="en-US" altLang="zh-CN" dirty="0" smtClean="0"/>
              <a:t>: Origin (0,0)</a:t>
            </a:r>
          </a:p>
        </p:txBody>
      </p:sp>
      <p:grpSp>
        <p:nvGrpSpPr>
          <p:cNvPr id="24581" name="Group 6"/>
          <p:cNvGrpSpPr>
            <a:grpSpLocks/>
          </p:cNvGrpSpPr>
          <p:nvPr/>
        </p:nvGrpSpPr>
        <p:grpSpPr bwMode="auto">
          <a:xfrm>
            <a:off x="1600200" y="3429000"/>
            <a:ext cx="1828800" cy="1143000"/>
            <a:chOff x="1680" y="1968"/>
            <a:chExt cx="1152" cy="720"/>
          </a:xfrm>
        </p:grpSpPr>
        <p:sp>
          <p:nvSpPr>
            <p:cNvPr id="24606" name="Line 4"/>
            <p:cNvSpPr>
              <a:spLocks noChangeShapeType="1"/>
            </p:cNvSpPr>
            <p:nvPr/>
          </p:nvSpPr>
          <p:spPr bwMode="auto">
            <a:xfrm>
              <a:off x="1824" y="19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7" name="Line 5"/>
            <p:cNvSpPr>
              <a:spLocks noChangeShapeType="1"/>
            </p:cNvSpPr>
            <p:nvPr/>
          </p:nvSpPr>
          <p:spPr bwMode="auto">
            <a:xfrm>
              <a:off x="1680" y="259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582" name="Line 7"/>
          <p:cNvSpPr>
            <a:spLocks noChangeShapeType="1"/>
          </p:cNvSpPr>
          <p:nvPr/>
        </p:nvSpPr>
        <p:spPr bwMode="auto">
          <a:xfrm flipV="1">
            <a:off x="1828800" y="4038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3124200" y="3962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 flipV="1">
            <a:off x="1828800" y="3429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2590800" y="3352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2133600" y="3946525"/>
            <a:ext cx="315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Symbol" pitchFamily="18" charset="2"/>
              </a:rPr>
              <a:t>q</a:t>
            </a:r>
          </a:p>
        </p:txBody>
      </p:sp>
      <p:sp>
        <p:nvSpPr>
          <p:cNvPr id="24587" name="Freeform 13"/>
          <p:cNvSpPr>
            <a:spLocks/>
          </p:cNvSpPr>
          <p:nvPr/>
        </p:nvSpPr>
        <p:spPr bwMode="auto">
          <a:xfrm>
            <a:off x="2438400" y="3733800"/>
            <a:ext cx="381000" cy="381000"/>
          </a:xfrm>
          <a:custGeom>
            <a:avLst/>
            <a:gdLst>
              <a:gd name="T0" fmla="*/ 2147483646 w 240"/>
              <a:gd name="T1" fmla="*/ 2147483646 h 240"/>
              <a:gd name="T2" fmla="*/ 2147483646 w 240"/>
              <a:gd name="T3" fmla="*/ 2147483646 h 240"/>
              <a:gd name="T4" fmla="*/ 0 w 240"/>
              <a:gd name="T5" fmla="*/ 0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240" y="240"/>
                </a:moveTo>
                <a:cubicBezTo>
                  <a:pt x="236" y="164"/>
                  <a:pt x="232" y="88"/>
                  <a:pt x="192" y="48"/>
                </a:cubicBezTo>
                <a:cubicBezTo>
                  <a:pt x="152" y="8"/>
                  <a:pt x="32" y="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8" name="Text Box 14"/>
          <p:cNvSpPr txBox="1">
            <a:spLocks noChangeArrowheads="1"/>
          </p:cNvSpPr>
          <p:nvPr/>
        </p:nvSpPr>
        <p:spPr bwMode="auto">
          <a:xfrm>
            <a:off x="3870325" y="3665538"/>
            <a:ext cx="2197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Symbol" pitchFamily="18" charset="2"/>
              <a:buChar char="q"/>
            </a:pPr>
            <a:r>
              <a:rPr lang="en-US" altLang="zh-CN" sz="2000">
                <a:latin typeface="Symbol" pitchFamily="18" charset="2"/>
              </a:rPr>
              <a:t>&gt; 0  : </a:t>
            </a:r>
            <a:r>
              <a:rPr lang="zh-CN" altLang="en-US" sz="2000">
                <a:latin typeface="Symbol" pitchFamily="18" charset="2"/>
              </a:rPr>
              <a:t>逆时针旋转</a:t>
            </a:r>
            <a:endParaRPr lang="en-US" altLang="zh-CN" sz="2000">
              <a:latin typeface="Tahoma" pitchFamily="34" charset="0"/>
            </a:endParaRPr>
          </a:p>
        </p:txBody>
      </p:sp>
      <p:sp>
        <p:nvSpPr>
          <p:cNvPr id="24589" name="Text Box 24"/>
          <p:cNvSpPr txBox="1">
            <a:spLocks noChangeArrowheads="1"/>
          </p:cNvSpPr>
          <p:nvPr/>
        </p:nvSpPr>
        <p:spPr bwMode="auto">
          <a:xfrm>
            <a:off x="3932238" y="5486400"/>
            <a:ext cx="2197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Symbol" pitchFamily="18" charset="2"/>
              <a:buChar char="q"/>
            </a:pPr>
            <a:r>
              <a:rPr lang="en-US" altLang="zh-CN" sz="2000">
                <a:latin typeface="Symbol" pitchFamily="18" charset="2"/>
              </a:rPr>
              <a:t>&lt; 0  : </a:t>
            </a:r>
            <a:r>
              <a:rPr lang="zh-CN" altLang="en-US" sz="2000">
                <a:latin typeface="Symbol" pitchFamily="18" charset="2"/>
              </a:rPr>
              <a:t>顺时针旋转</a:t>
            </a:r>
            <a:endParaRPr lang="en-US" altLang="zh-CN" sz="2000">
              <a:latin typeface="Tahoma" pitchFamily="34" charset="0"/>
            </a:endParaRPr>
          </a:p>
        </p:txBody>
      </p:sp>
      <p:grpSp>
        <p:nvGrpSpPr>
          <p:cNvPr id="24590" name="Group 27"/>
          <p:cNvGrpSpPr>
            <a:grpSpLocks/>
          </p:cNvGrpSpPr>
          <p:nvPr/>
        </p:nvGrpSpPr>
        <p:grpSpPr bwMode="auto">
          <a:xfrm>
            <a:off x="1600200" y="5181600"/>
            <a:ext cx="1828800" cy="1219200"/>
            <a:chOff x="1008" y="3264"/>
            <a:chExt cx="1152" cy="768"/>
          </a:xfrm>
        </p:grpSpPr>
        <p:grpSp>
          <p:nvGrpSpPr>
            <p:cNvPr id="24597" name="Group 15"/>
            <p:cNvGrpSpPr>
              <a:grpSpLocks/>
            </p:cNvGrpSpPr>
            <p:nvPr/>
          </p:nvGrpSpPr>
          <p:grpSpPr bwMode="auto">
            <a:xfrm>
              <a:off x="1008" y="3312"/>
              <a:ext cx="1152" cy="720"/>
              <a:chOff x="1680" y="1968"/>
              <a:chExt cx="1152" cy="720"/>
            </a:xfrm>
          </p:grpSpPr>
          <p:sp>
            <p:nvSpPr>
              <p:cNvPr id="24604" name="Line 16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5" name="Line 17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598" name="Line 18"/>
            <p:cNvSpPr>
              <a:spLocks noChangeShapeType="1"/>
            </p:cNvSpPr>
            <p:nvPr/>
          </p:nvSpPr>
          <p:spPr bwMode="auto">
            <a:xfrm flipV="1">
              <a:off x="1152" y="369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Oval 19"/>
            <p:cNvSpPr>
              <a:spLocks noChangeArrowheads="1"/>
            </p:cNvSpPr>
            <p:nvPr/>
          </p:nvSpPr>
          <p:spPr bwMode="auto">
            <a:xfrm>
              <a:off x="1968" y="364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4600" name="Line 20"/>
            <p:cNvSpPr>
              <a:spLocks noChangeShapeType="1"/>
            </p:cNvSpPr>
            <p:nvPr/>
          </p:nvSpPr>
          <p:spPr bwMode="auto">
            <a:xfrm flipV="1">
              <a:off x="1152" y="3312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1" name="Oval 21"/>
            <p:cNvSpPr>
              <a:spLocks noChangeArrowheads="1"/>
            </p:cNvSpPr>
            <p:nvPr/>
          </p:nvSpPr>
          <p:spPr bwMode="auto">
            <a:xfrm>
              <a:off x="1632" y="326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4602" name="Text Box 22"/>
            <p:cNvSpPr txBox="1">
              <a:spLocks noChangeArrowheads="1"/>
            </p:cNvSpPr>
            <p:nvPr/>
          </p:nvSpPr>
          <p:spPr bwMode="auto">
            <a:xfrm>
              <a:off x="1344" y="3638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Symbol" pitchFamily="18" charset="2"/>
                </a:rPr>
                <a:t>q</a:t>
              </a:r>
            </a:p>
          </p:txBody>
        </p:sp>
        <p:sp>
          <p:nvSpPr>
            <p:cNvPr id="24603" name="Freeform 26"/>
            <p:cNvSpPr>
              <a:spLocks/>
            </p:cNvSpPr>
            <p:nvPr/>
          </p:nvSpPr>
          <p:spPr bwMode="auto">
            <a:xfrm>
              <a:off x="1488" y="3488"/>
              <a:ext cx="304" cy="256"/>
            </a:xfrm>
            <a:custGeom>
              <a:avLst/>
              <a:gdLst>
                <a:gd name="T0" fmla="*/ 0 w 304"/>
                <a:gd name="T1" fmla="*/ 16 h 256"/>
                <a:gd name="T2" fmla="*/ 192 w 304"/>
                <a:gd name="T3" fmla="*/ 16 h 256"/>
                <a:gd name="T4" fmla="*/ 288 w 304"/>
                <a:gd name="T5" fmla="*/ 112 h 256"/>
                <a:gd name="T6" fmla="*/ 288 w 30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"/>
                <a:gd name="T13" fmla="*/ 0 h 256"/>
                <a:gd name="T14" fmla="*/ 304 w 30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" h="256">
                  <a:moveTo>
                    <a:pt x="0" y="16"/>
                  </a:moveTo>
                  <a:cubicBezTo>
                    <a:pt x="72" y="8"/>
                    <a:pt x="144" y="0"/>
                    <a:pt x="192" y="16"/>
                  </a:cubicBezTo>
                  <a:cubicBezTo>
                    <a:pt x="240" y="32"/>
                    <a:pt x="272" y="72"/>
                    <a:pt x="288" y="112"/>
                  </a:cubicBezTo>
                  <a:cubicBezTo>
                    <a:pt x="304" y="152"/>
                    <a:pt x="288" y="232"/>
                    <a:pt x="288" y="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591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ahoma" pitchFamily="34" charset="0"/>
              </a:rPr>
              <a:t>x</a:t>
            </a:r>
          </a:p>
        </p:txBody>
      </p:sp>
      <p:sp>
        <p:nvSpPr>
          <p:cNvPr id="24592" name="Text Box 28"/>
          <p:cNvSpPr txBox="1">
            <a:spLocks noChangeArrowheads="1"/>
          </p:cNvSpPr>
          <p:nvPr/>
        </p:nvSpPr>
        <p:spPr bwMode="auto">
          <a:xfrm>
            <a:off x="16002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ahoma" pitchFamily="34" charset="0"/>
              </a:rPr>
              <a:t>y</a:t>
            </a:r>
          </a:p>
        </p:txBody>
      </p:sp>
      <p:sp>
        <p:nvSpPr>
          <p:cNvPr id="24593" name="Text Box 29"/>
          <p:cNvSpPr txBox="1">
            <a:spLocks noChangeArrowheads="1"/>
          </p:cNvSpPr>
          <p:nvPr/>
        </p:nvSpPr>
        <p:spPr bwMode="auto">
          <a:xfrm>
            <a:off x="16002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ahoma" pitchFamily="34" charset="0"/>
              </a:rPr>
              <a:t>o</a:t>
            </a:r>
          </a:p>
        </p:txBody>
      </p:sp>
      <p:sp>
        <p:nvSpPr>
          <p:cNvPr id="24594" name="Text Box 31"/>
          <p:cNvSpPr txBox="1">
            <a:spLocks noChangeArrowheads="1"/>
          </p:cNvSpPr>
          <p:nvPr/>
        </p:nvSpPr>
        <p:spPr bwMode="auto">
          <a:xfrm>
            <a:off x="3276600" y="6248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ahoma" pitchFamily="34" charset="0"/>
              </a:rPr>
              <a:t>x</a:t>
            </a:r>
          </a:p>
        </p:txBody>
      </p:sp>
      <p:sp>
        <p:nvSpPr>
          <p:cNvPr id="24595" name="Text Box 32"/>
          <p:cNvSpPr txBox="1">
            <a:spLocks noChangeArrowheads="1"/>
          </p:cNvSpPr>
          <p:nvPr/>
        </p:nvSpPr>
        <p:spPr bwMode="auto">
          <a:xfrm>
            <a:off x="16002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ahoma" pitchFamily="34" charset="0"/>
              </a:rPr>
              <a:t>y</a:t>
            </a:r>
          </a:p>
        </p:txBody>
      </p:sp>
      <p:sp>
        <p:nvSpPr>
          <p:cNvPr id="24596" name="Text Box 33"/>
          <p:cNvSpPr txBox="1">
            <a:spLocks noChangeArrowheads="1"/>
          </p:cNvSpPr>
          <p:nvPr/>
        </p:nvSpPr>
        <p:spPr bwMode="auto">
          <a:xfrm>
            <a:off x="1600200" y="617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ahoma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32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694863A-7117-40C2-B0DF-ABDC1D619617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85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grpSp>
        <p:nvGrpSpPr>
          <p:cNvPr id="26627" name="Group 16"/>
          <p:cNvGrpSpPr>
            <a:grpSpLocks/>
          </p:cNvGrpSpPr>
          <p:nvPr/>
        </p:nvGrpSpPr>
        <p:grpSpPr bwMode="auto">
          <a:xfrm>
            <a:off x="5486400" y="1828800"/>
            <a:ext cx="3048000" cy="2133600"/>
            <a:chOff x="2784" y="2544"/>
            <a:chExt cx="1920" cy="1344"/>
          </a:xfrm>
        </p:grpSpPr>
        <p:grpSp>
          <p:nvGrpSpPr>
            <p:cNvPr id="26644" name="Group 6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26648" name="Line 4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49" name="Line 5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645" name="Oval 7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6646" name="Line 8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7" name="Text Box 9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(x,y) </a:t>
              </a:r>
            </a:p>
          </p:txBody>
        </p:sp>
      </p:grpSp>
      <p:grpSp>
        <p:nvGrpSpPr>
          <p:cNvPr id="26628" name="Group 15"/>
          <p:cNvGrpSpPr>
            <a:grpSpLocks/>
          </p:cNvGrpSpPr>
          <p:nvPr/>
        </p:nvGrpSpPr>
        <p:grpSpPr bwMode="auto">
          <a:xfrm>
            <a:off x="5867400" y="1828800"/>
            <a:ext cx="1971675" cy="1828800"/>
            <a:chOff x="3456" y="1488"/>
            <a:chExt cx="1242" cy="1152"/>
          </a:xfrm>
        </p:grpSpPr>
        <p:sp>
          <p:nvSpPr>
            <p:cNvPr id="26639" name="Line 10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0" name="Oval 11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6641" name="Text Box 12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(x’,y’) </a:t>
              </a:r>
            </a:p>
          </p:txBody>
        </p:sp>
        <p:sp>
          <p:nvSpPr>
            <p:cNvPr id="26642" name="Freeform 13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3" name="Text Box 14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26629" name="Text Box 17"/>
          <p:cNvSpPr txBox="1">
            <a:spLocks noChangeArrowheads="1"/>
          </p:cNvSpPr>
          <p:nvPr/>
        </p:nvSpPr>
        <p:spPr bwMode="auto">
          <a:xfrm>
            <a:off x="533400" y="1752600"/>
            <a:ext cx="3241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(x,y)  -&gt; </a:t>
            </a:r>
            <a:r>
              <a:rPr lang="zh-CN" altLang="en-US" sz="2400">
                <a:latin typeface="Tahoma" pitchFamily="34" charset="0"/>
              </a:rPr>
              <a:t>逆时针旋转</a:t>
            </a:r>
            <a:r>
              <a:rPr lang="en-US" altLang="zh-CN" sz="2400">
                <a:latin typeface="Tahoma" pitchFamily="34" charset="0"/>
              </a:rPr>
              <a:t> </a:t>
            </a:r>
            <a:r>
              <a:rPr lang="en-US" altLang="zh-CN" sz="2400">
                <a:latin typeface="Symbol" pitchFamily="18" charset="2"/>
              </a:rPr>
              <a:t>q</a:t>
            </a:r>
          </a:p>
        </p:txBody>
      </p:sp>
      <p:grpSp>
        <p:nvGrpSpPr>
          <p:cNvPr id="26630" name="Group 20"/>
          <p:cNvGrpSpPr>
            <a:grpSpLocks/>
          </p:cNvGrpSpPr>
          <p:nvPr/>
        </p:nvGrpSpPr>
        <p:grpSpPr bwMode="auto">
          <a:xfrm>
            <a:off x="1828800" y="2514600"/>
            <a:ext cx="2319338" cy="457200"/>
            <a:chOff x="912" y="1920"/>
            <a:chExt cx="1461" cy="288"/>
          </a:xfrm>
        </p:grpSpPr>
        <p:sp>
          <p:nvSpPr>
            <p:cNvPr id="26637" name="Line 18"/>
            <p:cNvSpPr>
              <a:spLocks noChangeShapeType="1"/>
            </p:cNvSpPr>
            <p:nvPr/>
          </p:nvSpPr>
          <p:spPr bwMode="auto">
            <a:xfrm>
              <a:off x="912" y="20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Text Box 19"/>
            <p:cNvSpPr txBox="1">
              <a:spLocks noChangeArrowheads="1"/>
            </p:cNvSpPr>
            <p:nvPr/>
          </p:nvSpPr>
          <p:spPr bwMode="auto">
            <a:xfrm>
              <a:off x="1718" y="1920"/>
              <a:ext cx="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Tahoma" pitchFamily="34" charset="0"/>
                </a:rPr>
                <a:t>(x’, y’)</a:t>
              </a:r>
            </a:p>
          </p:txBody>
        </p:sp>
      </p:grpSp>
      <p:sp>
        <p:nvSpPr>
          <p:cNvPr id="26631" name="Text Box 21"/>
          <p:cNvSpPr txBox="1">
            <a:spLocks noChangeArrowheads="1"/>
          </p:cNvSpPr>
          <p:nvPr/>
        </p:nvSpPr>
        <p:spPr bwMode="auto">
          <a:xfrm>
            <a:off x="898525" y="3309938"/>
            <a:ext cx="2592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2400">
                <a:latin typeface="Tahoma" pitchFamily="34" charset="0"/>
              </a:rPr>
              <a:t>如何计算</a:t>
            </a:r>
            <a:r>
              <a:rPr lang="en-US" altLang="zh-CN" sz="2400">
                <a:latin typeface="Tahoma" pitchFamily="34" charset="0"/>
              </a:rPr>
              <a:t> (x’, y’) ?</a:t>
            </a:r>
          </a:p>
        </p:txBody>
      </p:sp>
      <p:grpSp>
        <p:nvGrpSpPr>
          <p:cNvPr id="26632" name="Group 24"/>
          <p:cNvGrpSpPr>
            <a:grpSpLocks/>
          </p:cNvGrpSpPr>
          <p:nvPr/>
        </p:nvGrpSpPr>
        <p:grpSpPr bwMode="auto">
          <a:xfrm>
            <a:off x="7239000" y="3048000"/>
            <a:ext cx="503238" cy="609600"/>
            <a:chOff x="4320" y="2256"/>
            <a:chExt cx="317" cy="384"/>
          </a:xfrm>
        </p:grpSpPr>
        <p:sp>
          <p:nvSpPr>
            <p:cNvPr id="26635" name="Freeform 22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6" name="Text Box 23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26633" name="Text Box 26"/>
          <p:cNvSpPr txBox="1">
            <a:spLocks noChangeArrowheads="1"/>
          </p:cNvSpPr>
          <p:nvPr/>
        </p:nvSpPr>
        <p:spPr bwMode="auto">
          <a:xfrm>
            <a:off x="6934200" y="2720975"/>
            <a:ext cx="29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r</a:t>
            </a:r>
          </a:p>
        </p:txBody>
      </p:sp>
      <p:sp>
        <p:nvSpPr>
          <p:cNvPr id="26634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2D </a:t>
            </a:r>
            <a:r>
              <a:rPr lang="zh-CN" altLang="en-US" dirty="0" smtClean="0"/>
              <a:t>旋转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44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1DF7A96-E6D0-4838-B992-A6B5A2EC2BD3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86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grpSp>
        <p:nvGrpSpPr>
          <p:cNvPr id="28675" name="Group 16"/>
          <p:cNvGrpSpPr>
            <a:grpSpLocks/>
          </p:cNvGrpSpPr>
          <p:nvPr/>
        </p:nvGrpSpPr>
        <p:grpSpPr bwMode="auto">
          <a:xfrm>
            <a:off x="5486400" y="1828800"/>
            <a:ext cx="3048000" cy="2133600"/>
            <a:chOff x="2784" y="2544"/>
            <a:chExt cx="1920" cy="1344"/>
          </a:xfrm>
        </p:grpSpPr>
        <p:grpSp>
          <p:nvGrpSpPr>
            <p:cNvPr id="28699" name="Group 6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28703" name="Line 4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4" name="Line 5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8700" name="Oval 7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8701" name="Line 8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2" name="Text Box 9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(x,y) </a:t>
              </a:r>
            </a:p>
          </p:txBody>
        </p:sp>
      </p:grpSp>
      <p:grpSp>
        <p:nvGrpSpPr>
          <p:cNvPr id="28676" name="Group 15"/>
          <p:cNvGrpSpPr>
            <a:grpSpLocks/>
          </p:cNvGrpSpPr>
          <p:nvPr/>
        </p:nvGrpSpPr>
        <p:grpSpPr bwMode="auto">
          <a:xfrm>
            <a:off x="5867400" y="1828800"/>
            <a:ext cx="1971675" cy="1828800"/>
            <a:chOff x="3456" y="1488"/>
            <a:chExt cx="1242" cy="1152"/>
          </a:xfrm>
        </p:grpSpPr>
        <p:sp>
          <p:nvSpPr>
            <p:cNvPr id="28694" name="Line 10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5" name="Oval 11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(x’,y’) </a:t>
              </a:r>
            </a:p>
          </p:txBody>
        </p:sp>
        <p:sp>
          <p:nvSpPr>
            <p:cNvPr id="28697" name="Freeform 13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28677" name="Text Box 17"/>
          <p:cNvSpPr txBox="1">
            <a:spLocks noChangeArrowheads="1"/>
          </p:cNvSpPr>
          <p:nvPr/>
        </p:nvSpPr>
        <p:spPr bwMode="auto">
          <a:xfrm>
            <a:off x="533400" y="1752600"/>
            <a:ext cx="3241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(x,y)  -&gt; </a:t>
            </a:r>
            <a:r>
              <a:rPr lang="zh-CN" altLang="en-US" sz="2400">
                <a:latin typeface="Tahoma" pitchFamily="34" charset="0"/>
              </a:rPr>
              <a:t>逆时针旋转</a:t>
            </a:r>
            <a:r>
              <a:rPr lang="en-US" altLang="zh-CN" sz="2400">
                <a:latin typeface="Tahoma" pitchFamily="34" charset="0"/>
              </a:rPr>
              <a:t> </a:t>
            </a:r>
            <a:r>
              <a:rPr lang="en-US" altLang="zh-CN" sz="2400">
                <a:latin typeface="Symbol" pitchFamily="18" charset="2"/>
              </a:rPr>
              <a:t>q</a:t>
            </a:r>
          </a:p>
        </p:txBody>
      </p:sp>
      <p:grpSp>
        <p:nvGrpSpPr>
          <p:cNvPr id="28678" name="Group 20"/>
          <p:cNvGrpSpPr>
            <a:grpSpLocks/>
          </p:cNvGrpSpPr>
          <p:nvPr/>
        </p:nvGrpSpPr>
        <p:grpSpPr bwMode="auto">
          <a:xfrm>
            <a:off x="1828800" y="2514600"/>
            <a:ext cx="2319338" cy="457200"/>
            <a:chOff x="912" y="1920"/>
            <a:chExt cx="1461" cy="288"/>
          </a:xfrm>
        </p:grpSpPr>
        <p:sp>
          <p:nvSpPr>
            <p:cNvPr id="28692" name="Line 18"/>
            <p:cNvSpPr>
              <a:spLocks noChangeShapeType="1"/>
            </p:cNvSpPr>
            <p:nvPr/>
          </p:nvSpPr>
          <p:spPr bwMode="auto">
            <a:xfrm>
              <a:off x="912" y="20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3" name="Text Box 19"/>
            <p:cNvSpPr txBox="1">
              <a:spLocks noChangeArrowheads="1"/>
            </p:cNvSpPr>
            <p:nvPr/>
          </p:nvSpPr>
          <p:spPr bwMode="auto">
            <a:xfrm>
              <a:off x="1718" y="1920"/>
              <a:ext cx="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Tahoma" pitchFamily="34" charset="0"/>
                </a:rPr>
                <a:t>(x’, y’)</a:t>
              </a:r>
            </a:p>
          </p:txBody>
        </p:sp>
      </p:grpSp>
      <p:sp>
        <p:nvSpPr>
          <p:cNvPr id="28679" name="Text Box 21"/>
          <p:cNvSpPr txBox="1">
            <a:spLocks noChangeArrowheads="1"/>
          </p:cNvSpPr>
          <p:nvPr/>
        </p:nvSpPr>
        <p:spPr bwMode="auto">
          <a:xfrm>
            <a:off x="898525" y="3309938"/>
            <a:ext cx="2592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2400">
                <a:latin typeface="Tahoma" pitchFamily="34" charset="0"/>
              </a:rPr>
              <a:t>如何计算</a:t>
            </a:r>
            <a:r>
              <a:rPr lang="en-US" altLang="zh-CN" sz="2400">
                <a:latin typeface="Tahoma" pitchFamily="34" charset="0"/>
              </a:rPr>
              <a:t> (x’, y’) ?</a:t>
            </a:r>
          </a:p>
        </p:txBody>
      </p:sp>
      <p:grpSp>
        <p:nvGrpSpPr>
          <p:cNvPr id="28680" name="Group 24"/>
          <p:cNvGrpSpPr>
            <a:grpSpLocks/>
          </p:cNvGrpSpPr>
          <p:nvPr/>
        </p:nvGrpSpPr>
        <p:grpSpPr bwMode="auto">
          <a:xfrm>
            <a:off x="7239000" y="3048000"/>
            <a:ext cx="503238" cy="609600"/>
            <a:chOff x="4320" y="2256"/>
            <a:chExt cx="317" cy="384"/>
          </a:xfrm>
        </p:grpSpPr>
        <p:sp>
          <p:nvSpPr>
            <p:cNvPr id="28690" name="Freeform 22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1" name="Text Box 23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28681" name="Text Box 25"/>
          <p:cNvSpPr txBox="1">
            <a:spLocks noChangeArrowheads="1"/>
          </p:cNvSpPr>
          <p:nvPr/>
        </p:nvSpPr>
        <p:spPr bwMode="auto">
          <a:xfrm>
            <a:off x="974725" y="4225925"/>
            <a:ext cx="386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Tahoma" pitchFamily="34" charset="0"/>
              </a:rPr>
              <a:t>x =  r cos (</a:t>
            </a:r>
            <a:r>
              <a:rPr lang="en-US" altLang="zh-CN" sz="2400" dirty="0">
                <a:latin typeface="Symbol" pitchFamily="18" charset="2"/>
              </a:rPr>
              <a:t>f</a:t>
            </a:r>
            <a:r>
              <a:rPr lang="en-US" altLang="zh-CN" sz="2400" dirty="0">
                <a:latin typeface="Tahoma" pitchFamily="34" charset="0"/>
              </a:rPr>
              <a:t>)</a:t>
            </a:r>
            <a:r>
              <a:rPr lang="en-US" altLang="zh-CN" sz="1600" dirty="0">
                <a:latin typeface="Tahoma" pitchFamily="34" charset="0"/>
              </a:rPr>
              <a:t>    </a:t>
            </a:r>
            <a:r>
              <a:rPr lang="en-US" altLang="zh-CN" sz="2400" dirty="0">
                <a:latin typeface="Tahoma" pitchFamily="34" charset="0"/>
              </a:rPr>
              <a:t>y = r sin (</a:t>
            </a:r>
            <a:r>
              <a:rPr lang="en-US" altLang="zh-CN" sz="2400" dirty="0">
                <a:latin typeface="Symbol" pitchFamily="18" charset="2"/>
              </a:rPr>
              <a:t>f</a:t>
            </a:r>
            <a:r>
              <a:rPr lang="en-US" altLang="zh-CN" sz="2400" dirty="0">
                <a:latin typeface="Tahoma" pitchFamily="34" charset="0"/>
              </a:rPr>
              <a:t>)</a:t>
            </a:r>
            <a:endParaRPr lang="en-US" altLang="zh-CN" sz="1600" dirty="0">
              <a:latin typeface="Tahoma" pitchFamily="34" charset="0"/>
            </a:endParaRPr>
          </a:p>
        </p:txBody>
      </p:sp>
      <p:sp>
        <p:nvSpPr>
          <p:cNvPr id="28682" name="Text Box 26"/>
          <p:cNvSpPr txBox="1">
            <a:spLocks noChangeArrowheads="1"/>
          </p:cNvSpPr>
          <p:nvPr/>
        </p:nvSpPr>
        <p:spPr bwMode="auto">
          <a:xfrm>
            <a:off x="6934200" y="2720975"/>
            <a:ext cx="29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r</a:t>
            </a:r>
          </a:p>
        </p:txBody>
      </p:sp>
      <p:sp>
        <p:nvSpPr>
          <p:cNvPr id="28683" name="Text Box 27"/>
          <p:cNvSpPr txBox="1">
            <a:spLocks noChangeArrowheads="1"/>
          </p:cNvSpPr>
          <p:nvPr/>
        </p:nvSpPr>
        <p:spPr bwMode="auto">
          <a:xfrm>
            <a:off x="990600" y="4724400"/>
            <a:ext cx="5002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x’ =  r cos (</a:t>
            </a:r>
            <a:r>
              <a:rPr lang="en-US" altLang="zh-CN" sz="2400">
                <a:latin typeface="Symbol" pitchFamily="18" charset="2"/>
              </a:rPr>
              <a:t>f + q</a:t>
            </a:r>
            <a:r>
              <a:rPr lang="en-US" altLang="zh-CN" sz="2400">
                <a:latin typeface="Tahoma" pitchFamily="34" charset="0"/>
              </a:rPr>
              <a:t>)</a:t>
            </a:r>
            <a:r>
              <a:rPr lang="en-US" altLang="zh-CN" sz="1600">
                <a:latin typeface="Tahoma" pitchFamily="34" charset="0"/>
              </a:rPr>
              <a:t>    </a:t>
            </a:r>
            <a:r>
              <a:rPr lang="en-US" altLang="zh-CN" sz="2400">
                <a:latin typeface="Tahoma" pitchFamily="34" charset="0"/>
              </a:rPr>
              <a:t>y’ = r sin (</a:t>
            </a:r>
            <a:r>
              <a:rPr lang="en-US" altLang="zh-CN" sz="2400">
                <a:latin typeface="Symbol" pitchFamily="18" charset="2"/>
              </a:rPr>
              <a:t>f + q</a:t>
            </a:r>
            <a:r>
              <a:rPr lang="en-US" altLang="zh-CN" sz="2400">
                <a:latin typeface="Tahoma" pitchFamily="34" charset="0"/>
              </a:rPr>
              <a:t>)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28684" name="Title 2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2D </a:t>
            </a:r>
            <a:r>
              <a:rPr lang="zh-CN" altLang="en-US" dirty="0" smtClean="0"/>
              <a:t>旋转</a:t>
            </a:r>
            <a:endParaRPr lang="en-US" altLang="zh-CN" dirty="0" smtClean="0"/>
          </a:p>
        </p:txBody>
      </p:sp>
      <p:sp>
        <p:nvSpPr>
          <p:cNvPr id="28685" name="Line 29"/>
          <p:cNvSpPr>
            <a:spLocks noChangeShapeType="1"/>
          </p:cNvSpPr>
          <p:nvPr/>
        </p:nvSpPr>
        <p:spPr bwMode="auto">
          <a:xfrm>
            <a:off x="69342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6" name="Line 30"/>
          <p:cNvSpPr>
            <a:spLocks noChangeShapeType="1"/>
          </p:cNvSpPr>
          <p:nvPr/>
        </p:nvSpPr>
        <p:spPr bwMode="auto">
          <a:xfrm>
            <a:off x="76200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7" name="Text Box 32"/>
          <p:cNvSpPr txBox="1">
            <a:spLocks noChangeArrowheads="1"/>
          </p:cNvSpPr>
          <p:nvPr/>
        </p:nvSpPr>
        <p:spPr bwMode="auto">
          <a:xfrm>
            <a:off x="8229600" y="3810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ahoma" pitchFamily="34" charset="0"/>
              </a:rPr>
              <a:t>x</a:t>
            </a:r>
          </a:p>
        </p:txBody>
      </p:sp>
      <p:sp>
        <p:nvSpPr>
          <p:cNvPr id="28688" name="Text Box 33"/>
          <p:cNvSpPr txBox="1">
            <a:spLocks noChangeArrowheads="1"/>
          </p:cNvSpPr>
          <p:nvPr/>
        </p:nvSpPr>
        <p:spPr bwMode="auto">
          <a:xfrm>
            <a:off x="601980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ahoma" pitchFamily="34" charset="0"/>
              </a:rPr>
              <a:t>y</a:t>
            </a:r>
          </a:p>
        </p:txBody>
      </p:sp>
      <p:sp>
        <p:nvSpPr>
          <p:cNvPr id="28689" name="Text Box 34"/>
          <p:cNvSpPr txBox="1">
            <a:spLocks noChangeArrowheads="1"/>
          </p:cNvSpPr>
          <p:nvPr/>
        </p:nvSpPr>
        <p:spPr bwMode="auto">
          <a:xfrm>
            <a:off x="5562600" y="3657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ahoma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519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A35602C-265B-4D67-B6B9-A5FCD14CFDC3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87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170014" name="Rectangle 30"/>
          <p:cNvSpPr>
            <a:spLocks noChangeArrowheads="1"/>
          </p:cNvSpPr>
          <p:nvPr/>
        </p:nvSpPr>
        <p:spPr bwMode="auto">
          <a:xfrm>
            <a:off x="3733800" y="4876800"/>
            <a:ext cx="10668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170013" name="Rectangle 29"/>
          <p:cNvSpPr>
            <a:spLocks noChangeArrowheads="1"/>
          </p:cNvSpPr>
          <p:nvPr/>
        </p:nvSpPr>
        <p:spPr bwMode="auto">
          <a:xfrm>
            <a:off x="1447800" y="4876800"/>
            <a:ext cx="10668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170011" name="Rectangle 27"/>
          <p:cNvSpPr>
            <a:spLocks noChangeArrowheads="1"/>
          </p:cNvSpPr>
          <p:nvPr/>
        </p:nvSpPr>
        <p:spPr bwMode="auto">
          <a:xfrm>
            <a:off x="3886200" y="3505200"/>
            <a:ext cx="10668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170008" name="Rectangle 24"/>
          <p:cNvSpPr>
            <a:spLocks noChangeArrowheads="1"/>
          </p:cNvSpPr>
          <p:nvPr/>
        </p:nvSpPr>
        <p:spPr bwMode="auto">
          <a:xfrm>
            <a:off x="1371600" y="3505200"/>
            <a:ext cx="12954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307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2D </a:t>
            </a:r>
            <a:r>
              <a:rPr lang="zh-CN" altLang="en-US" dirty="0" smtClean="0"/>
              <a:t>旋转</a:t>
            </a:r>
            <a:endParaRPr lang="en-US" altLang="zh-CN" dirty="0" smtClean="0"/>
          </a:p>
        </p:txBody>
      </p:sp>
      <p:grpSp>
        <p:nvGrpSpPr>
          <p:cNvPr id="30728" name="Group 3"/>
          <p:cNvGrpSpPr>
            <a:grpSpLocks/>
          </p:cNvGrpSpPr>
          <p:nvPr/>
        </p:nvGrpSpPr>
        <p:grpSpPr bwMode="auto">
          <a:xfrm>
            <a:off x="5562600" y="1676400"/>
            <a:ext cx="3048000" cy="2133600"/>
            <a:chOff x="2784" y="2544"/>
            <a:chExt cx="1920" cy="1344"/>
          </a:xfrm>
        </p:grpSpPr>
        <p:grpSp>
          <p:nvGrpSpPr>
            <p:cNvPr id="30745" name="Group 4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30749" name="Line 5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0" name="Line 6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46" name="Oval 7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0747" name="Line 8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8" name="Text Box 9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(x,y) </a:t>
              </a:r>
            </a:p>
          </p:txBody>
        </p:sp>
      </p:grpSp>
      <p:grpSp>
        <p:nvGrpSpPr>
          <p:cNvPr id="30729" name="Group 10"/>
          <p:cNvGrpSpPr>
            <a:grpSpLocks/>
          </p:cNvGrpSpPr>
          <p:nvPr/>
        </p:nvGrpSpPr>
        <p:grpSpPr bwMode="auto">
          <a:xfrm>
            <a:off x="5943600" y="1676400"/>
            <a:ext cx="1971675" cy="1828800"/>
            <a:chOff x="3456" y="1488"/>
            <a:chExt cx="1242" cy="1152"/>
          </a:xfrm>
        </p:grpSpPr>
        <p:sp>
          <p:nvSpPr>
            <p:cNvPr id="30740" name="Line 11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1" name="Oval 12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0742" name="Text Box 13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(x’,y’) </a:t>
              </a:r>
            </a:p>
          </p:txBody>
        </p:sp>
        <p:sp>
          <p:nvSpPr>
            <p:cNvPr id="30743" name="Freeform 14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4" name="Text Box 15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30730" name="Group 16"/>
          <p:cNvGrpSpPr>
            <a:grpSpLocks/>
          </p:cNvGrpSpPr>
          <p:nvPr/>
        </p:nvGrpSpPr>
        <p:grpSpPr bwMode="auto">
          <a:xfrm>
            <a:off x="7315200" y="2895600"/>
            <a:ext cx="503238" cy="609600"/>
            <a:chOff x="4320" y="2256"/>
            <a:chExt cx="317" cy="384"/>
          </a:xfrm>
        </p:grpSpPr>
        <p:sp>
          <p:nvSpPr>
            <p:cNvPr id="30738" name="Freeform 17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9" name="Text Box 18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30731" name="Text Box 19"/>
          <p:cNvSpPr txBox="1">
            <a:spLocks noChangeArrowheads="1"/>
          </p:cNvSpPr>
          <p:nvPr/>
        </p:nvSpPr>
        <p:spPr bwMode="auto">
          <a:xfrm>
            <a:off x="7010400" y="2568575"/>
            <a:ext cx="29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r</a:t>
            </a:r>
          </a:p>
        </p:txBody>
      </p:sp>
      <p:sp>
        <p:nvSpPr>
          <p:cNvPr id="30732" name="Text Box 20"/>
          <p:cNvSpPr txBox="1">
            <a:spLocks noChangeArrowheads="1"/>
          </p:cNvSpPr>
          <p:nvPr/>
        </p:nvSpPr>
        <p:spPr bwMode="auto">
          <a:xfrm>
            <a:off x="898525" y="1828800"/>
            <a:ext cx="386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x =  r cos (</a:t>
            </a:r>
            <a:r>
              <a:rPr lang="en-US" altLang="zh-CN" sz="2400">
                <a:latin typeface="Symbol" pitchFamily="18" charset="2"/>
              </a:rPr>
              <a:t>f</a:t>
            </a:r>
            <a:r>
              <a:rPr lang="en-US" altLang="zh-CN" sz="2400">
                <a:latin typeface="Tahoma" pitchFamily="34" charset="0"/>
              </a:rPr>
              <a:t>)</a:t>
            </a:r>
            <a:r>
              <a:rPr lang="en-US" altLang="zh-CN" sz="1600">
                <a:latin typeface="Tahoma" pitchFamily="34" charset="0"/>
              </a:rPr>
              <a:t>    </a:t>
            </a:r>
            <a:r>
              <a:rPr lang="en-US" altLang="zh-CN" sz="2400">
                <a:latin typeface="Tahoma" pitchFamily="34" charset="0"/>
              </a:rPr>
              <a:t>y = r sin (</a:t>
            </a:r>
            <a:r>
              <a:rPr lang="en-US" altLang="zh-CN" sz="2400">
                <a:latin typeface="Symbol" pitchFamily="18" charset="2"/>
              </a:rPr>
              <a:t>f</a:t>
            </a:r>
            <a:r>
              <a:rPr lang="en-US" altLang="zh-CN" sz="2400">
                <a:latin typeface="Tahoma" pitchFamily="34" charset="0"/>
              </a:rPr>
              <a:t>)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30733" name="Text Box 21"/>
          <p:cNvSpPr txBox="1">
            <a:spLocks noChangeArrowheads="1"/>
          </p:cNvSpPr>
          <p:nvPr/>
        </p:nvSpPr>
        <p:spPr bwMode="auto">
          <a:xfrm>
            <a:off x="914400" y="2327275"/>
            <a:ext cx="488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x’ =  r cos (</a:t>
            </a:r>
            <a:r>
              <a:rPr lang="en-US" altLang="zh-CN" sz="2400">
                <a:latin typeface="Symbol" pitchFamily="18" charset="2"/>
              </a:rPr>
              <a:t>f + q</a:t>
            </a:r>
            <a:r>
              <a:rPr lang="en-US" altLang="zh-CN" sz="2400">
                <a:latin typeface="Tahoma" pitchFamily="34" charset="0"/>
              </a:rPr>
              <a:t>)</a:t>
            </a:r>
            <a:r>
              <a:rPr lang="en-US" altLang="zh-CN" sz="1600">
                <a:latin typeface="Tahoma" pitchFamily="34" charset="0"/>
              </a:rPr>
              <a:t>    </a:t>
            </a:r>
            <a:r>
              <a:rPr lang="en-US" altLang="zh-CN" sz="2400">
                <a:latin typeface="Tahoma" pitchFamily="34" charset="0"/>
              </a:rPr>
              <a:t>y = r sin (</a:t>
            </a:r>
            <a:r>
              <a:rPr lang="en-US" altLang="zh-CN" sz="2400">
                <a:latin typeface="Symbol" pitchFamily="18" charset="2"/>
              </a:rPr>
              <a:t>f + q</a:t>
            </a:r>
            <a:r>
              <a:rPr lang="en-US" altLang="zh-CN" sz="2400">
                <a:latin typeface="Tahoma" pitchFamily="34" charset="0"/>
              </a:rPr>
              <a:t>)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685800" y="3124200"/>
            <a:ext cx="5370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x’ =  r cos (</a:t>
            </a:r>
            <a:r>
              <a:rPr lang="en-US" altLang="zh-CN" sz="2400">
                <a:latin typeface="Symbol" pitchFamily="18" charset="2"/>
              </a:rPr>
              <a:t>f + q</a:t>
            </a:r>
            <a:r>
              <a:rPr lang="en-US" altLang="zh-CN" sz="2400">
                <a:latin typeface="Tahoma" pitchFamily="34" charset="0"/>
              </a:rPr>
              <a:t>)</a:t>
            </a:r>
            <a:r>
              <a:rPr lang="en-US" altLang="zh-CN" sz="1600">
                <a:latin typeface="Tahoma" pitchFamily="34" charset="0"/>
              </a:rPr>
              <a:t>  </a:t>
            </a:r>
          </a:p>
          <a:p>
            <a:pPr eaLnBrk="1" hangingPunct="1"/>
            <a:r>
              <a:rPr lang="en-US" altLang="zh-CN" sz="1600">
                <a:latin typeface="Tahoma" pitchFamily="34" charset="0"/>
              </a:rPr>
              <a:t>     </a:t>
            </a:r>
            <a:r>
              <a:rPr lang="en-US" altLang="zh-CN" sz="2400">
                <a:latin typeface="Tahoma" pitchFamily="34" charset="0"/>
              </a:rPr>
              <a:t>=  r  cos(</a:t>
            </a:r>
            <a:r>
              <a:rPr lang="en-US" altLang="zh-CN" sz="2400">
                <a:latin typeface="Symbol" pitchFamily="18" charset="2"/>
              </a:rPr>
              <a:t>f</a:t>
            </a:r>
            <a:r>
              <a:rPr lang="en-US" altLang="zh-CN" sz="2400">
                <a:latin typeface="Tahoma" pitchFamily="34" charset="0"/>
              </a:rPr>
              <a:t>) cos(</a:t>
            </a:r>
            <a:r>
              <a:rPr lang="en-US" altLang="zh-CN" sz="2400">
                <a:latin typeface="Symbol" pitchFamily="18" charset="2"/>
              </a:rPr>
              <a:t>q</a:t>
            </a:r>
            <a:r>
              <a:rPr lang="en-US" altLang="zh-CN" sz="2400">
                <a:latin typeface="Tahoma" pitchFamily="34" charset="0"/>
              </a:rPr>
              <a:t>) –  r sin(</a:t>
            </a:r>
            <a:r>
              <a:rPr lang="en-US" altLang="zh-CN" sz="2400">
                <a:latin typeface="Symbol" pitchFamily="18" charset="2"/>
              </a:rPr>
              <a:t>f</a:t>
            </a:r>
            <a:r>
              <a:rPr lang="en-US" altLang="zh-CN" sz="2400">
                <a:latin typeface="Tahoma" pitchFamily="34" charset="0"/>
              </a:rPr>
              <a:t>) sin(</a:t>
            </a:r>
            <a:r>
              <a:rPr lang="en-US" altLang="zh-CN" sz="2400">
                <a:latin typeface="Symbol" pitchFamily="18" charset="2"/>
              </a:rPr>
              <a:t>q</a:t>
            </a:r>
            <a:r>
              <a:rPr lang="en-US" altLang="zh-CN" sz="2400">
                <a:latin typeface="Tahoma" pitchFamily="34" charset="0"/>
              </a:rPr>
              <a:t>) 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022350" y="3962400"/>
            <a:ext cx="324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Tahoma" pitchFamily="34" charset="0"/>
              </a:rPr>
              <a:t>=  x cos(</a:t>
            </a:r>
            <a:r>
              <a:rPr lang="en-US" altLang="zh-CN" sz="2400" dirty="0">
                <a:latin typeface="Symbol" pitchFamily="18" charset="2"/>
              </a:rPr>
              <a:t>q</a:t>
            </a:r>
            <a:r>
              <a:rPr lang="en-US" altLang="zh-CN" sz="2400" dirty="0">
                <a:latin typeface="Tahoma" pitchFamily="34" charset="0"/>
              </a:rPr>
              <a:t>) – y sin(</a:t>
            </a:r>
            <a:r>
              <a:rPr lang="en-US" altLang="zh-CN" sz="2400" dirty="0">
                <a:latin typeface="Symbol" pitchFamily="18" charset="2"/>
              </a:rPr>
              <a:t>q</a:t>
            </a:r>
            <a:r>
              <a:rPr lang="en-US" altLang="zh-CN" sz="2400" dirty="0">
                <a:latin typeface="Tahoma" pitchFamily="34" charset="0"/>
              </a:rPr>
              <a:t>)  </a:t>
            </a:r>
          </a:p>
        </p:txBody>
      </p:sp>
      <p:sp>
        <p:nvSpPr>
          <p:cNvPr id="170012" name="Text Box 28"/>
          <p:cNvSpPr txBox="1">
            <a:spLocks noChangeArrowheads="1"/>
          </p:cNvSpPr>
          <p:nvPr/>
        </p:nvSpPr>
        <p:spPr bwMode="auto">
          <a:xfrm>
            <a:off x="685800" y="4511675"/>
            <a:ext cx="5140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y’ =  r sin (</a:t>
            </a:r>
            <a:r>
              <a:rPr lang="en-US" altLang="zh-CN" sz="2400">
                <a:latin typeface="Symbol" pitchFamily="18" charset="2"/>
              </a:rPr>
              <a:t>f + q</a:t>
            </a:r>
            <a:r>
              <a:rPr lang="en-US" altLang="zh-CN" sz="2400">
                <a:latin typeface="Tahoma" pitchFamily="34" charset="0"/>
              </a:rPr>
              <a:t>)</a:t>
            </a:r>
            <a:r>
              <a:rPr lang="en-US" altLang="zh-CN" sz="1600">
                <a:latin typeface="Tahoma" pitchFamily="34" charset="0"/>
              </a:rPr>
              <a:t>  </a:t>
            </a:r>
          </a:p>
          <a:p>
            <a:pPr eaLnBrk="1" hangingPunct="1"/>
            <a:r>
              <a:rPr lang="en-US" altLang="zh-CN" sz="1600">
                <a:latin typeface="Tahoma" pitchFamily="34" charset="0"/>
              </a:rPr>
              <a:t>     </a:t>
            </a:r>
            <a:r>
              <a:rPr lang="en-US" altLang="zh-CN" sz="2400">
                <a:latin typeface="Tahoma" pitchFamily="34" charset="0"/>
              </a:rPr>
              <a:t>=  r sin(</a:t>
            </a:r>
            <a:r>
              <a:rPr lang="en-US" altLang="zh-CN" sz="2400">
                <a:latin typeface="Symbol" pitchFamily="18" charset="2"/>
              </a:rPr>
              <a:t>f</a:t>
            </a:r>
            <a:r>
              <a:rPr lang="en-US" altLang="zh-CN" sz="2400">
                <a:latin typeface="Tahoma" pitchFamily="34" charset="0"/>
              </a:rPr>
              <a:t>) cos(</a:t>
            </a:r>
            <a:r>
              <a:rPr lang="en-US" altLang="zh-CN" sz="2400">
                <a:latin typeface="Symbol" pitchFamily="18" charset="2"/>
              </a:rPr>
              <a:t>q</a:t>
            </a:r>
            <a:r>
              <a:rPr lang="en-US" altLang="zh-CN" sz="2400">
                <a:latin typeface="Tahoma" pitchFamily="34" charset="0"/>
              </a:rPr>
              <a:t>) + r cos(</a:t>
            </a:r>
            <a:r>
              <a:rPr lang="en-US" altLang="zh-CN" sz="2400">
                <a:latin typeface="Symbol" pitchFamily="18" charset="2"/>
              </a:rPr>
              <a:t>f</a:t>
            </a:r>
            <a:r>
              <a:rPr lang="en-US" altLang="zh-CN" sz="2400">
                <a:latin typeface="Tahoma" pitchFamily="34" charset="0"/>
              </a:rPr>
              <a:t>)sin(</a:t>
            </a:r>
            <a:r>
              <a:rPr lang="en-US" altLang="zh-CN" sz="2400">
                <a:latin typeface="Symbol" pitchFamily="18" charset="2"/>
              </a:rPr>
              <a:t>q</a:t>
            </a:r>
            <a:r>
              <a:rPr lang="en-US" altLang="zh-CN" sz="2400">
                <a:latin typeface="Tahoma" pitchFamily="34" charset="0"/>
              </a:rPr>
              <a:t>) 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70015" name="Text Box 31"/>
          <p:cNvSpPr txBox="1">
            <a:spLocks noChangeArrowheads="1"/>
          </p:cNvSpPr>
          <p:nvPr/>
        </p:nvSpPr>
        <p:spPr bwMode="auto">
          <a:xfrm>
            <a:off x="1022350" y="5334000"/>
            <a:ext cx="330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=  y cos(</a:t>
            </a:r>
            <a:r>
              <a:rPr lang="en-US" altLang="zh-CN" sz="2400">
                <a:latin typeface="Symbol" pitchFamily="18" charset="2"/>
              </a:rPr>
              <a:t>q</a:t>
            </a:r>
            <a:r>
              <a:rPr lang="en-US" altLang="zh-CN" sz="2400">
                <a:latin typeface="Tahoma" pitchFamily="34" charset="0"/>
              </a:rPr>
              <a:t>) + x sin(</a:t>
            </a:r>
            <a:r>
              <a:rPr lang="en-US" altLang="zh-CN" sz="2400">
                <a:latin typeface="Symbol" pitchFamily="18" charset="2"/>
              </a:rPr>
              <a:t>q</a:t>
            </a:r>
            <a:r>
              <a:rPr lang="en-US" altLang="zh-CN" sz="2400">
                <a:latin typeface="Tahoma" pitchFamily="34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36901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4" grpId="0" animBg="1"/>
      <p:bldP spid="170013" grpId="0" animBg="1"/>
      <p:bldP spid="170011" grpId="0" animBg="1"/>
      <p:bldP spid="170008" grpId="0" animBg="1"/>
      <p:bldP spid="170006" grpId="0" autoUpdateAnimBg="0"/>
      <p:bldP spid="170009" grpId="0" autoUpdateAnimBg="0"/>
      <p:bldP spid="170012" grpId="0" autoUpdateAnimBg="0"/>
      <p:bldP spid="170015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D714A67-E8E1-4123-AC6B-B40243BF89F0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88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2771" name="Rectangle 23"/>
          <p:cNvSpPr>
            <a:spLocks noChangeArrowheads="1"/>
          </p:cNvSpPr>
          <p:nvPr/>
        </p:nvSpPr>
        <p:spPr bwMode="auto">
          <a:xfrm>
            <a:off x="609600" y="2286000"/>
            <a:ext cx="4114800" cy="11430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2D </a:t>
            </a:r>
            <a:r>
              <a:rPr lang="zh-CN" altLang="en-US" dirty="0" smtClean="0"/>
              <a:t>旋转</a:t>
            </a:r>
            <a:endParaRPr lang="en-US" altLang="zh-CN" dirty="0" smtClean="0"/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5257800" y="2133600"/>
            <a:ext cx="3048000" cy="2133600"/>
            <a:chOff x="2784" y="2544"/>
            <a:chExt cx="1920" cy="1344"/>
          </a:xfrm>
        </p:grpSpPr>
        <p:grpSp>
          <p:nvGrpSpPr>
            <p:cNvPr id="32796" name="Group 5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32800" name="Line 6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1" name="Line 7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797" name="Oval 8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2798" name="Line 9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9" name="Text Box 10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(x,y) </a:t>
              </a:r>
            </a:p>
          </p:txBody>
        </p:sp>
      </p:grpSp>
      <p:grpSp>
        <p:nvGrpSpPr>
          <p:cNvPr id="32774" name="Group 11"/>
          <p:cNvGrpSpPr>
            <a:grpSpLocks/>
          </p:cNvGrpSpPr>
          <p:nvPr/>
        </p:nvGrpSpPr>
        <p:grpSpPr bwMode="auto">
          <a:xfrm>
            <a:off x="5638800" y="2133600"/>
            <a:ext cx="1971675" cy="1828800"/>
            <a:chOff x="3456" y="1488"/>
            <a:chExt cx="1242" cy="1152"/>
          </a:xfrm>
        </p:grpSpPr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2" name="Oval 13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(x’,y’) </a:t>
              </a:r>
            </a:p>
          </p:txBody>
        </p:sp>
        <p:sp>
          <p:nvSpPr>
            <p:cNvPr id="32794" name="Freeform 15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Text Box 16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32775" name="Group 17"/>
          <p:cNvGrpSpPr>
            <a:grpSpLocks/>
          </p:cNvGrpSpPr>
          <p:nvPr/>
        </p:nvGrpSpPr>
        <p:grpSpPr bwMode="auto">
          <a:xfrm>
            <a:off x="7010400" y="3352800"/>
            <a:ext cx="503238" cy="609600"/>
            <a:chOff x="4320" y="2256"/>
            <a:chExt cx="317" cy="384"/>
          </a:xfrm>
        </p:grpSpPr>
        <p:sp>
          <p:nvSpPr>
            <p:cNvPr id="32789" name="Freeform 18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Text Box 19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32776" name="Text Box 20"/>
          <p:cNvSpPr txBox="1">
            <a:spLocks noChangeArrowheads="1"/>
          </p:cNvSpPr>
          <p:nvPr/>
        </p:nvSpPr>
        <p:spPr bwMode="auto">
          <a:xfrm>
            <a:off x="6705600" y="3025775"/>
            <a:ext cx="29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r</a:t>
            </a:r>
          </a:p>
        </p:txBody>
      </p:sp>
      <p:sp>
        <p:nvSpPr>
          <p:cNvPr id="32777" name="Text Box 21"/>
          <p:cNvSpPr txBox="1">
            <a:spLocks noChangeArrowheads="1"/>
          </p:cNvSpPr>
          <p:nvPr/>
        </p:nvSpPr>
        <p:spPr bwMode="auto">
          <a:xfrm>
            <a:off x="838200" y="2362200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x’ =  x cos(</a:t>
            </a:r>
            <a:r>
              <a:rPr lang="en-US" altLang="zh-CN" sz="2400">
                <a:latin typeface="Symbol" pitchFamily="18" charset="2"/>
              </a:rPr>
              <a:t>q</a:t>
            </a:r>
            <a:r>
              <a:rPr lang="en-US" altLang="zh-CN" sz="2400">
                <a:latin typeface="Tahoma" pitchFamily="34" charset="0"/>
              </a:rPr>
              <a:t>) – y sin(</a:t>
            </a:r>
            <a:r>
              <a:rPr lang="en-US" altLang="zh-CN" sz="2400">
                <a:latin typeface="Symbol" pitchFamily="18" charset="2"/>
              </a:rPr>
              <a:t>q</a:t>
            </a:r>
            <a:r>
              <a:rPr lang="en-US" altLang="zh-CN" sz="2400">
                <a:latin typeface="Tahoma" pitchFamily="34" charset="0"/>
              </a:rPr>
              <a:t>)  </a:t>
            </a:r>
          </a:p>
        </p:txBody>
      </p:sp>
      <p:sp>
        <p:nvSpPr>
          <p:cNvPr id="32778" name="Text Box 22"/>
          <p:cNvSpPr txBox="1">
            <a:spLocks noChangeArrowheads="1"/>
          </p:cNvSpPr>
          <p:nvPr/>
        </p:nvSpPr>
        <p:spPr bwMode="auto">
          <a:xfrm>
            <a:off x="838200" y="2895600"/>
            <a:ext cx="361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</a:rPr>
              <a:t>y’ =  y cos(</a:t>
            </a:r>
            <a:r>
              <a:rPr lang="en-US" altLang="zh-CN" sz="2400">
                <a:latin typeface="Symbol" pitchFamily="18" charset="2"/>
              </a:rPr>
              <a:t>q</a:t>
            </a:r>
            <a:r>
              <a:rPr lang="en-US" altLang="zh-CN" sz="2400">
                <a:latin typeface="Tahoma" pitchFamily="34" charset="0"/>
              </a:rPr>
              <a:t>) + x sin(</a:t>
            </a:r>
            <a:r>
              <a:rPr lang="en-US" altLang="zh-CN" sz="2400">
                <a:latin typeface="Symbol" pitchFamily="18" charset="2"/>
              </a:rPr>
              <a:t>q</a:t>
            </a:r>
            <a:r>
              <a:rPr lang="en-US" altLang="zh-CN" sz="2400">
                <a:latin typeface="Tahoma" pitchFamily="34" charset="0"/>
              </a:rPr>
              <a:t>)  </a:t>
            </a:r>
          </a:p>
        </p:txBody>
      </p:sp>
      <p:sp>
        <p:nvSpPr>
          <p:cNvPr id="32779" name="Text Box 24"/>
          <p:cNvSpPr txBox="1">
            <a:spLocks noChangeArrowheads="1"/>
          </p:cNvSpPr>
          <p:nvPr/>
        </p:nvSpPr>
        <p:spPr bwMode="auto">
          <a:xfrm>
            <a:off x="560388" y="3733800"/>
            <a:ext cx="15616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Tahoma" pitchFamily="34" charset="0"/>
              </a:rPr>
              <a:t>矩阵运算</a:t>
            </a:r>
            <a:r>
              <a:rPr lang="en-US" altLang="zh-CN" sz="2400" dirty="0" smtClean="0">
                <a:latin typeface="Tahoma" pitchFamily="34" charset="0"/>
              </a:rPr>
              <a:t>?</a:t>
            </a:r>
            <a:endParaRPr lang="en-US" altLang="zh-CN" sz="2400" dirty="0">
              <a:latin typeface="Tahoma" pitchFamily="34" charset="0"/>
            </a:endParaRP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700088" y="4530725"/>
            <a:ext cx="4405312" cy="822325"/>
            <a:chOff x="288" y="2854"/>
            <a:chExt cx="2775" cy="518"/>
          </a:xfrm>
        </p:grpSpPr>
        <p:sp>
          <p:nvSpPr>
            <p:cNvPr id="32781" name="Text Box 25"/>
            <p:cNvSpPr txBox="1">
              <a:spLocks noChangeArrowheads="1"/>
            </p:cNvSpPr>
            <p:nvPr/>
          </p:nvSpPr>
          <p:spPr bwMode="auto">
            <a:xfrm>
              <a:off x="374" y="2854"/>
              <a:ext cx="268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2400" dirty="0">
                  <a:latin typeface="Tahoma" pitchFamily="34" charset="0"/>
                </a:rPr>
                <a:t>x’          cos(</a:t>
              </a:r>
              <a:r>
                <a:rPr lang="en-US" altLang="zh-CN" sz="2400" dirty="0">
                  <a:latin typeface="Symbol" pitchFamily="18" charset="2"/>
                </a:rPr>
                <a:t>q</a:t>
              </a:r>
              <a:r>
                <a:rPr lang="en-US" altLang="zh-CN" sz="2400" dirty="0">
                  <a:latin typeface="Tahoma" pitchFamily="34" charset="0"/>
                </a:rPr>
                <a:t>)     -sin(</a:t>
              </a:r>
              <a:r>
                <a:rPr lang="en-US" altLang="zh-CN" sz="2400" dirty="0">
                  <a:latin typeface="Symbol" pitchFamily="18" charset="2"/>
                </a:rPr>
                <a:t>q</a:t>
              </a:r>
              <a:r>
                <a:rPr lang="en-US" altLang="zh-CN" sz="2400" dirty="0">
                  <a:latin typeface="Tahoma" pitchFamily="34" charset="0"/>
                </a:rPr>
                <a:t>)     x </a:t>
              </a:r>
            </a:p>
            <a:p>
              <a:pPr eaLnBrk="1" hangingPunct="1"/>
              <a:r>
                <a:rPr lang="en-US" altLang="zh-CN" sz="2400" dirty="0">
                  <a:latin typeface="Tahoma" pitchFamily="34" charset="0"/>
                </a:rPr>
                <a:t>y’          sin(</a:t>
              </a:r>
              <a:r>
                <a:rPr lang="en-US" altLang="zh-CN" sz="2400" dirty="0">
                  <a:latin typeface="Symbol" pitchFamily="18" charset="2"/>
                </a:rPr>
                <a:t>q</a:t>
              </a:r>
              <a:r>
                <a:rPr lang="en-US" altLang="zh-CN" sz="2400" dirty="0">
                  <a:latin typeface="Tahoma" pitchFamily="34" charset="0"/>
                </a:rPr>
                <a:t>)      cos(</a:t>
              </a:r>
              <a:r>
                <a:rPr lang="en-US" altLang="zh-CN" sz="2400" dirty="0">
                  <a:latin typeface="Symbol" pitchFamily="18" charset="2"/>
                </a:rPr>
                <a:t>q</a:t>
              </a:r>
              <a:r>
                <a:rPr lang="en-US" altLang="zh-CN" sz="2400" dirty="0">
                  <a:latin typeface="Tahoma" pitchFamily="34" charset="0"/>
                </a:rPr>
                <a:t>)     y</a:t>
              </a:r>
            </a:p>
          </p:txBody>
        </p:sp>
        <p:sp>
          <p:nvSpPr>
            <p:cNvPr id="32782" name="Line 26"/>
            <p:cNvSpPr>
              <a:spLocks noChangeShapeType="1"/>
            </p:cNvSpPr>
            <p:nvPr/>
          </p:nvSpPr>
          <p:spPr bwMode="auto">
            <a:xfrm>
              <a:off x="288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3" name="Line 27"/>
            <p:cNvSpPr>
              <a:spLocks noChangeShapeType="1"/>
            </p:cNvSpPr>
            <p:nvPr/>
          </p:nvSpPr>
          <p:spPr bwMode="auto">
            <a:xfrm>
              <a:off x="67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4" name="Line 28"/>
            <p:cNvSpPr>
              <a:spLocks noChangeShapeType="1"/>
            </p:cNvSpPr>
            <p:nvPr/>
          </p:nvSpPr>
          <p:spPr bwMode="auto">
            <a:xfrm>
              <a:off x="105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5" name="Line 29"/>
            <p:cNvSpPr>
              <a:spLocks noChangeShapeType="1"/>
            </p:cNvSpPr>
            <p:nvPr/>
          </p:nvSpPr>
          <p:spPr bwMode="auto">
            <a:xfrm>
              <a:off x="259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30"/>
            <p:cNvSpPr>
              <a:spLocks noChangeShapeType="1"/>
            </p:cNvSpPr>
            <p:nvPr/>
          </p:nvSpPr>
          <p:spPr bwMode="auto">
            <a:xfrm>
              <a:off x="273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Line 31"/>
            <p:cNvSpPr>
              <a:spLocks noChangeShapeType="1"/>
            </p:cNvSpPr>
            <p:nvPr/>
          </p:nvSpPr>
          <p:spPr bwMode="auto">
            <a:xfrm>
              <a:off x="3024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8" name="Text Box 32"/>
            <p:cNvSpPr txBox="1">
              <a:spLocks noChangeArrowheads="1"/>
            </p:cNvSpPr>
            <p:nvPr/>
          </p:nvSpPr>
          <p:spPr bwMode="auto">
            <a:xfrm>
              <a:off x="758" y="3011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79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8DC1A27-61D0-4EE0-B081-8932F9A1BB59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89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/>
              <a:t>如何旋转一个图形呢</a:t>
            </a:r>
            <a:r>
              <a:rPr lang="en-US" altLang="zh-CN" sz="3200"/>
              <a:t>? </a:t>
            </a:r>
          </a:p>
        </p:txBody>
      </p:sp>
      <p:grpSp>
        <p:nvGrpSpPr>
          <p:cNvPr id="36868" name="Group 46"/>
          <p:cNvGrpSpPr>
            <a:grpSpLocks/>
          </p:cNvGrpSpPr>
          <p:nvPr/>
        </p:nvGrpSpPr>
        <p:grpSpPr bwMode="auto">
          <a:xfrm>
            <a:off x="304800" y="3886200"/>
            <a:ext cx="2514600" cy="1752600"/>
            <a:chOff x="432" y="2400"/>
            <a:chExt cx="1584" cy="1104"/>
          </a:xfrm>
        </p:grpSpPr>
        <p:sp>
          <p:nvSpPr>
            <p:cNvPr id="36895" name="Line 5"/>
            <p:cNvSpPr>
              <a:spLocks noChangeShapeType="1"/>
            </p:cNvSpPr>
            <p:nvPr/>
          </p:nvSpPr>
          <p:spPr bwMode="auto">
            <a:xfrm>
              <a:off x="432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6"/>
            <p:cNvSpPr>
              <a:spLocks noChangeShapeType="1"/>
            </p:cNvSpPr>
            <p:nvPr/>
          </p:nvSpPr>
          <p:spPr bwMode="auto">
            <a:xfrm flipV="1">
              <a:off x="624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7" name="Rectangle 7"/>
            <p:cNvSpPr>
              <a:spLocks noChangeArrowheads="1"/>
            </p:cNvSpPr>
            <p:nvPr/>
          </p:nvSpPr>
          <p:spPr bwMode="auto">
            <a:xfrm>
              <a:off x="1440" y="2496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6898" name="Oval 8"/>
            <p:cNvSpPr>
              <a:spLocks noChangeArrowheads="1"/>
            </p:cNvSpPr>
            <p:nvPr/>
          </p:nvSpPr>
          <p:spPr bwMode="auto">
            <a:xfrm>
              <a:off x="1392" y="28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6899" name="Oval 9"/>
            <p:cNvSpPr>
              <a:spLocks noChangeArrowheads="1"/>
            </p:cNvSpPr>
            <p:nvPr/>
          </p:nvSpPr>
          <p:spPr bwMode="auto">
            <a:xfrm>
              <a:off x="1920" y="28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6900" name="Oval 10"/>
            <p:cNvSpPr>
              <a:spLocks noChangeArrowheads="1"/>
            </p:cNvSpPr>
            <p:nvPr/>
          </p:nvSpPr>
          <p:spPr bwMode="auto">
            <a:xfrm>
              <a:off x="1392" y="24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6901" name="Oval 11"/>
            <p:cNvSpPr>
              <a:spLocks noChangeArrowheads="1"/>
            </p:cNvSpPr>
            <p:nvPr/>
          </p:nvSpPr>
          <p:spPr bwMode="auto">
            <a:xfrm>
              <a:off x="1920" y="24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657600" y="4244975"/>
            <a:ext cx="1463675" cy="787400"/>
            <a:chOff x="2438" y="2784"/>
            <a:chExt cx="922" cy="496"/>
          </a:xfrm>
        </p:grpSpPr>
        <p:sp>
          <p:nvSpPr>
            <p:cNvPr id="36893" name="AutoShape 13"/>
            <p:cNvSpPr>
              <a:spLocks noChangeArrowheads="1"/>
            </p:cNvSpPr>
            <p:nvPr/>
          </p:nvSpPr>
          <p:spPr bwMode="auto">
            <a:xfrm>
              <a:off x="2448" y="2784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6894" name="Text Box 14"/>
            <p:cNvSpPr txBox="1">
              <a:spLocks noChangeArrowheads="1"/>
            </p:cNvSpPr>
            <p:nvPr/>
          </p:nvSpPr>
          <p:spPr bwMode="auto">
            <a:xfrm>
              <a:off x="2438" y="3028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endParaRPr lang="en-US" altLang="zh-CN" sz="2000">
                <a:latin typeface="Tahoma" pitchFamily="34" charset="0"/>
              </a:endParaRP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791200" y="2819400"/>
            <a:ext cx="2971800" cy="2895600"/>
            <a:chOff x="3648" y="1680"/>
            <a:chExt cx="1872" cy="1824"/>
          </a:xfrm>
        </p:grpSpPr>
        <p:sp>
          <p:nvSpPr>
            <p:cNvPr id="36872" name="Line 16"/>
            <p:cNvSpPr>
              <a:spLocks noChangeShapeType="1"/>
            </p:cNvSpPr>
            <p:nvPr/>
          </p:nvSpPr>
          <p:spPr bwMode="auto">
            <a:xfrm>
              <a:off x="3648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3" name="Line 17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74" name="Group 32"/>
            <p:cNvGrpSpPr>
              <a:grpSpLocks/>
            </p:cNvGrpSpPr>
            <p:nvPr/>
          </p:nvGrpSpPr>
          <p:grpSpPr bwMode="auto">
            <a:xfrm>
              <a:off x="4896" y="2592"/>
              <a:ext cx="624" cy="528"/>
              <a:chOff x="4176" y="2592"/>
              <a:chExt cx="624" cy="528"/>
            </a:xfrm>
          </p:grpSpPr>
          <p:sp>
            <p:nvSpPr>
              <p:cNvPr id="36888" name="Rectangle 24"/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5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4176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6890" name="Oval 26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6891" name="Oval 27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4704" y="25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36875" name="Group 41"/>
            <p:cNvGrpSpPr>
              <a:grpSpLocks/>
            </p:cNvGrpSpPr>
            <p:nvPr/>
          </p:nvGrpSpPr>
          <p:grpSpPr bwMode="auto">
            <a:xfrm>
              <a:off x="4128" y="1680"/>
              <a:ext cx="768" cy="720"/>
              <a:chOff x="4128" y="1680"/>
              <a:chExt cx="768" cy="720"/>
            </a:xfrm>
          </p:grpSpPr>
          <p:sp>
            <p:nvSpPr>
              <p:cNvPr id="36880" name="Line 33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1" name="Line 34"/>
              <p:cNvSpPr>
                <a:spLocks noChangeShapeType="1"/>
              </p:cNvSpPr>
              <p:nvPr/>
            </p:nvSpPr>
            <p:spPr bwMode="auto">
              <a:xfrm flipV="1">
                <a:off x="4512" y="2064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2" name="Line 35"/>
              <p:cNvSpPr>
                <a:spLocks noChangeShapeType="1"/>
              </p:cNvSpPr>
              <p:nvPr/>
            </p:nvSpPr>
            <p:spPr bwMode="auto">
              <a:xfrm flipH="1" flipV="1">
                <a:off x="4512" y="172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3" name="Line 36"/>
              <p:cNvSpPr>
                <a:spLocks noChangeShapeType="1"/>
              </p:cNvSpPr>
              <p:nvPr/>
            </p:nvSpPr>
            <p:spPr bwMode="auto">
              <a:xfrm flipV="1">
                <a:off x="4176" y="1728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4" name="Oval 37"/>
              <p:cNvSpPr>
                <a:spLocks noChangeArrowheads="1"/>
              </p:cNvSpPr>
              <p:nvPr/>
            </p:nvSpPr>
            <p:spPr bwMode="auto">
              <a:xfrm>
                <a:off x="4128" y="19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6885" name="Oval 38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6886" name="Oval 39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36887" name="Oval 40"/>
              <p:cNvSpPr>
                <a:spLocks noChangeArrowheads="1"/>
              </p:cNvSpPr>
              <p:nvPr/>
            </p:nvSpPr>
            <p:spPr bwMode="auto">
              <a:xfrm>
                <a:off x="4800" y="201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36876" name="Line 42"/>
            <p:cNvSpPr>
              <a:spLocks noChangeShapeType="1"/>
            </p:cNvSpPr>
            <p:nvPr/>
          </p:nvSpPr>
          <p:spPr bwMode="auto">
            <a:xfrm flipV="1">
              <a:off x="3840" y="3072"/>
              <a:ext cx="11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7" name="Line 43"/>
            <p:cNvSpPr>
              <a:spLocks noChangeShapeType="1"/>
            </p:cNvSpPr>
            <p:nvPr/>
          </p:nvSpPr>
          <p:spPr bwMode="auto">
            <a:xfrm flipV="1">
              <a:off x="3840" y="2352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8" name="Freeform 44"/>
            <p:cNvSpPr>
              <a:spLocks/>
            </p:cNvSpPr>
            <p:nvPr/>
          </p:nvSpPr>
          <p:spPr bwMode="auto">
            <a:xfrm>
              <a:off x="4080" y="2928"/>
              <a:ext cx="280" cy="288"/>
            </a:xfrm>
            <a:custGeom>
              <a:avLst/>
              <a:gdLst>
                <a:gd name="T0" fmla="*/ 240 w 280"/>
                <a:gd name="T1" fmla="*/ 288 h 288"/>
                <a:gd name="T2" fmla="*/ 240 w 280"/>
                <a:gd name="T3" fmla="*/ 96 h 288"/>
                <a:gd name="T4" fmla="*/ 0 w 280"/>
                <a:gd name="T5" fmla="*/ 0 h 288"/>
                <a:gd name="T6" fmla="*/ 0 60000 65536"/>
                <a:gd name="T7" fmla="*/ 0 60000 65536"/>
                <a:gd name="T8" fmla="*/ 0 60000 65536"/>
                <a:gd name="T9" fmla="*/ 0 w 280"/>
                <a:gd name="T10" fmla="*/ 0 h 288"/>
                <a:gd name="T11" fmla="*/ 280 w 2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88">
                  <a:moveTo>
                    <a:pt x="240" y="288"/>
                  </a:moveTo>
                  <a:cubicBezTo>
                    <a:pt x="260" y="216"/>
                    <a:pt x="280" y="144"/>
                    <a:pt x="240" y="96"/>
                  </a:cubicBezTo>
                  <a:cubicBezTo>
                    <a:pt x="200" y="48"/>
                    <a:pt x="40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9" name="Text Box 45"/>
            <p:cNvSpPr txBox="1">
              <a:spLocks noChangeArrowheads="1"/>
            </p:cNvSpPr>
            <p:nvPr/>
          </p:nvSpPr>
          <p:spPr bwMode="auto">
            <a:xfrm>
              <a:off x="4310" y="2741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2D 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旋转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72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线性回归的算法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2000" y="2891631"/>
          <a:ext cx="7620000" cy="194310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常见线性回归算法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b="1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ordinary least squares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普通最小二乘法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generalized least squares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广义最小二乘法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other...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其他</a:t>
                      </a:r>
                      <a:r>
                        <a:rPr lang="en-US" altLang="zh-CN">
                          <a:effectLst/>
                        </a:rPr>
                        <a:t>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gradient decent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梯度下降法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408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AB8B96B-FC79-4C8F-A696-13AAD99F4B55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90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2D </a:t>
            </a:r>
            <a:r>
              <a:rPr lang="zh-CN" altLang="en-US" dirty="0" smtClean="0"/>
              <a:t>缩放</a:t>
            </a:r>
            <a:endParaRPr lang="en-US" altLang="zh-CN" dirty="0" smtClean="0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84238" y="1905000"/>
            <a:ext cx="7745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Tahoma" pitchFamily="34" charset="0"/>
              </a:rPr>
              <a:t>Scale:</a:t>
            </a:r>
            <a:r>
              <a:rPr lang="en-US" altLang="zh-CN" sz="1600" dirty="0">
                <a:latin typeface="Tahoma" pitchFamily="34" charset="0"/>
              </a:rPr>
              <a:t> </a:t>
            </a:r>
            <a:r>
              <a:rPr lang="en-US" altLang="zh-CN" sz="2400" dirty="0">
                <a:latin typeface="Tahoma" pitchFamily="34" charset="0"/>
              </a:rPr>
              <a:t> </a:t>
            </a:r>
            <a:r>
              <a:rPr lang="zh-CN" altLang="en-US" sz="2400" dirty="0" smtClean="0">
                <a:latin typeface="Tahoma" pitchFamily="34" charset="0"/>
              </a:rPr>
              <a:t>缩放 按照比例调整</a:t>
            </a:r>
            <a:r>
              <a:rPr lang="en-US" altLang="zh-CN" sz="2400" dirty="0" smtClean="0">
                <a:latin typeface="Tahoma" pitchFamily="34" charset="0"/>
              </a:rPr>
              <a:t>x</a:t>
            </a:r>
            <a:r>
              <a:rPr lang="zh-CN" altLang="en-US" sz="2400" dirty="0" smtClean="0">
                <a:latin typeface="Tahoma" pitchFamily="34" charset="0"/>
              </a:rPr>
              <a:t>和</a:t>
            </a:r>
            <a:r>
              <a:rPr lang="en-US" altLang="zh-CN" sz="2400" dirty="0" smtClean="0">
                <a:latin typeface="Tahoma" pitchFamily="34" charset="0"/>
              </a:rPr>
              <a:t>y</a:t>
            </a:r>
            <a:r>
              <a:rPr lang="zh-CN" altLang="en-US" sz="2400" dirty="0" smtClean="0">
                <a:latin typeface="Tahoma" pitchFamily="34" charset="0"/>
              </a:rPr>
              <a:t>的值，变成</a:t>
            </a:r>
            <a:r>
              <a:rPr lang="en-US" altLang="zh-CN" sz="2400" dirty="0" smtClean="0">
                <a:latin typeface="Tahoma" pitchFamily="34" charset="0"/>
              </a:rPr>
              <a:t>(</a:t>
            </a:r>
            <a:r>
              <a:rPr lang="en-US" altLang="zh-CN" sz="2400" dirty="0">
                <a:latin typeface="Tahoma" pitchFamily="34" charset="0"/>
              </a:rPr>
              <a:t>Sx, Sy), i.e. </a:t>
            </a:r>
          </a:p>
        </p:txBody>
      </p:sp>
      <p:grpSp>
        <p:nvGrpSpPr>
          <p:cNvPr id="38917" name="Group 7"/>
          <p:cNvGrpSpPr>
            <a:grpSpLocks/>
          </p:cNvGrpSpPr>
          <p:nvPr/>
        </p:nvGrpSpPr>
        <p:grpSpPr bwMode="auto">
          <a:xfrm>
            <a:off x="1128713" y="3090863"/>
            <a:ext cx="1981200" cy="990600"/>
            <a:chOff x="1008" y="2256"/>
            <a:chExt cx="1248" cy="624"/>
          </a:xfrm>
        </p:grpSpPr>
        <p:sp>
          <p:nvSpPr>
            <p:cNvPr id="38944" name="Rectangle 5"/>
            <p:cNvSpPr>
              <a:spLocks noChangeArrowheads="1"/>
            </p:cNvSpPr>
            <p:nvPr/>
          </p:nvSpPr>
          <p:spPr bwMode="auto">
            <a:xfrm>
              <a:off x="1008" y="2256"/>
              <a:ext cx="1248" cy="62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8945" name="Text Box 4"/>
            <p:cNvSpPr txBox="1">
              <a:spLocks noChangeArrowheads="1"/>
            </p:cNvSpPr>
            <p:nvPr/>
          </p:nvSpPr>
          <p:spPr bwMode="auto">
            <a:xfrm>
              <a:off x="1104" y="2304"/>
              <a:ext cx="105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Tahoma" pitchFamily="34" charset="0"/>
                </a:rPr>
                <a:t>x’ = x . Sx </a:t>
              </a:r>
            </a:p>
            <a:p>
              <a:pPr eaLnBrk="1" hangingPunct="1"/>
              <a:r>
                <a:rPr lang="en-US" altLang="zh-CN" sz="2400">
                  <a:latin typeface="Tahoma" pitchFamily="34" charset="0"/>
                </a:rPr>
                <a:t>y’ = y . Sy 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14713" y="3124200"/>
            <a:ext cx="4191000" cy="822325"/>
            <a:chOff x="2016" y="2277"/>
            <a:chExt cx="2640" cy="518"/>
          </a:xfrm>
        </p:grpSpPr>
        <p:sp>
          <p:nvSpPr>
            <p:cNvPr id="38934" name="AutoShape 6"/>
            <p:cNvSpPr>
              <a:spLocks noChangeArrowheads="1"/>
            </p:cNvSpPr>
            <p:nvPr/>
          </p:nvSpPr>
          <p:spPr bwMode="auto">
            <a:xfrm>
              <a:off x="2016" y="2496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grpSp>
          <p:nvGrpSpPr>
            <p:cNvPr id="38935" name="Group 16"/>
            <p:cNvGrpSpPr>
              <a:grpSpLocks/>
            </p:cNvGrpSpPr>
            <p:nvPr/>
          </p:nvGrpSpPr>
          <p:grpSpPr bwMode="auto">
            <a:xfrm>
              <a:off x="2640" y="2277"/>
              <a:ext cx="2016" cy="518"/>
              <a:chOff x="2640" y="2277"/>
              <a:chExt cx="2016" cy="518"/>
            </a:xfrm>
          </p:grpSpPr>
          <p:sp>
            <p:nvSpPr>
              <p:cNvPr id="38936" name="Text Box 8"/>
              <p:cNvSpPr txBox="1">
                <a:spLocks noChangeArrowheads="1"/>
              </p:cNvSpPr>
              <p:nvPr/>
            </p:nvSpPr>
            <p:spPr bwMode="auto">
              <a:xfrm>
                <a:off x="2726" y="2277"/>
                <a:ext cx="1917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latin typeface="Tahoma" pitchFamily="34" charset="0"/>
                  </a:rPr>
                  <a:t>x’          Sx   0        x</a:t>
                </a:r>
              </a:p>
              <a:p>
                <a:pPr eaLnBrk="1" hangingPunct="1"/>
                <a:r>
                  <a:rPr lang="en-US" altLang="zh-CN" sz="2400" dirty="0">
                    <a:latin typeface="Tahoma" pitchFamily="34" charset="0"/>
                  </a:rPr>
                  <a:t>y’          0    Sy       y</a:t>
                </a:r>
              </a:p>
            </p:txBody>
          </p:sp>
          <p:sp>
            <p:nvSpPr>
              <p:cNvPr id="38937" name="Line 9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8" name="Line 10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9" name="Line 11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40" name="Line 12"/>
              <p:cNvSpPr>
                <a:spLocks noChangeShapeType="1"/>
              </p:cNvSpPr>
              <p:nvPr/>
            </p:nvSpPr>
            <p:spPr bwMode="auto">
              <a:xfrm>
                <a:off x="4128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41" name="Line 13"/>
              <p:cNvSpPr>
                <a:spLocks noChangeShapeType="1"/>
              </p:cNvSpPr>
              <p:nvPr/>
            </p:nvSpPr>
            <p:spPr bwMode="auto">
              <a:xfrm>
                <a:off x="4368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42" name="Line 14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43" name="Text Box 15"/>
              <p:cNvSpPr txBox="1">
                <a:spLocks noChangeArrowheads="1"/>
              </p:cNvSpPr>
              <p:nvPr/>
            </p:nvSpPr>
            <p:spPr bwMode="auto">
              <a:xfrm>
                <a:off x="3110" y="2400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ahoma" pitchFamily="34" charset="0"/>
                  </a:rPr>
                  <a:t>=</a:t>
                </a:r>
              </a:p>
            </p:txBody>
          </p:sp>
        </p:grp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128713" y="4691063"/>
            <a:ext cx="2208212" cy="1219200"/>
            <a:chOff x="576" y="3264"/>
            <a:chExt cx="1391" cy="768"/>
          </a:xfrm>
        </p:grpSpPr>
        <p:sp>
          <p:nvSpPr>
            <p:cNvPr id="38929" name="Line 18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0" name="Line 19"/>
            <p:cNvSpPr>
              <a:spLocks noChangeShapeType="1"/>
            </p:cNvSpPr>
            <p:nvPr/>
          </p:nvSpPr>
          <p:spPr bwMode="auto">
            <a:xfrm>
              <a:off x="576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Rectangle 20"/>
            <p:cNvSpPr>
              <a:spLocks noChangeArrowheads="1"/>
            </p:cNvSpPr>
            <p:nvPr/>
          </p:nvSpPr>
          <p:spPr bwMode="auto">
            <a:xfrm>
              <a:off x="1152" y="34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8932" name="Text Box 21"/>
            <p:cNvSpPr txBox="1">
              <a:spLocks noChangeArrowheads="1"/>
            </p:cNvSpPr>
            <p:nvPr/>
          </p:nvSpPr>
          <p:spPr bwMode="auto">
            <a:xfrm>
              <a:off x="902" y="3731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(1,1)</a:t>
              </a:r>
            </a:p>
          </p:txBody>
        </p:sp>
        <p:sp>
          <p:nvSpPr>
            <p:cNvPr id="38933" name="Text Box 22"/>
            <p:cNvSpPr txBox="1">
              <a:spLocks noChangeArrowheads="1"/>
            </p:cNvSpPr>
            <p:nvPr/>
          </p:nvSpPr>
          <p:spPr bwMode="auto">
            <a:xfrm>
              <a:off x="1574" y="3299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(2,2)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643313" y="4670425"/>
            <a:ext cx="1635125" cy="630238"/>
            <a:chOff x="2160" y="3251"/>
            <a:chExt cx="1030" cy="397"/>
          </a:xfrm>
        </p:grpSpPr>
        <p:sp>
          <p:nvSpPr>
            <p:cNvPr id="38927" name="AutoShape 24"/>
            <p:cNvSpPr>
              <a:spLocks noChangeArrowheads="1"/>
            </p:cNvSpPr>
            <p:nvPr/>
          </p:nvSpPr>
          <p:spPr bwMode="auto">
            <a:xfrm>
              <a:off x="2304" y="3552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8928" name="Text Box 25"/>
            <p:cNvSpPr txBox="1">
              <a:spLocks noChangeArrowheads="1"/>
            </p:cNvSpPr>
            <p:nvPr/>
          </p:nvSpPr>
          <p:spPr bwMode="auto">
            <a:xfrm>
              <a:off x="2160" y="3251"/>
              <a:ext cx="10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Sx = 2, Sy = 2  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702300" y="4233863"/>
            <a:ext cx="2755900" cy="1676400"/>
            <a:chOff x="3457" y="2976"/>
            <a:chExt cx="1736" cy="1056"/>
          </a:xfrm>
        </p:grpSpPr>
        <p:sp>
          <p:nvSpPr>
            <p:cNvPr id="38922" name="Line 28"/>
            <p:cNvSpPr>
              <a:spLocks noChangeShapeType="1"/>
            </p:cNvSpPr>
            <p:nvPr/>
          </p:nvSpPr>
          <p:spPr bwMode="auto">
            <a:xfrm flipV="1">
              <a:off x="3601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3" name="Line 29"/>
            <p:cNvSpPr>
              <a:spLocks noChangeShapeType="1"/>
            </p:cNvSpPr>
            <p:nvPr/>
          </p:nvSpPr>
          <p:spPr bwMode="auto">
            <a:xfrm>
              <a:off x="3457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4" name="Rectangle 30"/>
            <p:cNvSpPr>
              <a:spLocks noChangeArrowheads="1"/>
            </p:cNvSpPr>
            <p:nvPr/>
          </p:nvSpPr>
          <p:spPr bwMode="auto">
            <a:xfrm>
              <a:off x="4128" y="3120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38925" name="Text Box 31"/>
            <p:cNvSpPr txBox="1">
              <a:spLocks noChangeArrowheads="1"/>
            </p:cNvSpPr>
            <p:nvPr/>
          </p:nvSpPr>
          <p:spPr bwMode="auto">
            <a:xfrm>
              <a:off x="3792" y="3600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(2,2)</a:t>
              </a:r>
            </a:p>
          </p:txBody>
        </p:sp>
        <p:sp>
          <p:nvSpPr>
            <p:cNvPr id="38926" name="Text Box 32"/>
            <p:cNvSpPr txBox="1">
              <a:spLocks noChangeArrowheads="1"/>
            </p:cNvSpPr>
            <p:nvPr/>
          </p:nvSpPr>
          <p:spPr bwMode="auto">
            <a:xfrm>
              <a:off x="4800" y="2976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(4,4)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22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214615D-1E1C-4005-ABA4-128B20401798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91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2D </a:t>
            </a:r>
            <a:r>
              <a:rPr lang="zh-CN" altLang="en-US" dirty="0" smtClean="0"/>
              <a:t>缩放</a:t>
            </a:r>
            <a:endParaRPr lang="en-US" altLang="zh-CN" dirty="0" smtClean="0"/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976313" y="2286000"/>
            <a:ext cx="2208212" cy="1219200"/>
            <a:chOff x="576" y="3264"/>
            <a:chExt cx="1391" cy="768"/>
          </a:xfrm>
        </p:grpSpPr>
        <p:sp>
          <p:nvSpPr>
            <p:cNvPr id="40975" name="Line 4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6" name="Line 5"/>
            <p:cNvSpPr>
              <a:spLocks noChangeShapeType="1"/>
            </p:cNvSpPr>
            <p:nvPr/>
          </p:nvSpPr>
          <p:spPr bwMode="auto">
            <a:xfrm>
              <a:off x="576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7" name="Rectangle 6"/>
            <p:cNvSpPr>
              <a:spLocks noChangeArrowheads="1"/>
            </p:cNvSpPr>
            <p:nvPr/>
          </p:nvSpPr>
          <p:spPr bwMode="auto">
            <a:xfrm>
              <a:off x="1152" y="34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40978" name="Text Box 7"/>
            <p:cNvSpPr txBox="1">
              <a:spLocks noChangeArrowheads="1"/>
            </p:cNvSpPr>
            <p:nvPr/>
          </p:nvSpPr>
          <p:spPr bwMode="auto">
            <a:xfrm>
              <a:off x="902" y="3731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(1,1)</a:t>
              </a:r>
            </a:p>
          </p:txBody>
        </p:sp>
        <p:sp>
          <p:nvSpPr>
            <p:cNvPr id="40979" name="Text Box 8"/>
            <p:cNvSpPr txBox="1">
              <a:spLocks noChangeArrowheads="1"/>
            </p:cNvSpPr>
            <p:nvPr/>
          </p:nvSpPr>
          <p:spPr bwMode="auto">
            <a:xfrm>
              <a:off x="1574" y="3299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(2,2)</a:t>
              </a:r>
            </a:p>
          </p:txBody>
        </p:sp>
      </p:grpSp>
      <p:grpSp>
        <p:nvGrpSpPr>
          <p:cNvPr id="40965" name="Group 9"/>
          <p:cNvGrpSpPr>
            <a:grpSpLocks/>
          </p:cNvGrpSpPr>
          <p:nvPr/>
        </p:nvGrpSpPr>
        <p:grpSpPr bwMode="auto">
          <a:xfrm>
            <a:off x="3490913" y="2265363"/>
            <a:ext cx="1635125" cy="630237"/>
            <a:chOff x="2160" y="3251"/>
            <a:chExt cx="1030" cy="397"/>
          </a:xfrm>
        </p:grpSpPr>
        <p:sp>
          <p:nvSpPr>
            <p:cNvPr id="40973" name="AutoShape 10"/>
            <p:cNvSpPr>
              <a:spLocks noChangeArrowheads="1"/>
            </p:cNvSpPr>
            <p:nvPr/>
          </p:nvSpPr>
          <p:spPr bwMode="auto">
            <a:xfrm>
              <a:off x="2304" y="3552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40974" name="Text Box 11"/>
            <p:cNvSpPr txBox="1">
              <a:spLocks noChangeArrowheads="1"/>
            </p:cNvSpPr>
            <p:nvPr/>
          </p:nvSpPr>
          <p:spPr bwMode="auto">
            <a:xfrm>
              <a:off x="2160" y="3251"/>
              <a:ext cx="10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Sx = 2, Sy = 2  </a:t>
              </a:r>
            </a:p>
          </p:txBody>
        </p:sp>
      </p:grpSp>
      <p:grpSp>
        <p:nvGrpSpPr>
          <p:cNvPr id="40966" name="Group 12"/>
          <p:cNvGrpSpPr>
            <a:grpSpLocks/>
          </p:cNvGrpSpPr>
          <p:nvPr/>
        </p:nvGrpSpPr>
        <p:grpSpPr bwMode="auto">
          <a:xfrm>
            <a:off x="5549900" y="1828800"/>
            <a:ext cx="2755900" cy="1676400"/>
            <a:chOff x="3457" y="2976"/>
            <a:chExt cx="1736" cy="1056"/>
          </a:xfrm>
        </p:grpSpPr>
        <p:sp>
          <p:nvSpPr>
            <p:cNvPr id="40968" name="Line 13"/>
            <p:cNvSpPr>
              <a:spLocks noChangeShapeType="1"/>
            </p:cNvSpPr>
            <p:nvPr/>
          </p:nvSpPr>
          <p:spPr bwMode="auto">
            <a:xfrm flipV="1">
              <a:off x="3601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9" name="Line 14"/>
            <p:cNvSpPr>
              <a:spLocks noChangeShapeType="1"/>
            </p:cNvSpPr>
            <p:nvPr/>
          </p:nvSpPr>
          <p:spPr bwMode="auto">
            <a:xfrm>
              <a:off x="3457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0" name="Rectangle 15"/>
            <p:cNvSpPr>
              <a:spLocks noChangeArrowheads="1"/>
            </p:cNvSpPr>
            <p:nvPr/>
          </p:nvSpPr>
          <p:spPr bwMode="auto">
            <a:xfrm>
              <a:off x="4128" y="3120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sp>
          <p:nvSpPr>
            <p:cNvPr id="40971" name="Text Box 16"/>
            <p:cNvSpPr txBox="1">
              <a:spLocks noChangeArrowheads="1"/>
            </p:cNvSpPr>
            <p:nvPr/>
          </p:nvSpPr>
          <p:spPr bwMode="auto">
            <a:xfrm>
              <a:off x="3792" y="3600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(2,2)</a:t>
              </a:r>
            </a:p>
          </p:txBody>
        </p:sp>
        <p:sp>
          <p:nvSpPr>
            <p:cNvPr id="40972" name="Text Box 17"/>
            <p:cNvSpPr txBox="1">
              <a:spLocks noChangeArrowheads="1"/>
            </p:cNvSpPr>
            <p:nvPr/>
          </p:nvSpPr>
          <p:spPr bwMode="auto">
            <a:xfrm>
              <a:off x="4800" y="2976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itchFamily="34" charset="0"/>
                </a:rPr>
                <a:t>(4,4)</a:t>
              </a:r>
            </a:p>
          </p:txBody>
        </p:sp>
      </p:grpSp>
      <p:sp>
        <p:nvSpPr>
          <p:cNvPr id="40967" name="Text Box 18"/>
          <p:cNvSpPr txBox="1">
            <a:spLocks noChangeArrowheads="1"/>
          </p:cNvSpPr>
          <p:nvPr/>
        </p:nvSpPr>
        <p:spPr bwMode="auto">
          <a:xfrm>
            <a:off x="822325" y="3919538"/>
            <a:ext cx="64524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zh-CN" altLang="en-US" sz="2400" dirty="0" smtClean="0">
                <a:latin typeface="Tahoma" pitchFamily="34" charset="0"/>
              </a:rPr>
              <a:t>注意：</a:t>
            </a:r>
            <a:r>
              <a:rPr lang="en-US" altLang="zh-CN" sz="2400" dirty="0" smtClean="0">
                <a:latin typeface="Tahoma" pitchFamily="34" charset="0"/>
              </a:rPr>
              <a:t> </a:t>
            </a:r>
            <a:r>
              <a:rPr lang="zh-CN" altLang="en-US" sz="2400" dirty="0" smtClean="0">
                <a:latin typeface="Tahoma" pitchFamily="34" charset="0"/>
              </a:rPr>
              <a:t>不仅图像的大小变化</a:t>
            </a:r>
            <a:r>
              <a:rPr lang="en-US" altLang="zh-CN" sz="2400" dirty="0" smtClean="0">
                <a:latin typeface="Tahoma" pitchFamily="34" charset="0"/>
              </a:rPr>
              <a:t>, </a:t>
            </a:r>
            <a:r>
              <a:rPr lang="zh-CN" altLang="en-US" sz="2400" dirty="0" smtClean="0">
                <a:latin typeface="Tahoma" pitchFamily="34" charset="0"/>
              </a:rPr>
              <a:t>位置也会变化</a:t>
            </a:r>
            <a:r>
              <a:rPr lang="en-US" altLang="zh-CN" sz="2400" u="sng" dirty="0" smtClean="0">
                <a:latin typeface="Tahoma" pitchFamily="34" charset="0"/>
              </a:rPr>
              <a:t>!!</a:t>
            </a:r>
            <a:r>
              <a:rPr lang="en-US" altLang="zh-CN" sz="2400" dirty="0" smtClean="0">
                <a:latin typeface="Tahoma" pitchFamily="34" charset="0"/>
              </a:rPr>
              <a:t> </a:t>
            </a:r>
            <a:endParaRPr lang="en-US" altLang="zh-CN" sz="2400" dirty="0">
              <a:latin typeface="Tahoma" pitchFamily="34" charset="0"/>
            </a:endParaRPr>
          </a:p>
          <a:p>
            <a:pPr eaLnBrk="1" hangingPunct="1">
              <a:buClr>
                <a:schemeClr val="tx2"/>
              </a:buClr>
            </a:pPr>
            <a:endParaRPr lang="en-US" altLang="zh-CN" sz="2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8C649AF-A3BB-4F44-A497-32996A928366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92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综合应用</a:t>
            </a:r>
            <a:endParaRPr lang="en-US" altLang="zh-CN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位移</a:t>
            </a:r>
            <a:r>
              <a:rPr lang="en-US" altLang="zh-CN" sz="2400" dirty="0" smtClean="0"/>
              <a:t>:</a:t>
            </a:r>
          </a:p>
          <a:p>
            <a:pPr eaLnBrk="1" hangingPunct="1"/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旋转</a:t>
            </a:r>
            <a:r>
              <a:rPr lang="en-US" altLang="zh-CN" sz="2400" dirty="0" smtClean="0"/>
              <a:t>: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缩放</a:t>
            </a:r>
            <a:r>
              <a:rPr lang="en-US" altLang="zh-CN" sz="2400" dirty="0" smtClean="0"/>
              <a:t>:</a:t>
            </a:r>
          </a:p>
        </p:txBody>
      </p:sp>
      <p:graphicFrame>
        <p:nvGraphicFramePr>
          <p:cNvPr id="45061" name="Object 13"/>
          <p:cNvGraphicFramePr>
            <a:graphicFrameLocks noChangeAspect="1"/>
          </p:cNvGraphicFramePr>
          <p:nvPr/>
        </p:nvGraphicFramePr>
        <p:xfrm>
          <a:off x="2819400" y="1905000"/>
          <a:ext cx="12430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Equation" r:id="rId4" imgW="787058" imgH="482391" progId="Equation.3">
                  <p:embed/>
                </p:oleObj>
              </mc:Choice>
              <mc:Fallback>
                <p:oleObj name="Equation" r:id="rId4" imgW="78705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05000"/>
                        <a:ext cx="12430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27"/>
          <p:cNvGraphicFramePr>
            <a:graphicFrameLocks noChangeAspect="1"/>
          </p:cNvGraphicFramePr>
          <p:nvPr/>
        </p:nvGraphicFramePr>
        <p:xfrm>
          <a:off x="2819400" y="3352800"/>
          <a:ext cx="2581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Equation" r:id="rId6" imgW="1485900" imgH="482600" progId="Equation.3">
                  <p:embed/>
                </p:oleObj>
              </mc:Choice>
              <mc:Fallback>
                <p:oleObj name="Equation" r:id="rId6" imgW="1485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25812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28"/>
          <p:cNvGraphicFramePr>
            <a:graphicFrameLocks noChangeAspect="1"/>
          </p:cNvGraphicFramePr>
          <p:nvPr/>
        </p:nvGraphicFramePr>
        <p:xfrm>
          <a:off x="2838450" y="4724400"/>
          <a:ext cx="18097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Equation" r:id="rId8" imgW="1040948" imgH="482391" progId="Equation.3">
                  <p:embed/>
                </p:oleObj>
              </mc:Choice>
              <mc:Fallback>
                <p:oleObj name="Equation" r:id="rId8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724400"/>
                        <a:ext cx="18097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6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变形</a:t>
            </a:r>
            <a:endParaRPr lang="en-US" altLang="zh-CN" dirty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3886200"/>
            <a:ext cx="74676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变形</a:t>
            </a:r>
            <a:r>
              <a:rPr lang="en-US" altLang="zh-CN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y’ = 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x’ = x + y * h </a:t>
            </a:r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1524000" y="1905000"/>
            <a:ext cx="1752600" cy="1524000"/>
            <a:chOff x="672" y="1632"/>
            <a:chExt cx="1296" cy="1104"/>
          </a:xfrm>
        </p:grpSpPr>
        <p:sp>
          <p:nvSpPr>
            <p:cNvPr id="53269" name="Line 5"/>
            <p:cNvSpPr>
              <a:spLocks noChangeShapeType="1"/>
            </p:cNvSpPr>
            <p:nvPr/>
          </p:nvSpPr>
          <p:spPr bwMode="auto">
            <a:xfrm flipV="1">
              <a:off x="768" y="16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0" name="Line 6"/>
            <p:cNvSpPr>
              <a:spLocks noChangeShapeType="1"/>
            </p:cNvSpPr>
            <p:nvPr/>
          </p:nvSpPr>
          <p:spPr bwMode="auto">
            <a:xfrm>
              <a:off x="672" y="26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1" name="Rectangle 7"/>
            <p:cNvSpPr>
              <a:spLocks noChangeArrowheads="1"/>
            </p:cNvSpPr>
            <p:nvPr/>
          </p:nvSpPr>
          <p:spPr bwMode="auto">
            <a:xfrm>
              <a:off x="768" y="2016"/>
              <a:ext cx="624" cy="6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24400" y="1981200"/>
            <a:ext cx="1600200" cy="1447800"/>
            <a:chOff x="3312" y="1632"/>
            <a:chExt cx="1296" cy="1104"/>
          </a:xfrm>
        </p:grpSpPr>
        <p:sp>
          <p:nvSpPr>
            <p:cNvPr id="53266" name="Line 9"/>
            <p:cNvSpPr>
              <a:spLocks noChangeShapeType="1"/>
            </p:cNvSpPr>
            <p:nvPr/>
          </p:nvSpPr>
          <p:spPr bwMode="auto">
            <a:xfrm flipV="1">
              <a:off x="3408" y="16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7" name="Line 10"/>
            <p:cNvSpPr>
              <a:spLocks noChangeShapeType="1"/>
            </p:cNvSpPr>
            <p:nvPr/>
          </p:nvSpPr>
          <p:spPr bwMode="auto">
            <a:xfrm>
              <a:off x="3312" y="26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8" name="AutoShape 11"/>
            <p:cNvSpPr>
              <a:spLocks noChangeArrowheads="1"/>
            </p:cNvSpPr>
            <p:nvPr/>
          </p:nvSpPr>
          <p:spPr bwMode="auto">
            <a:xfrm>
              <a:off x="3408" y="1968"/>
              <a:ext cx="864" cy="672"/>
            </a:xfrm>
            <a:prstGeom prst="parallelogram">
              <a:avLst>
                <a:gd name="adj" fmla="val 3214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</p:grpSp>
      <p:sp>
        <p:nvSpPr>
          <p:cNvPr id="208908" name="AutoShape 12"/>
          <p:cNvSpPr>
            <a:spLocks noChangeArrowheads="1"/>
          </p:cNvSpPr>
          <p:nvPr/>
        </p:nvSpPr>
        <p:spPr bwMode="auto">
          <a:xfrm>
            <a:off x="3581400" y="2667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05400" y="4648200"/>
            <a:ext cx="3581400" cy="1219200"/>
            <a:chOff x="3072" y="3168"/>
            <a:chExt cx="2256" cy="768"/>
          </a:xfrm>
        </p:grpSpPr>
        <p:sp>
          <p:nvSpPr>
            <p:cNvPr id="53257" name="Rectangle 14"/>
            <p:cNvSpPr>
              <a:spLocks noChangeArrowheads="1"/>
            </p:cNvSpPr>
            <p:nvPr/>
          </p:nvSpPr>
          <p:spPr bwMode="auto">
            <a:xfrm>
              <a:off x="3072" y="3168"/>
              <a:ext cx="2256" cy="76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/>
            </a:p>
          </p:txBody>
        </p:sp>
        <p:grpSp>
          <p:nvGrpSpPr>
            <p:cNvPr id="53258" name="Group 15"/>
            <p:cNvGrpSpPr>
              <a:grpSpLocks/>
            </p:cNvGrpSpPr>
            <p:nvPr/>
          </p:nvGrpSpPr>
          <p:grpSpPr bwMode="auto">
            <a:xfrm>
              <a:off x="3258" y="3216"/>
              <a:ext cx="1776" cy="640"/>
              <a:chOff x="3120" y="3360"/>
              <a:chExt cx="1776" cy="640"/>
            </a:xfrm>
          </p:grpSpPr>
          <p:sp>
            <p:nvSpPr>
              <p:cNvPr id="53259" name="Text Box 16"/>
              <p:cNvSpPr txBox="1">
                <a:spLocks noChangeArrowheads="1"/>
              </p:cNvSpPr>
              <p:nvPr/>
            </p:nvSpPr>
            <p:spPr bwMode="auto">
              <a:xfrm>
                <a:off x="3151" y="3360"/>
                <a:ext cx="1716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latin typeface="Tahoma" pitchFamily="34" charset="0"/>
                  </a:rPr>
                  <a:t>x          1   </a:t>
                </a:r>
                <a:r>
                  <a:rPr lang="en-US" altLang="zh-CN" sz="2000" dirty="0" smtClean="0">
                    <a:latin typeface="Tahoma" pitchFamily="34" charset="0"/>
                  </a:rPr>
                  <a:t>  h          </a:t>
                </a:r>
                <a:r>
                  <a:rPr lang="en-US" altLang="zh-CN" sz="2000" dirty="0">
                    <a:latin typeface="Tahoma" pitchFamily="34" charset="0"/>
                  </a:rPr>
                  <a:t>x</a:t>
                </a:r>
              </a:p>
              <a:p>
                <a:pPr eaLnBrk="1" hangingPunct="1"/>
                <a:r>
                  <a:rPr lang="en-US" altLang="zh-CN" sz="2000" dirty="0">
                    <a:latin typeface="Tahoma" pitchFamily="34" charset="0"/>
                  </a:rPr>
                  <a:t>y   =     0   </a:t>
                </a:r>
                <a:r>
                  <a:rPr lang="en-US" altLang="zh-CN" sz="2000" dirty="0" smtClean="0">
                    <a:latin typeface="Tahoma" pitchFamily="34" charset="0"/>
                  </a:rPr>
                  <a:t>  1      </a:t>
                </a:r>
                <a:r>
                  <a:rPr lang="en-US" altLang="zh-CN" sz="2000" dirty="0">
                    <a:latin typeface="Tahoma" pitchFamily="34" charset="0"/>
                  </a:rPr>
                  <a:t>*  y</a:t>
                </a:r>
              </a:p>
              <a:p>
                <a:pPr eaLnBrk="1" hangingPunct="1"/>
                <a:r>
                  <a:rPr lang="en-US" altLang="zh-CN" sz="2000" dirty="0" smtClean="0">
                    <a:latin typeface="Tahoma" pitchFamily="34" charset="0"/>
                  </a:rPr>
                  <a:t>           </a:t>
                </a:r>
                <a:endParaRPr lang="en-US" altLang="zh-CN" sz="2000" dirty="0">
                  <a:latin typeface="Tahoma" pitchFamily="34" charset="0"/>
                </a:endParaRPr>
              </a:p>
            </p:txBody>
          </p:sp>
          <p:sp>
            <p:nvSpPr>
              <p:cNvPr id="53260" name="Line 17"/>
              <p:cNvSpPr>
                <a:spLocks noChangeShapeType="1"/>
              </p:cNvSpPr>
              <p:nvPr/>
            </p:nvSpPr>
            <p:spPr bwMode="auto">
              <a:xfrm>
                <a:off x="3120" y="34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261" name="Line 18"/>
              <p:cNvSpPr>
                <a:spLocks noChangeShapeType="1"/>
              </p:cNvSpPr>
              <p:nvPr/>
            </p:nvSpPr>
            <p:spPr bwMode="auto">
              <a:xfrm>
                <a:off x="3360" y="34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262" name="Line 19"/>
              <p:cNvSpPr>
                <a:spLocks noChangeShapeType="1"/>
              </p:cNvSpPr>
              <p:nvPr/>
            </p:nvSpPr>
            <p:spPr bwMode="auto">
              <a:xfrm>
                <a:off x="3744" y="34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263" name="Line 20"/>
              <p:cNvSpPr>
                <a:spLocks noChangeShapeType="1"/>
              </p:cNvSpPr>
              <p:nvPr/>
            </p:nvSpPr>
            <p:spPr bwMode="auto">
              <a:xfrm>
                <a:off x="4464" y="34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264" name="Line 21"/>
              <p:cNvSpPr>
                <a:spLocks noChangeShapeType="1"/>
              </p:cNvSpPr>
              <p:nvPr/>
            </p:nvSpPr>
            <p:spPr bwMode="auto">
              <a:xfrm>
                <a:off x="4656" y="34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265" name="Line 22"/>
              <p:cNvSpPr>
                <a:spLocks noChangeShapeType="1"/>
              </p:cNvSpPr>
              <p:nvPr/>
            </p:nvSpPr>
            <p:spPr bwMode="auto">
              <a:xfrm>
                <a:off x="4896" y="34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261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  <p:bldP spid="20890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F3C573A-E364-4519-880E-0DBE828D1E1F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94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镜面效果</a:t>
            </a:r>
            <a:endParaRPr lang="en-US" altLang="zh-CN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2838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4267200" y="838200"/>
            <a:ext cx="0" cy="5715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9FCEFC9-CD37-4A86-925A-651851E2AF5A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95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镜面效果</a:t>
            </a:r>
            <a:endParaRPr lang="en-US" altLang="zh-CN" dirty="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614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2838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4267200" y="838200"/>
            <a:ext cx="0" cy="5715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612BAF4-1385-490C-B46B-61C7B82A1242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96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634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水面效果</a:t>
            </a:r>
            <a:endParaRPr lang="en-US" altLang="zh-CN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962400"/>
            <a:ext cx="4915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5D492D7-8BA9-40E2-B0A0-F744F4A7518C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97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655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水面效果</a:t>
            </a:r>
            <a:endParaRPr lang="en-US" altLang="zh-CN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962400"/>
            <a:ext cx="4915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4" name="Rectangle 2"/>
          <p:cNvSpPr>
            <a:spLocks noChangeArrowheads="1"/>
          </p:cNvSpPr>
          <p:nvPr/>
        </p:nvSpPr>
        <p:spPr bwMode="auto">
          <a:xfrm>
            <a:off x="4572000" y="2743200"/>
            <a:ext cx="3581400" cy="1219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grpSp>
        <p:nvGrpSpPr>
          <p:cNvPr id="65545" name="Group 11"/>
          <p:cNvGrpSpPr>
            <a:grpSpLocks/>
          </p:cNvGrpSpPr>
          <p:nvPr/>
        </p:nvGrpSpPr>
        <p:grpSpPr bwMode="auto">
          <a:xfrm>
            <a:off x="4953000" y="2879725"/>
            <a:ext cx="2819400" cy="990600"/>
            <a:chOff x="3120" y="3360"/>
            <a:chExt cx="1776" cy="624"/>
          </a:xfrm>
        </p:grpSpPr>
        <p:sp>
          <p:nvSpPr>
            <p:cNvPr id="65546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2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ahoma" pitchFamily="34" charset="0"/>
                </a:rPr>
                <a:t>x          1   </a:t>
              </a:r>
              <a:r>
                <a:rPr lang="en-US" altLang="zh-CN" sz="2000" dirty="0" smtClean="0">
                  <a:latin typeface="Tahoma" pitchFamily="34" charset="0"/>
                </a:rPr>
                <a:t>  0          </a:t>
              </a:r>
              <a:r>
                <a:rPr lang="en-US" altLang="zh-CN" sz="2000" dirty="0">
                  <a:latin typeface="Tahoma" pitchFamily="34" charset="0"/>
                </a:rPr>
                <a:t>x</a:t>
              </a:r>
            </a:p>
            <a:p>
              <a:pPr eaLnBrk="1" hangingPunct="1"/>
              <a:r>
                <a:rPr lang="en-US" altLang="zh-CN" sz="2000" dirty="0">
                  <a:latin typeface="Tahoma" pitchFamily="34" charset="0"/>
                </a:rPr>
                <a:t>y   =     0 </a:t>
              </a:r>
              <a:r>
                <a:rPr lang="en-US" altLang="zh-CN" sz="2000" dirty="0" smtClean="0">
                  <a:latin typeface="Tahoma" pitchFamily="34" charset="0"/>
                </a:rPr>
                <a:t>   </a:t>
              </a:r>
              <a:r>
                <a:rPr lang="en-US" altLang="zh-CN" sz="2000" dirty="0">
                  <a:latin typeface="Tahoma" pitchFamily="34" charset="0"/>
                </a:rPr>
                <a:t>-1   </a:t>
              </a:r>
              <a:r>
                <a:rPr lang="en-US" altLang="zh-CN" sz="2000" dirty="0" smtClean="0">
                  <a:latin typeface="Tahoma" pitchFamily="34" charset="0"/>
                </a:rPr>
                <a:t>   </a:t>
              </a:r>
              <a:r>
                <a:rPr lang="en-US" altLang="zh-CN" sz="2000" dirty="0">
                  <a:latin typeface="Tahoma" pitchFamily="34" charset="0"/>
                </a:rPr>
                <a:t>*  </a:t>
              </a:r>
              <a:r>
                <a:rPr lang="en-US" altLang="zh-CN" sz="2000" dirty="0" smtClean="0">
                  <a:latin typeface="Tahoma" pitchFamily="34" charset="0"/>
                </a:rPr>
                <a:t>y</a:t>
              </a:r>
              <a:endParaRPr lang="en-US" altLang="zh-CN" sz="2000" dirty="0">
                <a:latin typeface="Tahoma" pitchFamily="34" charset="0"/>
              </a:endParaRPr>
            </a:p>
          </p:txBody>
        </p:sp>
        <p:sp>
          <p:nvSpPr>
            <p:cNvPr id="65547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8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9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0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1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2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46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19AEEFD-3299-4D8B-974F-55A22C094425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98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矩阵变化</a:t>
            </a:r>
            <a:endParaRPr lang="en-US" altLang="zh-CN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5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5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2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41E9EED-4CF8-4FA0-B469-749AD474F425}" type="slidenum">
              <a:rPr lang="en-US" altLang="zh-CN" sz="1200">
                <a:solidFill>
                  <a:srgbClr val="898989"/>
                </a:solidFill>
                <a:latin typeface="Tahoma" pitchFamily="34" charset="0"/>
              </a:rPr>
              <a:pPr/>
              <a:t>99</a:t>
            </a:fld>
            <a:endParaRPr lang="en-US" altLang="zh-CN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6963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矩阵变化</a:t>
            </a:r>
            <a:endParaRPr lang="en-US" altLang="zh-CN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6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9" name="Rectangle 2"/>
          <p:cNvSpPr>
            <a:spLocks noChangeArrowheads="1"/>
          </p:cNvSpPr>
          <p:nvPr/>
        </p:nvSpPr>
        <p:spPr bwMode="auto">
          <a:xfrm>
            <a:off x="4572000" y="2743200"/>
            <a:ext cx="3581400" cy="1219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grpSp>
        <p:nvGrpSpPr>
          <p:cNvPr id="69640" name="Group 11"/>
          <p:cNvGrpSpPr>
            <a:grpSpLocks/>
          </p:cNvGrpSpPr>
          <p:nvPr/>
        </p:nvGrpSpPr>
        <p:grpSpPr bwMode="auto">
          <a:xfrm>
            <a:off x="4953000" y="2879725"/>
            <a:ext cx="2819400" cy="1016000"/>
            <a:chOff x="3120" y="3360"/>
            <a:chExt cx="1776" cy="640"/>
          </a:xfrm>
        </p:grpSpPr>
        <p:sp>
          <p:nvSpPr>
            <p:cNvPr id="69642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22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ahoma" pitchFamily="34" charset="0"/>
                </a:rPr>
                <a:t>x          -1  </a:t>
              </a:r>
              <a:r>
                <a:rPr lang="en-US" altLang="zh-CN" sz="2000" dirty="0" smtClean="0">
                  <a:latin typeface="Tahoma" pitchFamily="34" charset="0"/>
                </a:rPr>
                <a:t> 0           </a:t>
              </a:r>
              <a:r>
                <a:rPr lang="en-US" altLang="zh-CN" sz="2000" dirty="0">
                  <a:latin typeface="Tahoma" pitchFamily="34" charset="0"/>
                </a:rPr>
                <a:t>x</a:t>
              </a:r>
            </a:p>
            <a:p>
              <a:pPr eaLnBrk="1" hangingPunct="1"/>
              <a:r>
                <a:rPr lang="en-US" altLang="zh-CN" sz="2000" dirty="0">
                  <a:latin typeface="Tahoma" pitchFamily="34" charset="0"/>
                </a:rPr>
                <a:t>y   =     0  </a:t>
              </a:r>
              <a:r>
                <a:rPr lang="en-US" altLang="zh-CN" sz="2000" dirty="0" smtClean="0">
                  <a:latin typeface="Tahoma" pitchFamily="34" charset="0"/>
                </a:rPr>
                <a:t>  </a:t>
              </a:r>
              <a:r>
                <a:rPr lang="en-US" altLang="zh-CN" sz="2000" dirty="0">
                  <a:latin typeface="Tahoma" pitchFamily="34" charset="0"/>
                </a:rPr>
                <a:t>1   </a:t>
              </a:r>
              <a:r>
                <a:rPr lang="en-US" altLang="zh-CN" sz="2000" dirty="0" smtClean="0">
                  <a:latin typeface="Tahoma" pitchFamily="34" charset="0"/>
                </a:rPr>
                <a:t>    </a:t>
              </a:r>
              <a:r>
                <a:rPr lang="en-US" altLang="zh-CN" sz="2000" dirty="0">
                  <a:latin typeface="Tahoma" pitchFamily="34" charset="0"/>
                </a:rPr>
                <a:t>*  y</a:t>
              </a:r>
            </a:p>
            <a:p>
              <a:pPr eaLnBrk="1" hangingPunct="1"/>
              <a:r>
                <a:rPr lang="en-US" altLang="zh-CN" sz="2000" dirty="0" smtClean="0">
                  <a:latin typeface="Tahoma" pitchFamily="34" charset="0"/>
                </a:rPr>
                <a:t> </a:t>
              </a:r>
              <a:endParaRPr lang="en-US" altLang="zh-CN" sz="2000" dirty="0">
                <a:latin typeface="Tahoma" pitchFamily="34" charset="0"/>
              </a:endParaRPr>
            </a:p>
          </p:txBody>
        </p:sp>
        <p:sp>
          <p:nvSpPr>
            <p:cNvPr id="69643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4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5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6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7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8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696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7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3199</Words>
  <Application>Microsoft Office PowerPoint</Application>
  <PresentationFormat>全屏显示(4:3)</PresentationFormat>
  <Paragraphs>481</Paragraphs>
  <Slides>101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3" baseType="lpstr">
      <vt:lpstr>Office 主题</vt:lpstr>
      <vt:lpstr>Equation</vt:lpstr>
      <vt:lpstr>带着问题学数学</vt:lpstr>
      <vt:lpstr>线性回归</vt:lpstr>
      <vt:lpstr>线性回归和knn的区别</vt:lpstr>
      <vt:lpstr>线性回归和KNN</vt:lpstr>
      <vt:lpstr>感性认识，线性回归</vt:lpstr>
      <vt:lpstr>线性回归</vt:lpstr>
      <vt:lpstr>线性回归与Excel</vt:lpstr>
      <vt:lpstr>线性回归与Excel</vt:lpstr>
      <vt:lpstr>线性回归的算法</vt:lpstr>
      <vt:lpstr>模型分析</vt:lpstr>
      <vt:lpstr>模型分析</vt:lpstr>
      <vt:lpstr>模型分析 损失函数（lost function）</vt:lpstr>
      <vt:lpstr>线性回归模型的评价</vt:lpstr>
      <vt:lpstr>损失函数和最小均方差</vt:lpstr>
      <vt:lpstr>损失函数和最小均方差</vt:lpstr>
      <vt:lpstr>损失函数和最小均方差</vt:lpstr>
      <vt:lpstr>开发算法，让程序计算出m和b</vt:lpstr>
      <vt:lpstr>如何让计算机猜测m和b呢？</vt:lpstr>
      <vt:lpstr>Excel实验</vt:lpstr>
      <vt:lpstr>把Excel的过程变成代码</vt:lpstr>
      <vt:lpstr>问题</vt:lpstr>
      <vt:lpstr>有没有好的办法？</vt:lpstr>
      <vt:lpstr>有没有好的办法？</vt:lpstr>
      <vt:lpstr>有没有好的办法？</vt:lpstr>
      <vt:lpstr>求导和斜率</vt:lpstr>
      <vt:lpstr>常见函数的导数</vt:lpstr>
      <vt:lpstr>复合函数的导数</vt:lpstr>
      <vt:lpstr>数学运算引擎</vt:lpstr>
      <vt:lpstr>PowerPoint 演示文稿</vt:lpstr>
      <vt:lpstr>最小均方差的计算和求导</vt:lpstr>
      <vt:lpstr>Excel展示mse的导数</vt:lpstr>
      <vt:lpstr>PowerPoint 演示文稿</vt:lpstr>
      <vt:lpstr>梯度下降算法原理</vt:lpstr>
      <vt:lpstr>偏导数</vt:lpstr>
      <vt:lpstr>偏导数</vt:lpstr>
      <vt:lpstr>Excel演示 多因素梯度下降</vt:lpstr>
      <vt:lpstr>思考问题</vt:lpstr>
      <vt:lpstr>梯度下降完整版</vt:lpstr>
      <vt:lpstr>代码实战</vt:lpstr>
      <vt:lpstr>函数设计</vt:lpstr>
      <vt:lpstr>实战</vt:lpstr>
      <vt:lpstr>初等数学和高等数学</vt:lpstr>
      <vt:lpstr>来学习玛雅数学</vt:lpstr>
      <vt:lpstr>思考，如何表示21 </vt:lpstr>
      <vt:lpstr>玛雅人如何计算 48 + 69</vt:lpstr>
      <vt:lpstr>高等数学 ： 矩阵运算入门</vt:lpstr>
      <vt:lpstr>换向量的方式表述</vt:lpstr>
      <vt:lpstr>多个组合</vt:lpstr>
      <vt:lpstr>更多的组合</vt:lpstr>
      <vt:lpstr>代数和高等代数</vt:lpstr>
      <vt:lpstr>矩阵</vt:lpstr>
      <vt:lpstr>矩阵元素的描述方法</vt:lpstr>
      <vt:lpstr>矩阵的加法</vt:lpstr>
      <vt:lpstr>练习</vt:lpstr>
      <vt:lpstr>矩阵的缩放</vt:lpstr>
      <vt:lpstr>矩阵相乘</vt:lpstr>
      <vt:lpstr>矩阵的形状</vt:lpstr>
      <vt:lpstr>矩阵的形状</vt:lpstr>
      <vt:lpstr>矩阵相乘的运算（手工运算）</vt:lpstr>
      <vt:lpstr>思考题</vt:lpstr>
      <vt:lpstr>方阵</vt:lpstr>
      <vt:lpstr>方阵</vt:lpstr>
      <vt:lpstr>思考</vt:lpstr>
      <vt:lpstr>思考</vt:lpstr>
      <vt:lpstr>思考</vt:lpstr>
      <vt:lpstr>思考</vt:lpstr>
      <vt:lpstr>思考</vt:lpstr>
      <vt:lpstr>思考</vt:lpstr>
      <vt:lpstr>思考</vt:lpstr>
      <vt:lpstr>思考</vt:lpstr>
      <vt:lpstr>思考</vt:lpstr>
      <vt:lpstr>思考</vt:lpstr>
      <vt:lpstr>线性回归矩阵运算公式</vt:lpstr>
      <vt:lpstr>代码实现</vt:lpstr>
      <vt:lpstr>矩阵运算vs传统运算</vt:lpstr>
      <vt:lpstr>矩阵的另一种理解方式</vt:lpstr>
      <vt:lpstr>计算机表示图像</vt:lpstr>
      <vt:lpstr>矩阵变化</vt:lpstr>
      <vt:lpstr>2D 变化</vt:lpstr>
      <vt:lpstr>2D 变化</vt:lpstr>
      <vt:lpstr>2D 变化</vt:lpstr>
      <vt:lpstr>平移</vt:lpstr>
      <vt:lpstr>平移</vt:lpstr>
      <vt:lpstr>2D 旋转</vt:lpstr>
      <vt:lpstr>2D 旋转</vt:lpstr>
      <vt:lpstr>2D 旋转</vt:lpstr>
      <vt:lpstr>2D 旋转</vt:lpstr>
      <vt:lpstr>2D 旋转</vt:lpstr>
      <vt:lpstr>PowerPoint 演示文稿</vt:lpstr>
      <vt:lpstr>2D 缩放</vt:lpstr>
      <vt:lpstr>2D 缩放</vt:lpstr>
      <vt:lpstr>综合应用</vt:lpstr>
      <vt:lpstr>变形</vt:lpstr>
      <vt:lpstr>镜面效果</vt:lpstr>
      <vt:lpstr>镜面效果</vt:lpstr>
      <vt:lpstr>水面效果</vt:lpstr>
      <vt:lpstr>水面效果</vt:lpstr>
      <vt:lpstr>矩阵变化</vt:lpstr>
      <vt:lpstr>矩阵变化</vt:lpstr>
      <vt:lpstr>矩阵变化</vt:lpstr>
      <vt:lpstr>矩阵变化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带着问题学数学</dc:title>
  <dc:creator>Administrator</dc:creator>
  <cp:lastModifiedBy>Windows User</cp:lastModifiedBy>
  <cp:revision>230</cp:revision>
  <dcterms:created xsi:type="dcterms:W3CDTF">2019-04-11T08:59:06Z</dcterms:created>
  <dcterms:modified xsi:type="dcterms:W3CDTF">2019-04-17T07:36:44Z</dcterms:modified>
</cp:coreProperties>
</file>