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5" r:id="rId14"/>
    <p:sldId id="276" r:id="rId15"/>
    <p:sldId id="291" r:id="rId16"/>
    <p:sldId id="296" r:id="rId17"/>
    <p:sldId id="297" r:id="rId18"/>
    <p:sldId id="299" r:id="rId19"/>
    <p:sldId id="298" r:id="rId20"/>
    <p:sldId id="30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2" r:id="rId33"/>
    <p:sldId id="288" r:id="rId34"/>
    <p:sldId id="293" r:id="rId35"/>
    <p:sldId id="269" r:id="rId36"/>
    <p:sldId id="294" r:id="rId37"/>
    <p:sldId id="295" r:id="rId38"/>
    <p:sldId id="270" r:id="rId39"/>
    <p:sldId id="271" r:id="rId40"/>
    <p:sldId id="272" r:id="rId41"/>
    <p:sldId id="273" r:id="rId42"/>
    <p:sldId id="274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1" autoAdjust="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1E4E-82D9-449E-BA92-AD4DE0DE631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1209-2E8B-43F6-9EF6-0A9B29BD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vs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（后面介绍）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1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easy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5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保证所有数据能够显示，而不是用省略号表示，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np.inf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表示一个足够大的数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np.set_printoptions(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</a:t>
            </a:r>
            <a:r>
              <a:rPr lang="en-US" altLang="zh-CN" dirty="0" smtClean="0"/>
              <a:t>= np.inf)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若想不以科学计数显示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np.set_printoptions(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 </a:t>
            </a:r>
            <a:r>
              <a:rPr lang="en-US" altLang="zh-CN" dirty="0" smtClean="0"/>
              <a:t>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sigmoid(x) = 1/(1+e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4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每次寻找时，先挑选整个区域内潜艇存在概率值最高的一个格子进行搜索，如果没有发现，概率分布图会被“洗牌”一次，搜寻船只就会驶向新的“最可疑格子”进行搜索，经过几次搜索，潜艇果然被找到了。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这种基于贝叶斯公式的方法在后来多次搜救实践中被成功应用，现在已经成为海难空难搜救的通行做法。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5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着问题学数学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52120" y="2276872"/>
                <a:ext cx="2430617" cy="1166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36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1 + </m:t>
                          </m:r>
                          <m:sSup>
                            <m:sSup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60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zh-CN" altLang="en-US" sz="360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zh-CN" altLang="en-US" sz="3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zh-CN" altLang="en-US" sz="360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zh-CN" altLang="en-US" sz="36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276872"/>
                <a:ext cx="2430617" cy="1166153"/>
              </a:xfrm>
              <a:prstGeom prst="rect">
                <a:avLst/>
              </a:prstGeom>
              <a:blipFill rotWithShape="1">
                <a:blip r:embed="rId2"/>
                <a:stretch>
                  <a:fillRect r="-19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6" y="2564904"/>
            <a:ext cx="49053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85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5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</a:t>
            </a:r>
            <a:r>
              <a:rPr lang="zh-CN" altLang="en-US" dirty="0" smtClean="0"/>
              <a:t>断边界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8" y="1628800"/>
            <a:ext cx="8820472" cy="389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04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" y="3645024"/>
            <a:ext cx="89916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58" y="511029"/>
            <a:ext cx="6467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4355976" y="2348880"/>
            <a:ext cx="360040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8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76250"/>
            <a:ext cx="790575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8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假数据预测读书和看电视概率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5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多问</a:t>
            </a:r>
            <a:r>
              <a:rPr lang="zh-CN" altLang="en-US" dirty="0" smtClean="0"/>
              <a:t>题分类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35100"/>
              </p:ext>
            </p:extLst>
          </p:nvPr>
        </p:nvGraphicFramePr>
        <p:xfrm>
          <a:off x="2609850" y="2162175"/>
          <a:ext cx="3924300" cy="253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496"/>
                <a:gridCol w="1817804"/>
              </a:tblGrid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年龄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偏好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看电视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看电视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25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读书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35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读书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45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读书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55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广场舞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65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 dirty="0">
                          <a:effectLst/>
                        </a:rPr>
                        <a:t>广场舞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3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多问题分</a:t>
            </a:r>
            <a:r>
              <a:rPr lang="zh-CN" altLang="en-US" dirty="0" smtClean="0"/>
              <a:t>类</a:t>
            </a:r>
            <a:r>
              <a:rPr lang="en-US" altLang="zh-CN" dirty="0" smtClean="0"/>
              <a:t>hot encoding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30411"/>
              </p:ext>
            </p:extLst>
          </p:nvPr>
        </p:nvGraphicFramePr>
        <p:xfrm>
          <a:off x="781050" y="2162175"/>
          <a:ext cx="7581901" cy="253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436"/>
                <a:gridCol w="1817753"/>
                <a:gridCol w="1170595"/>
                <a:gridCol w="1192801"/>
                <a:gridCol w="1294316"/>
              </a:tblGrid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 dirty="0">
                          <a:effectLst/>
                        </a:rPr>
                        <a:t>年龄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偏好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编码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编码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编码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看电视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看电视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25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读书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 smtClean="0">
                          <a:effectLst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35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读书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 smtClean="0">
                          <a:effectLst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45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读书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 smtClean="0">
                          <a:effectLst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55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广场舞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 smtClean="0">
                          <a:effectLst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65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u="none" strike="noStrike">
                          <a:effectLst/>
                        </a:rPr>
                        <a:t>广场舞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 smtClean="0">
                          <a:effectLst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5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softmax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假设有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个数值 </a:t>
                </a:r>
                <a:r>
                  <a:rPr lang="en-US" altLang="zh-CN" dirty="0" smtClean="0"/>
                  <a:t>A=5 , B=2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C</a:t>
                </a:r>
                <a:r>
                  <a:rPr lang="en-US" altLang="zh-CN" dirty="0" smtClean="0"/>
                  <a:t>=-1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+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𝐵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+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+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𝐵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+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+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𝐵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+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49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作业：数字识别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判断是</a:t>
            </a:r>
            <a:r>
              <a:rPr lang="en-US" altLang="zh-CN" dirty="0"/>
              <a:t>0</a:t>
            </a:r>
            <a:r>
              <a:rPr lang="zh-CN" altLang="en-US" dirty="0"/>
              <a:t>的概率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p0</a:t>
            </a:r>
          </a:p>
          <a:p>
            <a:r>
              <a:rPr lang="zh-CN" altLang="en-US" dirty="0" smtClean="0"/>
              <a:t>判</a:t>
            </a:r>
            <a:r>
              <a:rPr lang="zh-CN" altLang="en-US" dirty="0"/>
              <a:t>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/>
              <a:t>概率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p1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zh-CN" altLang="en-US" dirty="0"/>
              <a:t>概率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p2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zh-CN" altLang="en-US" dirty="0"/>
              <a:t>概率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p3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zh-CN" altLang="en-US" dirty="0"/>
              <a:t>概率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p4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</a:t>
            </a:r>
            <a:r>
              <a:rPr lang="zh-CN" altLang="en-US" dirty="0"/>
              <a:t>概率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p5</a:t>
            </a:r>
            <a:endParaRPr lang="en-US" altLang="zh-CN" dirty="0"/>
          </a:p>
          <a:p>
            <a:r>
              <a:rPr lang="zh-CN" altLang="en-US" dirty="0"/>
              <a:t>判断是</a:t>
            </a:r>
            <a:r>
              <a:rPr lang="en-US" altLang="zh-CN" dirty="0"/>
              <a:t>6</a:t>
            </a:r>
            <a:r>
              <a:rPr lang="zh-CN" altLang="en-US" dirty="0"/>
              <a:t>的概率是</a:t>
            </a:r>
            <a:r>
              <a:rPr lang="en-US" altLang="zh-CN" dirty="0"/>
              <a:t>p6</a:t>
            </a:r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</a:t>
            </a:r>
            <a:r>
              <a:rPr lang="zh-CN" altLang="en-US" dirty="0"/>
              <a:t>概率是</a:t>
            </a:r>
            <a:r>
              <a:rPr lang="en-US" altLang="zh-CN" dirty="0" smtClean="0"/>
              <a:t>p7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</a:t>
            </a:r>
            <a:r>
              <a:rPr lang="zh-CN" altLang="en-US" dirty="0"/>
              <a:t>概率是</a:t>
            </a:r>
            <a:r>
              <a:rPr lang="en-US" altLang="zh-CN" dirty="0" smtClean="0"/>
              <a:t>p8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</a:t>
            </a:r>
            <a:r>
              <a:rPr lang="zh-CN" altLang="en-US" dirty="0"/>
              <a:t>概率是</a:t>
            </a:r>
            <a:r>
              <a:rPr lang="en-US" altLang="zh-CN" dirty="0" smtClean="0"/>
              <a:t>p9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3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线性回归和逻辑回归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线性回归，预测的数字是连续的 </a:t>
            </a:r>
            <a:endParaRPr lang="en-US" altLang="zh-CN" dirty="0" smtClean="0"/>
          </a:p>
          <a:p>
            <a:r>
              <a:rPr lang="zh-CN" altLang="en-US" dirty="0" smtClean="0"/>
              <a:t>逻辑回归，</a:t>
            </a:r>
            <a:r>
              <a:rPr lang="zh-CN" altLang="en-US" dirty="0"/>
              <a:t>预测的是分类的问题</a:t>
            </a:r>
          </a:p>
        </p:txBody>
      </p:sp>
    </p:spTree>
    <p:extLst>
      <p:ext uri="{BB962C8B-B14F-4D97-AF65-F5344CB8AC3E}">
        <p14:creationId xmlns:p14="http://schemas.microsoft.com/office/powerpoint/2010/main" val="206641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作业：自动驾驶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254096"/>
              </p:ext>
            </p:extLst>
          </p:nvPr>
        </p:nvGraphicFramePr>
        <p:xfrm>
          <a:off x="395536" y="1700808"/>
          <a:ext cx="8229600" cy="2113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7602"/>
                <a:gridCol w="1730808"/>
                <a:gridCol w="1514775"/>
                <a:gridCol w="955630"/>
                <a:gridCol w="1036960"/>
                <a:gridCol w="548979"/>
                <a:gridCol w="754846"/>
              </a:tblGrid>
              <a:tr h="457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离马路左边的距离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>
                          <a:effectLst/>
                        </a:rPr>
                        <a:t>离马路右边的距离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离前面车的距离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>
                          <a:effectLst/>
                        </a:rPr>
                        <a:t>偏好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>
                          <a:effectLst/>
                        </a:rPr>
                        <a:t>编码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>
                          <a:effectLst/>
                        </a:rPr>
                        <a:t>编码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>
                          <a:effectLst/>
                        </a:rPr>
                        <a:t>编码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直行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直行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向左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x34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>
                          <a:effectLst/>
                        </a:rPr>
                        <a:t>向左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x35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 smtClean="0">
                          <a:effectLst/>
                        </a:rPr>
                        <a:t>向左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向右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x17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x37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向右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9" marR="7629" marT="7629" marB="0" anchor="ctr"/>
                </a:tc>
              </a:tr>
            </a:tbl>
          </a:graphicData>
        </a:graphic>
      </p:graphicFrame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657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8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</a:t>
            </a:r>
            <a:r>
              <a:rPr lang="zh-CN" altLang="en-US" dirty="0" smtClean="0"/>
              <a:t>经网络数学原理解释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656802" y="2635280"/>
            <a:ext cx="871274" cy="28099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656802" y="34273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575866" y="38485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00818" y="362595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088850" y="33913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20064" y="405252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372900" y="358994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764814" y="412452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32866" y="43411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688860" y="38485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102534" y="442932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160858" y="412452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69996" y="38485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111470" y="297682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030534" y="33980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255486" y="31754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43518" y="29408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874732" y="360197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827568" y="313940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219482" y="36739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687534" y="389062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143528" y="339801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071520" y="393142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615526" y="367398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724664" y="339801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143528" y="27590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759542" y="28503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407886" y="33278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371882" y="38263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382234" y="41562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6542444" y="3043949"/>
            <a:ext cx="1629956" cy="2113243"/>
          </a:xfrm>
          <a:custGeom>
            <a:avLst/>
            <a:gdLst>
              <a:gd name="connsiteX0" fmla="*/ 1629956 w 1629956"/>
              <a:gd name="connsiteY0" fmla="*/ 77962 h 2113243"/>
              <a:gd name="connsiteX1" fmla="*/ 52168 w 1629956"/>
              <a:gd name="connsiteY1" fmla="*/ 212433 h 2113243"/>
              <a:gd name="connsiteX2" fmla="*/ 383862 w 1629956"/>
              <a:gd name="connsiteY2" fmla="*/ 1888833 h 2113243"/>
              <a:gd name="connsiteX3" fmla="*/ 437651 w 1629956"/>
              <a:gd name="connsiteY3" fmla="*/ 2095021 h 2113243"/>
              <a:gd name="connsiteX4" fmla="*/ 455580 w 1629956"/>
              <a:gd name="connsiteY4" fmla="*/ 2103986 h 2113243"/>
              <a:gd name="connsiteX5" fmla="*/ 437651 w 1629956"/>
              <a:gd name="connsiteY5" fmla="*/ 2103986 h 21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9956" h="2113243">
                <a:moveTo>
                  <a:pt x="1629956" y="77962"/>
                </a:moveTo>
                <a:cubicBezTo>
                  <a:pt x="944903" y="-5709"/>
                  <a:pt x="259850" y="-89379"/>
                  <a:pt x="52168" y="212433"/>
                </a:cubicBezTo>
                <a:cubicBezTo>
                  <a:pt x="-155514" y="514245"/>
                  <a:pt x="319615" y="1575068"/>
                  <a:pt x="383862" y="1888833"/>
                </a:cubicBezTo>
                <a:cubicBezTo>
                  <a:pt x="448109" y="2202598"/>
                  <a:pt x="425698" y="2059162"/>
                  <a:pt x="437651" y="2095021"/>
                </a:cubicBezTo>
                <a:cubicBezTo>
                  <a:pt x="449604" y="2130880"/>
                  <a:pt x="455580" y="2102492"/>
                  <a:pt x="455580" y="2103986"/>
                </a:cubicBezTo>
                <a:cubicBezTo>
                  <a:pt x="455580" y="2105480"/>
                  <a:pt x="434663" y="2093527"/>
                  <a:pt x="437651" y="2103986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0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  <a:r>
              <a:rPr lang="zh-CN" altLang="en-US" dirty="0" smtClean="0"/>
              <a:t>线计算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0673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804161" y="2924944"/>
            <a:ext cx="3888432" cy="208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2040" y="5157192"/>
                <a:ext cx="352110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0.5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+ 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−1=0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评</a:t>
                </a:r>
                <a:r>
                  <a:rPr lang="zh-CN" altLang="en-US" dirty="0" smtClean="0"/>
                  <a:t>估模型：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0.5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 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157192"/>
                <a:ext cx="3521107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384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32240" y="408675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086752"/>
                <a:ext cx="4607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63888" y="126876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268760"/>
                <a:ext cx="4660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4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  <a:r>
              <a:rPr lang="zh-CN" altLang="en-US" dirty="0" smtClean="0"/>
              <a:t>线计算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0673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771800" y="2924944"/>
            <a:ext cx="3888432" cy="208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2040" y="5157192"/>
                <a:ext cx="3521107" cy="153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Weight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Feature + b = 0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score</m:t>
                    </m:r>
                    <m:r>
                      <a:rPr lang="en-US" altLang="zh-CN" b="0" i="1" dirty="0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∗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+ b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157192"/>
                <a:ext cx="3521107" cy="1535036"/>
              </a:xfrm>
              <a:prstGeom prst="rect">
                <a:avLst/>
              </a:prstGeom>
              <a:blipFill rotWithShape="1">
                <a:blip r:embed="rId3"/>
                <a:stretch>
                  <a:fillRect l="-138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32240" y="408675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086752"/>
                <a:ext cx="4607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63888" y="126876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268760"/>
                <a:ext cx="4660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81914" y="1477798"/>
                <a:ext cx="1898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zh-CN" b="0" i="1" smtClean="0">
                          <a:latin typeface="Cambria Math"/>
                        </a:rPr>
                        <m:t>  0 , 1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r>
                  <a:rPr lang="en-US" altLang="zh-CN" b="0" dirty="0" smtClean="0"/>
                  <a:t>score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</a:rPr>
                      <m:t>0  </m:t>
                    </m:r>
                    <m:r>
                      <a:rPr lang="zh-CN" altLang="en-US" i="1">
                        <a:latin typeface="Cambria Math"/>
                      </a:rPr>
                      <m:t>蓝色</m:t>
                    </m:r>
                  </m:oMath>
                </a14:m>
                <a:r>
                  <a:rPr lang="en-US" altLang="zh-CN" i="1" dirty="0" smtClean="0">
                    <a:latin typeface="Cambria Math"/>
                  </a:rPr>
                  <a:t>  1</a:t>
                </a:r>
              </a:p>
              <a:p>
                <a:r>
                  <a:rPr lang="en-US" altLang="zh-CN" b="0" dirty="0" smtClean="0"/>
                  <a:t>score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&lt;0  </m:t>
                    </m:r>
                    <m:r>
                      <a:rPr lang="zh-CN" altLang="en-US" i="1">
                        <a:latin typeface="Cambria Math"/>
                      </a:rPr>
                      <m:t>红色</m:t>
                    </m:r>
                    <m:r>
                      <a:rPr lang="en-US" altLang="zh-CN" b="0" i="1" smtClean="0">
                        <a:latin typeface="Cambria Math"/>
                      </a:rPr>
                      <m:t>  0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914" y="1477798"/>
                <a:ext cx="1898148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289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58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更高维空间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6769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80112" y="2420888"/>
                <a:ext cx="3659720" cy="1978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Weight </a:t>
                </a:r>
                <a:r>
                  <a:rPr lang="zh-CN" altLang="en-US" dirty="0"/>
                  <a:t>* </a:t>
                </a:r>
                <a:r>
                  <a:rPr lang="en-US" altLang="zh-CN" dirty="0"/>
                  <a:t>Feature + b = 0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score</m:t>
                    </m:r>
                    <m:r>
                      <a:rPr lang="en-US" altLang="zh-CN" i="1" dirty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1,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∗ 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+ b 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420888"/>
                <a:ext cx="3659720" cy="1978427"/>
              </a:xfrm>
              <a:prstGeom prst="rect">
                <a:avLst/>
              </a:prstGeom>
              <a:blipFill rotWithShape="1">
                <a:blip r:embed="rId3"/>
                <a:stretch>
                  <a:fillRect l="-1331" r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02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9911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23728" y="5260558"/>
                <a:ext cx="3573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𝑠𝑐𝑜𝑟𝑒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 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260558"/>
                <a:ext cx="35737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3347864" y="3717032"/>
            <a:ext cx="104176" cy="1543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55976" y="3714918"/>
                <a:ext cx="2544030" cy="627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dirty="0" smtClean="0">
                                  <a:latin typeface="Cambria Math"/>
                                </a:rPr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dirty="0" smtClean="0"/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14918"/>
                <a:ext cx="2544030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3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87624" y="1340768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0969" y="4365104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87624" y="2204864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230969" y="3465004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2995727"/>
            <a:ext cx="82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3131840" y="2780928"/>
                <a:ext cx="1008112" cy="10081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/>
                        </a:rPr>
                        <m:t>𝛴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80928"/>
                <a:ext cx="1008112" cy="100811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4" idx="6"/>
          </p:cNvCxnSpPr>
          <p:nvPr/>
        </p:nvCxnSpPr>
        <p:spPr>
          <a:xfrm>
            <a:off x="1835696" y="1664804"/>
            <a:ext cx="1440160" cy="1330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</p:cNvCxnSpPr>
          <p:nvPr/>
        </p:nvCxnSpPr>
        <p:spPr>
          <a:xfrm>
            <a:off x="1835696" y="2528900"/>
            <a:ext cx="1296144" cy="65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6"/>
          </p:cNvCxnSpPr>
          <p:nvPr/>
        </p:nvCxnSpPr>
        <p:spPr>
          <a:xfrm flipV="1">
            <a:off x="1879041" y="3465004"/>
            <a:ext cx="1324807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9" idx="3"/>
          </p:cNvCxnSpPr>
          <p:nvPr/>
        </p:nvCxnSpPr>
        <p:spPr>
          <a:xfrm flipV="1">
            <a:off x="1879041" y="3641405"/>
            <a:ext cx="1400434" cy="104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11760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05390" y="25289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14872" y="336505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14872" y="43197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863807" y="278092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9" idx="6"/>
            <a:endCxn id="25" idx="2"/>
          </p:cNvCxnSpPr>
          <p:nvPr/>
        </p:nvCxnSpPr>
        <p:spPr>
          <a:xfrm>
            <a:off x="4139952" y="3284984"/>
            <a:ext cx="7238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5076055" y="3068960"/>
            <a:ext cx="648075" cy="3960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05945" y="2902741"/>
            <a:ext cx="936104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5" idx="6"/>
            <a:endCxn id="36" idx="1"/>
          </p:cNvCxnSpPr>
          <p:nvPr/>
        </p:nvCxnSpPr>
        <p:spPr>
          <a:xfrm flipV="1">
            <a:off x="5871919" y="3272073"/>
            <a:ext cx="1034026" cy="12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54960" y="3930365"/>
            <a:ext cx="11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15625" y="3913773"/>
            <a:ext cx="11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579258" y="5260558"/>
                <a:ext cx="2656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58" y="5260558"/>
                <a:ext cx="265662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863807" y="1891156"/>
                <a:ext cx="2544030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07" y="1891156"/>
                <a:ext cx="2544030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zh-CN" altLang="en-US" dirty="0"/>
          </a:p>
        </p:txBody>
      </p:sp>
      <p:sp>
        <p:nvSpPr>
          <p:cNvPr id="4" name="AutoShape 2" descr="http://5b0988e595225.cdn.sohucs.com/images/20171120/f41a762b56734d2884d2d0758bf9c8e9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86118"/>
            <a:ext cx="49911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Administrator\Pictures\QQplayerPic\neural networks, a simple explanation[00_00_09--00_00_19]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2" y="2492896"/>
            <a:ext cx="3817014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</a:t>
            </a:r>
            <a:r>
              <a:rPr lang="zh-CN" altLang="en-US" dirty="0"/>
              <a:t>拟合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984151"/>
              </p:ext>
            </p:extLst>
          </p:nvPr>
        </p:nvGraphicFramePr>
        <p:xfrm>
          <a:off x="683568" y="1988840"/>
          <a:ext cx="2376264" cy="115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输入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输入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输出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9835"/>
            <a:ext cx="43719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37807" y="2348880"/>
            <a:ext cx="3096344" cy="2664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04448" y="421427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7914" y="11967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6093296"/>
            <a:ext cx="250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 + X2 - 0.6 = 0 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23923" y="3657958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00767" y="5723489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35937" y="4718239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2366560" y="4504665"/>
                <a:ext cx="1008112" cy="10081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/>
                        </a:rPr>
                        <m:t>𝛴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60" y="4504665"/>
                <a:ext cx="1008112" cy="100811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>
            <a:stCxn id="13" idx="6"/>
            <a:endCxn id="18" idx="1"/>
          </p:cNvCxnSpPr>
          <p:nvPr/>
        </p:nvCxnSpPr>
        <p:spPr>
          <a:xfrm>
            <a:off x="971995" y="3981994"/>
            <a:ext cx="1542200" cy="67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6"/>
            <a:endCxn id="18" idx="2"/>
          </p:cNvCxnSpPr>
          <p:nvPr/>
        </p:nvCxnSpPr>
        <p:spPr>
          <a:xfrm flipV="1">
            <a:off x="984009" y="5008721"/>
            <a:ext cx="1382551" cy="33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6"/>
            <a:endCxn id="18" idx="3"/>
          </p:cNvCxnSpPr>
          <p:nvPr/>
        </p:nvCxnSpPr>
        <p:spPr>
          <a:xfrm flipV="1">
            <a:off x="948839" y="5365142"/>
            <a:ext cx="1565356" cy="68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22444" y="38449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62145" y="47185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3109" y="58392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-0.6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806719" y="450466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8" idx="6"/>
            <a:endCxn id="27" idx="2"/>
          </p:cNvCxnSpPr>
          <p:nvPr/>
        </p:nvCxnSpPr>
        <p:spPr>
          <a:xfrm>
            <a:off x="3374672" y="5008721"/>
            <a:ext cx="43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3986737" y="4800908"/>
            <a:ext cx="648075" cy="396045"/>
          </a:xfrm>
          <a:prstGeom prst="bentConnector3">
            <a:avLst>
              <a:gd name="adj1" fmla="val 486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89680" y="5654102"/>
            <a:ext cx="11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74672" y="5914481"/>
                <a:ext cx="2544030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672" y="5914481"/>
                <a:ext cx="2544030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5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12" y="1196752"/>
            <a:ext cx="4486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</a:t>
            </a:r>
            <a:r>
              <a:rPr lang="zh-CN" altLang="en-US" dirty="0"/>
              <a:t>拟合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406549"/>
              </p:ext>
            </p:extLst>
          </p:nvPr>
        </p:nvGraphicFramePr>
        <p:xfrm>
          <a:off x="683568" y="1988840"/>
          <a:ext cx="2376264" cy="115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输入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输入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输出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0</a:t>
                      </a:r>
                      <a:endParaRPr lang="en-US" altLang="zh-CN" sz="1200" b="1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5508104" y="1988840"/>
            <a:ext cx="2880320" cy="2952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04448" y="421427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842" y="11247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6093296"/>
            <a:ext cx="250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 + X2 – 1.3 = 0 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23923" y="3657958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00767" y="5723489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35937" y="4718239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2366560" y="4504665"/>
                <a:ext cx="1008112" cy="10081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/>
                        </a:rPr>
                        <m:t>𝛴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60" y="4504665"/>
                <a:ext cx="1008112" cy="100811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2" idx="6"/>
            <a:endCxn id="15" idx="1"/>
          </p:cNvCxnSpPr>
          <p:nvPr/>
        </p:nvCxnSpPr>
        <p:spPr>
          <a:xfrm>
            <a:off x="971995" y="3981994"/>
            <a:ext cx="1542200" cy="67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6"/>
            <a:endCxn id="15" idx="2"/>
          </p:cNvCxnSpPr>
          <p:nvPr/>
        </p:nvCxnSpPr>
        <p:spPr>
          <a:xfrm flipV="1">
            <a:off x="984009" y="5008721"/>
            <a:ext cx="1382551" cy="33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6"/>
            <a:endCxn id="15" idx="3"/>
          </p:cNvCxnSpPr>
          <p:nvPr/>
        </p:nvCxnSpPr>
        <p:spPr>
          <a:xfrm flipV="1">
            <a:off x="948839" y="5365142"/>
            <a:ext cx="1565356" cy="68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2444" y="38449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62145" y="47185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3109" y="58392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-1.3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806719" y="450466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5" idx="6"/>
            <a:endCxn id="22" idx="2"/>
          </p:cNvCxnSpPr>
          <p:nvPr/>
        </p:nvCxnSpPr>
        <p:spPr>
          <a:xfrm>
            <a:off x="3374672" y="5008721"/>
            <a:ext cx="43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flipV="1">
            <a:off x="3986737" y="4800908"/>
            <a:ext cx="648075" cy="396045"/>
          </a:xfrm>
          <a:prstGeom prst="bentConnector3">
            <a:avLst>
              <a:gd name="adj1" fmla="val 486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89680" y="5654102"/>
            <a:ext cx="11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52812" y="6023434"/>
                <a:ext cx="2544030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score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12" y="6023434"/>
                <a:ext cx="2544030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5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</a:t>
            </a:r>
            <a:r>
              <a:rPr lang="zh-CN" altLang="en-US" dirty="0" smtClean="0"/>
              <a:t>归，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个西瓜</a:t>
            </a:r>
            <a:r>
              <a:rPr lang="en-US" altLang="zh-CN" dirty="0" smtClean="0"/>
              <a:t>3</a:t>
            </a:r>
            <a:r>
              <a:rPr lang="zh-CN" altLang="en-US" dirty="0" smtClean="0"/>
              <a:t>块钱 ， 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个西瓜</a:t>
            </a:r>
            <a:r>
              <a:rPr lang="en-US" altLang="zh-CN" dirty="0" smtClean="0"/>
              <a:t>6</a:t>
            </a:r>
            <a:r>
              <a:rPr lang="zh-CN" altLang="en-US" dirty="0" smtClean="0"/>
              <a:t>块钱，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个西瓜几块钱？</a:t>
            </a:r>
            <a:endParaRPr lang="en-US" altLang="zh-CN" dirty="0" smtClean="0"/>
          </a:p>
          <a:p>
            <a:r>
              <a:rPr lang="zh-CN" altLang="en-US" dirty="0"/>
              <a:t>线</a:t>
            </a:r>
            <a:r>
              <a:rPr lang="zh-CN" altLang="en-US" dirty="0" smtClean="0"/>
              <a:t>性回归，得到一个线性的预测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041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</a:t>
            </a:r>
            <a:r>
              <a:rPr lang="zh-CN" altLang="en-US" dirty="0"/>
              <a:t>拟合</a:t>
            </a:r>
            <a:r>
              <a:rPr lang="zh-CN" altLang="en-US" dirty="0" smtClean="0"/>
              <a:t> </a:t>
            </a:r>
            <a:r>
              <a:rPr lang="en-US" altLang="zh-CN" dirty="0" smtClean="0"/>
              <a:t>XOR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01811"/>
              </p:ext>
            </p:extLst>
          </p:nvPr>
        </p:nvGraphicFramePr>
        <p:xfrm>
          <a:off x="971600" y="2492836"/>
          <a:ext cx="2376264" cy="115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输入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输入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输出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84784"/>
            <a:ext cx="42862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5508104" y="3068901"/>
            <a:ext cx="2880320" cy="2952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55729" y="2189439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32573" y="4254970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67743" y="3249720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2209678" y="1688074"/>
                <a:ext cx="1008112" cy="10081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/>
                        </a:rPr>
                        <m:t>𝛴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78" y="1688074"/>
                <a:ext cx="1008112" cy="100811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8" idx="6"/>
            <a:endCxn id="21" idx="1"/>
          </p:cNvCxnSpPr>
          <p:nvPr/>
        </p:nvCxnSpPr>
        <p:spPr>
          <a:xfrm flipV="1">
            <a:off x="903801" y="1835709"/>
            <a:ext cx="1453512" cy="67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6"/>
            <a:endCxn id="21" idx="2"/>
          </p:cNvCxnSpPr>
          <p:nvPr/>
        </p:nvCxnSpPr>
        <p:spPr>
          <a:xfrm flipV="1">
            <a:off x="915815" y="2192130"/>
            <a:ext cx="1293863" cy="138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1" idx="3"/>
          </p:cNvCxnSpPr>
          <p:nvPr/>
        </p:nvCxnSpPr>
        <p:spPr>
          <a:xfrm flipV="1">
            <a:off x="880645" y="2548551"/>
            <a:ext cx="1476668" cy="203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25180" y="20194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31305" y="23638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09241" y="32020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-1.3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649837" y="168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1" idx="6"/>
            <a:endCxn id="28" idx="2"/>
          </p:cNvCxnSpPr>
          <p:nvPr/>
        </p:nvCxnSpPr>
        <p:spPr>
          <a:xfrm>
            <a:off x="3217790" y="2192130"/>
            <a:ext cx="43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829855" y="1984317"/>
            <a:ext cx="648075" cy="396045"/>
          </a:xfrm>
          <a:prstGeom prst="bentConnector3">
            <a:avLst>
              <a:gd name="adj1" fmla="val 486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32798" y="2837511"/>
            <a:ext cx="11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/>
              <p:cNvSpPr/>
              <p:nvPr/>
            </p:nvSpPr>
            <p:spPr>
              <a:xfrm>
                <a:off x="2267745" y="4502519"/>
                <a:ext cx="1008112" cy="10081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/>
                        </a:rPr>
                        <m:t>𝛴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37" name="椭圆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5" y="4502519"/>
                <a:ext cx="1008112" cy="100811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/>
          <p:cNvSpPr/>
          <p:nvPr/>
        </p:nvSpPr>
        <p:spPr>
          <a:xfrm>
            <a:off x="3707904" y="4502519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7" idx="6"/>
            <a:endCxn id="38" idx="2"/>
          </p:cNvCxnSpPr>
          <p:nvPr/>
        </p:nvCxnSpPr>
        <p:spPr>
          <a:xfrm>
            <a:off x="3275857" y="5006575"/>
            <a:ext cx="43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flipV="1">
            <a:off x="3887922" y="4798762"/>
            <a:ext cx="648075" cy="396045"/>
          </a:xfrm>
          <a:prstGeom prst="bentConnector3">
            <a:avLst>
              <a:gd name="adj1" fmla="val 486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90865" y="5651956"/>
            <a:ext cx="11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18" idx="6"/>
            <a:endCxn id="37" idx="1"/>
          </p:cNvCxnSpPr>
          <p:nvPr/>
        </p:nvCxnSpPr>
        <p:spPr>
          <a:xfrm>
            <a:off x="903801" y="2513475"/>
            <a:ext cx="1511579" cy="2136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6"/>
          </p:cNvCxnSpPr>
          <p:nvPr/>
        </p:nvCxnSpPr>
        <p:spPr>
          <a:xfrm>
            <a:off x="915815" y="3573756"/>
            <a:ext cx="1441498" cy="1225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6"/>
            <a:endCxn id="37" idx="2"/>
          </p:cNvCxnSpPr>
          <p:nvPr/>
        </p:nvCxnSpPr>
        <p:spPr>
          <a:xfrm>
            <a:off x="880645" y="4579006"/>
            <a:ext cx="1387100" cy="427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3965" y="27201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4596" y="35977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0183" y="46081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-0.6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381307" y="1087570"/>
                <a:ext cx="2231445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07" y="1087570"/>
                <a:ext cx="2231445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3679998" y="3988507"/>
                <a:ext cx="2231445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98" y="3988507"/>
                <a:ext cx="2231445" cy="6274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/>
          <p:cNvSpPr/>
          <p:nvPr/>
        </p:nvSpPr>
        <p:spPr>
          <a:xfrm>
            <a:off x="5097245" y="168813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肘形连接符 63"/>
          <p:cNvCxnSpPr/>
          <p:nvPr/>
        </p:nvCxnSpPr>
        <p:spPr>
          <a:xfrm>
            <a:off x="5290174" y="2001894"/>
            <a:ext cx="648075" cy="4044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657949" y="2160046"/>
            <a:ext cx="471176" cy="14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911443" y="1211656"/>
                <a:ext cx="2169505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=0)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=1)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43" y="1211656"/>
                <a:ext cx="2169505" cy="6274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/>
          <p:cNvSpPr/>
          <p:nvPr/>
        </p:nvSpPr>
        <p:spPr>
          <a:xfrm>
            <a:off x="5143595" y="5651956"/>
            <a:ext cx="648072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椭圆 70"/>
              <p:cNvSpPr/>
              <p:nvPr/>
            </p:nvSpPr>
            <p:spPr>
              <a:xfrm>
                <a:off x="6219246" y="4194980"/>
                <a:ext cx="1008112" cy="10081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/>
                        </a:rPr>
                        <m:t>𝛴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71" name="椭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46" y="4194980"/>
                <a:ext cx="1008112" cy="100811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/>
          <p:cNvCxnSpPr>
            <a:stCxn id="63" idx="4"/>
            <a:endCxn id="71" idx="1"/>
          </p:cNvCxnSpPr>
          <p:nvPr/>
        </p:nvCxnSpPr>
        <p:spPr>
          <a:xfrm>
            <a:off x="5601301" y="2696249"/>
            <a:ext cx="765580" cy="1646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8" idx="6"/>
            <a:endCxn id="71" idx="2"/>
          </p:cNvCxnSpPr>
          <p:nvPr/>
        </p:nvCxnSpPr>
        <p:spPr>
          <a:xfrm flipV="1">
            <a:off x="4716016" y="4699036"/>
            <a:ext cx="1503230" cy="307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0" idx="7"/>
            <a:endCxn id="71" idx="3"/>
          </p:cNvCxnSpPr>
          <p:nvPr/>
        </p:nvCxnSpPr>
        <p:spPr>
          <a:xfrm flipV="1">
            <a:off x="5696759" y="5055457"/>
            <a:ext cx="670122" cy="6914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82253" y="33347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39275" y="46501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882253" y="53647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-1.3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7479312" y="42098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肘形连接符 83"/>
          <p:cNvCxnSpPr/>
          <p:nvPr/>
        </p:nvCxnSpPr>
        <p:spPr>
          <a:xfrm flipV="1">
            <a:off x="7632338" y="4472558"/>
            <a:ext cx="648075" cy="396045"/>
          </a:xfrm>
          <a:prstGeom prst="bentConnector3">
            <a:avLst>
              <a:gd name="adj1" fmla="val 486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1" idx="6"/>
            <a:endCxn id="83" idx="2"/>
          </p:cNvCxnSpPr>
          <p:nvPr/>
        </p:nvCxnSpPr>
        <p:spPr>
          <a:xfrm>
            <a:off x="7227358" y="4699036"/>
            <a:ext cx="251954" cy="14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6996195" y="3490879"/>
                <a:ext cx="2231445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195" y="3490879"/>
                <a:ext cx="2231445" cy="6274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176344"/>
              </p:ext>
            </p:extLst>
          </p:nvPr>
        </p:nvGraphicFramePr>
        <p:xfrm>
          <a:off x="291994" y="300777"/>
          <a:ext cx="2376264" cy="115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输入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输入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输出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01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2875"/>
            <a:ext cx="9048750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566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204864"/>
            <a:ext cx="49244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</a:t>
            </a:r>
            <a:r>
              <a:rPr lang="zh-CN" altLang="en-US" dirty="0" smtClean="0"/>
              <a:t>合与感知机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267744" y="2420888"/>
            <a:ext cx="4464496" cy="2664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56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拟合激活函数差异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3140968"/>
                <a:ext cx="2231445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/>
                                </a:rPr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  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𝛴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&lt;0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0968"/>
                <a:ext cx="2231445" cy="6274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60032" y="3140968"/>
                <a:ext cx="2493503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𝑚𝑥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   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40968"/>
                <a:ext cx="2493503" cy="622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03648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非连</a:t>
            </a:r>
            <a:r>
              <a:rPr lang="zh-CN" altLang="en-US" dirty="0"/>
              <a:t>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42930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连续：概率模型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869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cross-entropy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Mse</a:t>
            </a:r>
            <a:r>
              <a:rPr lang="zh-CN" altLang="en-US" dirty="0" smtClean="0"/>
              <a:t>最小均方差</a:t>
            </a:r>
            <a:endParaRPr lang="en-US" altLang="zh-CN" dirty="0" smtClean="0"/>
          </a:p>
          <a:p>
            <a:r>
              <a:rPr lang="en-US" altLang="zh-CN" dirty="0" smtClean="0"/>
              <a:t>Cross-entropy </a:t>
            </a:r>
            <a:r>
              <a:rPr lang="zh-CN" altLang="en-US" dirty="0" smtClean="0"/>
              <a:t>交叉熵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91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5913"/>
            <a:ext cx="5943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552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676456" cy="341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192" y="5301208"/>
            <a:ext cx="740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(1, 1)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2, 4)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5, -5)</a:t>
            </a:r>
          </a:p>
          <a:p>
            <a:r>
              <a:rPr lang="en-US" altLang="zh-CN" dirty="0" smtClean="0"/>
              <a:t>(-</a:t>
            </a:r>
            <a:r>
              <a:rPr lang="en-US" altLang="zh-CN" dirty="0"/>
              <a:t>4, 5)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   4x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 + 5x</a:t>
            </a:r>
            <a:r>
              <a:rPr lang="en-US" altLang="zh-CN" baseline="-25000" dirty="0"/>
              <a:t>2</a:t>
            </a:r>
            <a:r>
              <a:rPr lang="en-US" altLang="zh-CN" dirty="0"/>
              <a:t> -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388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交叉熵计算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2564904"/>
            <a:ext cx="158417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7944" y="2564904"/>
            <a:ext cx="1584176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6216" y="2583269"/>
            <a:ext cx="1584176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279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71369"/>
              </p:ext>
            </p:extLst>
          </p:nvPr>
        </p:nvGraphicFramePr>
        <p:xfrm>
          <a:off x="2051720" y="5229200"/>
          <a:ext cx="5384625" cy="1492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278"/>
                <a:gridCol w="1473192"/>
                <a:gridCol w="1349359"/>
                <a:gridCol w="1229796"/>
              </a:tblGrid>
              <a:tr h="497339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蓝门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绿门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橙门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97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p(gift)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97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p(no-gift)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91680" y="2564904"/>
            <a:ext cx="158417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7944" y="2564904"/>
            <a:ext cx="1584176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16216" y="2583269"/>
            <a:ext cx="1584176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4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逻辑回归，解决的是分类问题。</a:t>
            </a:r>
            <a:endParaRPr lang="en-US" altLang="zh-CN" dirty="0" smtClean="0"/>
          </a:p>
          <a:p>
            <a:r>
              <a:rPr lang="en-US" altLang="zh-CN" dirty="0"/>
              <a:t>pass</a:t>
            </a:r>
            <a:r>
              <a:rPr lang="zh-CN" altLang="en-US" dirty="0"/>
              <a:t>，</a:t>
            </a:r>
            <a:r>
              <a:rPr lang="en-US" altLang="zh-CN" dirty="0"/>
              <a:t>not pass </a:t>
            </a:r>
            <a:endParaRPr lang="en-US" altLang="zh-CN" dirty="0" smtClean="0"/>
          </a:p>
          <a:p>
            <a:r>
              <a:rPr lang="en-US" altLang="zh-CN" dirty="0" smtClean="0"/>
              <a:t>spam</a:t>
            </a:r>
            <a:r>
              <a:rPr lang="zh-CN" altLang="en-US" dirty="0"/>
              <a:t>， </a:t>
            </a:r>
            <a:r>
              <a:rPr lang="en-US" altLang="zh-CN" dirty="0"/>
              <a:t>not spam </a:t>
            </a:r>
            <a:endParaRPr lang="en-US" altLang="zh-CN" dirty="0" smtClean="0"/>
          </a:p>
          <a:p>
            <a:r>
              <a:rPr lang="en-US" altLang="zh-CN" dirty="0" smtClean="0"/>
              <a:t>customer </a:t>
            </a:r>
            <a:r>
              <a:rPr lang="en-US" altLang="zh-CN" dirty="0"/>
              <a:t>accept</a:t>
            </a:r>
            <a:r>
              <a:rPr lang="zh-CN" altLang="en-US" dirty="0"/>
              <a:t>，</a:t>
            </a:r>
            <a:r>
              <a:rPr lang="en-US" altLang="zh-CN" dirty="0"/>
              <a:t>not accept 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/>
              <a:t>，</a:t>
            </a:r>
            <a:r>
              <a:rPr lang="en-US" altLang="zh-CN" dirty="0"/>
              <a:t>iPhone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464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259875"/>
              </p:ext>
            </p:extLst>
          </p:nvPr>
        </p:nvGraphicFramePr>
        <p:xfrm>
          <a:off x="827584" y="1988836"/>
          <a:ext cx="7488832" cy="3672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132"/>
                <a:gridCol w="1440964"/>
                <a:gridCol w="1319838"/>
                <a:gridCol w="1202892"/>
                <a:gridCol w="1319838"/>
                <a:gridCol w="902168"/>
              </a:tblGrid>
              <a:tr h="282493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蓝门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绿门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橙门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p(gift)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p(no-gift)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26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</a:t>
            </a:r>
            <a:r>
              <a:rPr lang="zh-CN" altLang="en-US" dirty="0" smtClean="0"/>
              <a:t>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41914"/>
              </p:ext>
            </p:extLst>
          </p:nvPr>
        </p:nvGraphicFramePr>
        <p:xfrm>
          <a:off x="467544" y="1916832"/>
          <a:ext cx="8352928" cy="381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219"/>
                <a:gridCol w="1434425"/>
                <a:gridCol w="1313850"/>
                <a:gridCol w="1197433"/>
                <a:gridCol w="1313850"/>
                <a:gridCol w="898075"/>
                <a:gridCol w="898076"/>
              </a:tblGrid>
              <a:tr h="293571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蓝门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绿门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橙门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p(no-gift)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0.685179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2.882404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4.268698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2.071473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0.2*0.3*0.1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0.006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5.115996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2.918771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1.532477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3.729701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45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8121558" cy="89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</a:t>
            </a:r>
            <a:r>
              <a:rPr lang="zh-CN" altLang="en-US" dirty="0" smtClean="0"/>
              <a:t>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62753"/>
              </p:ext>
            </p:extLst>
          </p:nvPr>
        </p:nvGraphicFramePr>
        <p:xfrm>
          <a:off x="467544" y="1916832"/>
          <a:ext cx="8352928" cy="381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219"/>
                <a:gridCol w="1434425"/>
                <a:gridCol w="1313850"/>
                <a:gridCol w="1197433"/>
                <a:gridCol w="1313850"/>
                <a:gridCol w="898075"/>
                <a:gridCol w="898076"/>
              </a:tblGrid>
              <a:tr h="293571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蓝门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绿门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橙门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p(no-gift)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0.685179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2.882404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4.268698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2.071473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5.115996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2.918771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1.532477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3.729701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587727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CE[(1,1,0),(0.8,0.7,0.1)] = 0.685179</a:t>
            </a:r>
          </a:p>
          <a:p>
            <a:r>
              <a:rPr lang="en-US" altLang="zh-CN" dirty="0" smtClean="0"/>
              <a:t>CE[(0,0,1),(0.8,0,7,0.1)] = 5.115996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568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概率论入门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思考： 有个我很喜欢的女孩子，我们不太熟。每次遇到她，她都会对我微笑。是不是说明她也对我有意思呢？</a:t>
            </a:r>
          </a:p>
          <a:p>
            <a:r>
              <a:rPr lang="zh-CN" altLang="en-US" dirty="0"/>
              <a:t>信号（信息）： 微笑</a:t>
            </a:r>
          </a:p>
          <a:p>
            <a:r>
              <a:rPr lang="zh-CN" altLang="en-US" dirty="0"/>
              <a:t>如果女孩子对所有见到的人都微笑 如果女孩子一般不对别人微笑</a:t>
            </a:r>
          </a:p>
          <a:p>
            <a:r>
              <a:rPr lang="zh-CN" altLang="en-US" dirty="0"/>
              <a:t>她平时笑的概率越大，她喜欢你的几率就越低。她对她喜欢的人笑得概率越大，她喜欢你的概率就越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845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贝叶斯，统计学和概率论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47838"/>
            <a:ext cx="59436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19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室内</a:t>
            </a:r>
            <a:r>
              <a:rPr lang="zh-CN" altLang="en-US" dirty="0" smtClean="0"/>
              <a:t>定</a:t>
            </a:r>
            <a:r>
              <a:rPr lang="zh-CN" altLang="en-US" dirty="0"/>
              <a:t>位问题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566863"/>
            <a:ext cx="4495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13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逻辑回归和线性回归背后的操作模式是基本上一模一样的</a:t>
            </a:r>
          </a:p>
        </p:txBody>
      </p:sp>
    </p:spTree>
    <p:extLst>
      <p:ext uri="{BB962C8B-B14F-4D97-AF65-F5344CB8AC3E}">
        <p14:creationId xmlns:p14="http://schemas.microsoft.com/office/powerpoint/2010/main" val="32702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分类数</a:t>
            </a:r>
            <a:r>
              <a:rPr lang="zh-CN" altLang="en-US" dirty="0"/>
              <a:t>据集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44824"/>
            <a:ext cx="5676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81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编码数据，给人的习惯编码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0" y="2697321"/>
          <a:ext cx="7620000" cy="2331720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年龄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偏好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编码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看电视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看电视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读书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35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读书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读书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用线性回归来处理数据集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" y="1844824"/>
            <a:ext cx="76295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sigmod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564904"/>
            <a:ext cx="7105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1845</Words>
  <Application>Microsoft Office PowerPoint</Application>
  <PresentationFormat>全屏显示(4:3)</PresentationFormat>
  <Paragraphs>517</Paragraphs>
  <Slides>45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带着问题学数学</vt:lpstr>
      <vt:lpstr>线性回归和逻辑回归</vt:lpstr>
      <vt:lpstr>举例</vt:lpstr>
      <vt:lpstr>举例</vt:lpstr>
      <vt:lpstr>逻辑回归实战</vt:lpstr>
      <vt:lpstr>分类数据集</vt:lpstr>
      <vt:lpstr>编码数据，给人的习惯编码</vt:lpstr>
      <vt:lpstr>用线性回归来处理数据集</vt:lpstr>
      <vt:lpstr>新的函数</vt:lpstr>
      <vt:lpstr>新的函数</vt:lpstr>
      <vt:lpstr>新的函数</vt:lpstr>
      <vt:lpstr>判断边界</vt:lpstr>
      <vt:lpstr>PowerPoint 演示文稿</vt:lpstr>
      <vt:lpstr>PowerPoint 演示文稿</vt:lpstr>
      <vt:lpstr>代码实践</vt:lpstr>
      <vt:lpstr>多问题分类</vt:lpstr>
      <vt:lpstr>多问题分类hot encoding</vt:lpstr>
      <vt:lpstr>softmax运算</vt:lpstr>
      <vt:lpstr>作业：数字识别</vt:lpstr>
      <vt:lpstr>作业：自动驾驶</vt:lpstr>
      <vt:lpstr>神经网络数学原理解释</vt:lpstr>
      <vt:lpstr>分割线计算</vt:lpstr>
      <vt:lpstr>分割线计算</vt:lpstr>
      <vt:lpstr>更高维空间</vt:lpstr>
      <vt:lpstr>神经元</vt:lpstr>
      <vt:lpstr>PowerPoint 演示文稿</vt:lpstr>
      <vt:lpstr>神经元</vt:lpstr>
      <vt:lpstr>手工拟合 OR</vt:lpstr>
      <vt:lpstr>手工拟合 AND</vt:lpstr>
      <vt:lpstr>手工拟合 XOR</vt:lpstr>
      <vt:lpstr>PowerPoint 演示文稿</vt:lpstr>
      <vt:lpstr>PowerPoint 演示文稿</vt:lpstr>
      <vt:lpstr>拟合与感知机</vt:lpstr>
      <vt:lpstr>拟合激活函数差异</vt:lpstr>
      <vt:lpstr>MSE和cross-entropy</vt:lpstr>
      <vt:lpstr>PowerPoint 演示文稿</vt:lpstr>
      <vt:lpstr>PowerPoint 演示文稿</vt:lpstr>
      <vt:lpstr>交叉熵计算</vt:lpstr>
      <vt:lpstr>交叉熵计算</vt:lpstr>
      <vt:lpstr>交叉熵计算</vt:lpstr>
      <vt:lpstr>交叉熵计算</vt:lpstr>
      <vt:lpstr>交叉熵计算</vt:lpstr>
      <vt:lpstr>概率论入门</vt:lpstr>
      <vt:lpstr>贝叶斯，统计学和概率论</vt:lpstr>
      <vt:lpstr>室内定位问题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带着问题学数学</dc:title>
  <dc:creator>Administrator</dc:creator>
  <cp:lastModifiedBy>Windows User</cp:lastModifiedBy>
  <cp:revision>110</cp:revision>
  <dcterms:created xsi:type="dcterms:W3CDTF">2019-04-12T13:51:52Z</dcterms:created>
  <dcterms:modified xsi:type="dcterms:W3CDTF">2019-04-18T06:29:04Z</dcterms:modified>
</cp:coreProperties>
</file>