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  <p:sldMasterId id="2147483659" r:id="rId2"/>
    <p:sldMasterId id="2147483652" r:id="rId3"/>
  </p:sldMasterIdLst>
  <p:notesMasterIdLst>
    <p:notesMasterId r:id="rId32"/>
  </p:notesMasterIdLst>
  <p:sldIdLst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9" r:id="rId26"/>
    <p:sldId id="345" r:id="rId27"/>
    <p:sldId id="346" r:id="rId28"/>
    <p:sldId id="347" r:id="rId29"/>
    <p:sldId id="350" r:id="rId30"/>
    <p:sldId id="34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B2B2B2"/>
    <a:srgbClr val="C0C0C0"/>
    <a:srgbClr val="DDDDDD"/>
    <a:srgbClr val="333333"/>
    <a:srgbClr val="5F5F5F"/>
    <a:srgbClr val="FC161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6203" autoAdjust="0"/>
  </p:normalViewPr>
  <p:slideViewPr>
    <p:cSldViewPr>
      <p:cViewPr varScale="1">
        <p:scale>
          <a:sx n="132" d="100"/>
          <a:sy n="132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70654A-9EE3-4912-964C-C5E1E1F3C5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32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5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C281-3225-4B9E-9F12-539ED24B04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3F5423B-15EC-4D23-84B5-6894FDBD65DA}" type="slidenum">
              <a:rPr lang="en-US" altLang="zh-CN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0"/>
          <p:cNvSpPr>
            <a:spLocks noChangeArrowheads="1"/>
          </p:cNvSpPr>
          <p:nvPr/>
        </p:nvSpPr>
        <p:spPr bwMode="auto">
          <a:xfrm>
            <a:off x="0" y="2686050"/>
            <a:ext cx="1004888" cy="20955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35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4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5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8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6468174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6538385"/>
            <a:ext cx="9144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4" y="660160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6" y="6582298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6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3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73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3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6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29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1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316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0546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50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83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6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4228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64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7003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57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112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5484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2838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93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2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1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25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533400" y="658336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smtClean="0">
                <a:solidFill>
                  <a:schemeClr val="bg1"/>
                </a:solidFill>
              </a:rPr>
              <a:t>www.h3c.com.cn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8585200" y="659606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D517F2B-DEBA-4ADB-8034-BFEC487B29EB}" type="slidenum">
              <a:rPr lang="zh-CN" altLang="zh-CN" sz="1400">
                <a:solidFill>
                  <a:schemeClr val="bg1"/>
                </a:solidFill>
                <a:ea typeface="华文细黑" panose="0201060004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029" name="AutoShape 21"/>
          <p:cNvSpPr>
            <a:spLocks noChangeArrowheads="1"/>
          </p:cNvSpPr>
          <p:nvPr/>
        </p:nvSpPr>
        <p:spPr bwMode="auto">
          <a:xfrm>
            <a:off x="609600" y="6550025"/>
            <a:ext cx="6997700" cy="79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22"/>
          <p:cNvSpPr>
            <a:spLocks noChangeArrowheads="1"/>
          </p:cNvSpPr>
          <p:nvPr/>
        </p:nvSpPr>
        <p:spPr bwMode="auto">
          <a:xfrm>
            <a:off x="8229600" y="6553200"/>
            <a:ext cx="882650" cy="7620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2538" y="6596063"/>
            <a:ext cx="9144000" cy="238125"/>
            <a:chOff x="0" y="3089"/>
            <a:chExt cx="5760" cy="150"/>
          </a:xfrm>
        </p:grpSpPr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4041403" y="6591300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783455" y="6572974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6434" y="195486"/>
            <a:ext cx="985514" cy="425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5"/>
          <p:cNvSpPr>
            <a:spLocks noChangeArrowheads="1"/>
          </p:cNvSpPr>
          <p:nvPr/>
        </p:nvSpPr>
        <p:spPr bwMode="auto">
          <a:xfrm>
            <a:off x="582613" y="935038"/>
            <a:ext cx="1524000" cy="131762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1" name="AutoShape 21"/>
          <p:cNvSpPr>
            <a:spLocks noChangeArrowheads="1"/>
          </p:cNvSpPr>
          <p:nvPr/>
        </p:nvSpPr>
        <p:spPr bwMode="auto">
          <a:xfrm rot="10800000">
            <a:off x="1181100" y="247650"/>
            <a:ext cx="6781800" cy="152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2052" name="Picture 31" descr="目录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473825"/>
            <a:ext cx="78089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2" descr="目录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0"/>
            <a:ext cx="78089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6"/>
          <p:cNvSpPr txBox="1">
            <a:spLocks noChangeArrowheads="1"/>
          </p:cNvSpPr>
          <p:nvPr/>
        </p:nvSpPr>
        <p:spPr bwMode="auto">
          <a:xfrm>
            <a:off x="2971800" y="4038600"/>
            <a:ext cx="3352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smtClean="0">
                <a:ea typeface="华文细黑" pitchFamily="2" charset="-122"/>
              </a:rPr>
              <a:t>杭州华三通信技术有限公司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000" smtClean="0">
                <a:ea typeface="华文细黑" pitchFamily="2" charset="-122"/>
              </a:rPr>
              <a:t>www.h3c.com.cn</a:t>
            </a:r>
          </a:p>
        </p:txBody>
      </p:sp>
      <p:pic>
        <p:nvPicPr>
          <p:cNvPr id="3075" name="Picture 20" descr="H3C+中文口号_红灰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2" t="-5333" r="-4045" b="-6667"/>
          <a:stretch>
            <a:fillRect/>
          </a:stretch>
        </p:blipFill>
        <p:spPr bwMode="auto">
          <a:xfrm>
            <a:off x="2895600" y="2362200"/>
            <a:ext cx="3505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loa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plugi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configuration/resolv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42" b="4007"/>
          <a:stretch/>
        </p:blipFill>
        <p:spPr>
          <a:xfrm>
            <a:off x="0" y="0"/>
            <a:ext cx="9156948" cy="68580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9" y="5122334"/>
            <a:ext cx="9148763" cy="1200151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5122333"/>
            <a:ext cx="7772400" cy="1187451"/>
          </a:xfrm>
        </p:spPr>
        <p:txBody>
          <a:bodyPr anchor="ctr" anchorCtr="0"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Webpack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从入门到放弃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李政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(lys1848)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353" y="466499"/>
            <a:ext cx="977343" cy="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四大模块：</a:t>
            </a:r>
            <a:r>
              <a:rPr lang="en-US" altLang="zh-CN" dirty="0" smtClean="0"/>
              <a:t>entry(</a:t>
            </a:r>
            <a:r>
              <a:rPr lang="zh-CN" altLang="en-US" dirty="0" smtClean="0"/>
              <a:t>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output(</a:t>
            </a:r>
            <a:r>
              <a:rPr lang="zh-CN" altLang="en-US" dirty="0" smtClean="0"/>
              <a:t>出口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module(loader)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plugins(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08" y="2708920"/>
            <a:ext cx="4374583" cy="30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三、配置详解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altLang="zh-CN" sz="1800" dirty="0" smtClean="0"/>
          </a:p>
          <a:p>
            <a:pPr lvl="6"/>
            <a:endParaRPr lang="en-US" altLang="zh-CN" sz="1800" dirty="0"/>
          </a:p>
          <a:p>
            <a:pPr lvl="6"/>
            <a:endParaRPr lang="en-US" altLang="zh-CN" sz="1800" dirty="0" smtClean="0"/>
          </a:p>
          <a:p>
            <a:pPr lvl="6"/>
            <a:r>
              <a:rPr lang="en-US" altLang="zh-CN" sz="1800" dirty="0" smtClean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entry</a:t>
            </a:r>
            <a:r>
              <a:rPr lang="zh-CN" altLang="en-US" sz="1800" dirty="0"/>
              <a:t>：</a:t>
            </a:r>
            <a:r>
              <a:rPr lang="en-US" altLang="zh-CN" sz="1800" dirty="0"/>
              <a:t>webpack</a:t>
            </a:r>
            <a:r>
              <a:rPr lang="zh-CN" altLang="en-US" sz="1800" dirty="0"/>
              <a:t>打包的入口文件</a:t>
            </a:r>
            <a:endParaRPr lang="en-US" altLang="zh-CN" sz="1800" dirty="0"/>
          </a:p>
          <a:p>
            <a:pPr lvl="6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output</a:t>
            </a:r>
            <a:r>
              <a:rPr lang="zh-CN" altLang="en-US" sz="1800" dirty="0"/>
              <a:t>：打包结果的输入目录</a:t>
            </a:r>
            <a:endParaRPr lang="en-US" altLang="zh-CN" sz="1800" dirty="0"/>
          </a:p>
          <a:p>
            <a:pPr lvl="6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loader</a:t>
            </a:r>
            <a:r>
              <a:rPr lang="zh-CN" altLang="en-US" sz="1800" dirty="0"/>
              <a:t>：模块源代码转换</a:t>
            </a:r>
            <a:endParaRPr lang="en-US" altLang="zh-CN" sz="1800" dirty="0"/>
          </a:p>
          <a:p>
            <a:pPr lvl="6"/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plugins</a:t>
            </a:r>
            <a:r>
              <a:rPr lang="zh-CN" altLang="en-US" sz="1800" dirty="0"/>
              <a:t>：自定义 </a:t>
            </a:r>
            <a:r>
              <a:rPr lang="en-US" altLang="zh-CN" sz="1800" dirty="0"/>
              <a:t>webpack </a:t>
            </a:r>
            <a:r>
              <a:rPr lang="zh-CN" altLang="en-US" sz="1800" dirty="0"/>
              <a:t>构建过程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Loader:</a:t>
            </a:r>
            <a:r>
              <a:rPr lang="zh-CN" altLang="en-US" dirty="0" smtClean="0"/>
              <a:t>模块源代码转换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loader </a:t>
            </a:r>
            <a:r>
              <a:rPr lang="zh-CN" altLang="en-US" dirty="0"/>
              <a:t>可以使你在 </a:t>
            </a:r>
            <a:r>
              <a:rPr lang="en-US" altLang="zh-CN" dirty="0"/>
              <a:t>import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模块</a:t>
            </a:r>
            <a:r>
              <a:rPr lang="zh-CN" altLang="en-US" dirty="0"/>
              <a:t>时预处理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语言转换、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语法转换、图片文字转换等</a:t>
            </a:r>
            <a:r>
              <a:rPr lang="en-US" altLang="zh-CN" dirty="0" smtClean="0"/>
              <a:t>)</a:t>
            </a:r>
          </a:p>
          <a:p>
            <a:pPr marL="0" indent="0"/>
            <a:r>
              <a:rPr lang="zh-CN" altLang="en-US" dirty="0" smtClean="0"/>
              <a:t>常用</a:t>
            </a:r>
            <a:r>
              <a:rPr lang="en-US" altLang="zh-CN" dirty="0" smtClean="0"/>
              <a:t>loader:</a:t>
            </a:r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js</a:t>
            </a:r>
            <a:r>
              <a:rPr lang="en-US" altLang="zh-CN" dirty="0" smtClean="0"/>
              <a:t>: babel-loader(es6+</a:t>
            </a:r>
            <a:r>
              <a:rPr lang="zh-CN" altLang="en-US" dirty="0" smtClean="0"/>
              <a:t>语法转换</a:t>
            </a:r>
            <a:r>
              <a:rPr lang="en-US" altLang="zh-CN" dirty="0" smtClean="0"/>
              <a:t>)</a:t>
            </a:r>
          </a:p>
          <a:p>
            <a:pPr marL="0" indent="0"/>
            <a:r>
              <a:rPr lang="en-US" altLang="zh-CN" dirty="0" smtClean="0"/>
              <a:t>    css</a:t>
            </a:r>
            <a:r>
              <a:rPr lang="en-US" altLang="zh-CN" dirty="0" smtClean="0"/>
              <a:t>: style-loader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less/sass-loader</a:t>
            </a:r>
          </a:p>
          <a:p>
            <a:pPr marL="0" indent="0"/>
            <a:r>
              <a:rPr lang="en-US" altLang="zh-CN" dirty="0" smtClean="0"/>
              <a:t>    </a:t>
            </a:r>
            <a:r>
              <a:rPr lang="zh-CN" altLang="en-US" dirty="0" smtClean="0"/>
              <a:t>图片字体文件</a:t>
            </a:r>
            <a:r>
              <a:rPr lang="en-US" altLang="zh-CN" dirty="0" smtClean="0"/>
              <a:t>: file-loader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url-loader</a:t>
            </a:r>
          </a:p>
          <a:p>
            <a:pPr marL="0" indent="0"/>
            <a:r>
              <a:rPr lang="zh-CN" altLang="en-US" dirty="0" smtClean="0"/>
              <a:t>更多：</a:t>
            </a:r>
            <a:r>
              <a:rPr lang="en-US" altLang="zh-CN" dirty="0">
                <a:hlinkClick r:id="rId2"/>
              </a:rPr>
              <a:t>https://www.webpackjs.com/loaders/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Plugins:</a:t>
            </a:r>
            <a:r>
              <a:rPr lang="zh-CN" altLang="en-US" dirty="0" smtClean="0"/>
              <a:t>自定义构建过程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打包过程行为，使打包过程更快、打包结果更简洁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常用</a:t>
            </a:r>
            <a:r>
              <a:rPr lang="en-US" altLang="zh-CN" dirty="0" smtClean="0"/>
              <a:t>plugins:</a:t>
            </a:r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UglifyJsPlugin(JS</a:t>
            </a:r>
            <a:r>
              <a:rPr lang="zh-CN" altLang="en-US" dirty="0"/>
              <a:t>压缩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/>
              <a:t> SplitChunksPlugin (</a:t>
            </a:r>
            <a:r>
              <a:rPr lang="zh-CN" altLang="en-US" dirty="0" smtClean="0"/>
              <a:t>公共依赖提取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HtmlWebpackPlugin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DefinePlugin(</a:t>
            </a:r>
            <a:r>
              <a:rPr lang="zh-CN" altLang="en-US" dirty="0" smtClean="0"/>
              <a:t>全局变量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HotModuleReplacementPlugin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模块热更新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IgnorePlugin(</a:t>
            </a:r>
            <a:r>
              <a:rPr lang="zh-CN" altLang="en-US" dirty="0" smtClean="0"/>
              <a:t>排除模块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CleanWebpackPlugin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清除指定目录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/>
            <a:r>
              <a:rPr lang="zh-CN" altLang="en-US" dirty="0" smtClean="0"/>
              <a:t>更多：</a:t>
            </a:r>
            <a:r>
              <a:rPr lang="en-US" altLang="zh-CN" dirty="0">
                <a:hlinkClick r:id="rId2"/>
              </a:rPr>
              <a:t>https://www.webpackjs.com/plugins/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四、开发必备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endParaRPr lang="en-US" altLang="zh-CN" sz="1800" dirty="0"/>
          </a:p>
          <a:p>
            <a:pPr lvl="5"/>
            <a:endParaRPr lang="en-US" altLang="zh-CN" sz="1800" dirty="0" smtClean="0"/>
          </a:p>
          <a:p>
            <a:pPr lvl="5"/>
            <a:endParaRPr lang="en-US" altLang="zh-CN" sz="1800" dirty="0"/>
          </a:p>
          <a:p>
            <a:pPr lvl="5"/>
            <a:endParaRPr lang="en-US" altLang="zh-CN" sz="1800" dirty="0"/>
          </a:p>
          <a:p>
            <a:pPr lvl="5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webpack-dev-server</a:t>
            </a:r>
            <a:r>
              <a:rPr lang="zh-CN" altLang="en-US" sz="1800" dirty="0"/>
              <a:t>：自动编译</a:t>
            </a:r>
            <a:endParaRPr lang="en-US" altLang="zh-CN" sz="1800" dirty="0"/>
          </a:p>
          <a:p>
            <a:pPr lvl="5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hot-module-replacement</a:t>
            </a:r>
            <a:r>
              <a:rPr lang="zh-CN" altLang="en-US" sz="1800" dirty="0"/>
              <a:t>：模块热更新</a:t>
            </a:r>
          </a:p>
        </p:txBody>
      </p:sp>
    </p:spTree>
    <p:extLst>
      <p:ext uri="{BB962C8B-B14F-4D97-AF65-F5344CB8AC3E}">
        <p14:creationId xmlns:p14="http://schemas.microsoft.com/office/powerpoint/2010/main" val="1034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webpack-dev-server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功能描述：建立一个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服务器，并能够实时重新加载最新编译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应用场景：开发时实时模拟上线运行效果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19896" y="2564904"/>
            <a:ext cx="2317516" cy="2902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Webpack-dev-server</a:t>
            </a: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86877" y="3280930"/>
            <a:ext cx="1227699" cy="444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源代码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76920" y="3538105"/>
            <a:ext cx="888423" cy="28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89091" y="3355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变更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86877" y="4687744"/>
            <a:ext cx="1173147" cy="452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14576" y="3928341"/>
            <a:ext cx="950768" cy="98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509" y="44433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51218" y="3439373"/>
            <a:ext cx="944982" cy="1917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14576" y="5018809"/>
            <a:ext cx="95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92248" y="5081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689254" y="4438559"/>
            <a:ext cx="1005320" cy="47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58139" y="4734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689254" y="4397934"/>
            <a:ext cx="100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37916" y="3971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请求资源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529012" y="3421208"/>
            <a:ext cx="1907084" cy="551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Compiler</a:t>
            </a:r>
            <a:r>
              <a:rPr lang="zh-CN" altLang="en-US" dirty="0" smtClean="0">
                <a:solidFill>
                  <a:schemeClr val="tx1"/>
                </a:solidFill>
              </a:rPr>
              <a:t>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14076" y="4188986"/>
            <a:ext cx="1994029" cy="43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</a:t>
            </a:r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29012" y="4812647"/>
            <a:ext cx="1902087" cy="4885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websocket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2" grpId="0"/>
      <p:bldP spid="13" grpId="0" animBg="1"/>
      <p:bldP spid="16" grpId="0"/>
      <p:bldP spid="19" grpId="0"/>
      <p:bldP spid="22" grpId="0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hot-module-replacement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功能描述：改动代码时动态更新发生改动的模块，而不是全局</a:t>
            </a:r>
            <a:r>
              <a:rPr lang="zh-CN" altLang="en-US" dirty="0" smtClean="0"/>
              <a:t>刷新</a:t>
            </a:r>
            <a:endParaRPr lang="en-US" altLang="zh-CN" dirty="0" smtClean="0"/>
          </a:p>
          <a:p>
            <a:r>
              <a:rPr lang="zh-CN" altLang="en-US" dirty="0" smtClean="0"/>
              <a:t>应用场景：改动部分模块时，保留无关模块状态，仅更新改动模块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1551" y="3374449"/>
            <a:ext cx="1117022" cy="1636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Source code 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26429" y="3397828"/>
            <a:ext cx="1215737" cy="1636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Name.hash.hot-update.js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12478" y="3374447"/>
            <a:ext cx="1122218" cy="1636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50918" y="4216112"/>
            <a:ext cx="1410566" cy="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09705" y="4216111"/>
            <a:ext cx="132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五、高级功能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/>
            <a:endParaRPr lang="en-US" altLang="zh-CN" sz="1800" dirty="0" smtClean="0"/>
          </a:p>
          <a:p>
            <a:pPr lvl="6"/>
            <a:endParaRPr lang="en-US" altLang="zh-CN" sz="1800" dirty="0"/>
          </a:p>
          <a:p>
            <a:pPr lvl="6"/>
            <a:endParaRPr lang="en-US" altLang="zh-CN" sz="1800" dirty="0"/>
          </a:p>
          <a:p>
            <a:pPr lvl="6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tree shaking</a:t>
            </a:r>
          </a:p>
          <a:p>
            <a:pPr lvl="6"/>
            <a:r>
              <a:rPr lang="en-US" altLang="zh-CN" sz="1800" dirty="0"/>
              <a:t>2</a:t>
            </a:r>
            <a:r>
              <a:rPr lang="zh-CN" altLang="en-US" sz="1800" dirty="0"/>
              <a:t>、不同环境打包配置</a:t>
            </a:r>
            <a:endParaRPr lang="en-US" altLang="zh-CN" sz="1800" dirty="0"/>
          </a:p>
          <a:p>
            <a:pPr lvl="6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code splitting</a:t>
            </a:r>
          </a:p>
          <a:p>
            <a:pPr lvl="6"/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lazy </a:t>
            </a:r>
            <a:r>
              <a:rPr lang="en-US" altLang="zh-CN" sz="1800" dirty="0" smtClean="0"/>
              <a:t>loading</a:t>
            </a:r>
          </a:p>
          <a:p>
            <a:pPr lvl="6"/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shimming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30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tree shaking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功能描述：打包时剔除无用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使用场景：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多个模块，仅部分被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如何使用：</a:t>
            </a:r>
            <a:endParaRPr lang="en-US" altLang="zh-CN" dirty="0" smtClean="0"/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使用 </a:t>
            </a:r>
            <a:r>
              <a:rPr lang="en-US" altLang="zh-CN" dirty="0"/>
              <a:t>ES2015 </a:t>
            </a:r>
            <a:r>
              <a:rPr lang="zh-CN" altLang="en-US" dirty="0"/>
              <a:t>模块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(export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import)</a:t>
            </a:r>
            <a:endParaRPr lang="en-US" altLang="zh-CN" dirty="0" smtClean="0"/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/>
              <a:t>、在项目 </a:t>
            </a:r>
            <a:r>
              <a:rPr lang="en-US" altLang="zh-CN" dirty="0"/>
              <a:t>package.json </a:t>
            </a:r>
            <a:r>
              <a:rPr lang="zh-CN" altLang="en-US" dirty="0"/>
              <a:t>文件中，添加一个 </a:t>
            </a:r>
            <a:r>
              <a:rPr lang="en-US" altLang="zh-CN" dirty="0" smtClean="0"/>
              <a:t>“sideEffects” </a:t>
            </a:r>
            <a:r>
              <a:rPr lang="zh-CN" altLang="en-US" dirty="0" smtClean="0"/>
              <a:t>入口标记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任何使用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语法的文件都会被</a:t>
            </a:r>
            <a:r>
              <a:rPr lang="en-US" altLang="zh-CN" dirty="0" smtClean="0"/>
              <a:t>tree shaking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内容的副作用代码如</a:t>
            </a:r>
            <a:r>
              <a:rPr lang="en-US" altLang="zh-CN" dirty="0" smtClean="0"/>
              <a:t>.css/polyfill</a:t>
            </a:r>
            <a:r>
              <a:rPr lang="zh-CN" altLang="en-US" dirty="0" smtClean="0"/>
              <a:t>等需特别注意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/>
              <a:t>、引入一个能够删除未引用代码</a:t>
            </a:r>
            <a:r>
              <a:rPr lang="en-US" altLang="zh-CN" dirty="0"/>
              <a:t>(dead code)</a:t>
            </a:r>
            <a:r>
              <a:rPr lang="zh-CN" altLang="en-US" dirty="0"/>
              <a:t>的压缩工具</a:t>
            </a:r>
            <a:r>
              <a:rPr lang="en-US" altLang="zh-CN" dirty="0" smtClean="0"/>
              <a:t>(v4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时默认使用</a:t>
            </a:r>
            <a:r>
              <a:rPr lang="en-US" altLang="zh-CN" dirty="0"/>
              <a:t>UglifyJsPlugin)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、不同环境打包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为什么需要分环境打包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 algn="ctr"/>
            <a:r>
              <a:rPr lang="zh-CN" altLang="en-US" dirty="0" smtClean="0"/>
              <a:t>不同运行环境</a:t>
            </a:r>
            <a:r>
              <a:rPr lang="zh-CN" altLang="en-US" dirty="0" smtClean="0"/>
              <a:t>关注点不一样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实时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(live loading)</a:t>
            </a:r>
            <a:r>
              <a:rPr lang="zh-CN" altLang="en-US" dirty="0" smtClean="0"/>
              <a:t>、模块热更新、</a:t>
            </a:r>
            <a:r>
              <a:rPr lang="en-US" altLang="zh-CN" dirty="0" smtClean="0"/>
              <a:t>source-map</a:t>
            </a:r>
            <a:r>
              <a:rPr lang="zh-CN" altLang="en-US" dirty="0" smtClean="0"/>
              <a:t>、本地</a:t>
            </a:r>
            <a:r>
              <a:rPr lang="en-US" altLang="zh-CN" dirty="0" smtClean="0"/>
              <a:t>server</a:t>
            </a:r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 smtClean="0"/>
              <a:t>生产环境</a:t>
            </a:r>
            <a:r>
              <a:rPr lang="en-US" altLang="zh-CN" dirty="0" smtClean="0"/>
              <a:t>:</a:t>
            </a:r>
            <a:r>
              <a:rPr lang="zh-CN" altLang="en-US" dirty="0" smtClean="0"/>
              <a:t>更</a:t>
            </a:r>
            <a:r>
              <a:rPr lang="zh-CN" altLang="en-US" dirty="0" smtClean="0"/>
              <a:t>小体积的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、更优化的资源、更快的运行速度，而这并不是开发环境关心的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74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2" y="1593850"/>
            <a:ext cx="7200897" cy="76981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454519"/>
            <a:ext cx="7200897" cy="26924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6"/>
            <a:r>
              <a:rPr lang="zh-CN" altLang="en-US" sz="1800" dirty="0" smtClean="0"/>
              <a:t>   一</a:t>
            </a:r>
            <a:r>
              <a:rPr lang="zh-CN" altLang="en-US" sz="1800" dirty="0"/>
              <a:t>、简介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二</a:t>
            </a:r>
            <a:r>
              <a:rPr lang="zh-CN" altLang="en-US" sz="1800" dirty="0"/>
              <a:t>、基本使用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三</a:t>
            </a:r>
            <a:r>
              <a:rPr lang="zh-CN" altLang="en-US" sz="1800" dirty="0"/>
              <a:t>、配置详解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四</a:t>
            </a:r>
            <a:r>
              <a:rPr lang="zh-CN" altLang="en-US" sz="1800" dirty="0"/>
              <a:t>、开发必备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五</a:t>
            </a:r>
            <a:r>
              <a:rPr lang="zh-CN" altLang="en-US" sz="1800" dirty="0"/>
              <a:t>、高级功能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六</a:t>
            </a:r>
            <a:r>
              <a:rPr lang="zh-CN" altLang="en-US" sz="1800" dirty="0"/>
              <a:t>、性能优化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七</a:t>
            </a:r>
            <a:r>
              <a:rPr lang="zh-CN" altLang="en-US" sz="1800" dirty="0"/>
              <a:t>、框架代码分析</a:t>
            </a:r>
          </a:p>
        </p:txBody>
      </p:sp>
    </p:spTree>
    <p:extLst>
      <p:ext uri="{BB962C8B-B14F-4D97-AF65-F5344CB8AC3E}">
        <p14:creationId xmlns:p14="http://schemas.microsoft.com/office/powerpoint/2010/main" val="18215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webpack-merge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、分不同环境编写对应的</a:t>
            </a:r>
            <a:r>
              <a:rPr lang="en-US" altLang="zh-CN" dirty="0" smtClean="0"/>
              <a:t>webpack.dev.js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webpack.prod.js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、公共部分提取，使用</a:t>
            </a:r>
            <a:r>
              <a:rPr lang="en-US" altLang="zh-CN" dirty="0" smtClean="0"/>
              <a:t>webpack-merge</a:t>
            </a:r>
            <a:r>
              <a:rPr lang="zh-CN" altLang="en-US" dirty="0" smtClean="0"/>
              <a:t>合并到不同环境对应配置文件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package.json</a:t>
            </a:r>
            <a:r>
              <a:rPr lang="zh-CN" altLang="en-US" dirty="0" smtClean="0"/>
              <a:t>指令，不同环境配置不同的</a:t>
            </a:r>
            <a:r>
              <a:rPr lang="en-US" altLang="zh-CN" dirty="0" smtClean="0"/>
              <a:t>config</a:t>
            </a:r>
            <a:r>
              <a:rPr lang="zh-CN" altLang="en-US" dirty="0" smtClean="0"/>
              <a:t>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code-spliting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</a:t>
            </a:r>
            <a:r>
              <a:rPr lang="zh-CN" altLang="en-US" dirty="0"/>
              <a:t>把代码分离到不同的 </a:t>
            </a:r>
            <a:r>
              <a:rPr lang="en-US" altLang="zh-CN" dirty="0"/>
              <a:t>bundle </a:t>
            </a:r>
            <a:r>
              <a:rPr lang="zh-CN" altLang="en-US" dirty="0"/>
              <a:t>中，控制资源加载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r>
              <a:rPr lang="zh-CN" altLang="en-US" dirty="0" smtClean="0"/>
              <a:t>使用场景：打包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较大，导致应用加载时间过长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常用分离方法：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  1</a:t>
            </a:r>
            <a:r>
              <a:rPr lang="zh-CN" altLang="en-US" dirty="0" smtClean="0"/>
              <a:t>、入口</a:t>
            </a:r>
            <a:r>
              <a:rPr lang="zh-CN" altLang="en-US" dirty="0" smtClean="0"/>
              <a:t>起点</a:t>
            </a:r>
            <a:r>
              <a:rPr lang="en-US" altLang="zh-CN" dirty="0" smtClean="0"/>
              <a:t>(entry)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 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CommonsChunkPlugin</a:t>
            </a:r>
            <a:r>
              <a:rPr lang="zh-CN" altLang="en-US" dirty="0" smtClean="0"/>
              <a:t>去重分离</a:t>
            </a:r>
            <a:r>
              <a:rPr lang="en-US" altLang="zh-CN" dirty="0" smtClean="0"/>
              <a:t>(</a:t>
            </a:r>
            <a:r>
              <a:rPr lang="en-US" altLang="zh-CN" dirty="0" smtClean="0"/>
              <a:t>V4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SplitChunksPlugin)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  3</a:t>
            </a:r>
            <a:r>
              <a:rPr lang="zh-CN" altLang="en-US" dirty="0" smtClean="0"/>
              <a:t>、模块内联调用</a:t>
            </a:r>
            <a:r>
              <a:rPr lang="zh-CN" altLang="en-US" dirty="0" smtClean="0"/>
              <a:t>分离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动态调用模块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8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lazy-loading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功能描述：按需加载各个模块，仅当组件加载时才加载对应</a:t>
            </a:r>
            <a:r>
              <a:rPr lang="en-US" altLang="zh-CN" dirty="0" smtClean="0"/>
              <a:t>js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使用场景：</a:t>
            </a:r>
            <a:r>
              <a:rPr lang="zh-CN" altLang="en-US" dirty="0" smtClean="0"/>
              <a:t>加快</a:t>
            </a:r>
            <a:r>
              <a:rPr lang="zh-CN" altLang="en-US" dirty="0" smtClean="0"/>
              <a:t>应用初始加载速度</a:t>
            </a:r>
            <a:r>
              <a:rPr lang="zh-CN" altLang="en-US" dirty="0" smtClean="0"/>
              <a:t>，只加载当前模块使用的资源</a:t>
            </a:r>
            <a:endParaRPr lang="en-US" altLang="zh-CN" dirty="0" smtClean="0"/>
          </a:p>
          <a:p>
            <a:r>
              <a:rPr lang="zh-CN" altLang="en-US" dirty="0" smtClean="0"/>
              <a:t>使用方法：使用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语句异步引入模块，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识别并进行懒加载</a:t>
            </a:r>
            <a:endParaRPr lang="en-US" altLang="zh-CN" dirty="0" smtClean="0"/>
          </a:p>
          <a:p>
            <a:r>
              <a:rPr lang="zh-CN" altLang="en-US" dirty="0" smtClean="0"/>
              <a:t>使用示例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8544" y="3928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27344" y="5240294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Code-splitting + lazy-loading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05966" y="3912857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Tree-shaking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5" y="3425289"/>
            <a:ext cx="3407569" cy="421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05" y="3418051"/>
            <a:ext cx="3450431" cy="3929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214" y="4454060"/>
            <a:ext cx="3407569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功能描述：添加全局变量，改变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指向等；</a:t>
            </a:r>
            <a:endParaRPr lang="en-US" altLang="zh-CN" dirty="0" smtClean="0"/>
          </a:p>
          <a:p>
            <a:r>
              <a:rPr lang="zh-CN" altLang="en-US" dirty="0" smtClean="0"/>
              <a:t>使用场景：当某些第三方库引用全局依赖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时，为避免改动第三方库源码，将依赖注入到全局；</a:t>
            </a:r>
            <a:endParaRPr lang="en-US" altLang="zh-CN" dirty="0" smtClean="0"/>
          </a:p>
          <a:p>
            <a:r>
              <a:rPr lang="zh-CN" altLang="en-US" dirty="0" smtClean="0"/>
              <a:t>使用示例：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393393"/>
            <a:ext cx="3209925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0" y="3455306"/>
            <a:ext cx="3781425" cy="523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2029" y="395540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第三方库</a:t>
            </a:r>
            <a:r>
              <a:rPr lang="en-US" altLang="zh-CN" sz="1400" dirty="0" smtClean="0"/>
              <a:t>: ui.js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2428" y="4035585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业务组件</a:t>
            </a:r>
            <a:r>
              <a:rPr lang="en-US" altLang="zh-CN" sz="1400" dirty="0" smtClean="0"/>
              <a:t>: XX.js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2" y="4498293"/>
            <a:ext cx="2238375" cy="69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54339" y="5550673"/>
            <a:ext cx="1635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Webpack.config.js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六、性能优化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</a:t>
            </a:r>
          </a:p>
          <a:p>
            <a:endParaRPr lang="en-US" altLang="zh-CN" dirty="0"/>
          </a:p>
          <a:p>
            <a:r>
              <a:rPr lang="en-US" altLang="zh-CN" dirty="0" smtClean="0"/>
              <a:t>	       1</a:t>
            </a:r>
            <a:r>
              <a:rPr lang="zh-CN" altLang="en-US" dirty="0" smtClean="0"/>
              <a:t>、保证开发工具版本迭代</a:t>
            </a:r>
            <a:r>
              <a:rPr lang="en-US" altLang="zh-CN" dirty="0" smtClean="0"/>
              <a:t>(node/webpack/npm/yarn)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   2</a:t>
            </a:r>
            <a:r>
              <a:rPr lang="zh-CN" altLang="en-US" dirty="0" smtClean="0"/>
              <a:t>、合理配置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include/exclude</a:t>
            </a:r>
            <a:r>
              <a:rPr lang="zh-CN" altLang="en-US" dirty="0" smtClean="0"/>
              <a:t>，不编译无用资源；</a:t>
            </a:r>
            <a:endParaRPr lang="en-US" altLang="zh-CN" dirty="0" smtClean="0"/>
          </a:p>
          <a:p>
            <a:r>
              <a:rPr lang="en-US" altLang="zh-CN" dirty="0" smtClean="0"/>
              <a:t>           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精简准确；</a:t>
            </a:r>
            <a:endParaRPr lang="en-US" altLang="zh-CN" dirty="0" smtClean="0"/>
          </a:p>
          <a:p>
            <a:r>
              <a:rPr lang="en-US" altLang="zh-CN" dirty="0" smtClean="0"/>
              <a:t>           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参数合理配置</a:t>
            </a:r>
            <a:r>
              <a:rPr lang="en-US" altLang="zh-CN" dirty="0" smtClean="0"/>
              <a:t>(extention/mainFiles/alias)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   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DllPlugin</a:t>
            </a:r>
            <a:r>
              <a:rPr lang="zh-CN" altLang="en-US" dirty="0" smtClean="0"/>
              <a:t>插件使用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6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Resolve</a:t>
            </a:r>
            <a:r>
              <a:rPr lang="zh-CN" altLang="en-US" dirty="0" smtClean="0"/>
              <a:t>参数配置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合理配置扩展名</a:t>
            </a:r>
            <a:r>
              <a:rPr lang="en-US" altLang="zh-CN" dirty="0" smtClean="0"/>
              <a:t>(extention)</a:t>
            </a:r>
            <a:r>
              <a:rPr lang="zh-CN" altLang="en-US" dirty="0" smtClean="0"/>
              <a:t>：常用的引入文件，如</a:t>
            </a:r>
            <a:r>
              <a:rPr lang="en-US" altLang="zh-CN" dirty="0" smtClean="0"/>
              <a:t>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等，配置过后引入模块不需要写后缀名，加快开发，配置过多会影响性能；</a:t>
            </a:r>
            <a:endParaRPr lang="en-US" altLang="zh-CN" dirty="0" smtClean="0"/>
          </a:p>
          <a:p>
            <a:r>
              <a:rPr lang="zh-CN" altLang="en-US" dirty="0" smtClean="0"/>
              <a:t>合理配置默认文件</a:t>
            </a:r>
            <a:r>
              <a:rPr lang="en-US" altLang="zh-CN" dirty="0" smtClean="0"/>
              <a:t>(mainFiles)</a:t>
            </a:r>
            <a:r>
              <a:rPr lang="zh-CN" altLang="en-US" dirty="0" smtClean="0"/>
              <a:t>：默认解析目录下的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目标文件，可配置为其他常用名称，引入模块时不再需要写具体文件名；</a:t>
            </a:r>
            <a:endParaRPr lang="en-US" altLang="zh-CN" dirty="0" smtClean="0"/>
          </a:p>
          <a:p>
            <a:r>
              <a:rPr lang="zh-CN" altLang="en-US" dirty="0" smtClean="0"/>
              <a:t>合理配置别名</a:t>
            </a:r>
            <a:r>
              <a:rPr lang="en-US" altLang="zh-CN" dirty="0" smtClean="0"/>
              <a:t>(alias)</a:t>
            </a:r>
            <a:r>
              <a:rPr lang="zh-CN" altLang="en-US" dirty="0" smtClean="0"/>
              <a:t>：使用别名指向常用地址目录，加快开发时模块引用；</a:t>
            </a:r>
            <a:endParaRPr lang="en-US" altLang="zh-CN" dirty="0" smtClean="0"/>
          </a:p>
          <a:p>
            <a:r>
              <a:rPr lang="zh-CN" altLang="en-US" dirty="0"/>
              <a:t>更多</a:t>
            </a:r>
            <a:r>
              <a:rPr lang="zh-CN" altLang="en-US" dirty="0" smtClean="0"/>
              <a:t>配置：</a:t>
            </a:r>
            <a:r>
              <a:rPr lang="en-US" altLang="zh-CN" dirty="0">
                <a:hlinkClick r:id="rId2"/>
              </a:rPr>
              <a:t>https://www.webpackjs.com/configuration/resolve/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9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DllPlugin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功能描述：一次性打包复用性较高且稳定变更较少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等框架工具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的代码，后续打包直接引入，只打包业务代码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加快打包过程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抽离框架代码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3564306"/>
            <a:ext cx="937847" cy="16998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react-dom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37060" y="4410810"/>
            <a:ext cx="1565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45697" y="3978663"/>
            <a:ext cx="23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Webpack.dll.config.js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1989" y="453737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DllPlugin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15686" y="3564305"/>
            <a:ext cx="1472130" cy="1699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src/dll/venders.js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src/dll/venders.manifest.json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33086" y="4410810"/>
            <a:ext cx="1565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89199" y="3978663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Webpack.config.js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89199" y="4480034"/>
            <a:ext cx="22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DllReferencePlugin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343388" y="3571143"/>
            <a:ext cx="984739" cy="1693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Index.html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2" grpId="0"/>
      <p:bldP spid="13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·library</a:t>
            </a:r>
            <a:r>
              <a:rPr lang="zh-CN" altLang="en-US" dirty="0" smtClean="0"/>
              <a:t>打包</a:t>
            </a:r>
            <a:endParaRPr lang="en-US" altLang="zh-CN" dirty="0" smtClean="0"/>
          </a:p>
          <a:p>
            <a:r>
              <a:rPr lang="en-US" altLang="zh-CN" dirty="0" smtClean="0"/>
              <a:t>				·</a:t>
            </a:r>
            <a:r>
              <a:rPr lang="zh-CN" altLang="en-US" dirty="0" smtClean="0"/>
              <a:t>单页面打包与多页面打包</a:t>
            </a:r>
            <a:endParaRPr lang="en-US" altLang="zh-CN" dirty="0" smtClean="0"/>
          </a:p>
          <a:p>
            <a:r>
              <a:rPr lang="en-US" altLang="zh-CN" dirty="0" smtClean="0"/>
              <a:t>				·typeScript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webpack</a:t>
            </a:r>
          </a:p>
          <a:p>
            <a:r>
              <a:rPr lang="en-US" altLang="zh-CN" dirty="0" smtClean="0"/>
              <a:t>				·</a:t>
            </a:r>
            <a:r>
              <a:rPr lang="zh-CN" altLang="en-US" dirty="0" smtClean="0"/>
              <a:t>请求转发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		·eslint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20535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060575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0" spc="600" dirty="0" smtClean="0">
                <a:solidFill>
                  <a:srgbClr val="FF33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	</a:t>
            </a:r>
            <a:r>
              <a:rPr lang="zh-CN" altLang="en-US" sz="3600" b="0" spc="600" dirty="0" smtClean="0">
                <a:solidFill>
                  <a:srgbClr val="FF33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放眼未来，争取更大进步！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7450" y="3705225"/>
            <a:ext cx="6408738" cy="935038"/>
          </a:xfrm>
          <a:noFill/>
        </p:spPr>
        <p:txBody>
          <a:bodyPr/>
          <a:lstStyle/>
          <a:p>
            <a:pPr marL="0" indent="0" algn="ctr" eaLnBrk="1" hangingPunct="1"/>
            <a:r>
              <a:rPr lang="zh-CN" altLang="en-US" sz="2800" spc="3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</a:t>
            </a:r>
            <a:r>
              <a:rPr lang="en-US" altLang="zh-CN" sz="2800" spc="3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7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一、简介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628410"/>
            <a:ext cx="7200897" cy="2489202"/>
          </a:xfrm>
        </p:spPr>
        <p:txBody>
          <a:bodyPr>
            <a:normAutofit/>
          </a:bodyPr>
          <a:lstStyle/>
          <a:p>
            <a:pPr marL="2400300" lvl="7" indent="0"/>
            <a:endParaRPr lang="en-US" altLang="zh-CN" sz="1800" dirty="0"/>
          </a:p>
          <a:p>
            <a:pPr lvl="5"/>
            <a:r>
              <a:rPr lang="en-US" altLang="zh-CN" sz="1800" dirty="0"/>
              <a:t>1</a:t>
            </a:r>
            <a:r>
              <a:rPr lang="zh-CN" altLang="en-US" sz="1800" dirty="0"/>
              <a:t>、模块打包工具出现的原因</a:t>
            </a:r>
            <a:endParaRPr lang="en-US" altLang="zh-CN" sz="1800" dirty="0"/>
          </a:p>
          <a:p>
            <a:pPr lvl="5"/>
            <a:r>
              <a:rPr lang="en-US" altLang="zh-CN" sz="1800" dirty="0"/>
              <a:t>2</a:t>
            </a:r>
            <a:r>
              <a:rPr lang="zh-CN" altLang="en-US" sz="1800" dirty="0"/>
              <a:t>、什么是</a:t>
            </a:r>
            <a:r>
              <a:rPr lang="en-US" altLang="zh-CN" sz="1800" dirty="0"/>
              <a:t>webpack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37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、模块打包工具出现的原因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不使用打包工具开发模式：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</a:p>
          <a:p>
            <a:pPr marL="0" indent="0"/>
            <a:r>
              <a:rPr lang="zh-CN" altLang="en-US" dirty="0" smtClean="0"/>
              <a:t>开发案例：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8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548680"/>
            <a:ext cx="709832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加载多个依赖文件</a:t>
            </a:r>
            <a:endParaRPr lang="en-US" altLang="zh-CN" dirty="0" smtClean="0"/>
          </a:p>
          <a:p>
            <a:r>
              <a:rPr lang="zh-CN" altLang="en-US" dirty="0" smtClean="0"/>
              <a:t>文件依赖不明确</a:t>
            </a:r>
            <a:endParaRPr lang="en-US" altLang="zh-CN" dirty="0" smtClean="0"/>
          </a:p>
          <a:p>
            <a:r>
              <a:rPr lang="zh-CN" altLang="en-US" dirty="0" smtClean="0"/>
              <a:t>难以排查错误</a:t>
            </a:r>
            <a:endParaRPr lang="en-US" altLang="zh-CN" dirty="0" smtClean="0"/>
          </a:p>
          <a:p>
            <a:r>
              <a:rPr lang="zh-CN" altLang="en-US" dirty="0" smtClean="0"/>
              <a:t>代码难以维护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解决方案：主页引入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；入口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里面使用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引入对应依赖</a:t>
            </a:r>
            <a:r>
              <a:rPr lang="en-US" altLang="zh-CN" dirty="0" smtClean="0"/>
              <a:t>(ES Moudule)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、什么</a:t>
            </a:r>
            <a:r>
              <a:rPr lang="zh-CN" altLang="en-US" dirty="0"/>
              <a:t>是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官方释义：</a:t>
            </a:r>
            <a:r>
              <a:rPr lang="zh-CN" altLang="en-US" dirty="0">
                <a:solidFill>
                  <a:srgbClr val="FF0000"/>
                </a:solidFill>
              </a:rPr>
              <a:t>本质上，</a:t>
            </a:r>
            <a:r>
              <a:rPr lang="en-US" altLang="zh-CN" i="1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 是一个现代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应用程序的</a:t>
            </a:r>
            <a:r>
              <a:rPr lang="zh-CN" altLang="en-US" i="1" dirty="0">
                <a:solidFill>
                  <a:srgbClr val="FF0000"/>
                </a:solidFill>
              </a:rPr>
              <a:t>静态模块打包</a:t>
            </a:r>
            <a:r>
              <a:rPr lang="zh-CN" altLang="en-US" i="1" dirty="0" smtClean="0">
                <a:solidFill>
                  <a:srgbClr val="FF0000"/>
                </a:solidFill>
              </a:rPr>
              <a:t>器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示意图：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7" y="4069556"/>
            <a:ext cx="2135981" cy="8072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3" y="4158853"/>
            <a:ext cx="2257425" cy="5214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639" y="3450247"/>
            <a:ext cx="1135856" cy="2045861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3329354" y="4473177"/>
            <a:ext cx="621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98831" y="4473177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0000"/>
                </a:solidFill>
              </a:rPr>
              <a:t>、基本使用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628410"/>
            <a:ext cx="7200897" cy="2489202"/>
          </a:xfrm>
        </p:spPr>
        <p:txBody>
          <a:bodyPr>
            <a:normAutofit/>
          </a:bodyPr>
          <a:lstStyle/>
          <a:p>
            <a:pPr marL="2400300" lvl="7" indent="0"/>
            <a:endParaRPr lang="en-US" altLang="zh-CN" sz="1800" dirty="0"/>
          </a:p>
          <a:p>
            <a:pPr marL="2400300" lvl="7" indent="0"/>
            <a:endParaRPr lang="en-US" altLang="zh-CN" sz="1800" dirty="0"/>
          </a:p>
          <a:p>
            <a:pPr lvl="7"/>
            <a:r>
              <a:rPr lang="en-US" altLang="zh-CN" sz="1800" dirty="0"/>
              <a:t>1</a:t>
            </a:r>
            <a:r>
              <a:rPr lang="zh-CN" altLang="en-US" sz="1800" dirty="0"/>
              <a:t>、安装</a:t>
            </a:r>
            <a:endParaRPr lang="en-US" altLang="zh-CN" sz="1800" dirty="0"/>
          </a:p>
          <a:p>
            <a:pPr lvl="7"/>
            <a:r>
              <a:rPr lang="en-US" altLang="zh-CN" sz="1800" dirty="0"/>
              <a:t>2</a:t>
            </a:r>
            <a:r>
              <a:rPr lang="zh-CN" altLang="en-US" sz="1800" dirty="0"/>
              <a:t>、基本配置</a:t>
            </a:r>
          </a:p>
        </p:txBody>
      </p:sp>
    </p:spTree>
    <p:extLst>
      <p:ext uri="{BB962C8B-B14F-4D97-AF65-F5344CB8AC3E}">
        <p14:creationId xmlns:p14="http://schemas.microsoft.com/office/powerpoint/2010/main" val="26678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753944"/>
            <a:ext cx="7200897" cy="2489202"/>
          </a:xfrm>
        </p:spPr>
        <p:txBody>
          <a:bodyPr/>
          <a:lstStyle/>
          <a:p>
            <a:r>
              <a:rPr lang="zh-CN" altLang="en-US" dirty="0" smtClean="0"/>
              <a:t>安装指令：</a:t>
            </a:r>
            <a:endParaRPr lang="en-US" altLang="zh-CN" dirty="0" smtClean="0"/>
          </a:p>
          <a:p>
            <a:r>
              <a:rPr lang="en-US" altLang="zh-CN" dirty="0" smtClean="0"/>
              <a:t>4.0+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全局安装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本地安装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5999" y="3023601"/>
            <a:ext cx="2930770" cy="103875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lang="zh-CN" altLang="zh-CN" sz="675" dirty="0">
                <a:solidFill>
                  <a:srgbClr val="62B1D8"/>
                </a:solidFill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 --save-dev webpack</a:t>
            </a:r>
            <a:r>
              <a:rPr lang="zh-CN" altLang="zh-CN" sz="600" dirty="0"/>
              <a:t> </a:t>
            </a:r>
            <a:endParaRPr lang="zh-CN" altLang="zh-CN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8108" y="3501008"/>
            <a:ext cx="3358661" cy="103875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lang="zh-CN" altLang="zh-CN" sz="675" dirty="0">
                <a:solidFill>
                  <a:srgbClr val="62B1D8"/>
                </a:solidFill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 --save-dev webpack-cli</a:t>
            </a:r>
            <a:r>
              <a:rPr lang="zh-CN" altLang="zh-CN" sz="600" dirty="0"/>
              <a:t> </a:t>
            </a:r>
            <a:endParaRPr lang="zh-CN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740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3C_PPT_模板(V2.0)">
  <a:themeElements>
    <a:clrScheme name="H3C_PPT_模板(V2.0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3C_PPT_模板(V2.0)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3C_PPT_模板(V2.0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H3C_PPT_模板(V2.0)</Template>
  <TotalTime>6315</TotalTime>
  <Words>1084</Words>
  <Application>Microsoft Office PowerPoint</Application>
  <PresentationFormat>全屏显示(4:3)</PresentationFormat>
  <Paragraphs>183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Source Code Pro</vt:lpstr>
      <vt:lpstr>华文彩云</vt:lpstr>
      <vt:lpstr>华文细黑</vt:lpstr>
      <vt:lpstr>华文中宋</vt:lpstr>
      <vt:lpstr>宋体</vt:lpstr>
      <vt:lpstr>微软雅黑</vt:lpstr>
      <vt:lpstr>Arial</vt:lpstr>
      <vt:lpstr>H3C_PPT_模板(V2.0)</vt:lpstr>
      <vt:lpstr>1_自定义设计方案</vt:lpstr>
      <vt:lpstr>2_自定义设计方案</vt:lpstr>
      <vt:lpstr>Webpack从入门到放弃   李政(lys1848)</vt:lpstr>
      <vt:lpstr>目录</vt:lpstr>
      <vt:lpstr>一、简介</vt:lpstr>
      <vt:lpstr>1、模块打包工具出现的原因</vt:lpstr>
      <vt:lpstr>PowerPoint 演示文稿</vt:lpstr>
      <vt:lpstr>缺点</vt:lpstr>
      <vt:lpstr>2、什么是webpack</vt:lpstr>
      <vt:lpstr>二、基本使用</vt:lpstr>
      <vt:lpstr>1、安装</vt:lpstr>
      <vt:lpstr>2、基本配置</vt:lpstr>
      <vt:lpstr>三、配置详解</vt:lpstr>
      <vt:lpstr>Loader:模块源代码转换</vt:lpstr>
      <vt:lpstr>Plugins:自定义构建过程</vt:lpstr>
      <vt:lpstr>四、开发必备</vt:lpstr>
      <vt:lpstr>1、webpack-dev-server</vt:lpstr>
      <vt:lpstr>2、hot-module-replacement</vt:lpstr>
      <vt:lpstr>五、高级功能</vt:lpstr>
      <vt:lpstr>1、tree shaking</vt:lpstr>
      <vt:lpstr>2、不同环境打包</vt:lpstr>
      <vt:lpstr>使用方式</vt:lpstr>
      <vt:lpstr>3、code-spliting</vt:lpstr>
      <vt:lpstr>4、lazy-loading</vt:lpstr>
      <vt:lpstr>shimming</vt:lpstr>
      <vt:lpstr>六、性能优化</vt:lpstr>
      <vt:lpstr>Resolve参数配置</vt:lpstr>
      <vt:lpstr>DllPlugin使用</vt:lpstr>
      <vt:lpstr>更多</vt:lpstr>
      <vt:lpstr> 放眼未来，争取更大进步！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q01346</dc:creator>
  <cp:lastModifiedBy>876733271@qq.com</cp:lastModifiedBy>
  <cp:revision>190</cp:revision>
  <cp:lastPrinted>1601-01-01T00:00:00Z</cp:lastPrinted>
  <dcterms:created xsi:type="dcterms:W3CDTF">2007-11-21T04:06:56Z</dcterms:created>
  <dcterms:modified xsi:type="dcterms:W3CDTF">2019-12-27T09:07:35Z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