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4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46A859F-F0B0-4A56-BF31-F8BC161EDDD7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2098943-D545-4FF0-8B9E-CDD0E59CC3F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0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859F-F0B0-4A56-BF31-F8BC161EDDD7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8943-D545-4FF0-8B9E-CDD0E59CC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10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859F-F0B0-4A56-BF31-F8BC161EDDD7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8943-D545-4FF0-8B9E-CDD0E59CC3F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141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859F-F0B0-4A56-BF31-F8BC161EDDD7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8943-D545-4FF0-8B9E-CDD0E59CC3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228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859F-F0B0-4A56-BF31-F8BC161EDDD7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8943-D545-4FF0-8B9E-CDD0E59CC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558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859F-F0B0-4A56-BF31-F8BC161EDDD7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8943-D545-4FF0-8B9E-CDD0E59CC3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020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859F-F0B0-4A56-BF31-F8BC161EDDD7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8943-D545-4FF0-8B9E-CDD0E59CC3F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14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859F-F0B0-4A56-BF31-F8BC161EDDD7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8943-D545-4FF0-8B9E-CDD0E59CC3F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007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859F-F0B0-4A56-BF31-F8BC161EDDD7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8943-D545-4FF0-8B9E-CDD0E59CC3F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75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859F-F0B0-4A56-BF31-F8BC161EDDD7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8943-D545-4FF0-8B9E-CDD0E59CC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728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859F-F0B0-4A56-BF31-F8BC161EDDD7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8943-D545-4FF0-8B9E-CDD0E59CC3F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35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859F-F0B0-4A56-BF31-F8BC161EDDD7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8943-D545-4FF0-8B9E-CDD0E59CC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76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859F-F0B0-4A56-BF31-F8BC161EDDD7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8943-D545-4FF0-8B9E-CDD0E59CC3F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91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859F-F0B0-4A56-BF31-F8BC161EDDD7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8943-D545-4FF0-8B9E-CDD0E59CC3F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16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859F-F0B0-4A56-BF31-F8BC161EDDD7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8943-D545-4FF0-8B9E-CDD0E59CC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47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859F-F0B0-4A56-BF31-F8BC161EDDD7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8943-D545-4FF0-8B9E-CDD0E59CC3F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59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859F-F0B0-4A56-BF31-F8BC161EDDD7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8943-D545-4FF0-8B9E-CDD0E59CC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27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6A859F-F0B0-4A56-BF31-F8BC161EDDD7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098943-D545-4FF0-8B9E-CDD0E59CC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34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packjs.com/loader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packjs.com/plugin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/>
              <a:t>Webpack</a:t>
            </a:r>
            <a:r>
              <a:rPr lang="zh-CN" altLang="en-US" sz="5400" dirty="0" smtClean="0"/>
              <a:t>从入门到放弃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李政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819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、基本配置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四大模块：</a:t>
            </a:r>
            <a:r>
              <a:rPr lang="en-US" altLang="zh-CN" dirty="0" smtClean="0"/>
              <a:t>entry(</a:t>
            </a:r>
            <a:r>
              <a:rPr lang="zh-CN" altLang="en-US" dirty="0" smtClean="0"/>
              <a:t>入口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output(</a:t>
            </a:r>
            <a:r>
              <a:rPr lang="zh-CN" altLang="en-US" dirty="0" smtClean="0"/>
              <a:t>出口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module(loader)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plugins(</a:t>
            </a:r>
            <a:r>
              <a:rPr lang="zh-CN" altLang="en-US" dirty="0" smtClean="0"/>
              <a:t>插件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617" y="3184059"/>
            <a:ext cx="4363170" cy="289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57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三、配置详解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6"/>
            <a:endParaRPr lang="en-US" altLang="zh-CN" sz="2400" dirty="0" smtClean="0"/>
          </a:p>
          <a:p>
            <a:pPr lvl="6"/>
            <a:r>
              <a:rPr lang="en-US" altLang="zh-CN" sz="2400" dirty="0" smtClean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entry</a:t>
            </a:r>
            <a:r>
              <a:rPr lang="zh-CN" altLang="en-US" sz="2400" dirty="0"/>
              <a:t>：</a:t>
            </a:r>
            <a:r>
              <a:rPr lang="en-US" altLang="zh-CN" sz="2400" dirty="0"/>
              <a:t>webpack</a:t>
            </a:r>
            <a:r>
              <a:rPr lang="zh-CN" altLang="en-US" sz="2400" dirty="0"/>
              <a:t>打包的入口文件</a:t>
            </a:r>
            <a:endParaRPr lang="en-US" altLang="zh-CN" sz="2400" dirty="0"/>
          </a:p>
          <a:p>
            <a:pPr lvl="6"/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output</a:t>
            </a:r>
            <a:r>
              <a:rPr lang="zh-CN" altLang="en-US" sz="2400" dirty="0"/>
              <a:t>：打包结果的输入目录</a:t>
            </a:r>
            <a:endParaRPr lang="en-US" altLang="zh-CN" sz="2400" dirty="0"/>
          </a:p>
          <a:p>
            <a:pPr lvl="6"/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loader</a:t>
            </a:r>
            <a:r>
              <a:rPr lang="zh-CN" altLang="en-US" sz="2400" dirty="0"/>
              <a:t>：模块源代码转换</a:t>
            </a:r>
            <a:endParaRPr lang="en-US" altLang="zh-CN" sz="2400" dirty="0"/>
          </a:p>
          <a:p>
            <a:pPr lvl="6"/>
            <a:r>
              <a:rPr lang="en-US" altLang="zh-CN" sz="2400" dirty="0"/>
              <a:t>4</a:t>
            </a:r>
            <a:r>
              <a:rPr lang="zh-CN" altLang="en-US" sz="2400" dirty="0"/>
              <a:t>、</a:t>
            </a:r>
            <a:r>
              <a:rPr lang="en-US" altLang="zh-CN" sz="2400" dirty="0"/>
              <a:t>plugins</a:t>
            </a:r>
            <a:r>
              <a:rPr lang="zh-CN" altLang="en-US" sz="2400" dirty="0"/>
              <a:t>：自定义 </a:t>
            </a:r>
            <a:r>
              <a:rPr lang="en-US" altLang="zh-CN" sz="2400" dirty="0"/>
              <a:t>webpack </a:t>
            </a:r>
            <a:r>
              <a:rPr lang="zh-CN" altLang="en-US" sz="2400" dirty="0"/>
              <a:t>构建过程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09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Loader:</a:t>
            </a:r>
            <a:r>
              <a:rPr lang="zh-CN" altLang="en-US" dirty="0" smtClean="0"/>
              <a:t>模块源代码转换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loader </a:t>
            </a:r>
            <a:r>
              <a:rPr lang="zh-CN" altLang="en-US" dirty="0"/>
              <a:t>可以使你在 </a:t>
            </a:r>
            <a:r>
              <a:rPr lang="en-US" altLang="zh-CN" dirty="0"/>
              <a:t>import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“</a:t>
            </a:r>
            <a:r>
              <a:rPr lang="zh-CN" altLang="en-US" dirty="0" smtClean="0"/>
              <a:t>加载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模块</a:t>
            </a:r>
            <a:r>
              <a:rPr lang="zh-CN" altLang="en-US" dirty="0"/>
              <a:t>时预处理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js</a:t>
            </a:r>
            <a:r>
              <a:rPr lang="zh-CN" altLang="en-US" dirty="0" smtClean="0"/>
              <a:t>语言转换、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语法转换、图片文字转换等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常用</a:t>
            </a:r>
            <a:r>
              <a:rPr lang="en-US" altLang="zh-CN" dirty="0" smtClean="0"/>
              <a:t>loader: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js: babel-loader(es6+</a:t>
            </a:r>
            <a:r>
              <a:rPr lang="zh-CN" altLang="en-US" dirty="0" smtClean="0"/>
              <a:t>语法转换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css: style-loader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css-loader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postcss-loader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less/sass-loader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图片文件</a:t>
            </a:r>
            <a:r>
              <a:rPr lang="en-US" altLang="zh-CN" dirty="0" smtClean="0"/>
              <a:t>: file-loader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url-loader</a:t>
            </a:r>
          </a:p>
          <a:p>
            <a:pPr marL="0" indent="0">
              <a:buNone/>
            </a:pPr>
            <a:r>
              <a:rPr lang="zh-CN" altLang="en-US" dirty="0" smtClean="0"/>
              <a:t>更多：</a:t>
            </a:r>
            <a:r>
              <a:rPr lang="en-US" altLang="zh-CN" dirty="0">
                <a:hlinkClick r:id="rId2"/>
              </a:rPr>
              <a:t>https://www.webpackjs.com/loaders/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72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Plugins:</a:t>
            </a:r>
            <a:r>
              <a:rPr lang="zh-CN" altLang="en-US" dirty="0" smtClean="0"/>
              <a:t>自定义构建过程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自定义</a:t>
            </a:r>
            <a:r>
              <a:rPr lang="en-US" altLang="zh-CN" dirty="0" smtClean="0"/>
              <a:t>webpack</a:t>
            </a:r>
            <a:r>
              <a:rPr lang="zh-CN" altLang="en-US" dirty="0" smtClean="0"/>
              <a:t>打包过程行为，使打包过程更快、打包结果更简洁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常用</a:t>
            </a:r>
            <a:r>
              <a:rPr lang="en-US" altLang="zh-CN" dirty="0" smtClean="0"/>
              <a:t>plugins: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UglifyJsPlugin</a:t>
            </a:r>
            <a:r>
              <a:rPr lang="en-US" altLang="zh-CN" dirty="0" smtClean="0"/>
              <a:t>(JS</a:t>
            </a:r>
            <a:r>
              <a:rPr lang="zh-CN" altLang="en-US" dirty="0"/>
              <a:t>压缩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CommonsChunkPlugin</a:t>
            </a:r>
            <a:r>
              <a:rPr lang="en-US" altLang="zh-CN" dirty="0" smtClean="0"/>
              <a:t>(</a:t>
            </a:r>
            <a:r>
              <a:rPr lang="zh-CN" altLang="en-US" dirty="0" smtClean="0"/>
              <a:t>公共依赖提取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HtmlWebpackPlugin</a:t>
            </a:r>
            <a:r>
              <a:rPr lang="en-US" altLang="zh-CN" dirty="0" smtClean="0"/>
              <a:t>(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结构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DefinePlugin</a:t>
            </a:r>
            <a:r>
              <a:rPr lang="en-US" altLang="zh-CN" dirty="0" smtClean="0"/>
              <a:t>(</a:t>
            </a:r>
            <a:r>
              <a:rPr lang="zh-CN" altLang="en-US" dirty="0" smtClean="0"/>
              <a:t>全局变量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HotModuleReplacementPlugin</a:t>
            </a:r>
            <a:r>
              <a:rPr lang="en-US" altLang="zh-CN" dirty="0" smtClean="0"/>
              <a:t>(</a:t>
            </a:r>
            <a:r>
              <a:rPr lang="zh-CN" altLang="en-US" dirty="0" smtClean="0"/>
              <a:t>模块热更新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IgnorePlugin</a:t>
            </a:r>
            <a:r>
              <a:rPr lang="en-US" altLang="zh-CN" dirty="0" smtClean="0"/>
              <a:t>(</a:t>
            </a:r>
            <a:r>
              <a:rPr lang="zh-CN" altLang="en-US" dirty="0" smtClean="0"/>
              <a:t>排除模块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CleanWebpackPlugin</a:t>
            </a:r>
            <a:r>
              <a:rPr lang="en-US" altLang="zh-CN" dirty="0" smtClean="0"/>
              <a:t>(</a:t>
            </a:r>
            <a:r>
              <a:rPr lang="zh-CN" altLang="en-US" dirty="0" smtClean="0"/>
              <a:t>清除指定目录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更多：</a:t>
            </a:r>
            <a:r>
              <a:rPr lang="en-US" altLang="zh-CN" dirty="0">
                <a:hlinkClick r:id="rId2"/>
              </a:rPr>
              <a:t>https://www.webpackjs.com/plugins/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1656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四、开发利器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5"/>
            <a:endParaRPr lang="en-US" altLang="zh-CN" sz="2400" dirty="0" smtClean="0"/>
          </a:p>
          <a:p>
            <a:pPr lvl="5"/>
            <a:endParaRPr lang="en-US" altLang="zh-CN" sz="2400" dirty="0"/>
          </a:p>
          <a:p>
            <a:pPr lvl="5"/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webpack-dev-server</a:t>
            </a:r>
            <a:r>
              <a:rPr lang="zh-CN" altLang="en-US" sz="2400" dirty="0" smtClean="0"/>
              <a:t>：自动编译</a:t>
            </a:r>
            <a:endParaRPr lang="en-US" altLang="zh-CN" sz="2400" dirty="0" smtClean="0"/>
          </a:p>
          <a:p>
            <a:pPr lvl="5"/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hot-module-replacement</a:t>
            </a:r>
            <a:r>
              <a:rPr lang="zh-CN" altLang="en-US" sz="2400" dirty="0" smtClean="0"/>
              <a:t>：模块热更新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98223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webpack-dev-server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功能描述：建立一个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服务器，并能够实时重新加载最新编译结果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426528" y="3086100"/>
            <a:ext cx="2608118" cy="30607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Webpack-dev-server</a:t>
            </a:r>
          </a:p>
          <a:p>
            <a:pPr algn="ctr"/>
            <a:endParaRPr lang="en-US" altLang="zh-CN" dirty="0">
              <a:solidFill>
                <a:srgbClr val="FF0000"/>
              </a:solidFill>
            </a:endParaRPr>
          </a:p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endParaRPr lang="en-US" altLang="zh-CN" dirty="0">
              <a:solidFill>
                <a:srgbClr val="FF0000"/>
              </a:solidFill>
            </a:endParaRPr>
          </a:p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endParaRPr lang="en-US" altLang="zh-CN" dirty="0">
              <a:solidFill>
                <a:srgbClr val="FF0000"/>
              </a:solidFill>
            </a:endParaRPr>
          </a:p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endParaRPr lang="en-US" altLang="zh-CN" dirty="0">
              <a:solidFill>
                <a:srgbClr val="FF0000"/>
              </a:solidFill>
            </a:endParaRPr>
          </a:p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610591" y="3231573"/>
            <a:ext cx="1475509" cy="5922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源代码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169227" y="3574473"/>
            <a:ext cx="1184564" cy="37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491345" y="34186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变更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610591" y="5107325"/>
            <a:ext cx="1402773" cy="60267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编译代码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3086100" y="4094788"/>
            <a:ext cx="1267691" cy="1308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491344" y="47814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生成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8544789" y="3319705"/>
            <a:ext cx="1163782" cy="25561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浏览器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086100" y="5548745"/>
            <a:ext cx="1267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322997" y="56327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通信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7107383" y="4920552"/>
            <a:ext cx="1340427" cy="62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650809" y="51744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接收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7107383" y="4702857"/>
            <a:ext cx="1340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267078" y="41540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请求资源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4705350" y="3761509"/>
            <a:ext cx="2123210" cy="3925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Compiler</a:t>
            </a:r>
            <a:r>
              <a:rPr lang="zh-CN" altLang="en-US" dirty="0" smtClean="0">
                <a:solidFill>
                  <a:schemeClr val="tx1"/>
                </a:solidFill>
              </a:rPr>
              <a:t>实例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685434" y="4530698"/>
            <a:ext cx="2017570" cy="3969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本地</a:t>
            </a:r>
            <a:r>
              <a:rPr lang="en-US" altLang="zh-CN" dirty="0" smtClean="0">
                <a:solidFill>
                  <a:schemeClr val="tx1"/>
                </a:solidFill>
              </a:rPr>
              <a:t>server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685434" y="5304244"/>
            <a:ext cx="2084243" cy="4141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websocket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447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hot-module-replacement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功能描述：改动代码时动态更新发生改动的模块，而不是全局刷新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95401" y="3356264"/>
            <a:ext cx="1489363" cy="21820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Source code change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835239" y="3387436"/>
            <a:ext cx="1620982" cy="21820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Name.hash.hot-update.js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416636" y="3356262"/>
            <a:ext cx="1496291" cy="21820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客户端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2867891" y="4478482"/>
            <a:ext cx="1880754" cy="1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546272" y="4478481"/>
            <a:ext cx="1766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499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五、高级功能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6"/>
            <a:endParaRPr lang="en-US" altLang="zh-CN" sz="2400" dirty="0" smtClean="0"/>
          </a:p>
          <a:p>
            <a:pPr lvl="6"/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tree shaking</a:t>
            </a:r>
          </a:p>
          <a:p>
            <a:pPr lvl="6"/>
            <a:r>
              <a:rPr lang="en-US" altLang="zh-CN" sz="2400" dirty="0" smtClean="0"/>
              <a:t>2</a:t>
            </a:r>
            <a:r>
              <a:rPr lang="zh-CN" altLang="en-US" sz="2400" dirty="0" smtClean="0"/>
              <a:t>、不同环境打包配置</a:t>
            </a:r>
            <a:endParaRPr lang="en-US" altLang="zh-CN" sz="2400" dirty="0" smtClean="0"/>
          </a:p>
          <a:p>
            <a:pPr lvl="6"/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code splitting</a:t>
            </a:r>
          </a:p>
          <a:p>
            <a:pPr lvl="6"/>
            <a:r>
              <a:rPr lang="en-US" altLang="zh-CN" sz="2400" dirty="0" smtClean="0"/>
              <a:t>4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lazy loading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3763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tree shaking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功能描述：打包时剔除无用代码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如何使用：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使用 </a:t>
            </a:r>
            <a:r>
              <a:rPr lang="en-US" altLang="zh-CN" dirty="0"/>
              <a:t>ES2015 </a:t>
            </a:r>
            <a:r>
              <a:rPr lang="zh-CN" altLang="en-US" dirty="0"/>
              <a:t>模块</a:t>
            </a:r>
            <a:r>
              <a:rPr lang="zh-CN" altLang="en-US" dirty="0" smtClean="0"/>
              <a:t>语法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</a:t>
            </a:r>
            <a:r>
              <a:rPr lang="zh-CN" altLang="en-US" dirty="0"/>
              <a:t>、在项目 </a:t>
            </a:r>
            <a:r>
              <a:rPr lang="en-US" altLang="zh-CN" dirty="0"/>
              <a:t>package.json </a:t>
            </a:r>
            <a:r>
              <a:rPr lang="zh-CN" altLang="en-US" dirty="0"/>
              <a:t>文件中，添加一个 </a:t>
            </a:r>
            <a:r>
              <a:rPr lang="en-US" altLang="zh-CN" dirty="0"/>
              <a:t>"</a:t>
            </a:r>
            <a:r>
              <a:rPr lang="en-US" altLang="zh-CN" dirty="0" smtClean="0"/>
              <a:t>sideEffects" </a:t>
            </a:r>
            <a:r>
              <a:rPr lang="zh-CN" altLang="en-US" dirty="0" smtClean="0"/>
              <a:t>入口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3</a:t>
            </a:r>
            <a:r>
              <a:rPr lang="zh-CN" altLang="en-US" dirty="0"/>
              <a:t>、引入一个能够删除未引用代码</a:t>
            </a:r>
            <a:r>
              <a:rPr lang="en-US" altLang="zh-CN" dirty="0"/>
              <a:t>(dead code)</a:t>
            </a:r>
            <a:r>
              <a:rPr lang="zh-CN" altLang="en-US" dirty="0"/>
              <a:t>的压缩工具</a:t>
            </a:r>
            <a:r>
              <a:rPr lang="en-US" altLang="zh-CN" dirty="0"/>
              <a:t>(minifier)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0684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、不同环境打包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为什么需要分环境打包？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不同环境关注点不一样。如开发环境需要实时加载</a:t>
            </a:r>
            <a:r>
              <a:rPr lang="en-US" altLang="zh-CN" dirty="0" smtClean="0"/>
              <a:t>(live loading)</a:t>
            </a:r>
            <a:r>
              <a:rPr lang="zh-CN" altLang="en-US" dirty="0" smtClean="0"/>
              <a:t>、模块热更新、</a:t>
            </a:r>
            <a:r>
              <a:rPr lang="en-US" altLang="zh-CN" dirty="0" smtClean="0"/>
              <a:t>source-map</a:t>
            </a:r>
            <a:r>
              <a:rPr lang="zh-CN" altLang="en-US" dirty="0" smtClean="0"/>
              <a:t>、本地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，而生产环境不需要以上功能；反之，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生产环境关注更小体积的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、更优化的资源、更快的运行速度，而这并不是开发环境关心的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881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026422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2" y="2129692"/>
            <a:ext cx="9601196" cy="358986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3657600" lvl="8" indent="0">
              <a:buNone/>
            </a:pPr>
            <a:endParaRPr lang="en-US" altLang="zh-CN" sz="2400" dirty="0" smtClean="0"/>
          </a:p>
          <a:p>
            <a:pPr lvl="8"/>
            <a:r>
              <a:rPr lang="zh-CN" altLang="en-US" sz="2400" dirty="0" smtClean="0"/>
              <a:t>一、简介</a:t>
            </a:r>
            <a:endParaRPr lang="en-US" altLang="zh-CN" sz="2400" dirty="0" smtClean="0"/>
          </a:p>
          <a:p>
            <a:pPr lvl="8"/>
            <a:r>
              <a:rPr lang="zh-CN" altLang="en-US" sz="2400" dirty="0" smtClean="0"/>
              <a:t>二、基本使用</a:t>
            </a:r>
            <a:endParaRPr lang="en-US" altLang="zh-CN" sz="2400" dirty="0" smtClean="0"/>
          </a:p>
          <a:p>
            <a:pPr lvl="8"/>
            <a:r>
              <a:rPr lang="zh-CN" altLang="en-US" sz="2400" dirty="0" smtClean="0"/>
              <a:t>三、配置详解</a:t>
            </a:r>
            <a:endParaRPr lang="en-US" altLang="zh-CN" sz="2400" dirty="0" smtClean="0"/>
          </a:p>
          <a:p>
            <a:pPr lvl="8"/>
            <a:r>
              <a:rPr lang="zh-CN" altLang="en-US" sz="2400" dirty="0" smtClean="0"/>
              <a:t>四、开发利器</a:t>
            </a:r>
            <a:endParaRPr lang="en-US" altLang="zh-CN" sz="2400" dirty="0" smtClean="0"/>
          </a:p>
          <a:p>
            <a:pPr lvl="8"/>
            <a:r>
              <a:rPr lang="zh-CN" altLang="en-US" sz="2400" dirty="0" smtClean="0"/>
              <a:t>五</a:t>
            </a:r>
            <a:r>
              <a:rPr lang="zh-CN" altLang="en-US" sz="2400" dirty="0" smtClean="0"/>
              <a:t>、高级功能</a:t>
            </a:r>
            <a:endParaRPr lang="en-US" altLang="zh-CN" sz="2400" dirty="0" smtClean="0"/>
          </a:p>
          <a:p>
            <a:pPr lvl="8"/>
            <a:r>
              <a:rPr lang="zh-CN" altLang="en-US" sz="2400" dirty="0" smtClean="0"/>
              <a:t>六、性能优化</a:t>
            </a:r>
            <a:endParaRPr lang="en-US" altLang="zh-CN" sz="2400" dirty="0" smtClean="0"/>
          </a:p>
          <a:p>
            <a:pPr lvl="8"/>
            <a:r>
              <a:rPr lang="zh-CN" altLang="en-US" sz="2400" dirty="0" smtClean="0"/>
              <a:t>七、框架代码分析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8156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、安装</a:t>
            </a:r>
            <a:r>
              <a:rPr lang="en-US" altLang="zh-CN" dirty="0" smtClean="0"/>
              <a:t>webpack-merge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、分不同环境编写对应的</a:t>
            </a:r>
            <a:r>
              <a:rPr lang="en-US" altLang="zh-CN" dirty="0" smtClean="0"/>
              <a:t>webpack.dev.js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webpack.prod.js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、公共部分提取，使用</a:t>
            </a:r>
            <a:r>
              <a:rPr lang="en-US" altLang="zh-CN" dirty="0" smtClean="0"/>
              <a:t>webpack-merge</a:t>
            </a:r>
            <a:r>
              <a:rPr lang="zh-CN" altLang="en-US" dirty="0" smtClean="0"/>
              <a:t>合并到不同环境对应配置文件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、配置</a:t>
            </a:r>
            <a:r>
              <a:rPr lang="en-US" altLang="zh-CN" dirty="0" smtClean="0"/>
              <a:t>package.json</a:t>
            </a:r>
            <a:r>
              <a:rPr lang="zh-CN" altLang="en-US" dirty="0" smtClean="0"/>
              <a:t>指令，不同环境配置不同的</a:t>
            </a:r>
            <a:r>
              <a:rPr lang="en-US" altLang="zh-CN" dirty="0" smtClean="0"/>
              <a:t>config</a:t>
            </a:r>
            <a:r>
              <a:rPr lang="zh-CN" altLang="en-US" dirty="0" smtClean="0"/>
              <a:t>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7783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code-</a:t>
            </a:r>
            <a:r>
              <a:rPr lang="en-US" altLang="zh-CN" dirty="0" err="1" smtClean="0"/>
              <a:t>spliting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功能描述：</a:t>
            </a:r>
            <a:r>
              <a:rPr lang="zh-CN" altLang="en-US" dirty="0"/>
              <a:t>把代码分离到不同的 </a:t>
            </a:r>
            <a:r>
              <a:rPr lang="en-US" altLang="zh-CN" dirty="0"/>
              <a:t>bundle </a:t>
            </a:r>
            <a:r>
              <a:rPr lang="zh-CN" altLang="en-US" dirty="0"/>
              <a:t>中，控制资源加载</a:t>
            </a:r>
            <a:r>
              <a:rPr lang="zh-CN" altLang="en-US" dirty="0" smtClean="0"/>
              <a:t>优先级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常用分离方法：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、入口起点分离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CommonsChunkPlugin</a:t>
            </a:r>
            <a:r>
              <a:rPr lang="zh-CN" altLang="en-US" dirty="0" smtClean="0"/>
              <a:t>去重分离</a:t>
            </a:r>
            <a:r>
              <a:rPr lang="en-US" altLang="zh-CN" dirty="0" smtClean="0"/>
              <a:t>(V4</a:t>
            </a:r>
            <a:r>
              <a:rPr lang="zh-CN" altLang="en-US" dirty="0" smtClean="0"/>
              <a:t>已被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SplitChunksPlugin</a:t>
            </a:r>
            <a:r>
              <a:rPr lang="zh-CN" altLang="en-US" dirty="0" smtClean="0"/>
              <a:t>替换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	3</a:t>
            </a:r>
            <a:r>
              <a:rPr lang="zh-CN" altLang="en-US" dirty="0" smtClean="0"/>
              <a:t>、模块内联调用分离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417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lazy-loading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功能描述：按需加载各个模块，仅当组件加载时才加载对应</a:t>
            </a:r>
            <a:r>
              <a:rPr lang="en-US" altLang="zh-CN" dirty="0" err="1" smtClean="0"/>
              <a:t>js</a:t>
            </a:r>
            <a:r>
              <a:rPr lang="zh-CN" altLang="en-US" smtClean="0"/>
              <a:t>模块，加快应用初始加载速度，减轻总体体积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83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一、简介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2" y="2361547"/>
            <a:ext cx="9601196" cy="3318936"/>
          </a:xfrm>
        </p:spPr>
        <p:txBody>
          <a:bodyPr>
            <a:normAutofit/>
          </a:bodyPr>
          <a:lstStyle/>
          <a:p>
            <a:pPr marL="3200400" lvl="7" indent="0">
              <a:buNone/>
            </a:pPr>
            <a:endParaRPr lang="en-US" altLang="zh-CN" sz="2400" dirty="0"/>
          </a:p>
          <a:p>
            <a:pPr marL="3200400" lvl="7" indent="0">
              <a:buNone/>
            </a:pPr>
            <a:endParaRPr lang="en-US" altLang="zh-CN" sz="2400" dirty="0"/>
          </a:p>
          <a:p>
            <a:pPr lvl="7"/>
            <a:r>
              <a:rPr lang="en-US" altLang="zh-CN" sz="2400" dirty="0" smtClean="0"/>
              <a:t>1</a:t>
            </a:r>
            <a:r>
              <a:rPr lang="zh-CN" altLang="en-US" sz="2400" dirty="0" smtClean="0"/>
              <a:t>、模块打包工具出现的原因</a:t>
            </a:r>
            <a:endParaRPr lang="en-US" altLang="zh-CN" sz="2400" dirty="0" smtClean="0"/>
          </a:p>
          <a:p>
            <a:pPr lvl="7"/>
            <a:r>
              <a:rPr lang="en-US" altLang="zh-CN" sz="2400" dirty="0" smtClean="0"/>
              <a:t>2</a:t>
            </a:r>
            <a:r>
              <a:rPr lang="zh-CN" altLang="en-US" sz="2400" dirty="0" smtClean="0"/>
              <a:t>、什么是</a:t>
            </a:r>
            <a:r>
              <a:rPr lang="en-US" altLang="zh-CN" sz="2400" dirty="0" smtClean="0"/>
              <a:t>webpack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9545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、模块</a:t>
            </a:r>
            <a:r>
              <a:rPr lang="zh-CN" altLang="en-US" sz="3200" dirty="0"/>
              <a:t>打包工具出现的</a:t>
            </a:r>
            <a:r>
              <a:rPr lang="zh-CN" altLang="en-US" sz="3200" dirty="0" smtClean="0"/>
              <a:t>原因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不使用打包工具开发模式：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</a:t>
            </a:r>
          </a:p>
          <a:p>
            <a:pPr marL="0" indent="0">
              <a:buNone/>
            </a:pPr>
            <a:r>
              <a:rPr lang="zh-CN" altLang="en-US" dirty="0" smtClean="0"/>
              <a:t>开发案例：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06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877" y="687754"/>
            <a:ext cx="9464431" cy="550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5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加载多个依赖文件</a:t>
            </a:r>
            <a:endParaRPr lang="en-US" altLang="zh-CN" dirty="0" smtClean="0"/>
          </a:p>
          <a:p>
            <a:r>
              <a:rPr lang="zh-CN" altLang="en-US" dirty="0" smtClean="0"/>
              <a:t>文件依赖不明确</a:t>
            </a:r>
            <a:endParaRPr lang="en-US" altLang="zh-CN" dirty="0" smtClean="0"/>
          </a:p>
          <a:p>
            <a:r>
              <a:rPr lang="zh-CN" altLang="en-US" dirty="0" smtClean="0"/>
              <a:t>难以排查错误</a:t>
            </a:r>
            <a:endParaRPr lang="en-US" altLang="zh-CN" dirty="0" smtClean="0"/>
          </a:p>
          <a:p>
            <a:r>
              <a:rPr lang="zh-CN" altLang="en-US" dirty="0" smtClean="0"/>
              <a:t>代码难以维护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解决方案：主页引入</a:t>
            </a:r>
            <a:r>
              <a:rPr lang="en-US" altLang="zh-CN" dirty="0" smtClean="0"/>
              <a:t>index.js</a:t>
            </a:r>
            <a:r>
              <a:rPr lang="zh-CN" altLang="en-US" dirty="0" smtClean="0"/>
              <a:t>；入口</a:t>
            </a:r>
            <a:r>
              <a:rPr lang="en-US" altLang="zh-CN" dirty="0" smtClean="0"/>
              <a:t>js</a:t>
            </a:r>
            <a:r>
              <a:rPr lang="zh-CN" altLang="en-US" dirty="0" smtClean="0"/>
              <a:t>里面使用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引入对应依赖</a:t>
            </a:r>
            <a:r>
              <a:rPr lang="en-US" altLang="zh-CN" dirty="0" smtClean="0"/>
              <a:t>(ES </a:t>
            </a:r>
            <a:r>
              <a:rPr lang="en-US" altLang="zh-CN" dirty="0" err="1" smtClean="0"/>
              <a:t>Moudule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82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、什么</a:t>
            </a:r>
            <a:r>
              <a:rPr lang="zh-CN" altLang="en-US" dirty="0"/>
              <a:t>是</a:t>
            </a:r>
            <a:r>
              <a:rPr lang="en-US" altLang="zh-CN" dirty="0"/>
              <a:t>webpack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官方释义：</a:t>
            </a:r>
            <a:r>
              <a:rPr lang="zh-CN" altLang="en-US" dirty="0">
                <a:solidFill>
                  <a:srgbClr val="FF0000"/>
                </a:solidFill>
              </a:rPr>
              <a:t>本质上，</a:t>
            </a:r>
            <a:r>
              <a:rPr lang="en-US" altLang="zh-CN" i="1" dirty="0">
                <a:solidFill>
                  <a:srgbClr val="FF0000"/>
                </a:solidFill>
              </a:rPr>
              <a:t>webpack</a:t>
            </a:r>
            <a:r>
              <a:rPr lang="zh-CN" altLang="en-US" dirty="0">
                <a:solidFill>
                  <a:srgbClr val="FF0000"/>
                </a:solidFill>
              </a:rPr>
              <a:t> 是一个现代 </a:t>
            </a:r>
            <a:r>
              <a:rPr lang="en-US" altLang="zh-CN" dirty="0">
                <a:solidFill>
                  <a:srgbClr val="FF0000"/>
                </a:solidFill>
              </a:rPr>
              <a:t>JavaScript </a:t>
            </a:r>
            <a:r>
              <a:rPr lang="zh-CN" altLang="en-US" dirty="0">
                <a:solidFill>
                  <a:srgbClr val="FF0000"/>
                </a:solidFill>
              </a:rPr>
              <a:t>应用程序的</a:t>
            </a:r>
            <a:r>
              <a:rPr lang="zh-CN" altLang="en-US" i="1" dirty="0">
                <a:solidFill>
                  <a:srgbClr val="FF0000"/>
                </a:solidFill>
              </a:rPr>
              <a:t>静态模块打包</a:t>
            </a:r>
            <a:r>
              <a:rPr lang="zh-CN" altLang="en-US" i="1" dirty="0" smtClean="0">
                <a:solidFill>
                  <a:srgbClr val="FF0000"/>
                </a:solidFill>
              </a:rPr>
              <a:t>器</a:t>
            </a:r>
            <a:endParaRPr lang="en-US" altLang="zh-CN" i="1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示意图：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155" y="4283074"/>
            <a:ext cx="2847975" cy="1076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697" y="4402137"/>
            <a:ext cx="3009900" cy="6953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851" y="3457329"/>
            <a:ext cx="1514475" cy="2727814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H="1">
            <a:off x="4439138" y="4821236"/>
            <a:ext cx="828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7065108" y="4821236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03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二</a:t>
            </a:r>
            <a:r>
              <a:rPr lang="zh-CN" altLang="en-US" dirty="0" smtClean="0">
                <a:solidFill>
                  <a:srgbClr val="FF0000"/>
                </a:solidFill>
              </a:rPr>
              <a:t>、基本使用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2" y="2361547"/>
            <a:ext cx="9601196" cy="3318936"/>
          </a:xfrm>
        </p:spPr>
        <p:txBody>
          <a:bodyPr>
            <a:normAutofit/>
          </a:bodyPr>
          <a:lstStyle/>
          <a:p>
            <a:pPr marL="3200400" lvl="7" indent="0">
              <a:buNone/>
            </a:pPr>
            <a:endParaRPr lang="en-US" altLang="zh-CN" sz="2400" dirty="0"/>
          </a:p>
          <a:p>
            <a:pPr marL="3200400" lvl="7" indent="0">
              <a:buNone/>
            </a:pPr>
            <a:endParaRPr lang="en-US" altLang="zh-CN" sz="2400" dirty="0"/>
          </a:p>
          <a:p>
            <a:pPr lvl="7"/>
            <a:r>
              <a:rPr lang="en-US" altLang="zh-CN" sz="2400" dirty="0" smtClean="0"/>
              <a:t>1</a:t>
            </a:r>
            <a:r>
              <a:rPr lang="zh-CN" altLang="en-US" sz="2400" dirty="0" smtClean="0"/>
              <a:t>、安装</a:t>
            </a:r>
            <a:endParaRPr lang="en-US" altLang="zh-CN" sz="2400" dirty="0" smtClean="0"/>
          </a:p>
          <a:p>
            <a:pPr lvl="7"/>
            <a:r>
              <a:rPr lang="en-US" altLang="zh-CN" sz="2400" dirty="0" smtClean="0"/>
              <a:t>2</a:t>
            </a:r>
            <a:r>
              <a:rPr lang="zh-CN" altLang="en-US" sz="2400" dirty="0" smtClean="0"/>
              <a:t>、基本配置</a:t>
            </a:r>
          </a:p>
        </p:txBody>
      </p:sp>
    </p:spTree>
    <p:extLst>
      <p:ext uri="{BB962C8B-B14F-4D97-AF65-F5344CB8AC3E}">
        <p14:creationId xmlns:p14="http://schemas.microsoft.com/office/powerpoint/2010/main" val="237039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2" y="2528925"/>
            <a:ext cx="9601196" cy="3318936"/>
          </a:xfrm>
        </p:spPr>
        <p:txBody>
          <a:bodyPr/>
          <a:lstStyle/>
          <a:p>
            <a:r>
              <a:rPr lang="zh-CN" altLang="en-US" dirty="0" smtClean="0"/>
              <a:t>安装指令：</a:t>
            </a:r>
            <a:endParaRPr lang="en-US" altLang="zh-CN" dirty="0" smtClean="0"/>
          </a:p>
          <a:p>
            <a:r>
              <a:rPr lang="en-US" altLang="zh-CN" dirty="0" smtClean="0"/>
              <a:t>4.0+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全局安装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本地安装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65230" y="2719053"/>
            <a:ext cx="3907693" cy="138499"/>
          </a:xfrm>
          <a:prstGeom prst="rect">
            <a:avLst/>
          </a:prstGeom>
          <a:solidFill>
            <a:srgbClr val="2B3A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Arial Unicode MS" panose="020B0604020202020204" pitchFamily="34" charset="-122"/>
                <a:ea typeface="Source Code Pro"/>
              </a:rPr>
              <a:t>npm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2B1D8"/>
                </a:solidFill>
                <a:effectLst/>
                <a:latin typeface="Arial Unicode MS" panose="020B0604020202020204" pitchFamily="34" charset="-122"/>
                <a:ea typeface="Source Code Pro"/>
              </a:rPr>
              <a:t>install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Arial Unicode MS" panose="020B0604020202020204" pitchFamily="34" charset="-122"/>
                <a:ea typeface="Source Code Pro"/>
              </a:rPr>
              <a:t> --save-dev webpack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77477" y="3246427"/>
            <a:ext cx="4478215" cy="138499"/>
          </a:xfrm>
          <a:prstGeom prst="rect">
            <a:avLst/>
          </a:prstGeom>
          <a:solidFill>
            <a:srgbClr val="2B3A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Arial Unicode MS" panose="020B0604020202020204" pitchFamily="34" charset="-122"/>
                <a:ea typeface="Source Code Pro"/>
              </a:rPr>
              <a:t>npm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2B1D8"/>
                </a:solidFill>
                <a:effectLst/>
                <a:latin typeface="Arial Unicode MS" panose="020B0604020202020204" pitchFamily="34" charset="-122"/>
                <a:ea typeface="Source Code Pro"/>
              </a:rPr>
              <a:t>install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Arial Unicode MS" panose="020B0604020202020204" pitchFamily="34" charset="-122"/>
                <a:ea typeface="Source Code Pro"/>
              </a:rPr>
              <a:t> --save-dev webpack-cli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025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918</TotalTime>
  <Words>512</Words>
  <Application>Microsoft Office PowerPoint</Application>
  <PresentationFormat>宽屏</PresentationFormat>
  <Paragraphs>118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Arial Unicode MS</vt:lpstr>
      <vt:lpstr>Source Code Pro</vt:lpstr>
      <vt:lpstr>方正舒体</vt:lpstr>
      <vt:lpstr>Arial</vt:lpstr>
      <vt:lpstr>Garamond</vt:lpstr>
      <vt:lpstr>环保</vt:lpstr>
      <vt:lpstr>Webpack从入门到放弃</vt:lpstr>
      <vt:lpstr>目录</vt:lpstr>
      <vt:lpstr>一、简介</vt:lpstr>
      <vt:lpstr>1、模块打包工具出现的原因</vt:lpstr>
      <vt:lpstr>PowerPoint 演示文稿</vt:lpstr>
      <vt:lpstr>缺点</vt:lpstr>
      <vt:lpstr>2、什么是webpack</vt:lpstr>
      <vt:lpstr>二、基本使用</vt:lpstr>
      <vt:lpstr>1、安装</vt:lpstr>
      <vt:lpstr>2、基本配置</vt:lpstr>
      <vt:lpstr>三、配置详解</vt:lpstr>
      <vt:lpstr>Loader:模块源代码转换</vt:lpstr>
      <vt:lpstr>Plugins:自定义构建过程</vt:lpstr>
      <vt:lpstr>四、开发利器</vt:lpstr>
      <vt:lpstr>1、webpack-dev-server</vt:lpstr>
      <vt:lpstr>2、hot-module-replacement</vt:lpstr>
      <vt:lpstr>五、高级功能</vt:lpstr>
      <vt:lpstr>1、tree shaking</vt:lpstr>
      <vt:lpstr>2、不同环境打包</vt:lpstr>
      <vt:lpstr>使用方式</vt:lpstr>
      <vt:lpstr>3、code-spliting</vt:lpstr>
      <vt:lpstr>4、lazy-loading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Webpack从入门到放弃</dc:title>
  <dc:creator>876733271@qq.com</dc:creator>
  <cp:lastModifiedBy>876733271@qq.com</cp:lastModifiedBy>
  <cp:revision>62</cp:revision>
  <dcterms:created xsi:type="dcterms:W3CDTF">2019-12-17T03:00:44Z</dcterms:created>
  <dcterms:modified xsi:type="dcterms:W3CDTF">2019-12-18T09:54:05Z</dcterms:modified>
</cp:coreProperties>
</file>