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1"/>
    <p:sldMasterId id="2147483659" r:id="rId2"/>
    <p:sldMasterId id="2147483652" r:id="rId3"/>
  </p:sldMasterIdLst>
  <p:notesMasterIdLst>
    <p:notesMasterId r:id="rId30"/>
  </p:notesMasterIdLst>
  <p:sldIdLst>
    <p:sldId id="322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B2B2B2"/>
    <a:srgbClr val="C0C0C0"/>
    <a:srgbClr val="DDDDDD"/>
    <a:srgbClr val="333333"/>
    <a:srgbClr val="5F5F5F"/>
    <a:srgbClr val="FC161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6203" autoAdjust="0"/>
  </p:normalViewPr>
  <p:slideViewPr>
    <p:cSldViewPr>
      <p:cViewPr varScale="1">
        <p:scale>
          <a:sx n="132" d="100"/>
          <a:sy n="132" d="100"/>
        </p:scale>
        <p:origin x="9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70654A-9EE3-4912-964C-C5E1E1F3C5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732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5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C281-3225-4B9E-9F12-539ED24B041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3F5423B-15EC-4D23-84B5-6894FDBD65DA}" type="slidenum">
              <a:rPr lang="en-US" altLang="zh-CN"/>
              <a:pPr eaLnBrk="1" hangingPunct="1"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0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0"/>
          <p:cNvSpPr>
            <a:spLocks noChangeArrowheads="1"/>
          </p:cNvSpPr>
          <p:nvPr/>
        </p:nvSpPr>
        <p:spPr bwMode="auto">
          <a:xfrm>
            <a:off x="0" y="2686050"/>
            <a:ext cx="1004888" cy="209550"/>
          </a:xfrm>
          <a:prstGeom prst="roundRect">
            <a:avLst>
              <a:gd name="adj" fmla="val 4013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2359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4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5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83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6468174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6538385"/>
            <a:ext cx="9144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4" y="6601602"/>
            <a:ext cx="1051891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6" y="6582298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63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9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932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737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3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64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6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29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812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316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0546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50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92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83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6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4228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64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30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70036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57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112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54842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28382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93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4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6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2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29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20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1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255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533400" y="6583363"/>
            <a:ext cx="2209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smtClean="0">
                <a:solidFill>
                  <a:schemeClr val="bg1"/>
                </a:solidFill>
              </a:rPr>
              <a:t>www.h3c.com.cn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8585200" y="6596063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D517F2B-DEBA-4ADB-8034-BFEC487B29EB}" type="slidenum">
              <a:rPr lang="zh-CN" altLang="zh-CN" sz="1400">
                <a:solidFill>
                  <a:schemeClr val="bg1"/>
                </a:solidFill>
                <a:ea typeface="华文细黑" panose="02010600040101010101" pitchFamily="2" charset="-122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zh-CN" sz="140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1029" name="AutoShape 21"/>
          <p:cNvSpPr>
            <a:spLocks noChangeArrowheads="1"/>
          </p:cNvSpPr>
          <p:nvPr/>
        </p:nvSpPr>
        <p:spPr bwMode="auto">
          <a:xfrm>
            <a:off x="609600" y="6550025"/>
            <a:ext cx="6997700" cy="79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AutoShape 22"/>
          <p:cNvSpPr>
            <a:spLocks noChangeArrowheads="1"/>
          </p:cNvSpPr>
          <p:nvPr/>
        </p:nvSpPr>
        <p:spPr bwMode="auto">
          <a:xfrm>
            <a:off x="8229600" y="6553200"/>
            <a:ext cx="882650" cy="76200"/>
          </a:xfrm>
          <a:prstGeom prst="roundRect">
            <a:avLst>
              <a:gd name="adj" fmla="val 4013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2538" y="6596063"/>
            <a:ext cx="9144000" cy="238125"/>
            <a:chOff x="0" y="3089"/>
            <a:chExt cx="5760" cy="150"/>
          </a:xfrm>
        </p:grpSpPr>
        <p:sp>
          <p:nvSpPr>
            <p:cNvPr id="11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4041403" y="6591300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783455" y="6572974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6434" y="195486"/>
            <a:ext cx="985514" cy="425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6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5"/>
          <p:cNvSpPr>
            <a:spLocks noChangeArrowheads="1"/>
          </p:cNvSpPr>
          <p:nvPr/>
        </p:nvSpPr>
        <p:spPr bwMode="auto">
          <a:xfrm>
            <a:off x="582613" y="935038"/>
            <a:ext cx="1524000" cy="131762"/>
          </a:xfrm>
          <a:prstGeom prst="roundRect">
            <a:avLst>
              <a:gd name="adj" fmla="val 4013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51" name="AutoShape 21"/>
          <p:cNvSpPr>
            <a:spLocks noChangeArrowheads="1"/>
          </p:cNvSpPr>
          <p:nvPr/>
        </p:nvSpPr>
        <p:spPr bwMode="auto">
          <a:xfrm rot="10800000">
            <a:off x="1181100" y="247650"/>
            <a:ext cx="6781800" cy="152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2052" name="Picture 31" descr="目录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6473825"/>
            <a:ext cx="78089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32" descr="目录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0"/>
            <a:ext cx="78089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6"/>
          <p:cNvSpPr txBox="1">
            <a:spLocks noChangeArrowheads="1"/>
          </p:cNvSpPr>
          <p:nvPr/>
        </p:nvSpPr>
        <p:spPr bwMode="auto">
          <a:xfrm>
            <a:off x="2971800" y="4038600"/>
            <a:ext cx="33528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smtClean="0">
                <a:ea typeface="华文细黑" pitchFamily="2" charset="-122"/>
              </a:rPr>
              <a:t>杭州华三通信技术有限公司</a:t>
            </a:r>
          </a:p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sz="2000" smtClean="0">
                <a:ea typeface="华文细黑" pitchFamily="2" charset="-122"/>
              </a:rPr>
              <a:t>www.h3c.com.cn</a:t>
            </a:r>
          </a:p>
        </p:txBody>
      </p:sp>
      <p:pic>
        <p:nvPicPr>
          <p:cNvPr id="3075" name="Picture 20" descr="H3C+中文口号_红灰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2" t="-5333" r="-4045" b="-6667"/>
          <a:stretch>
            <a:fillRect/>
          </a:stretch>
        </p:blipFill>
        <p:spPr bwMode="auto">
          <a:xfrm>
            <a:off x="2895600" y="2362200"/>
            <a:ext cx="3505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packjs.com/loade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packjs.com/plugin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packjs.com/configuration/resolv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42" b="4007"/>
          <a:stretch/>
        </p:blipFill>
        <p:spPr>
          <a:xfrm>
            <a:off x="0" y="0"/>
            <a:ext cx="9156948" cy="68580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589" y="5122334"/>
            <a:ext cx="9148763" cy="1200151"/>
            <a:chOff x="-4763" y="3689350"/>
            <a:chExt cx="9148763" cy="900113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90512" y="3989388"/>
              <a:ext cx="295275" cy="295275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4763" y="3989388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85787" y="3989388"/>
              <a:ext cx="298450" cy="295275"/>
            </a:xfrm>
            <a:prstGeom prst="rect">
              <a:avLst/>
            </a:prstGeom>
            <a:solidFill>
              <a:srgbClr val="B5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90512" y="3689350"/>
              <a:ext cx="295275" cy="300038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-4763" y="3689350"/>
              <a:ext cx="295275" cy="300038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585787" y="3689350"/>
              <a:ext cx="298450" cy="3000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90512" y="4284663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-4763" y="4284663"/>
              <a:ext cx="295275" cy="295275"/>
            </a:xfrm>
            <a:prstGeom prst="rect">
              <a:avLst/>
            </a:prstGeom>
            <a:solidFill>
              <a:srgbClr val="33333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85787" y="4284663"/>
              <a:ext cx="298450" cy="295275"/>
            </a:xfrm>
            <a:prstGeom prst="rect">
              <a:avLst/>
            </a:prstGeom>
            <a:solidFill>
              <a:srgbClr val="E6E6E6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884237" y="3689350"/>
              <a:ext cx="8259763" cy="900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127918" y="5122333"/>
            <a:ext cx="7772400" cy="1187451"/>
          </a:xfrm>
        </p:spPr>
        <p:txBody>
          <a:bodyPr anchor="ctr" anchorCtr="0">
            <a:no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Webpack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从入门到放弃  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李政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(lys1848)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353" y="466499"/>
            <a:ext cx="977343" cy="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、基本配置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四大模块：</a:t>
            </a:r>
            <a:r>
              <a:rPr lang="en-US" altLang="zh-CN" dirty="0" smtClean="0"/>
              <a:t>entry(</a:t>
            </a:r>
            <a:r>
              <a:rPr lang="zh-CN" altLang="en-US" dirty="0" smtClean="0"/>
              <a:t>入口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output(</a:t>
            </a:r>
            <a:r>
              <a:rPr lang="zh-CN" altLang="en-US" dirty="0" smtClean="0"/>
              <a:t>出口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module(loader)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plugins(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13" y="3245294"/>
            <a:ext cx="3272378" cy="21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三、配置详解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6"/>
            <a:endParaRPr lang="en-US" altLang="zh-CN" sz="1800" dirty="0"/>
          </a:p>
          <a:p>
            <a:pPr lvl="6"/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entry</a:t>
            </a:r>
            <a:r>
              <a:rPr lang="zh-CN" altLang="en-US" sz="1800" dirty="0"/>
              <a:t>：</a:t>
            </a:r>
            <a:r>
              <a:rPr lang="en-US" altLang="zh-CN" sz="1800" dirty="0"/>
              <a:t>webpack</a:t>
            </a:r>
            <a:r>
              <a:rPr lang="zh-CN" altLang="en-US" sz="1800" dirty="0"/>
              <a:t>打包的入口文件</a:t>
            </a:r>
            <a:endParaRPr lang="en-US" altLang="zh-CN" sz="1800" dirty="0"/>
          </a:p>
          <a:p>
            <a:pPr lvl="6"/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output</a:t>
            </a:r>
            <a:r>
              <a:rPr lang="zh-CN" altLang="en-US" sz="1800" dirty="0"/>
              <a:t>：打包结果的输入目录</a:t>
            </a:r>
            <a:endParaRPr lang="en-US" altLang="zh-CN" sz="1800" dirty="0"/>
          </a:p>
          <a:p>
            <a:pPr lvl="6"/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loader</a:t>
            </a:r>
            <a:r>
              <a:rPr lang="zh-CN" altLang="en-US" sz="1800" dirty="0"/>
              <a:t>：模块源代码转换</a:t>
            </a:r>
            <a:endParaRPr lang="en-US" altLang="zh-CN" sz="1800" dirty="0"/>
          </a:p>
          <a:p>
            <a:pPr lvl="6"/>
            <a:r>
              <a:rPr lang="en-US" altLang="zh-CN" sz="1800" dirty="0"/>
              <a:t>4</a:t>
            </a:r>
            <a:r>
              <a:rPr lang="zh-CN" altLang="en-US" sz="1800" dirty="0"/>
              <a:t>、</a:t>
            </a:r>
            <a:r>
              <a:rPr lang="en-US" altLang="zh-CN" sz="1800" dirty="0"/>
              <a:t>plugins</a:t>
            </a:r>
            <a:r>
              <a:rPr lang="zh-CN" altLang="en-US" sz="1800" dirty="0"/>
              <a:t>：自定义 </a:t>
            </a:r>
            <a:r>
              <a:rPr lang="en-US" altLang="zh-CN" sz="1800" dirty="0"/>
              <a:t>webpack </a:t>
            </a:r>
            <a:r>
              <a:rPr lang="zh-CN" altLang="en-US" sz="1800" dirty="0"/>
              <a:t>构建过程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4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Loader:</a:t>
            </a:r>
            <a:r>
              <a:rPr lang="zh-CN" altLang="en-US" dirty="0" smtClean="0"/>
              <a:t>模块源代码转换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loader </a:t>
            </a:r>
            <a:r>
              <a:rPr lang="zh-CN" altLang="en-US" dirty="0"/>
              <a:t>可以使你在 </a:t>
            </a:r>
            <a:r>
              <a:rPr lang="en-US" altLang="zh-CN" dirty="0"/>
              <a:t>import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模块</a:t>
            </a:r>
            <a:r>
              <a:rPr lang="zh-CN" altLang="en-US" dirty="0"/>
              <a:t>时预处理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js</a:t>
            </a:r>
            <a:r>
              <a:rPr lang="zh-CN" altLang="en-US" dirty="0" smtClean="0"/>
              <a:t>语言转换、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语法转换、图片文字转换等</a:t>
            </a:r>
            <a:r>
              <a:rPr lang="en-US" altLang="zh-CN" dirty="0" smtClean="0"/>
              <a:t>)</a:t>
            </a:r>
          </a:p>
          <a:p>
            <a:pPr marL="0" indent="0"/>
            <a:r>
              <a:rPr lang="zh-CN" altLang="en-US" dirty="0" smtClean="0"/>
              <a:t>常用</a:t>
            </a:r>
            <a:r>
              <a:rPr lang="en-US" altLang="zh-CN" dirty="0" smtClean="0"/>
              <a:t>loader:</a:t>
            </a:r>
          </a:p>
          <a:p>
            <a:pPr marL="0" indent="0"/>
            <a:r>
              <a:rPr lang="en-US" altLang="zh-CN" dirty="0"/>
              <a:t>	</a:t>
            </a:r>
            <a:r>
              <a:rPr lang="en-US" altLang="zh-CN" dirty="0" smtClean="0"/>
              <a:t>js: babel-loader(es6+</a:t>
            </a:r>
            <a:r>
              <a:rPr lang="zh-CN" altLang="en-US" dirty="0" smtClean="0"/>
              <a:t>语法转换</a:t>
            </a:r>
            <a:r>
              <a:rPr lang="en-US" altLang="zh-CN" dirty="0" smtClean="0"/>
              <a:t>)</a:t>
            </a:r>
          </a:p>
          <a:p>
            <a:pPr marL="0" indent="0"/>
            <a:r>
              <a:rPr lang="en-US" altLang="zh-CN" dirty="0"/>
              <a:t>	</a:t>
            </a:r>
            <a:r>
              <a:rPr lang="en-US" altLang="zh-CN" dirty="0" smtClean="0"/>
              <a:t>css: style-loader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postcss-loader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less/sass-loader</a:t>
            </a:r>
          </a:p>
          <a:p>
            <a:pPr marL="0" indent="0"/>
            <a:r>
              <a:rPr lang="en-US" altLang="zh-CN" dirty="0"/>
              <a:t>	</a:t>
            </a:r>
            <a:r>
              <a:rPr lang="zh-CN" altLang="en-US" dirty="0" smtClean="0"/>
              <a:t>图片文件</a:t>
            </a:r>
            <a:r>
              <a:rPr lang="en-US" altLang="zh-CN" dirty="0" smtClean="0"/>
              <a:t>: file-loader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url-loader</a:t>
            </a:r>
          </a:p>
          <a:p>
            <a:pPr marL="0" indent="0"/>
            <a:r>
              <a:rPr lang="zh-CN" altLang="en-US" dirty="0" smtClean="0"/>
              <a:t>更多：</a:t>
            </a:r>
            <a:r>
              <a:rPr lang="en-US" altLang="zh-CN" dirty="0">
                <a:hlinkClick r:id="rId2"/>
              </a:rPr>
              <a:t>https://www.webpackjs.com/loaders/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4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Plugins:</a:t>
            </a:r>
            <a:r>
              <a:rPr lang="zh-CN" altLang="en-US" dirty="0" smtClean="0"/>
              <a:t>自定义构建过程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webpack</a:t>
            </a:r>
            <a:r>
              <a:rPr lang="zh-CN" altLang="en-US" dirty="0" smtClean="0"/>
              <a:t>打包过程行为，使打包过程更快、打包结果更简洁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常用</a:t>
            </a:r>
            <a:r>
              <a:rPr lang="en-US" altLang="zh-CN" dirty="0" smtClean="0"/>
              <a:t>plugins:</a:t>
            </a:r>
          </a:p>
          <a:p>
            <a:pPr marL="0" indent="0"/>
            <a:r>
              <a:rPr lang="en-US" altLang="zh-CN" dirty="0"/>
              <a:t>	</a:t>
            </a:r>
            <a:r>
              <a:rPr lang="en-US" altLang="zh-CN" dirty="0" smtClean="0"/>
              <a:t>UglifyJsPlugin(JS</a:t>
            </a:r>
            <a:r>
              <a:rPr lang="zh-CN" altLang="en-US" dirty="0"/>
              <a:t>压缩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/>
              <a:t> SplitChunksPlugin (</a:t>
            </a:r>
            <a:r>
              <a:rPr lang="zh-CN" altLang="en-US" dirty="0" smtClean="0"/>
              <a:t>公共依赖提取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HtmlWebpackPlugin(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DefinePlugin(</a:t>
            </a:r>
            <a:r>
              <a:rPr lang="zh-CN" altLang="en-US" dirty="0" smtClean="0"/>
              <a:t>全局变量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HotModuleReplacementPlugin(</a:t>
            </a:r>
            <a:r>
              <a:rPr lang="zh-CN" altLang="en-US" dirty="0" smtClean="0"/>
              <a:t>模块热更新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IgnorePlugin(</a:t>
            </a:r>
            <a:r>
              <a:rPr lang="zh-CN" altLang="en-US" dirty="0" smtClean="0"/>
              <a:t>排除模块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en-US" altLang="zh-CN" dirty="0" smtClean="0"/>
              <a:t>CleanWebpackPlugin(</a:t>
            </a:r>
            <a:r>
              <a:rPr lang="zh-CN" altLang="en-US" dirty="0" smtClean="0"/>
              <a:t>清除指定目录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/>
            <a:r>
              <a:rPr lang="zh-CN" altLang="en-US" dirty="0" smtClean="0"/>
              <a:t>更多：</a:t>
            </a:r>
            <a:r>
              <a:rPr lang="en-US" altLang="zh-CN" dirty="0">
                <a:hlinkClick r:id="rId2"/>
              </a:rPr>
              <a:t>https://www.webpackjs.com/plugins/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2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四、开发必备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/>
            <a:endParaRPr lang="en-US" altLang="zh-CN" sz="1800" dirty="0"/>
          </a:p>
          <a:p>
            <a:pPr lvl="5"/>
            <a:endParaRPr lang="en-US" altLang="zh-CN" sz="1800" dirty="0" smtClean="0"/>
          </a:p>
          <a:p>
            <a:pPr lvl="5"/>
            <a:endParaRPr lang="en-US" altLang="zh-CN" sz="1800" dirty="0"/>
          </a:p>
          <a:p>
            <a:pPr lvl="5"/>
            <a:endParaRPr lang="en-US" altLang="zh-CN" sz="1800" dirty="0"/>
          </a:p>
          <a:p>
            <a:pPr lvl="5"/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webpack-dev-server</a:t>
            </a:r>
            <a:r>
              <a:rPr lang="zh-CN" altLang="en-US" sz="1800" dirty="0"/>
              <a:t>：自动编译</a:t>
            </a:r>
            <a:endParaRPr lang="en-US" altLang="zh-CN" sz="1800" dirty="0"/>
          </a:p>
          <a:p>
            <a:pPr lvl="5"/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hot-module-replacement</a:t>
            </a:r>
            <a:r>
              <a:rPr lang="zh-CN" altLang="en-US" sz="1800" dirty="0"/>
              <a:t>：模块热更新</a:t>
            </a:r>
          </a:p>
        </p:txBody>
      </p:sp>
    </p:spTree>
    <p:extLst>
      <p:ext uri="{BB962C8B-B14F-4D97-AF65-F5344CB8AC3E}">
        <p14:creationId xmlns:p14="http://schemas.microsoft.com/office/powerpoint/2010/main" val="10342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webpack-dev-server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功能描述：建立一个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服务器，并能够实时重新加载最新编译结果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319896" y="2564904"/>
            <a:ext cx="2317516" cy="2902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Webpack-dev-server</a:t>
            </a:r>
          </a:p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86877" y="3280930"/>
            <a:ext cx="1227699" cy="4442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源代码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376920" y="3538105"/>
            <a:ext cx="888423" cy="28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89091" y="3355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变更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86877" y="4687744"/>
            <a:ext cx="1173147" cy="452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编译代码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314576" y="3928341"/>
            <a:ext cx="950768" cy="98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18509" y="44433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751218" y="3439373"/>
            <a:ext cx="944982" cy="19171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浏览器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314576" y="5018809"/>
            <a:ext cx="950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492248" y="5081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通信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689254" y="4438559"/>
            <a:ext cx="1005320" cy="47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58139" y="47349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接收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5689254" y="4397934"/>
            <a:ext cx="100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37916" y="39711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请求资源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3529012" y="3421208"/>
            <a:ext cx="1907084" cy="5515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Compiler</a:t>
            </a:r>
            <a:r>
              <a:rPr lang="zh-CN" altLang="en-US" dirty="0" smtClean="0">
                <a:solidFill>
                  <a:schemeClr val="tx1"/>
                </a:solidFill>
              </a:rPr>
              <a:t>实例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514076" y="4188986"/>
            <a:ext cx="1994029" cy="432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本地</a:t>
            </a:r>
            <a:r>
              <a:rPr lang="en-US" altLang="zh-CN" dirty="0" smtClean="0">
                <a:solidFill>
                  <a:schemeClr val="tx1"/>
                </a:solidFill>
              </a:rPr>
              <a:t>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529012" y="4812647"/>
            <a:ext cx="1902087" cy="4885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websocket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hot-module-replacement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功能描述：改动代码时动态更新发生改动的模块，而不是全局刷新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71551" y="3374449"/>
            <a:ext cx="1117022" cy="1636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Source code change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626429" y="3397828"/>
            <a:ext cx="1215737" cy="1636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Name.hash.hot-update.js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12478" y="3374447"/>
            <a:ext cx="1122218" cy="1636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150918" y="4216112"/>
            <a:ext cx="1410566" cy="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909705" y="4216111"/>
            <a:ext cx="132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五、高级功能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6"/>
            <a:endParaRPr lang="en-US" altLang="zh-CN" sz="1800" dirty="0" smtClean="0"/>
          </a:p>
          <a:p>
            <a:pPr lvl="6"/>
            <a:endParaRPr lang="en-US" altLang="zh-CN" sz="1800" dirty="0"/>
          </a:p>
          <a:p>
            <a:pPr lvl="6"/>
            <a:endParaRPr lang="en-US" altLang="zh-CN" sz="1800" dirty="0"/>
          </a:p>
          <a:p>
            <a:pPr lvl="6"/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tree shaking</a:t>
            </a:r>
          </a:p>
          <a:p>
            <a:pPr lvl="6"/>
            <a:r>
              <a:rPr lang="en-US" altLang="zh-CN" sz="1800" dirty="0"/>
              <a:t>2</a:t>
            </a:r>
            <a:r>
              <a:rPr lang="zh-CN" altLang="en-US" sz="1800" dirty="0"/>
              <a:t>、不同环境打包配置</a:t>
            </a:r>
            <a:endParaRPr lang="en-US" altLang="zh-CN" sz="1800" dirty="0"/>
          </a:p>
          <a:p>
            <a:pPr lvl="6"/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code splitting</a:t>
            </a:r>
          </a:p>
          <a:p>
            <a:pPr lvl="6"/>
            <a:r>
              <a:rPr lang="en-US" altLang="zh-CN" sz="1800" dirty="0"/>
              <a:t>4</a:t>
            </a:r>
            <a:r>
              <a:rPr lang="zh-CN" altLang="en-US" sz="1800" dirty="0"/>
              <a:t>、</a:t>
            </a:r>
            <a:r>
              <a:rPr lang="en-US" altLang="zh-CN" sz="1800" dirty="0"/>
              <a:t>lazy loading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30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tree shaking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功能描述：打包时剔除无用代码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如何使用：</a:t>
            </a:r>
            <a:endParaRPr lang="en-US" altLang="zh-CN" dirty="0" smtClean="0"/>
          </a:p>
          <a:p>
            <a:pPr marL="0" indent="0"/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使用 </a:t>
            </a:r>
            <a:r>
              <a:rPr lang="en-US" altLang="zh-CN" dirty="0"/>
              <a:t>ES2015 </a:t>
            </a:r>
            <a:r>
              <a:rPr lang="zh-CN" altLang="en-US" dirty="0"/>
              <a:t>模块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/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/>
              <a:t>、在项目 </a:t>
            </a:r>
            <a:r>
              <a:rPr lang="en-US" altLang="zh-CN" dirty="0"/>
              <a:t>package.json </a:t>
            </a:r>
            <a:r>
              <a:rPr lang="zh-CN" altLang="en-US" dirty="0"/>
              <a:t>文件中，添加一个 </a:t>
            </a:r>
            <a:r>
              <a:rPr lang="en-US" altLang="zh-CN" dirty="0"/>
              <a:t>"</a:t>
            </a:r>
            <a:r>
              <a:rPr lang="en-US" altLang="zh-CN" dirty="0" smtClean="0"/>
              <a:t>sideEffects" </a:t>
            </a:r>
            <a:r>
              <a:rPr lang="zh-CN" altLang="en-US" dirty="0" smtClean="0"/>
              <a:t>入口</a:t>
            </a:r>
            <a:endParaRPr lang="en-US" altLang="zh-CN" dirty="0" smtClean="0"/>
          </a:p>
          <a:p>
            <a:pPr marL="0" indent="0"/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/>
              <a:t>、引入一个能够删除未引用代码</a:t>
            </a:r>
            <a:r>
              <a:rPr lang="en-US" altLang="zh-CN" dirty="0"/>
              <a:t>(dead code)</a:t>
            </a:r>
            <a:r>
              <a:rPr lang="zh-CN" altLang="en-US" dirty="0"/>
              <a:t>的压缩工具</a:t>
            </a:r>
            <a:r>
              <a:rPr lang="en-US" altLang="zh-CN" dirty="0"/>
              <a:t>(minifier)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5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、不同环境打包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为什么需要分环境打包？</a:t>
            </a:r>
            <a:endParaRPr lang="en-US" altLang="zh-CN" dirty="0" smtClean="0"/>
          </a:p>
          <a:p>
            <a:pPr marL="0" indent="0"/>
            <a:r>
              <a:rPr lang="en-US" altLang="zh-CN" dirty="0"/>
              <a:t>	</a:t>
            </a:r>
            <a:r>
              <a:rPr lang="zh-CN" altLang="en-US" dirty="0" smtClean="0"/>
              <a:t>不同环境关注点不一样。如开发环境需要实时加载</a:t>
            </a:r>
            <a:r>
              <a:rPr lang="en-US" altLang="zh-CN" dirty="0" smtClean="0"/>
              <a:t>(live loading)</a:t>
            </a:r>
            <a:r>
              <a:rPr lang="zh-CN" altLang="en-US" dirty="0" smtClean="0"/>
              <a:t>、模块热更新、</a:t>
            </a:r>
            <a:r>
              <a:rPr lang="en-US" altLang="zh-CN" dirty="0" smtClean="0"/>
              <a:t>source-map</a:t>
            </a:r>
            <a:r>
              <a:rPr lang="zh-CN" altLang="en-US" dirty="0" smtClean="0"/>
              <a:t>、本地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，而生产环境不需要以上功能；反之，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生产环境关注更小体积的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、更优化的资源、更快的运行速度，而这并不是开发环境关心的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74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2" y="1593850"/>
            <a:ext cx="7200897" cy="769817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2" y="2454519"/>
            <a:ext cx="7200897" cy="269240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6"/>
            <a:r>
              <a:rPr lang="zh-CN" altLang="en-US" sz="1800" dirty="0" smtClean="0"/>
              <a:t>   一</a:t>
            </a:r>
            <a:r>
              <a:rPr lang="zh-CN" altLang="en-US" sz="1800" dirty="0"/>
              <a:t>、简介</a:t>
            </a:r>
            <a:endParaRPr lang="en-US" altLang="zh-CN" sz="1800" dirty="0"/>
          </a:p>
          <a:p>
            <a:pPr lvl="6"/>
            <a:r>
              <a:rPr lang="zh-CN" altLang="en-US" sz="1800" dirty="0" smtClean="0"/>
              <a:t>   二</a:t>
            </a:r>
            <a:r>
              <a:rPr lang="zh-CN" altLang="en-US" sz="1800" dirty="0"/>
              <a:t>、基本使用</a:t>
            </a:r>
            <a:endParaRPr lang="en-US" altLang="zh-CN" sz="1800" dirty="0"/>
          </a:p>
          <a:p>
            <a:pPr lvl="6"/>
            <a:r>
              <a:rPr lang="zh-CN" altLang="en-US" sz="1800" dirty="0" smtClean="0"/>
              <a:t>   三</a:t>
            </a:r>
            <a:r>
              <a:rPr lang="zh-CN" altLang="en-US" sz="1800" dirty="0"/>
              <a:t>、配置详解</a:t>
            </a:r>
            <a:endParaRPr lang="en-US" altLang="zh-CN" sz="1800" dirty="0"/>
          </a:p>
          <a:p>
            <a:pPr lvl="6"/>
            <a:r>
              <a:rPr lang="zh-CN" altLang="en-US" sz="1800" dirty="0" smtClean="0"/>
              <a:t>   四</a:t>
            </a:r>
            <a:r>
              <a:rPr lang="zh-CN" altLang="en-US" sz="1800" dirty="0"/>
              <a:t>、开发必备</a:t>
            </a:r>
            <a:endParaRPr lang="en-US" altLang="zh-CN" sz="1800" dirty="0"/>
          </a:p>
          <a:p>
            <a:pPr lvl="6"/>
            <a:r>
              <a:rPr lang="zh-CN" altLang="en-US" sz="1800" dirty="0" smtClean="0"/>
              <a:t>   五</a:t>
            </a:r>
            <a:r>
              <a:rPr lang="zh-CN" altLang="en-US" sz="1800" dirty="0"/>
              <a:t>、高级功能</a:t>
            </a:r>
            <a:endParaRPr lang="en-US" altLang="zh-CN" sz="1800" dirty="0"/>
          </a:p>
          <a:p>
            <a:pPr lvl="6"/>
            <a:r>
              <a:rPr lang="zh-CN" altLang="en-US" sz="1800" dirty="0" smtClean="0"/>
              <a:t>   六</a:t>
            </a:r>
            <a:r>
              <a:rPr lang="zh-CN" altLang="en-US" sz="1800" dirty="0"/>
              <a:t>、性能优化</a:t>
            </a:r>
            <a:endParaRPr lang="en-US" altLang="zh-CN" sz="1800" dirty="0"/>
          </a:p>
          <a:p>
            <a:pPr lvl="6"/>
            <a:r>
              <a:rPr lang="zh-CN" altLang="en-US" sz="1800" dirty="0" smtClean="0"/>
              <a:t>   七</a:t>
            </a:r>
            <a:r>
              <a:rPr lang="zh-CN" altLang="en-US" sz="1800" dirty="0"/>
              <a:t>、框架代码分析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215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、安装</a:t>
            </a:r>
            <a:r>
              <a:rPr lang="en-US" altLang="zh-CN" dirty="0" smtClean="0"/>
              <a:t>webpack-merge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、分不同环境编写对应的</a:t>
            </a:r>
            <a:r>
              <a:rPr lang="en-US" altLang="zh-CN" dirty="0" smtClean="0"/>
              <a:t>webpack.dev.js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webpack.prod.js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、公共部分提取，使用</a:t>
            </a:r>
            <a:r>
              <a:rPr lang="en-US" altLang="zh-CN" dirty="0" smtClean="0"/>
              <a:t>webpack-merge</a:t>
            </a:r>
            <a:r>
              <a:rPr lang="zh-CN" altLang="en-US" dirty="0" smtClean="0"/>
              <a:t>合并到不同环境对应配置文件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、配置</a:t>
            </a:r>
            <a:r>
              <a:rPr lang="en-US" altLang="zh-CN" dirty="0" smtClean="0"/>
              <a:t>package.json</a:t>
            </a:r>
            <a:r>
              <a:rPr lang="zh-CN" altLang="en-US" dirty="0" smtClean="0"/>
              <a:t>指令，不同环境配置不同的</a:t>
            </a:r>
            <a:r>
              <a:rPr lang="en-US" altLang="zh-CN" dirty="0" smtClean="0"/>
              <a:t>config</a:t>
            </a:r>
            <a:r>
              <a:rPr lang="zh-CN" altLang="en-US" dirty="0" smtClean="0"/>
              <a:t>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7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code-spliting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</a:t>
            </a:r>
            <a:r>
              <a:rPr lang="zh-CN" altLang="en-US" dirty="0"/>
              <a:t>把代码分离到不同的 </a:t>
            </a:r>
            <a:r>
              <a:rPr lang="en-US" altLang="zh-CN" dirty="0"/>
              <a:t>bundle </a:t>
            </a:r>
            <a:r>
              <a:rPr lang="zh-CN" altLang="en-US" dirty="0"/>
              <a:t>中，控制资源加载</a:t>
            </a:r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常用分离方法：</a:t>
            </a:r>
            <a:endParaRPr lang="en-US" altLang="zh-CN" dirty="0" smtClean="0"/>
          </a:p>
          <a:p>
            <a:pPr marL="0" indent="0"/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、入口起点分离</a:t>
            </a:r>
            <a:endParaRPr lang="en-US" altLang="zh-CN" dirty="0" smtClean="0"/>
          </a:p>
          <a:p>
            <a:pPr marL="0" indent="0"/>
            <a:r>
              <a:rPr lang="en-US" altLang="zh-CN" dirty="0" smtClean="0"/>
              <a:t>	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CommonsChunkPlugin</a:t>
            </a:r>
            <a:r>
              <a:rPr lang="zh-CN" altLang="en-US" dirty="0" smtClean="0"/>
              <a:t>去重分离</a:t>
            </a:r>
            <a:r>
              <a:rPr lang="en-US" altLang="zh-CN" dirty="0" smtClean="0"/>
              <a:t>(V4</a:t>
            </a:r>
            <a:r>
              <a:rPr lang="zh-CN" altLang="en-US" dirty="0" smtClean="0"/>
              <a:t>已被</a:t>
            </a:r>
            <a:r>
              <a:rPr lang="en-US" altLang="zh-CN" dirty="0" smtClean="0"/>
              <a:t> SplitChunksPlugin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)</a:t>
            </a:r>
          </a:p>
          <a:p>
            <a:pPr marL="0" indent="0"/>
            <a:r>
              <a:rPr lang="en-US" altLang="zh-CN" dirty="0" smtClean="0"/>
              <a:t>	3</a:t>
            </a:r>
            <a:r>
              <a:rPr lang="zh-CN" altLang="en-US" dirty="0" smtClean="0"/>
              <a:t>、模块内联调用分离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8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lazy-loading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功能描述：按需加载各个模块，仅当组件加载时才加载对应</a:t>
            </a:r>
            <a:r>
              <a:rPr lang="en-US" altLang="zh-CN" dirty="0" smtClean="0"/>
              <a:t>js</a:t>
            </a:r>
            <a:r>
              <a:rPr lang="zh-CN" altLang="en-US" dirty="0" smtClean="0"/>
              <a:t>模块，加快应用初始加载速度，减轻总体体积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48544" y="39283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28322" y="5125652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Code-splitting + lazy-loading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05966" y="3912857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Tree-shaking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5" y="3425289"/>
            <a:ext cx="3407569" cy="4214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405" y="3418051"/>
            <a:ext cx="3450431" cy="39290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214" y="4454060"/>
            <a:ext cx="3407569" cy="6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六、性能优化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、保证开发工具版本迭代</a:t>
            </a:r>
            <a:r>
              <a:rPr lang="en-US" altLang="zh-CN" dirty="0" smtClean="0"/>
              <a:t>(node/webpack/npm/yarn)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、合理配置</a:t>
            </a:r>
            <a:r>
              <a:rPr lang="en-US" altLang="zh-CN" dirty="0" smtClean="0"/>
              <a:t>loader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include/exclude</a:t>
            </a:r>
            <a:r>
              <a:rPr lang="zh-CN" altLang="en-US" dirty="0" smtClean="0"/>
              <a:t>，不编译无用资源；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精简准确；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参数合理配置</a:t>
            </a:r>
            <a:r>
              <a:rPr lang="en-US" altLang="zh-CN" dirty="0" smtClean="0"/>
              <a:t>(extention/mainFiles/alias)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DllPlugin</a:t>
            </a:r>
            <a:r>
              <a:rPr lang="zh-CN" altLang="en-US" dirty="0" smtClean="0"/>
              <a:t>插件使用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6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Resolve</a:t>
            </a:r>
            <a:r>
              <a:rPr lang="zh-CN" altLang="en-US" dirty="0" smtClean="0"/>
              <a:t>参数配置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合理配置扩展名</a:t>
            </a:r>
            <a:r>
              <a:rPr lang="en-US" altLang="zh-CN" dirty="0" smtClean="0"/>
              <a:t>(extention)</a:t>
            </a:r>
            <a:r>
              <a:rPr lang="zh-CN" altLang="en-US" dirty="0" smtClean="0"/>
              <a:t>：常用的引入文件，如</a:t>
            </a:r>
            <a:r>
              <a:rPr lang="en-US" altLang="zh-CN" dirty="0" smtClean="0"/>
              <a:t>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等，配置过后引入模块不需要写后缀名，加快开发，配置过多会影响性能；</a:t>
            </a:r>
            <a:endParaRPr lang="en-US" altLang="zh-CN" dirty="0" smtClean="0"/>
          </a:p>
          <a:p>
            <a:r>
              <a:rPr lang="zh-CN" altLang="en-US" dirty="0" smtClean="0"/>
              <a:t>合理配置默认文件</a:t>
            </a:r>
            <a:r>
              <a:rPr lang="en-US" altLang="zh-CN" dirty="0" smtClean="0"/>
              <a:t>(mainFiles)</a:t>
            </a:r>
            <a:r>
              <a:rPr lang="zh-CN" altLang="en-US" dirty="0" smtClean="0"/>
              <a:t>：默认解析目录下的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目标文件，可配置为其他常用名称，引入模块时不再需要写具体文件名；</a:t>
            </a:r>
            <a:endParaRPr lang="en-US" altLang="zh-CN" dirty="0" smtClean="0"/>
          </a:p>
          <a:p>
            <a:r>
              <a:rPr lang="zh-CN" altLang="en-US" dirty="0" smtClean="0"/>
              <a:t>合理配置别名</a:t>
            </a:r>
            <a:r>
              <a:rPr lang="en-US" altLang="zh-CN" dirty="0" smtClean="0"/>
              <a:t>(alias)</a:t>
            </a:r>
            <a:r>
              <a:rPr lang="zh-CN" altLang="en-US" dirty="0" smtClean="0"/>
              <a:t>：使用别名指向常用地址目录，加快开发时模块引用；</a:t>
            </a:r>
            <a:endParaRPr lang="en-US" altLang="zh-CN" dirty="0" smtClean="0"/>
          </a:p>
          <a:p>
            <a:r>
              <a:rPr lang="zh-CN" altLang="en-US" dirty="0"/>
              <a:t>更多</a:t>
            </a:r>
            <a:r>
              <a:rPr lang="zh-CN" altLang="en-US" dirty="0" smtClean="0"/>
              <a:t>配置：</a:t>
            </a:r>
            <a:r>
              <a:rPr lang="en-US" altLang="zh-CN" dirty="0">
                <a:hlinkClick r:id="rId2"/>
              </a:rPr>
              <a:t>https://www.webpackjs.com/configuration/resolve/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9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DllPlugin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功能描述：一次性打包复用性较高且稳定变更较少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redux</a:t>
            </a:r>
            <a:r>
              <a:rPr lang="zh-CN" altLang="en-US" dirty="0" smtClean="0"/>
              <a:t>等框架工具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的代码，后续打包直接引入，只打包业务代码；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71551" y="3564306"/>
            <a:ext cx="937847" cy="16998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react-dom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969477" y="4414228"/>
            <a:ext cx="1565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990575" y="4072529"/>
            <a:ext cx="234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Webpack.dll.config.js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62944" y="447892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DllPlugin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15686" y="3564305"/>
            <a:ext cx="1472130" cy="1699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src/dll/venders.js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src/dll/venders.manifest.json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140569" y="4414228"/>
            <a:ext cx="1565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90582" y="4137229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Webpack.config.js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32117" y="4478928"/>
            <a:ext cx="1503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DllReferencePlugin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832898" y="3564306"/>
            <a:ext cx="984739" cy="16930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Index.html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060575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3600" b="0" spc="600" dirty="0" smtClean="0">
                <a:solidFill>
                  <a:srgbClr val="FF33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	</a:t>
            </a:r>
            <a:r>
              <a:rPr lang="zh-CN" altLang="en-US" sz="3600" b="0" spc="600" dirty="0" smtClean="0">
                <a:solidFill>
                  <a:srgbClr val="FF33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放眼</a:t>
            </a:r>
            <a:r>
              <a:rPr lang="zh-CN" altLang="en-US" sz="3600" b="0" spc="600" dirty="0" smtClean="0">
                <a:solidFill>
                  <a:srgbClr val="FF33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未来，争取更大进步！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7450" y="3705225"/>
            <a:ext cx="6408738" cy="935038"/>
          </a:xfrm>
          <a:noFill/>
        </p:spPr>
        <p:txBody>
          <a:bodyPr/>
          <a:lstStyle/>
          <a:p>
            <a:pPr marL="0" indent="0" algn="ctr" eaLnBrk="1" hangingPunct="1"/>
            <a:r>
              <a:rPr lang="zh-CN" altLang="en-US" sz="2800" spc="3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谢谢各位</a:t>
            </a:r>
            <a:r>
              <a:rPr lang="en-US" altLang="zh-CN" sz="2800" spc="3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37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一、简介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2" y="2628410"/>
            <a:ext cx="7200897" cy="2489202"/>
          </a:xfrm>
        </p:spPr>
        <p:txBody>
          <a:bodyPr>
            <a:normAutofit/>
          </a:bodyPr>
          <a:lstStyle/>
          <a:p>
            <a:pPr marL="2400300" lvl="7" indent="0"/>
            <a:endParaRPr lang="en-US" altLang="zh-CN" sz="1800" dirty="0"/>
          </a:p>
          <a:p>
            <a:pPr marL="2400300" lvl="7" indent="0"/>
            <a:endParaRPr lang="en-US" altLang="zh-CN" sz="1800" dirty="0"/>
          </a:p>
          <a:p>
            <a:pPr lvl="5"/>
            <a:r>
              <a:rPr lang="en-US" altLang="zh-CN" sz="1800" dirty="0"/>
              <a:t>1</a:t>
            </a:r>
            <a:r>
              <a:rPr lang="zh-CN" altLang="en-US" sz="1800" dirty="0"/>
              <a:t>、模块打包工具出现的原因</a:t>
            </a:r>
            <a:endParaRPr lang="en-US" altLang="zh-CN" sz="1800" dirty="0"/>
          </a:p>
          <a:p>
            <a:pPr lvl="5"/>
            <a:r>
              <a:rPr lang="en-US" altLang="zh-CN" sz="1800" dirty="0"/>
              <a:t>2</a:t>
            </a:r>
            <a:r>
              <a:rPr lang="zh-CN" altLang="en-US" sz="1800" dirty="0"/>
              <a:t>、什么是</a:t>
            </a:r>
            <a:r>
              <a:rPr lang="en-US" altLang="zh-CN" sz="1800" dirty="0"/>
              <a:t>webpack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037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、模块</a:t>
            </a:r>
            <a:r>
              <a:rPr lang="zh-CN" altLang="en-US" sz="2400" dirty="0">
                <a:solidFill>
                  <a:srgbClr val="FF0000"/>
                </a:solidFill>
              </a:rPr>
              <a:t>打包工具出现的</a:t>
            </a:r>
            <a:r>
              <a:rPr lang="zh-CN" altLang="en-US" sz="2400" dirty="0">
                <a:solidFill>
                  <a:srgbClr val="FF0000"/>
                </a:solidFill>
              </a:rPr>
              <a:t>原因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dirty="0" smtClean="0"/>
              <a:t>不使用打包工具开发模式：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</a:p>
          <a:p>
            <a:pPr marL="0" indent="0"/>
            <a:r>
              <a:rPr lang="zh-CN" altLang="en-US" dirty="0" smtClean="0"/>
              <a:t>开发案例：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8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8" y="548680"/>
            <a:ext cx="709832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加载多个依赖文件</a:t>
            </a:r>
            <a:endParaRPr lang="en-US" altLang="zh-CN" dirty="0" smtClean="0"/>
          </a:p>
          <a:p>
            <a:r>
              <a:rPr lang="zh-CN" altLang="en-US" dirty="0" smtClean="0"/>
              <a:t>文件依赖不明确</a:t>
            </a:r>
            <a:endParaRPr lang="en-US" altLang="zh-CN" dirty="0" smtClean="0"/>
          </a:p>
          <a:p>
            <a:r>
              <a:rPr lang="zh-CN" altLang="en-US" dirty="0" smtClean="0"/>
              <a:t>难以排查错误</a:t>
            </a:r>
            <a:endParaRPr lang="en-US" altLang="zh-CN" dirty="0" smtClean="0"/>
          </a:p>
          <a:p>
            <a:r>
              <a:rPr lang="zh-CN" altLang="en-US" dirty="0" smtClean="0"/>
              <a:t>代码难以维护</a:t>
            </a:r>
            <a:endParaRPr lang="en-US" altLang="zh-CN" dirty="0" smtClean="0"/>
          </a:p>
          <a:p>
            <a:pPr marL="0" indent="0"/>
            <a:r>
              <a:rPr lang="zh-CN" altLang="en-US" dirty="0" smtClean="0"/>
              <a:t>解决方案：主页引入</a:t>
            </a:r>
            <a:r>
              <a:rPr lang="en-US" altLang="zh-CN" dirty="0" smtClean="0"/>
              <a:t>index.js</a:t>
            </a:r>
            <a:r>
              <a:rPr lang="zh-CN" altLang="en-US" dirty="0" smtClean="0"/>
              <a:t>；入口</a:t>
            </a:r>
            <a:r>
              <a:rPr lang="en-US" altLang="zh-CN" dirty="0" smtClean="0"/>
              <a:t>js</a:t>
            </a:r>
            <a:r>
              <a:rPr lang="zh-CN" altLang="en-US" dirty="0" smtClean="0"/>
              <a:t>里面使用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引入对应依赖</a:t>
            </a:r>
            <a:r>
              <a:rPr lang="en-US" altLang="zh-CN" dirty="0" smtClean="0"/>
              <a:t>(ES Moudule)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0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、什么</a:t>
            </a:r>
            <a:r>
              <a:rPr lang="zh-CN" altLang="en-US" dirty="0"/>
              <a:t>是</a:t>
            </a:r>
            <a:r>
              <a:rPr lang="en-US" altLang="zh-CN" dirty="0"/>
              <a:t>webpack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官方释义：</a:t>
            </a:r>
            <a:r>
              <a:rPr lang="zh-CN" altLang="en-US" dirty="0">
                <a:solidFill>
                  <a:srgbClr val="FF0000"/>
                </a:solidFill>
              </a:rPr>
              <a:t>本质上，</a:t>
            </a:r>
            <a:r>
              <a:rPr lang="en-US" altLang="zh-CN" i="1" dirty="0">
                <a:solidFill>
                  <a:srgbClr val="FF0000"/>
                </a:solidFill>
              </a:rPr>
              <a:t>webpack</a:t>
            </a:r>
            <a:r>
              <a:rPr lang="zh-CN" altLang="en-US" dirty="0">
                <a:solidFill>
                  <a:srgbClr val="FF0000"/>
                </a:solidFill>
              </a:rPr>
              <a:t> 是一个现代 </a:t>
            </a:r>
            <a:r>
              <a:rPr lang="en-US" altLang="zh-CN" dirty="0">
                <a:solidFill>
                  <a:srgbClr val="FF0000"/>
                </a:solidFill>
              </a:rPr>
              <a:t>JavaScript </a:t>
            </a:r>
            <a:r>
              <a:rPr lang="zh-CN" altLang="en-US" dirty="0">
                <a:solidFill>
                  <a:srgbClr val="FF0000"/>
                </a:solidFill>
              </a:rPr>
              <a:t>应用程序的</a:t>
            </a:r>
            <a:r>
              <a:rPr lang="zh-CN" altLang="en-US" i="1" dirty="0">
                <a:solidFill>
                  <a:srgbClr val="FF0000"/>
                </a:solidFill>
              </a:rPr>
              <a:t>静态模块打包</a:t>
            </a:r>
            <a:r>
              <a:rPr lang="zh-CN" altLang="en-US" i="1" dirty="0" smtClean="0">
                <a:solidFill>
                  <a:srgbClr val="FF0000"/>
                </a:solidFill>
              </a:rPr>
              <a:t>器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示意图：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67" y="4069556"/>
            <a:ext cx="2135981" cy="8072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3" y="4158853"/>
            <a:ext cx="2257425" cy="5214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639" y="3450247"/>
            <a:ext cx="1135856" cy="2045861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3329354" y="4473177"/>
            <a:ext cx="621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298831" y="4473177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二</a:t>
            </a:r>
            <a:r>
              <a:rPr lang="zh-CN" altLang="en-US" dirty="0" smtClean="0">
                <a:solidFill>
                  <a:srgbClr val="FF0000"/>
                </a:solidFill>
              </a:rPr>
              <a:t>、基本使用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2" y="2628410"/>
            <a:ext cx="7200897" cy="2489202"/>
          </a:xfrm>
        </p:spPr>
        <p:txBody>
          <a:bodyPr>
            <a:normAutofit/>
          </a:bodyPr>
          <a:lstStyle/>
          <a:p>
            <a:pPr marL="2400300" lvl="7" indent="0"/>
            <a:endParaRPr lang="en-US" altLang="zh-CN" sz="1800" dirty="0"/>
          </a:p>
          <a:p>
            <a:pPr marL="2400300" lvl="7" indent="0"/>
            <a:endParaRPr lang="en-US" altLang="zh-CN" sz="1800" dirty="0"/>
          </a:p>
          <a:p>
            <a:pPr lvl="7"/>
            <a:r>
              <a:rPr lang="en-US" altLang="zh-CN" sz="1800" dirty="0"/>
              <a:t>1</a:t>
            </a:r>
            <a:r>
              <a:rPr lang="zh-CN" altLang="en-US" sz="1800" dirty="0"/>
              <a:t>、安装</a:t>
            </a:r>
            <a:endParaRPr lang="en-US" altLang="zh-CN" sz="1800" dirty="0"/>
          </a:p>
          <a:p>
            <a:pPr lvl="7"/>
            <a:r>
              <a:rPr lang="en-US" altLang="zh-CN" sz="1800" dirty="0"/>
              <a:t>2</a:t>
            </a:r>
            <a:r>
              <a:rPr lang="zh-CN" altLang="en-US" sz="1800" dirty="0"/>
              <a:t>、基本配置</a:t>
            </a:r>
          </a:p>
        </p:txBody>
      </p:sp>
    </p:spTree>
    <p:extLst>
      <p:ext uri="{BB962C8B-B14F-4D97-AF65-F5344CB8AC3E}">
        <p14:creationId xmlns:p14="http://schemas.microsoft.com/office/powerpoint/2010/main" val="26678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2" y="2753944"/>
            <a:ext cx="7200897" cy="2489202"/>
          </a:xfrm>
        </p:spPr>
        <p:txBody>
          <a:bodyPr/>
          <a:lstStyle/>
          <a:p>
            <a:r>
              <a:rPr lang="zh-CN" altLang="en-US" dirty="0" smtClean="0"/>
              <a:t>安装指令：</a:t>
            </a:r>
            <a:endParaRPr lang="en-US" altLang="zh-CN" dirty="0" smtClean="0"/>
          </a:p>
          <a:p>
            <a:r>
              <a:rPr lang="en-US" altLang="zh-CN" dirty="0" smtClean="0"/>
              <a:t>4.0+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全局安装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本地安装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5999" y="3023601"/>
            <a:ext cx="2930770" cy="103875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r>
              <a:rPr lang="zh-CN" altLang="zh-CN" sz="675" dirty="0">
                <a:solidFill>
                  <a:srgbClr val="A5CEE1"/>
                </a:solidFill>
                <a:latin typeface="Arial Unicode MS" panose="020B0604020202020204" pitchFamily="34" charset="-122"/>
                <a:ea typeface="Source Code Pro"/>
              </a:rPr>
              <a:t>npm </a:t>
            </a:r>
            <a:r>
              <a:rPr lang="zh-CN" altLang="zh-CN" sz="675" dirty="0">
                <a:solidFill>
                  <a:srgbClr val="62B1D8"/>
                </a:solidFill>
                <a:latin typeface="Arial Unicode MS" panose="020B0604020202020204" pitchFamily="34" charset="-122"/>
                <a:ea typeface="Source Code Pro"/>
              </a:rPr>
              <a:t>install</a:t>
            </a:r>
            <a:r>
              <a:rPr lang="zh-CN" altLang="zh-CN" sz="675" dirty="0">
                <a:solidFill>
                  <a:srgbClr val="A5CEE1"/>
                </a:solidFill>
                <a:latin typeface="Arial Unicode MS" panose="020B0604020202020204" pitchFamily="34" charset="-122"/>
                <a:ea typeface="Source Code Pro"/>
              </a:rPr>
              <a:t> --save-dev webpack</a:t>
            </a:r>
            <a:r>
              <a:rPr lang="zh-CN" altLang="zh-CN" sz="600" dirty="0"/>
              <a:t> </a:t>
            </a:r>
            <a:endParaRPr lang="zh-CN" altLang="zh-CN" sz="135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58108" y="3501008"/>
            <a:ext cx="3358661" cy="103875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r>
              <a:rPr lang="zh-CN" altLang="zh-CN" sz="675" dirty="0">
                <a:solidFill>
                  <a:srgbClr val="A5CEE1"/>
                </a:solidFill>
                <a:latin typeface="Arial Unicode MS" panose="020B0604020202020204" pitchFamily="34" charset="-122"/>
                <a:ea typeface="Source Code Pro"/>
              </a:rPr>
              <a:t>npm </a:t>
            </a:r>
            <a:r>
              <a:rPr lang="zh-CN" altLang="zh-CN" sz="675" dirty="0">
                <a:solidFill>
                  <a:srgbClr val="62B1D8"/>
                </a:solidFill>
                <a:latin typeface="Arial Unicode MS" panose="020B0604020202020204" pitchFamily="34" charset="-122"/>
                <a:ea typeface="Source Code Pro"/>
              </a:rPr>
              <a:t>install</a:t>
            </a:r>
            <a:r>
              <a:rPr lang="zh-CN" altLang="zh-CN" sz="675" dirty="0">
                <a:solidFill>
                  <a:srgbClr val="A5CEE1"/>
                </a:solidFill>
                <a:latin typeface="Arial Unicode MS" panose="020B0604020202020204" pitchFamily="34" charset="-122"/>
                <a:ea typeface="Source Code Pro"/>
              </a:rPr>
              <a:t> --save-dev webpack-cli</a:t>
            </a:r>
            <a:r>
              <a:rPr lang="zh-CN" altLang="zh-CN" sz="600" dirty="0"/>
              <a:t> </a:t>
            </a:r>
            <a:endParaRPr lang="zh-CN" altLang="zh-CN" sz="1350" dirty="0"/>
          </a:p>
        </p:txBody>
      </p:sp>
    </p:spTree>
    <p:extLst>
      <p:ext uri="{BB962C8B-B14F-4D97-AF65-F5344CB8AC3E}">
        <p14:creationId xmlns:p14="http://schemas.microsoft.com/office/powerpoint/2010/main" val="17402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3C_PPT_模板(V2.0)">
  <a:themeElements>
    <a:clrScheme name="H3C_PPT_模板(V2.0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3C_PPT_模板(V2.0)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3C_PPT_模板(V2.0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模板(V2.0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模板(V2.0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模板(V2.0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模板(V2.0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模板(V2.0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(V2.0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(V2.0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(V2.0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(V2.0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(V2.0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(V2.0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H3C_PPT_模板(V2.0)</Template>
  <TotalTime>6194</TotalTime>
  <Words>725</Words>
  <Application>Microsoft Office PowerPoint</Application>
  <PresentationFormat>全屏显示(4:3)</PresentationFormat>
  <Paragraphs>150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 Unicode MS</vt:lpstr>
      <vt:lpstr>Source Code Pro</vt:lpstr>
      <vt:lpstr>华文彩云</vt:lpstr>
      <vt:lpstr>华文细黑</vt:lpstr>
      <vt:lpstr>华文中宋</vt:lpstr>
      <vt:lpstr>宋体</vt:lpstr>
      <vt:lpstr>微软雅黑</vt:lpstr>
      <vt:lpstr>Arial</vt:lpstr>
      <vt:lpstr>H3C_PPT_模板(V2.0)</vt:lpstr>
      <vt:lpstr>1_自定义设计方案</vt:lpstr>
      <vt:lpstr>2_自定义设计方案</vt:lpstr>
      <vt:lpstr>Webpack从入门到放弃   李政(lys1848)</vt:lpstr>
      <vt:lpstr>目录</vt:lpstr>
      <vt:lpstr>一、简介</vt:lpstr>
      <vt:lpstr>1、模块打包工具出现的原因</vt:lpstr>
      <vt:lpstr>PowerPoint 演示文稿</vt:lpstr>
      <vt:lpstr>缺点</vt:lpstr>
      <vt:lpstr>2、什么是webpack</vt:lpstr>
      <vt:lpstr>二、基本使用</vt:lpstr>
      <vt:lpstr>1、安装</vt:lpstr>
      <vt:lpstr>2、基本配置</vt:lpstr>
      <vt:lpstr>三、配置详解</vt:lpstr>
      <vt:lpstr>Loader:模块源代码转换</vt:lpstr>
      <vt:lpstr>Plugins:自定义构建过程</vt:lpstr>
      <vt:lpstr>四、开发必备</vt:lpstr>
      <vt:lpstr>1、webpack-dev-server</vt:lpstr>
      <vt:lpstr>2、hot-module-replacement</vt:lpstr>
      <vt:lpstr>五、高级功能</vt:lpstr>
      <vt:lpstr>1、tree shaking</vt:lpstr>
      <vt:lpstr>2、不同环境打包</vt:lpstr>
      <vt:lpstr>使用方式</vt:lpstr>
      <vt:lpstr>3、code-spliting</vt:lpstr>
      <vt:lpstr>4、lazy-loading</vt:lpstr>
      <vt:lpstr>六、性能优化</vt:lpstr>
      <vt:lpstr>Resolve参数配置</vt:lpstr>
      <vt:lpstr>DllPlugin使用</vt:lpstr>
      <vt:lpstr> 放眼未来，争取更大进步！</vt:lpstr>
    </vt:vector>
  </TitlesOfParts>
  <Company>Huawei Technologies Co.,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q01346</dc:creator>
  <cp:lastModifiedBy>876733271@qq.com</cp:lastModifiedBy>
  <cp:revision>137</cp:revision>
  <cp:lastPrinted>1601-01-01T00:00:00Z</cp:lastPrinted>
  <dcterms:created xsi:type="dcterms:W3CDTF">2007-11-21T04:06:56Z</dcterms:created>
  <dcterms:modified xsi:type="dcterms:W3CDTF">2019-12-24T08:48:24Z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