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0"/>
  </p:notesMasterIdLst>
  <p:sldIdLst>
    <p:sldId id="256" r:id="rId2"/>
    <p:sldId id="257" r:id="rId3"/>
    <p:sldId id="258" r:id="rId4"/>
    <p:sldId id="259" r:id="rId5"/>
    <p:sldId id="260" r:id="rId6"/>
    <p:sldId id="281" r:id="rId7"/>
    <p:sldId id="274" r:id="rId8"/>
    <p:sldId id="261" r:id="rId9"/>
    <p:sldId id="262" r:id="rId10"/>
    <p:sldId id="282" r:id="rId11"/>
    <p:sldId id="283" r:id="rId12"/>
    <p:sldId id="263" r:id="rId13"/>
    <p:sldId id="264" r:id="rId14"/>
    <p:sldId id="265" r:id="rId15"/>
    <p:sldId id="266" r:id="rId16"/>
    <p:sldId id="267" r:id="rId17"/>
    <p:sldId id="268" r:id="rId18"/>
    <p:sldId id="269" r:id="rId19"/>
    <p:sldId id="284" r:id="rId20"/>
    <p:sldId id="285" r:id="rId21"/>
    <p:sldId id="270" r:id="rId22"/>
    <p:sldId id="271" r:id="rId23"/>
    <p:sldId id="276" r:id="rId24"/>
    <p:sldId id="279" r:id="rId25"/>
    <p:sldId id="273" r:id="rId26"/>
    <p:sldId id="277" r:id="rId27"/>
    <p:sldId id="278" r:id="rId28"/>
    <p:sldId id="280"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114" y="-1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D02EC4-DE32-4521-B1C1-AB0C7030F708}" type="datetimeFigureOut">
              <a:rPr lang="zh-CN" altLang="en-US" smtClean="0"/>
              <a:t>2016/8/24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070D01-BCCD-411C-9706-FF4BDF80B248}" type="slidenum">
              <a:rPr lang="zh-CN" altLang="en-US" smtClean="0"/>
              <a:t>‹#›</a:t>
            </a:fld>
            <a:endParaRPr lang="zh-CN" altLang="en-US"/>
          </a:p>
        </p:txBody>
      </p:sp>
    </p:spTree>
    <p:extLst>
      <p:ext uri="{BB962C8B-B14F-4D97-AF65-F5344CB8AC3E}">
        <p14:creationId xmlns:p14="http://schemas.microsoft.com/office/powerpoint/2010/main" val="86300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A1371BFB-7713-4E1B-B317-49EFE17B9DF2}" type="datetime1">
              <a:rPr lang="zh-CN" altLang="en-US" smtClean="0"/>
              <a:t>2016/8/24</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0C913308-F349-4B6D-A68A-DD1791B4A57B}" type="slidenum">
              <a:rPr lang="zh-CN" altLang="en-US" smtClean="0"/>
              <a:t>‹#›</a:t>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F3A0278-94EC-4701-8B4F-CA4DF94D6287}" type="datetime1">
              <a:rPr lang="zh-CN" altLang="en-US" smtClean="0"/>
              <a:t>2016/8/24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2DEA6B3C-4179-4B11-9619-19A672D3C24E}" type="datetime1">
              <a:rPr lang="zh-CN" altLang="en-US" smtClean="0"/>
              <a:t>2016/8/24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3B26A518-D3D5-45A2-B9A5-27107480509A}" type="datetime1">
              <a:rPr lang="zh-CN" altLang="en-US" smtClean="0"/>
              <a:t>2016/8/24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7A2D8E76-977D-4F2C-B1CB-65C920B9B6E5}" type="datetime1">
              <a:rPr lang="zh-CN" altLang="en-US" smtClean="0"/>
              <a:t>2016/8/24</a:t>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858DBC50-1784-4E3C-A14B-D3CB17F6A051}" type="datetime1">
              <a:rPr lang="zh-CN" altLang="en-US" smtClean="0"/>
              <a:t>2016/8/24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30F0FD8F-D3BD-48C9-AE03-02BAA0675232}" type="datetime1">
              <a:rPr lang="zh-CN" altLang="en-US" smtClean="0"/>
              <a:t>2016/8/24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8315B63E-3A9F-41E8-90F9-7E0ADFF8DEAD}" type="datetime1">
              <a:rPr lang="zh-CN" altLang="en-US" smtClean="0"/>
              <a:t>2016/8/24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ACDF91B-86F0-426B-90BA-FA00A6601D75}" type="datetime1">
              <a:rPr lang="zh-CN" altLang="en-US" smtClean="0"/>
              <a:t>2016/8/24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66557F1-BA42-4AF9-A4BC-A325ABFA1629}" type="datetime1">
              <a:rPr lang="zh-CN" altLang="en-US" smtClean="0"/>
              <a:t>2016/8/24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977A1F32-FC03-4E93-B7C8-E57E2B705E7D}" type="datetime1">
              <a:rPr lang="zh-CN" altLang="en-US" smtClean="0"/>
              <a:t>2016/8/24</a:t>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0C913308-F349-4B6D-A68A-DD1791B4A57B}" type="slidenum">
              <a:rPr lang="zh-CN" altLang="en-US" smtClean="0"/>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smtClean="0"/>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B36D6B1A-4B5D-48CB-8EB8-E449B1700646}" type="datetime1">
              <a:rPr lang="zh-CN" altLang="en-US" smtClean="0"/>
              <a:t>2016/8/24</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8.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2.emf"/></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git.aiiage.com:9000/liu.f/aiibot_bringup"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123728" y="4941168"/>
            <a:ext cx="6461760" cy="1066800"/>
          </a:xfrm>
        </p:spPr>
        <p:txBody>
          <a:bodyPr>
            <a:normAutofit fontScale="85000" lnSpcReduction="20000"/>
          </a:bodyPr>
          <a:lstStyle/>
          <a:p>
            <a:pPr algn="r"/>
            <a:r>
              <a:rPr lang="zh-CN" altLang="en-US" dirty="0" smtClean="0"/>
              <a:t>田野</a:t>
            </a:r>
            <a:endParaRPr lang="en-US" altLang="zh-CN" dirty="0" smtClean="0"/>
          </a:p>
          <a:p>
            <a:pPr algn="r"/>
            <a:r>
              <a:rPr lang="en-US" altLang="zh-CN" dirty="0" smtClean="0"/>
              <a:t>2016/08/24</a:t>
            </a:r>
          </a:p>
          <a:p>
            <a:pPr algn="r"/>
            <a:r>
              <a:rPr lang="zh-CN" altLang="en-US" dirty="0" smtClean="0"/>
              <a:t>深圳市寒武纪智能科技</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1</a:t>
            </a:fld>
            <a:endParaRPr lang="zh-CN" altLang="en-US"/>
          </a:p>
        </p:txBody>
      </p:sp>
      <p:sp>
        <p:nvSpPr>
          <p:cNvPr id="2" name="标题 1"/>
          <p:cNvSpPr>
            <a:spLocks noGrp="1"/>
          </p:cNvSpPr>
          <p:nvPr>
            <p:ph type="ctrTitle"/>
          </p:nvPr>
        </p:nvSpPr>
        <p:spPr>
          <a:xfrm>
            <a:off x="539552" y="1268761"/>
            <a:ext cx="7632848" cy="1872207"/>
          </a:xfrm>
        </p:spPr>
        <p:txBody>
          <a:bodyPr/>
          <a:lstStyle/>
          <a:p>
            <a:r>
              <a:rPr lang="en-US" altLang="zh-CN" sz="5400" dirty="0" smtClean="0"/>
              <a:t>KCF/DS-KCF</a:t>
            </a:r>
            <a:r>
              <a:rPr lang="zh-CN" altLang="en-US" sz="5400" dirty="0" smtClean="0"/>
              <a:t>跟踪算法报告与工作总结</a:t>
            </a:r>
            <a:endParaRPr lang="zh-CN" altLang="en-US" sz="5400" dirty="0"/>
          </a:p>
        </p:txBody>
      </p:sp>
    </p:spTree>
    <p:extLst>
      <p:ext uri="{BB962C8B-B14F-4D97-AF65-F5344CB8AC3E}">
        <p14:creationId xmlns:p14="http://schemas.microsoft.com/office/powerpoint/2010/main" val="3721663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高斯映射</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10</a:t>
            </a:fld>
            <a:endParaRPr lang="zh-CN" altLang="en-US"/>
          </a:p>
        </p:txBody>
      </p:sp>
      <p:sp>
        <p:nvSpPr>
          <p:cNvPr id="4" name="内容占位符 3"/>
          <p:cNvSpPr>
            <a:spLocks noGrp="1"/>
          </p:cNvSpPr>
          <p:nvPr>
            <p:ph sz="quarter" idx="1"/>
          </p:nvPr>
        </p:nvSpPr>
        <p:spPr>
          <a:xfrm>
            <a:off x="611560" y="1412776"/>
            <a:ext cx="7772400" cy="4572000"/>
          </a:xfrm>
        </p:spPr>
        <p:txBody>
          <a:bodyPr>
            <a:normAutofit/>
          </a:bodyPr>
          <a:lstStyle/>
          <a:p>
            <a:pPr marL="274320" lvl="2" indent="0">
              <a:spcBef>
                <a:spcPts val="580"/>
              </a:spcBef>
              <a:buClr>
                <a:schemeClr val="accent1"/>
              </a:buClr>
              <a:buNone/>
            </a:pPr>
            <a:r>
              <a:rPr lang="zh-CN" altLang="en-US" sz="1600" dirty="0" smtClean="0"/>
              <a:t>这里我们</a:t>
            </a:r>
            <a:r>
              <a:rPr lang="zh-CN" altLang="zh-CN" sz="1600" dirty="0" smtClean="0"/>
              <a:t>面临</a:t>
            </a:r>
            <a:r>
              <a:rPr lang="zh-CN" altLang="en-US" sz="1600" dirty="0" smtClean="0"/>
              <a:t>的</a:t>
            </a:r>
            <a:r>
              <a:rPr lang="zh-CN" altLang="zh-CN" sz="1600" dirty="0" smtClean="0"/>
              <a:t>分类</a:t>
            </a:r>
            <a:r>
              <a:rPr lang="zh-CN" altLang="en-US" sz="1600" dirty="0" smtClean="0"/>
              <a:t>问题</a:t>
            </a:r>
            <a:r>
              <a:rPr lang="zh-CN" altLang="zh-CN" sz="1600" dirty="0" smtClean="0"/>
              <a:t>是</a:t>
            </a:r>
            <a:r>
              <a:rPr lang="zh-CN" altLang="zh-CN" sz="1600" dirty="0"/>
              <a:t>线性不可分的问题，这个时候就需要将分类对象映射到高维空间之中，使之在高维空间中是线性可分</a:t>
            </a:r>
            <a:r>
              <a:rPr lang="zh-CN" altLang="zh-CN" sz="1600" dirty="0" smtClean="0"/>
              <a:t>的</a:t>
            </a:r>
            <a:r>
              <a:rPr lang="zh-CN" altLang="en-US" sz="1600" dirty="0" smtClean="0"/>
              <a:t>。</a:t>
            </a:r>
            <a:endParaRPr lang="en-US" altLang="zh-CN" sz="1600" dirty="0" smtClean="0"/>
          </a:p>
          <a:p>
            <a:pPr marL="274320" lvl="2" indent="0">
              <a:spcBef>
                <a:spcPts val="580"/>
              </a:spcBef>
              <a:buClr>
                <a:schemeClr val="accent1"/>
              </a:buClr>
              <a:buNone/>
            </a:pPr>
            <a:r>
              <a:rPr lang="zh-CN" altLang="zh-CN" sz="1600" dirty="0"/>
              <a:t>我们要定义如下映射：</a:t>
            </a:r>
            <a:endParaRPr lang="en-US" altLang="zh-CN" sz="1600" dirty="0" smtClean="0"/>
          </a:p>
          <a:p>
            <a:pPr marL="274320" lvl="2" indent="0">
              <a:spcBef>
                <a:spcPts val="580"/>
              </a:spcBef>
              <a:buClr>
                <a:schemeClr val="accent1"/>
              </a:buClr>
              <a:buNone/>
            </a:pPr>
            <a:endParaRPr lang="en-US" altLang="zh-CN" sz="1600" dirty="0" smtClean="0"/>
          </a:p>
          <a:p>
            <a:pPr marL="274320" lvl="2" indent="0">
              <a:spcBef>
                <a:spcPts val="580"/>
              </a:spcBef>
              <a:buClr>
                <a:schemeClr val="accent1"/>
              </a:buClr>
              <a:buNone/>
            </a:pPr>
            <a:r>
              <a:rPr lang="en-US" altLang="zh-CN" sz="1600" dirty="0" smtClean="0"/>
              <a:t>KCF</a:t>
            </a:r>
            <a:r>
              <a:rPr lang="zh-CN" altLang="zh-CN" sz="1600" dirty="0"/>
              <a:t>的论文中使用了最常见的</a:t>
            </a:r>
            <a:r>
              <a:rPr lang="zh-CN" altLang="zh-CN" sz="1600" b="1" dirty="0"/>
              <a:t>高斯</a:t>
            </a:r>
            <a:r>
              <a:rPr lang="zh-CN" altLang="zh-CN" sz="1600" b="1" dirty="0" smtClean="0"/>
              <a:t>核</a:t>
            </a:r>
            <a:r>
              <a:rPr lang="zh-CN" altLang="en-US" sz="1600" dirty="0" smtClean="0"/>
              <a:t>：</a:t>
            </a:r>
            <a:endParaRPr lang="en-US" altLang="zh-CN" sz="1600" dirty="0" smtClean="0"/>
          </a:p>
          <a:p>
            <a:pPr marL="274320" lvl="2" indent="0">
              <a:spcBef>
                <a:spcPts val="580"/>
              </a:spcBef>
              <a:buClr>
                <a:schemeClr val="accent1"/>
              </a:buClr>
              <a:buNone/>
            </a:pPr>
            <a:endParaRPr lang="en-US" altLang="zh-CN" sz="1600" dirty="0"/>
          </a:p>
          <a:p>
            <a:pPr marL="274320" lvl="2" indent="0">
              <a:spcBef>
                <a:spcPts val="580"/>
              </a:spcBef>
              <a:buClr>
                <a:schemeClr val="accent1"/>
              </a:buClr>
              <a:buNone/>
            </a:pPr>
            <a:endParaRPr lang="en-US" altLang="zh-CN" sz="1600" dirty="0" smtClean="0"/>
          </a:p>
          <a:p>
            <a:pPr marL="274320" lvl="2" indent="0">
              <a:spcBef>
                <a:spcPts val="580"/>
              </a:spcBef>
              <a:buClr>
                <a:schemeClr val="accent1"/>
              </a:buClr>
              <a:buNone/>
            </a:pPr>
            <a:endParaRPr lang="en-US" altLang="zh-CN" sz="1600" dirty="0"/>
          </a:p>
          <a:p>
            <a:pPr marL="274320" lvl="2" indent="0">
              <a:spcBef>
                <a:spcPts val="580"/>
              </a:spcBef>
              <a:buClr>
                <a:schemeClr val="accent1"/>
              </a:buClr>
              <a:buNone/>
            </a:pPr>
            <a:endParaRPr lang="en-US" altLang="zh-CN" sz="1600" dirty="0" smtClean="0"/>
          </a:p>
          <a:p>
            <a:pPr marL="274320" lvl="2" indent="0">
              <a:spcBef>
                <a:spcPts val="580"/>
              </a:spcBef>
              <a:buClr>
                <a:schemeClr val="accent1"/>
              </a:buClr>
              <a:buNone/>
            </a:pPr>
            <a:endParaRPr lang="en-US" altLang="zh-CN" sz="1600" dirty="0"/>
          </a:p>
          <a:p>
            <a:pPr marL="274320" lvl="2" indent="0">
              <a:spcBef>
                <a:spcPts val="580"/>
              </a:spcBef>
              <a:buClr>
                <a:schemeClr val="accent1"/>
              </a:buClr>
              <a:buNone/>
            </a:pPr>
            <a:endParaRPr lang="en-US" altLang="zh-CN" sz="1600" dirty="0" smtClean="0"/>
          </a:p>
          <a:p>
            <a:pPr marL="274320" lvl="2" indent="0">
              <a:spcBef>
                <a:spcPts val="580"/>
              </a:spcBef>
              <a:buClr>
                <a:schemeClr val="accent1"/>
              </a:buClr>
              <a:buNone/>
            </a:pPr>
            <a:endParaRPr lang="en-US" altLang="zh-CN" sz="1600" dirty="0"/>
          </a:p>
          <a:p>
            <a:r>
              <a:rPr lang="zh-CN" altLang="zh-CN" sz="1700" dirty="0"/>
              <a:t>二维情况下线性不可分的点（无法用线性方程对两类点划分边界</a:t>
            </a:r>
            <a:r>
              <a:rPr lang="zh-CN" altLang="zh-CN" sz="1700" dirty="0" smtClean="0"/>
              <a:t>），右边</a:t>
            </a:r>
            <a:r>
              <a:rPr lang="zh-CN" altLang="zh-CN" sz="1700" dirty="0"/>
              <a:t>是将左边的点映射到高维空间后将其变成线性可分的两类点。</a:t>
            </a:r>
          </a:p>
          <a:p>
            <a:pPr marL="274320" lvl="2" indent="0">
              <a:spcBef>
                <a:spcPts val="580"/>
              </a:spcBef>
              <a:buClr>
                <a:schemeClr val="accent1"/>
              </a:buClr>
              <a:buNone/>
            </a:pPr>
            <a:endParaRPr lang="en-US" altLang="zh-CN" sz="1600" dirty="0" smtClean="0"/>
          </a:p>
        </p:txBody>
      </p:sp>
      <p:pic>
        <p:nvPicPr>
          <p:cNvPr id="12290" name="Picture 2" descr="C:\Users\Administrator\Desktop\映射.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2924944"/>
            <a:ext cx="5040560" cy="225501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对象 4"/>
          <p:cNvGraphicFramePr>
            <a:graphicFrameLocks noChangeAspect="1"/>
          </p:cNvGraphicFramePr>
          <p:nvPr>
            <p:extLst>
              <p:ext uri="{D42A27DB-BD31-4B8C-83A1-F6EECF244321}">
                <p14:modId xmlns:p14="http://schemas.microsoft.com/office/powerpoint/2010/main" val="1531828088"/>
              </p:ext>
            </p:extLst>
          </p:nvPr>
        </p:nvGraphicFramePr>
        <p:xfrm>
          <a:off x="4427984" y="2492896"/>
          <a:ext cx="2088232" cy="438529"/>
        </p:xfrm>
        <a:graphic>
          <a:graphicData uri="http://schemas.openxmlformats.org/presentationml/2006/ole">
            <mc:AlternateContent xmlns:mc="http://schemas.openxmlformats.org/markup-compatibility/2006">
              <mc:Choice xmlns:v="urn:schemas-microsoft-com:vml" Requires="v">
                <p:oleObj spid="_x0000_s12297" name="公式" r:id="rId4" imgW="1269720" imgH="266400" progId="Equation.3">
                  <p:embed/>
                </p:oleObj>
              </mc:Choice>
              <mc:Fallback>
                <p:oleObj name="公式" r:id="rId4" imgW="1269720" imgH="266400" progId="Equation.3">
                  <p:embed/>
                  <p:pic>
                    <p:nvPicPr>
                      <p:cNvPr id="0" name=""/>
                      <p:cNvPicPr/>
                      <p:nvPr/>
                    </p:nvPicPr>
                    <p:blipFill>
                      <a:blip r:embed="rId5"/>
                      <a:stretch>
                        <a:fillRect/>
                      </a:stretch>
                    </p:blipFill>
                    <p:spPr>
                      <a:xfrm>
                        <a:off x="4427984" y="2492896"/>
                        <a:ext cx="2088232" cy="438529"/>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930033560"/>
              </p:ext>
            </p:extLst>
          </p:nvPr>
        </p:nvGraphicFramePr>
        <p:xfrm>
          <a:off x="2987824" y="1988840"/>
          <a:ext cx="900100" cy="288032"/>
        </p:xfrm>
        <a:graphic>
          <a:graphicData uri="http://schemas.openxmlformats.org/presentationml/2006/ole">
            <mc:AlternateContent xmlns:mc="http://schemas.openxmlformats.org/markup-compatibility/2006">
              <mc:Choice xmlns:v="urn:schemas-microsoft-com:vml" Requires="v">
                <p:oleObj spid="_x0000_s12298" name="公式" r:id="rId6" imgW="634680" imgH="203040" progId="Equation.3">
                  <p:embed/>
                </p:oleObj>
              </mc:Choice>
              <mc:Fallback>
                <p:oleObj name="公式" r:id="rId6" imgW="634680" imgH="203040" progId="Equation.3">
                  <p:embed/>
                  <p:pic>
                    <p:nvPicPr>
                      <p:cNvPr id="0" name=""/>
                      <p:cNvPicPr/>
                      <p:nvPr/>
                    </p:nvPicPr>
                    <p:blipFill>
                      <a:blip r:embed="rId7"/>
                      <a:stretch>
                        <a:fillRect/>
                      </a:stretch>
                    </p:blipFill>
                    <p:spPr>
                      <a:xfrm>
                        <a:off x="2987824" y="1988840"/>
                        <a:ext cx="900100" cy="288032"/>
                      </a:xfrm>
                      <a:prstGeom prst="rect">
                        <a:avLst/>
                      </a:prstGeom>
                    </p:spPr>
                  </p:pic>
                </p:oleObj>
              </mc:Fallback>
            </mc:AlternateContent>
          </a:graphicData>
        </a:graphic>
      </p:graphicFrame>
    </p:spTree>
    <p:extLst>
      <p:ext uri="{BB962C8B-B14F-4D97-AF65-F5344CB8AC3E}">
        <p14:creationId xmlns:p14="http://schemas.microsoft.com/office/powerpoint/2010/main" val="2236117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高斯核相关</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11</a:t>
            </a:fld>
            <a:endParaRPr lang="zh-CN" altLang="en-US"/>
          </a:p>
        </p:txBody>
      </p:sp>
      <p:sp>
        <p:nvSpPr>
          <p:cNvPr id="4" name="内容占位符 3"/>
          <p:cNvSpPr>
            <a:spLocks noGrp="1"/>
          </p:cNvSpPr>
          <p:nvPr>
            <p:ph sz="quarter" idx="1"/>
          </p:nvPr>
        </p:nvSpPr>
        <p:spPr>
          <a:xfrm>
            <a:off x="611560" y="1412776"/>
            <a:ext cx="7772400" cy="4572000"/>
          </a:xfrm>
        </p:spPr>
        <p:txBody>
          <a:bodyPr>
            <a:normAutofit/>
          </a:bodyPr>
          <a:lstStyle/>
          <a:p>
            <a:pPr marL="274320" lvl="2" indent="0">
              <a:spcBef>
                <a:spcPts val="580"/>
              </a:spcBef>
              <a:buClr>
                <a:schemeClr val="accent1"/>
              </a:buClr>
              <a:buNone/>
            </a:pPr>
            <a:r>
              <a:rPr lang="zh-CN" altLang="zh-CN" sz="1600" dirty="0"/>
              <a:t>大多数情况下要找到这个映射的显示表达式是困难的，也是不必要的</a:t>
            </a:r>
            <a:r>
              <a:rPr lang="zh-CN" altLang="zh-CN" sz="1600" dirty="0" smtClean="0"/>
              <a:t>。事实上</a:t>
            </a:r>
            <a:r>
              <a:rPr lang="zh-CN" altLang="zh-CN" sz="1600" dirty="0"/>
              <a:t>，我们利用的是映射到高维空间的数据点之间的</a:t>
            </a:r>
            <a:r>
              <a:rPr lang="zh-CN" altLang="zh-CN" sz="1600" dirty="0" smtClean="0"/>
              <a:t>内积来</a:t>
            </a:r>
            <a:r>
              <a:rPr lang="zh-CN" altLang="zh-CN" sz="1600" dirty="0"/>
              <a:t>进行分类的</a:t>
            </a:r>
            <a:r>
              <a:rPr lang="zh-CN" altLang="zh-CN" sz="1600" dirty="0" smtClean="0"/>
              <a:t>。</a:t>
            </a:r>
            <a:endParaRPr lang="en-US" altLang="zh-CN" sz="1600" dirty="0" smtClean="0"/>
          </a:p>
          <a:p>
            <a:pPr marL="274320" lvl="2" indent="0">
              <a:spcBef>
                <a:spcPts val="580"/>
              </a:spcBef>
              <a:buClr>
                <a:schemeClr val="accent1"/>
              </a:buClr>
              <a:buNone/>
            </a:pPr>
            <a:endParaRPr lang="en-US" altLang="zh-CN" sz="1600" dirty="0"/>
          </a:p>
          <a:p>
            <a:pPr marL="274320" lvl="2" indent="0">
              <a:spcBef>
                <a:spcPts val="580"/>
              </a:spcBef>
              <a:buClr>
                <a:schemeClr val="accent1"/>
              </a:buClr>
              <a:buNone/>
            </a:pPr>
            <a:endParaRPr lang="en-US" altLang="zh-CN" sz="1600" dirty="0" smtClean="0"/>
          </a:p>
          <a:p>
            <a:pPr marL="274320" lvl="2" indent="0">
              <a:spcBef>
                <a:spcPts val="580"/>
              </a:spcBef>
              <a:buClr>
                <a:schemeClr val="accent1"/>
              </a:buClr>
              <a:buNone/>
            </a:pPr>
            <a:endParaRPr lang="en-US" altLang="zh-CN" sz="1600" dirty="0"/>
          </a:p>
          <a:p>
            <a:pPr marL="274320" lvl="2" indent="0">
              <a:spcBef>
                <a:spcPts val="580"/>
              </a:spcBef>
              <a:buClr>
                <a:schemeClr val="accent1"/>
              </a:buClr>
              <a:buNone/>
            </a:pPr>
            <a:endParaRPr lang="en-US" altLang="zh-CN" sz="1600" dirty="0" smtClean="0"/>
          </a:p>
          <a:p>
            <a:pPr marL="274320" lvl="2" indent="0">
              <a:spcBef>
                <a:spcPts val="580"/>
              </a:spcBef>
              <a:buClr>
                <a:schemeClr val="accent1"/>
              </a:buClr>
              <a:buNone/>
            </a:pPr>
            <a:endParaRPr lang="en-US" altLang="zh-CN" sz="1600" dirty="0"/>
          </a:p>
          <a:p>
            <a:pPr marL="274320" lvl="2" indent="0">
              <a:spcBef>
                <a:spcPts val="580"/>
              </a:spcBef>
              <a:buClr>
                <a:schemeClr val="accent1"/>
              </a:buClr>
              <a:buNone/>
            </a:pPr>
            <a:endParaRPr lang="en-US" altLang="zh-CN" sz="1600" dirty="0" smtClean="0"/>
          </a:p>
          <a:p>
            <a:pPr marL="274320" lvl="2" indent="0">
              <a:spcBef>
                <a:spcPts val="580"/>
              </a:spcBef>
              <a:buClr>
                <a:schemeClr val="accent1"/>
              </a:buClr>
              <a:buNone/>
            </a:pPr>
            <a:endParaRPr lang="en-US" altLang="zh-CN" sz="1600" dirty="0"/>
          </a:p>
          <a:p>
            <a:pPr marL="274320" lvl="2" indent="0">
              <a:spcBef>
                <a:spcPts val="580"/>
              </a:spcBef>
              <a:buClr>
                <a:schemeClr val="accent1"/>
              </a:buClr>
              <a:buNone/>
            </a:pPr>
            <a:endParaRPr lang="en-US" altLang="zh-CN" sz="1600" dirty="0" smtClean="0"/>
          </a:p>
          <a:p>
            <a:pPr marL="274320" lvl="2" indent="0">
              <a:spcBef>
                <a:spcPts val="580"/>
              </a:spcBef>
              <a:buClr>
                <a:schemeClr val="accent1"/>
              </a:buClr>
              <a:buNone/>
            </a:pPr>
            <a:r>
              <a:rPr lang="zh-CN" altLang="zh-CN" sz="1600" dirty="0"/>
              <a:t>在求得自相关和互相关以后，我们就可以表征分类器（代码中为变量</a:t>
            </a:r>
            <a:r>
              <a:rPr lang="en-US" altLang="zh-CN" sz="1600" dirty="0" err="1"/>
              <a:t>alphaf</a:t>
            </a:r>
            <a:r>
              <a:rPr lang="zh-CN" altLang="zh-CN" sz="1600" dirty="0"/>
              <a:t>，论文中为</a:t>
            </a:r>
            <a:r>
              <a:rPr lang="en-US" altLang="zh-CN" sz="1600" dirty="0"/>
              <a:t> </a:t>
            </a:r>
            <a:r>
              <a:rPr lang="en-US" altLang="zh-CN" sz="1600" dirty="0" smtClean="0"/>
              <a:t>a</a:t>
            </a:r>
            <a:r>
              <a:rPr lang="zh-CN" altLang="zh-CN" sz="1600" dirty="0" smtClean="0"/>
              <a:t>），</a:t>
            </a:r>
            <a:r>
              <a:rPr lang="zh-CN" altLang="zh-CN" sz="1600" dirty="0"/>
              <a:t>然后计算响应（代码中为变量</a:t>
            </a:r>
            <a:r>
              <a:rPr lang="en-US" altLang="zh-CN" sz="1600" dirty="0"/>
              <a:t>response</a:t>
            </a:r>
            <a:r>
              <a:rPr lang="zh-CN" altLang="zh-CN" sz="1600" dirty="0"/>
              <a:t>，论文中为</a:t>
            </a:r>
            <a:r>
              <a:rPr lang="en-US" altLang="zh-CN" sz="1600" dirty="0"/>
              <a:t> </a:t>
            </a:r>
            <a:r>
              <a:rPr lang="en-US" altLang="zh-CN" sz="1600" dirty="0" smtClean="0"/>
              <a:t>f(z)</a:t>
            </a:r>
            <a:r>
              <a:rPr lang="zh-CN" altLang="zh-CN" sz="1600" dirty="0" smtClean="0"/>
              <a:t>），</a:t>
            </a:r>
            <a:r>
              <a:rPr lang="zh-CN" altLang="zh-CN" sz="1600" dirty="0"/>
              <a:t>最后确定最大响应及其位置（代码中调用了函数</a:t>
            </a:r>
            <a:r>
              <a:rPr lang="en-US" altLang="zh-CN" sz="1600" dirty="0" err="1"/>
              <a:t>minmaxloc</a:t>
            </a:r>
            <a:r>
              <a:rPr lang="en-US" altLang="zh-CN" sz="1600" dirty="0"/>
              <a:t>()</a:t>
            </a:r>
            <a:r>
              <a:rPr lang="zh-CN" altLang="zh-CN" sz="1600" dirty="0"/>
              <a:t>），然后对分类器和目标位置作更新（代码中采用线性插值的方法完成），完成一次循环。</a:t>
            </a:r>
          </a:p>
          <a:p>
            <a:pPr marL="274320" lvl="2" indent="0">
              <a:spcBef>
                <a:spcPts val="580"/>
              </a:spcBef>
              <a:buClr>
                <a:schemeClr val="accent1"/>
              </a:buClr>
              <a:buNone/>
            </a:pPr>
            <a:endParaRPr lang="zh-CN" altLang="zh-CN" sz="1600" dirty="0"/>
          </a:p>
          <a:p>
            <a:pPr marL="274320" lvl="2" indent="0">
              <a:spcBef>
                <a:spcPts val="580"/>
              </a:spcBef>
              <a:buClr>
                <a:schemeClr val="accent1"/>
              </a:buClr>
              <a:buNone/>
            </a:pPr>
            <a:endParaRPr lang="en-US" altLang="zh-CN" sz="1600" dirty="0" smtClean="0"/>
          </a:p>
        </p:txBody>
      </p:sp>
      <p:pic>
        <p:nvPicPr>
          <p:cNvPr id="13314" name="Picture 2" descr="C:\Users\Administrator\Desktop\相关.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029569"/>
            <a:ext cx="6048672" cy="2480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121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lgn="l" rtl="0">
              <a:spcBef>
                <a:spcPct val="0"/>
              </a:spcBef>
            </a:pPr>
            <a:r>
              <a:rPr lang="en-US" altLang="zh-CN" sz="3600" dirty="0"/>
              <a:t>1.2. </a:t>
            </a:r>
            <a:r>
              <a:rPr lang="zh-CN" altLang="en-US" sz="3600" dirty="0"/>
              <a:t>基于</a:t>
            </a:r>
            <a:r>
              <a:rPr lang="en-US" altLang="zh-CN" sz="3600" dirty="0"/>
              <a:t>KCF</a:t>
            </a:r>
            <a:r>
              <a:rPr lang="zh-CN" altLang="en-US" sz="3600" dirty="0"/>
              <a:t>算法的改进</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t>12</a:t>
            </a:fld>
            <a:endParaRPr lang="zh-CN" altLang="en-US"/>
          </a:p>
        </p:txBody>
      </p:sp>
      <p:sp>
        <p:nvSpPr>
          <p:cNvPr id="4" name="内容占位符 3"/>
          <p:cNvSpPr>
            <a:spLocks noGrp="1"/>
          </p:cNvSpPr>
          <p:nvPr>
            <p:ph sz="quarter" idx="1"/>
          </p:nvPr>
        </p:nvSpPr>
        <p:spPr/>
        <p:txBody>
          <a:bodyPr/>
          <a:lstStyle/>
          <a:p>
            <a:r>
              <a:rPr lang="zh-CN" altLang="en-US" dirty="0" smtClean="0"/>
              <a:t>算法本身参数优化</a:t>
            </a:r>
            <a:endParaRPr lang="en-US" altLang="zh-CN" dirty="0" smtClean="0"/>
          </a:p>
          <a:p>
            <a:endParaRPr lang="en-US" altLang="zh-CN" dirty="0" smtClean="0"/>
          </a:p>
          <a:p>
            <a:r>
              <a:rPr lang="zh-CN" altLang="en-US" dirty="0"/>
              <a:t>优化参数就是在不同的参数组合情况下寻找一种或几种表现相对较好的</a:t>
            </a:r>
            <a:r>
              <a:rPr lang="zh-CN" altLang="en-US" dirty="0" smtClean="0"/>
              <a:t>组合</a:t>
            </a:r>
            <a:r>
              <a:rPr lang="zh-CN" altLang="en-US" dirty="0"/>
              <a:t>情况。它牵扯到两个</a:t>
            </a:r>
            <a:r>
              <a:rPr lang="zh-CN" altLang="en-US" dirty="0" smtClean="0"/>
              <a:t>方面：</a:t>
            </a:r>
            <a:endParaRPr lang="en-US" altLang="zh-CN" dirty="0" smtClean="0"/>
          </a:p>
          <a:p>
            <a:endParaRPr lang="en-US" altLang="zh-CN" dirty="0" smtClean="0"/>
          </a:p>
          <a:p>
            <a:pPr lvl="1"/>
            <a:r>
              <a:rPr lang="zh-CN" altLang="en-US" dirty="0" smtClean="0"/>
              <a:t>第一</a:t>
            </a:r>
            <a:r>
              <a:rPr lang="zh-CN" altLang="en-US" dirty="0"/>
              <a:t>，参数组合的选取；</a:t>
            </a:r>
            <a:br>
              <a:rPr lang="zh-CN" altLang="en-US" dirty="0"/>
            </a:br>
            <a:endParaRPr lang="en-US" altLang="zh-CN" dirty="0" smtClean="0"/>
          </a:p>
          <a:p>
            <a:pPr lvl="1"/>
            <a:r>
              <a:rPr lang="zh-CN" altLang="en-US" dirty="0" smtClean="0"/>
              <a:t>第二</a:t>
            </a:r>
            <a:r>
              <a:rPr lang="zh-CN" altLang="en-US" dirty="0"/>
              <a:t>，度量算法表现的可量化指标。 </a:t>
            </a:r>
            <a:br>
              <a:rPr lang="zh-CN" altLang="en-US" dirty="0"/>
            </a:br>
            <a:endParaRPr lang="zh-CN" altLang="en-US" dirty="0"/>
          </a:p>
        </p:txBody>
      </p:sp>
    </p:spTree>
    <p:extLst>
      <p:ext uri="{BB962C8B-B14F-4D97-AF65-F5344CB8AC3E}">
        <p14:creationId xmlns:p14="http://schemas.microsoft.com/office/powerpoint/2010/main" val="3743396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lgn="l" rtl="0">
              <a:spcBef>
                <a:spcPct val="0"/>
              </a:spcBef>
            </a:pPr>
            <a:r>
              <a:rPr lang="en-US" altLang="zh-CN" sz="3600" dirty="0"/>
              <a:t>1.2. </a:t>
            </a:r>
            <a:r>
              <a:rPr lang="zh-CN" altLang="en-US" sz="3600" dirty="0"/>
              <a:t>基于</a:t>
            </a:r>
            <a:r>
              <a:rPr lang="en-US" altLang="zh-CN" sz="3600" dirty="0"/>
              <a:t>KCF</a:t>
            </a:r>
            <a:r>
              <a:rPr lang="zh-CN" altLang="en-US" sz="3600" dirty="0"/>
              <a:t>算法的改进</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t>13</a:t>
            </a:fld>
            <a:endParaRPr lang="zh-CN" altLang="en-US"/>
          </a:p>
        </p:txBody>
      </p:sp>
      <p:sp>
        <p:nvSpPr>
          <p:cNvPr id="4" name="内容占位符 3"/>
          <p:cNvSpPr>
            <a:spLocks noGrp="1"/>
          </p:cNvSpPr>
          <p:nvPr>
            <p:ph sz="quarter" idx="1"/>
          </p:nvPr>
        </p:nvSpPr>
        <p:spPr/>
        <p:txBody>
          <a:bodyPr/>
          <a:lstStyle/>
          <a:p>
            <a:r>
              <a:rPr lang="en-US" altLang="zh-CN" dirty="0" err="1" smtClean="0"/>
              <a:t>Kcf</a:t>
            </a:r>
            <a:r>
              <a:rPr lang="zh-CN" altLang="en-US" dirty="0" smtClean="0"/>
              <a:t>算法中可优化参数及其意义：</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a:t>度量算法表现的可量化指标</a:t>
            </a:r>
            <a:endParaRPr lang="en-US" altLang="zh-CN" b="1" dirty="0"/>
          </a:p>
          <a:p>
            <a:pPr lvl="1"/>
            <a:r>
              <a:rPr lang="zh-CN" altLang="en-US" b="1" dirty="0"/>
              <a:t>帧率</a:t>
            </a:r>
            <a:r>
              <a:rPr lang="en-US" altLang="zh-CN" b="1" dirty="0"/>
              <a:t>&gt;</a:t>
            </a:r>
            <a:r>
              <a:rPr lang="zh-CN" altLang="en-US" b="1" dirty="0"/>
              <a:t>位置差异</a:t>
            </a:r>
            <a:r>
              <a:rPr lang="en-US" altLang="zh-CN" b="1" dirty="0"/>
              <a:t>&gt;</a:t>
            </a:r>
            <a:r>
              <a:rPr lang="zh-CN" altLang="en-US" b="1" dirty="0"/>
              <a:t>尺度差异 </a:t>
            </a:r>
            <a:endParaRPr lang="en-US" altLang="zh-CN" b="1" dirty="0"/>
          </a:p>
          <a:p>
            <a:endParaRPr lang="en-US" altLang="zh-CN" dirty="0"/>
          </a:p>
        </p:txBody>
      </p:sp>
      <p:pic>
        <p:nvPicPr>
          <p:cNvPr id="2050" name="Picture 2" descr="C:\Users\Administrator\Desktop\kcf算法参数优化.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594" y="2060848"/>
            <a:ext cx="7727125" cy="2478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743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lgn="l" rtl="0">
              <a:spcBef>
                <a:spcPct val="0"/>
              </a:spcBef>
            </a:pPr>
            <a:r>
              <a:rPr lang="en-US" altLang="zh-CN" sz="3600" dirty="0" smtClean="0"/>
              <a:t>1.3. DS-KCF	</a:t>
            </a:r>
            <a:r>
              <a:rPr lang="zh-CN" altLang="en-US" sz="3600" dirty="0" smtClean="0"/>
              <a:t>算法原理</a:t>
            </a:r>
            <a:endParaRPr lang="zh-CN" altLang="en-US" sz="36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14</a:t>
            </a:fld>
            <a:endParaRPr lang="zh-CN" altLang="en-US"/>
          </a:p>
        </p:txBody>
      </p:sp>
      <p:sp>
        <p:nvSpPr>
          <p:cNvPr id="4" name="内容占位符 3"/>
          <p:cNvSpPr>
            <a:spLocks noGrp="1"/>
          </p:cNvSpPr>
          <p:nvPr>
            <p:ph sz="quarter" idx="1"/>
          </p:nvPr>
        </p:nvSpPr>
        <p:spPr/>
        <p:txBody>
          <a:bodyPr/>
          <a:lstStyle/>
          <a:p>
            <a:r>
              <a:rPr lang="zh-CN" altLang="en-US" dirty="0" smtClean="0"/>
              <a:t>在</a:t>
            </a:r>
            <a:r>
              <a:rPr lang="en-US" altLang="zh-CN" dirty="0" smtClean="0"/>
              <a:t>KCF</a:t>
            </a:r>
            <a:r>
              <a:rPr lang="zh-CN" altLang="en-US" dirty="0" smtClean="0"/>
              <a:t>算法基础上融合深度信息，以更好的处理跟踪目标的尺度变化和遮挡问题。</a:t>
            </a:r>
            <a:endParaRPr lang="en-US" altLang="zh-CN" dirty="0"/>
          </a:p>
        </p:txBody>
      </p:sp>
      <p:pic>
        <p:nvPicPr>
          <p:cNvPr id="3074" name="Picture 2" descr="C:\Users\Administrator\Desktop\dskc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471642"/>
            <a:ext cx="7041307" cy="2325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903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lgn="l" rtl="0">
              <a:spcBef>
                <a:spcPct val="0"/>
              </a:spcBef>
            </a:pPr>
            <a:r>
              <a:rPr lang="en-US" altLang="zh-CN" sz="3600" dirty="0" smtClean="0"/>
              <a:t>1.3. DS-KCF	</a:t>
            </a:r>
            <a:r>
              <a:rPr lang="zh-CN" altLang="en-US" sz="3600" dirty="0" smtClean="0"/>
              <a:t>算法原理</a:t>
            </a:r>
            <a:endParaRPr lang="zh-CN" altLang="en-US" sz="36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15</a:t>
            </a:fld>
            <a:endParaRPr lang="zh-CN" altLang="en-US"/>
          </a:p>
        </p:txBody>
      </p:sp>
      <p:sp>
        <p:nvSpPr>
          <p:cNvPr id="4" name="内容占位符 3"/>
          <p:cNvSpPr>
            <a:spLocks noGrp="1"/>
          </p:cNvSpPr>
          <p:nvPr>
            <p:ph sz="quarter" idx="1"/>
          </p:nvPr>
        </p:nvSpPr>
        <p:spPr/>
        <p:txBody>
          <a:bodyPr/>
          <a:lstStyle/>
          <a:p>
            <a:r>
              <a:rPr lang="en-US" altLang="zh-CN" b="1" dirty="0"/>
              <a:t>1</a:t>
            </a:r>
            <a:r>
              <a:rPr lang="en-US" altLang="zh-CN" b="1" dirty="0" smtClean="0"/>
              <a:t>.</a:t>
            </a:r>
            <a:r>
              <a:rPr lang="en-US" altLang="zh-CN" b="1" dirty="0"/>
              <a:t> Fast Depth Segmentation</a:t>
            </a:r>
            <a:r>
              <a:rPr lang="en-US" altLang="zh-CN" dirty="0"/>
              <a:t> </a:t>
            </a:r>
            <a:endParaRPr lang="en-US" altLang="zh-CN" b="1" dirty="0" smtClean="0"/>
          </a:p>
          <a:p>
            <a:pPr lvl="1"/>
            <a:r>
              <a:rPr lang="zh-CN" altLang="en-US" b="1" dirty="0" smtClean="0"/>
              <a:t>基于</a:t>
            </a:r>
            <a:r>
              <a:rPr lang="zh-CN" altLang="en-US" b="1" dirty="0"/>
              <a:t>深度</a:t>
            </a:r>
            <a:r>
              <a:rPr lang="zh-CN" altLang="en-US" b="1" dirty="0" smtClean="0"/>
              <a:t>图像统计目标</a:t>
            </a:r>
            <a:r>
              <a:rPr lang="zh-CN" altLang="en-US" b="1" dirty="0"/>
              <a:t>框内目标的深度</a:t>
            </a:r>
            <a:r>
              <a:rPr lang="zh-CN" altLang="en-US" b="1" dirty="0" smtClean="0"/>
              <a:t>信息</a:t>
            </a:r>
            <a:endParaRPr lang="en-US" altLang="zh-CN" b="1" dirty="0" smtClean="0"/>
          </a:p>
          <a:p>
            <a:pPr lvl="1"/>
            <a:endParaRPr lang="zh-CN" altLang="en-US" b="1" dirty="0"/>
          </a:p>
          <a:p>
            <a:r>
              <a:rPr lang="en-US" altLang="zh-CN" b="1" dirty="0"/>
              <a:t>2</a:t>
            </a:r>
            <a:r>
              <a:rPr lang="en-US" altLang="zh-CN" b="1" dirty="0" smtClean="0"/>
              <a:t>.</a:t>
            </a:r>
            <a:r>
              <a:rPr lang="en-US" altLang="zh-CN" b="1" dirty="0"/>
              <a:t> Detecting and handling scale changes</a:t>
            </a:r>
            <a:r>
              <a:rPr lang="en-US" altLang="zh-CN" dirty="0"/>
              <a:t> </a:t>
            </a:r>
            <a:endParaRPr lang="en-US" altLang="zh-CN" dirty="0" smtClean="0"/>
          </a:p>
          <a:p>
            <a:pPr lvl="1"/>
            <a:r>
              <a:rPr lang="zh-CN" altLang="en-US" b="1" dirty="0" smtClean="0"/>
              <a:t>根据</a:t>
            </a:r>
            <a:r>
              <a:rPr lang="zh-CN" altLang="en-US" b="1" dirty="0"/>
              <a:t>深度信息计算目标框的大小比例</a:t>
            </a:r>
            <a:r>
              <a:rPr lang="zh-CN" altLang="en-US" b="1" dirty="0" smtClean="0"/>
              <a:t>。</a:t>
            </a:r>
            <a:endParaRPr lang="en-US" altLang="zh-CN" b="1" dirty="0" smtClean="0"/>
          </a:p>
          <a:p>
            <a:pPr lvl="1"/>
            <a:endParaRPr lang="zh-CN" altLang="en-US" b="1" dirty="0"/>
          </a:p>
          <a:p>
            <a:r>
              <a:rPr lang="en-US" altLang="zh-CN" b="1" dirty="0"/>
              <a:t>3</a:t>
            </a:r>
            <a:r>
              <a:rPr lang="en-US" altLang="zh-CN" b="1" dirty="0" smtClean="0"/>
              <a:t>.</a:t>
            </a:r>
            <a:r>
              <a:rPr lang="en-US" altLang="zh-CN" b="1" dirty="0"/>
              <a:t> Detecting and handling occlusions</a:t>
            </a:r>
            <a:r>
              <a:rPr lang="en-US" altLang="zh-CN" dirty="0"/>
              <a:t> </a:t>
            </a:r>
            <a:endParaRPr lang="en-US" altLang="zh-CN" dirty="0" smtClean="0"/>
          </a:p>
          <a:p>
            <a:pPr lvl="1"/>
            <a:r>
              <a:rPr lang="zh-CN" altLang="en-US" b="1" dirty="0" smtClean="0"/>
              <a:t>根据</a:t>
            </a:r>
            <a:r>
              <a:rPr lang="zh-CN" altLang="en-US" b="1" dirty="0"/>
              <a:t>深度</a:t>
            </a:r>
            <a:r>
              <a:rPr lang="zh-CN" altLang="en-US" b="1" dirty="0" smtClean="0"/>
              <a:t>信息以及响应来判断</a:t>
            </a:r>
            <a:r>
              <a:rPr lang="zh-CN" altLang="en-US" b="1" dirty="0"/>
              <a:t>遮挡问题的触发条件以及恢复策略。</a:t>
            </a:r>
          </a:p>
          <a:p>
            <a:endParaRPr lang="en-US" altLang="zh-CN" dirty="0"/>
          </a:p>
        </p:txBody>
      </p:sp>
    </p:spTree>
    <p:extLst>
      <p:ext uri="{BB962C8B-B14F-4D97-AF65-F5344CB8AC3E}">
        <p14:creationId xmlns:p14="http://schemas.microsoft.com/office/powerpoint/2010/main" val="2179455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lgn="l" rtl="0">
              <a:spcBef>
                <a:spcPct val="0"/>
              </a:spcBef>
            </a:pPr>
            <a:r>
              <a:rPr lang="en-US" altLang="zh-CN" sz="3600" dirty="0" smtClean="0"/>
              <a:t>Fast Depth Segmentation</a:t>
            </a:r>
            <a:endParaRPr lang="zh-CN" altLang="en-US" sz="36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16</a:t>
            </a:fld>
            <a:endParaRPr lang="zh-CN" altLang="en-US"/>
          </a:p>
        </p:txBody>
      </p:sp>
      <p:sp>
        <p:nvSpPr>
          <p:cNvPr id="4" name="内容占位符 3"/>
          <p:cNvSpPr>
            <a:spLocks noGrp="1"/>
          </p:cNvSpPr>
          <p:nvPr>
            <p:ph sz="quarter" idx="1"/>
          </p:nvPr>
        </p:nvSpPr>
        <p:spPr/>
        <p:txBody>
          <a:bodyPr/>
          <a:lstStyle/>
          <a:p>
            <a:r>
              <a:rPr lang="zh-CN" altLang="en-US" dirty="0" smtClean="0"/>
              <a:t>深度分割两部曲：</a:t>
            </a:r>
            <a:endParaRPr lang="en-US" altLang="zh-CN" dirty="0" smtClean="0"/>
          </a:p>
          <a:p>
            <a:endParaRPr lang="en-US" altLang="zh-CN" dirty="0" smtClean="0"/>
          </a:p>
          <a:p>
            <a:pPr lvl="1"/>
            <a:r>
              <a:rPr lang="en-US" altLang="zh-CN" dirty="0" smtClean="0"/>
              <a:t>(a)</a:t>
            </a:r>
            <a:r>
              <a:rPr lang="zh-CN" altLang="en-US" dirty="0" smtClean="0"/>
              <a:t>对一维深度数据应用</a:t>
            </a:r>
            <a:r>
              <a:rPr lang="en-US" altLang="zh-CN" dirty="0" smtClean="0"/>
              <a:t>K-mean</a:t>
            </a:r>
            <a:r>
              <a:rPr lang="zh-CN" altLang="en-US" dirty="0" smtClean="0"/>
              <a:t>聚类算法来估计初始的集群或</a:t>
            </a:r>
            <a:r>
              <a:rPr lang="en-US" altLang="zh-CN" dirty="0" smtClean="0"/>
              <a:t>ROI</a:t>
            </a:r>
            <a:r>
              <a:rPr lang="zh-CN" altLang="en-US" dirty="0" smtClean="0"/>
              <a:t>。</a:t>
            </a:r>
            <a:endParaRPr lang="en-US" altLang="zh-CN" dirty="0" smtClean="0"/>
          </a:p>
          <a:p>
            <a:pPr lvl="2"/>
            <a:r>
              <a:rPr lang="zh-CN" altLang="en-US" dirty="0" smtClean="0"/>
              <a:t>在深度直方图中我们将每一个局部最大值作为一个初始的中心，每个集群都分配到他最近的容器内，然后更新中心点直到收敛。</a:t>
            </a:r>
            <a:endParaRPr lang="en-US" altLang="zh-CN" dirty="0" smtClean="0"/>
          </a:p>
          <a:p>
            <a:pPr lvl="1"/>
            <a:endParaRPr lang="en-US" altLang="zh-CN" dirty="0" smtClean="0"/>
          </a:p>
          <a:p>
            <a:pPr lvl="1"/>
            <a:r>
              <a:rPr lang="en-US" altLang="zh-CN" dirty="0" smtClean="0"/>
              <a:t>(b)</a:t>
            </a:r>
            <a:r>
              <a:rPr lang="zh-CN" altLang="en-US" dirty="0" smtClean="0"/>
              <a:t>通过分析组成空间特征的相连区域来精确</a:t>
            </a:r>
            <a:r>
              <a:rPr lang="en-US" altLang="zh-CN" dirty="0" smtClean="0"/>
              <a:t>ROI</a:t>
            </a:r>
            <a:r>
              <a:rPr lang="zh-CN" altLang="en-US" dirty="0" smtClean="0"/>
              <a:t>。</a:t>
            </a:r>
            <a:endParaRPr lang="en-US" altLang="zh-CN" dirty="0" smtClean="0"/>
          </a:p>
          <a:p>
            <a:pPr lvl="2"/>
            <a:r>
              <a:rPr lang="zh-CN" altLang="en-US" dirty="0" smtClean="0"/>
              <a:t>这部分工作是为了将拥有相同深度的不同目标区分开，并将小区域的集群移除。</a:t>
            </a:r>
            <a:endParaRPr lang="en-US" altLang="zh-CN" dirty="0"/>
          </a:p>
          <a:p>
            <a:pPr lvl="1"/>
            <a:endParaRPr lang="en-US" altLang="zh-CN" dirty="0"/>
          </a:p>
        </p:txBody>
      </p:sp>
    </p:spTree>
    <p:extLst>
      <p:ext uri="{BB962C8B-B14F-4D97-AF65-F5344CB8AC3E}">
        <p14:creationId xmlns:p14="http://schemas.microsoft.com/office/powerpoint/2010/main" val="1201363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1" algn="l" rtl="0">
              <a:spcBef>
                <a:spcPct val="0"/>
              </a:spcBef>
            </a:pPr>
            <a:r>
              <a:rPr lang="en-US" altLang="zh-CN" sz="3600" dirty="0" smtClean="0"/>
              <a:t>Detecting and handling scale changes</a:t>
            </a:r>
            <a:endParaRPr lang="zh-CN" altLang="en-US" sz="36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17</a:t>
            </a:fld>
            <a:endParaRPr lang="zh-CN" altLang="en-US"/>
          </a:p>
        </p:txBody>
      </p:sp>
      <mc:AlternateContent xmlns:mc="http://schemas.openxmlformats.org/markup-compatibility/2006">
        <mc:Choice xmlns:a14="http://schemas.microsoft.com/office/drawing/2010/main" Requires="a14">
          <p:sp>
            <p:nvSpPr>
              <p:cNvPr id="4" name="内容占位符 3"/>
              <p:cNvSpPr>
                <a:spLocks noGrp="1"/>
              </p:cNvSpPr>
              <p:nvPr>
                <p:ph sz="quarter" idx="1"/>
              </p:nvPr>
            </p:nvSpPr>
            <p:spPr/>
            <p:txBody>
              <a:bodyPr/>
              <a:lstStyle/>
              <a:p>
                <a:r>
                  <a:rPr lang="en-US" altLang="zh-CN" dirty="0" smtClean="0"/>
                  <a:t>DS-KCF</a:t>
                </a:r>
                <a:r>
                  <a:rPr lang="zh-CN" altLang="en-US" dirty="0" smtClean="0"/>
                  <a:t>应用两种尺度因子：</a:t>
                </a:r>
                <a:endParaRPr lang="en-US" altLang="zh-CN" dirty="0" smtClean="0"/>
              </a:p>
              <a:p>
                <a:endParaRPr lang="en-US" altLang="zh-CN" dirty="0" smtClean="0"/>
              </a:p>
              <a:p>
                <a:pPr lvl="1"/>
                <a:r>
                  <a:rPr lang="en-US" altLang="zh-CN" dirty="0" smtClean="0"/>
                  <a:t>(1</a:t>
                </a:r>
                <a:r>
                  <a:rPr lang="en-US" altLang="zh-CN" dirty="0"/>
                  <a:t>)</a:t>
                </a:r>
                <a:r>
                  <a:rPr lang="zh-CN" altLang="en-US" dirty="0" smtClean="0"/>
                  <a:t>连续</a:t>
                </a:r>
                <a:r>
                  <a:rPr lang="zh-CN" altLang="en-US" dirty="0"/>
                  <a:t>尺度</a:t>
                </a:r>
                <a:r>
                  <a:rPr lang="zh-CN" altLang="en-US" dirty="0" smtClean="0"/>
                  <a:t>因子</a:t>
                </a:r>
                <a:r>
                  <a:rPr lang="zh-CN" altLang="en-US" dirty="0"/>
                  <a:t>：</a:t>
                </a:r>
                <a:endParaRPr lang="en-US" altLang="zh-CN" dirty="0" smtClean="0"/>
              </a:p>
              <a:p>
                <a:pPr lvl="1"/>
                <a:endParaRPr lang="en-US" altLang="zh-CN" dirty="0"/>
              </a:p>
              <a:p>
                <a:pPr lvl="1"/>
                <a:endParaRPr lang="en-US" altLang="zh-CN" dirty="0" smtClean="0"/>
              </a:p>
              <a:p>
                <a:pPr lvl="1"/>
                <a:r>
                  <a:rPr lang="en-US" altLang="zh-CN" dirty="0" smtClean="0"/>
                  <a:t>(2)</a:t>
                </a:r>
                <a:r>
                  <a:rPr lang="zh-CN" altLang="en-US" dirty="0" smtClean="0"/>
                  <a:t>量化尺度因子：</a:t>
                </a:r>
                <a:r>
                  <a:rPr lang="de-DE" altLang="zh-CN" dirty="0"/>
                  <a:t/>
                </a:r>
                <a:br>
                  <a:rPr lang="de-DE" altLang="zh-CN" dirty="0"/>
                </a:br>
                <a:endParaRPr lang="de-DE" altLang="zh-CN" dirty="0" smtClean="0"/>
              </a:p>
              <a:p>
                <a:pPr lvl="1"/>
                <a:endParaRPr lang="de-DE" altLang="zh-CN" dirty="0" smtClean="0"/>
              </a:p>
              <a:p>
                <a:pPr lvl="1"/>
                <a:endParaRPr lang="de-DE" altLang="zh-CN" dirty="0"/>
              </a:p>
              <a:p>
                <a:pPr lvl="1"/>
                <a:r>
                  <a:rPr lang="zh-CN" altLang="en-US" dirty="0" smtClean="0"/>
                  <a:t>最终选择</a:t>
                </a:r>
                <a14:m>
                  <m:oMath xmlns:m="http://schemas.openxmlformats.org/officeDocument/2006/math">
                    <m:sSup>
                      <m:sSupPr>
                        <m:ctrlPr>
                          <a:rPr lang="en-US" altLang="zh-CN" i="1" smtClean="0">
                            <a:latin typeface="Cambria Math"/>
                          </a:rPr>
                        </m:ctrlPr>
                      </m:sSupPr>
                      <m:e>
                        <m:r>
                          <a:rPr lang="en-US" altLang="zh-CN" b="0" i="1" smtClean="0">
                            <a:latin typeface="Cambria Math"/>
                          </a:rPr>
                          <m:t>𝑆</m:t>
                        </m:r>
                      </m:e>
                      <m:sup>
                        <m:r>
                          <a:rPr lang="en-US" altLang="zh-CN" b="0" i="1" smtClean="0">
                            <a:latin typeface="Cambria Math"/>
                          </a:rPr>
                          <m:t>𝑞</m:t>
                        </m:r>
                      </m:sup>
                    </m:sSup>
                    <m:r>
                      <a:rPr lang="zh-CN" altLang="en-US" b="0" i="1" smtClean="0">
                        <a:latin typeface="Cambria Math"/>
                      </a:rPr>
                      <m:t>中</m:t>
                    </m:r>
                  </m:oMath>
                </a14:m>
                <a:r>
                  <a:rPr lang="zh-CN" altLang="en-US" dirty="0" smtClean="0"/>
                  <a:t>最接近</a:t>
                </a:r>
                <a14:m>
                  <m:oMath xmlns:m="http://schemas.openxmlformats.org/officeDocument/2006/math">
                    <m:sSup>
                      <m:sSupPr>
                        <m:ctrlPr>
                          <a:rPr lang="en-US" altLang="zh-CN" i="1">
                            <a:latin typeface="Cambria Math"/>
                          </a:rPr>
                        </m:ctrlPr>
                      </m:sSupPr>
                      <m:e>
                        <m:r>
                          <a:rPr lang="en-US" altLang="zh-CN" i="1">
                            <a:latin typeface="Cambria Math"/>
                          </a:rPr>
                          <m:t>𝑆</m:t>
                        </m:r>
                      </m:e>
                      <m:sup>
                        <m:r>
                          <a:rPr lang="en-US" altLang="zh-CN" b="0" i="1" smtClean="0">
                            <a:latin typeface="Cambria Math"/>
                          </a:rPr>
                          <m:t>𝑟</m:t>
                        </m:r>
                      </m:sup>
                    </m:sSup>
                    <m:r>
                      <a:rPr lang="zh-CN" altLang="en-US" b="0" i="1" smtClean="0">
                        <a:latin typeface="Cambria Math"/>
                      </a:rPr>
                      <m:t>的</m:t>
                    </m:r>
                    <m:r>
                      <a:rPr lang="zh-CN" altLang="en-US" i="1">
                        <a:latin typeface="Cambria Math"/>
                      </a:rPr>
                      <m:t>尺度因子</m:t>
                    </m:r>
                    <m:r>
                      <a:rPr lang="zh-CN" altLang="en-US" b="0" i="1" smtClean="0">
                        <a:latin typeface="Cambria Math"/>
                      </a:rPr>
                      <m:t>。</m:t>
                    </m:r>
                  </m:oMath>
                </a14:m>
                <a:endParaRPr lang="de-DE" altLang="zh-CN" dirty="0" smtClean="0"/>
              </a:p>
            </p:txBody>
          </p:sp>
        </mc:Choice>
        <mc:Fallback>
          <p:sp>
            <p:nvSpPr>
              <p:cNvPr id="4" name="内容占位符 3"/>
              <p:cNvSpPr>
                <a:spLocks noGrp="1" noRot="1" noChangeAspect="1" noMove="1" noResize="1" noEditPoints="1" noAdjustHandles="1" noChangeArrowheads="1" noChangeShapeType="1" noTextEdit="1"/>
              </p:cNvSpPr>
              <p:nvPr>
                <p:ph sz="quarter" idx="1"/>
              </p:nvPr>
            </p:nvSpPr>
            <p:spPr>
              <a:blipFill rotWithShape="1">
                <a:blip r:embed="rId2"/>
                <a:stretch>
                  <a:fillRect l="-706" t="-2000"/>
                </a:stretch>
              </a:blipFill>
            </p:spPr>
            <p:txBody>
              <a:bodyPr/>
              <a:lstStyle/>
              <a:p>
                <a:r>
                  <a:rPr lang="zh-CN" altLang="en-US">
                    <a:noFill/>
                  </a:rPr>
                  <a:t> </a:t>
                </a:r>
              </a:p>
            </p:txBody>
          </p:sp>
        </mc:Fallback>
      </mc:AlternateContent>
      <p:pic>
        <p:nvPicPr>
          <p:cNvPr id="14338" name="Picture 2" descr="C:\Users\Administrator\Desktop\s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2852936"/>
            <a:ext cx="2686050" cy="666750"/>
          </a:xfrm>
          <a:prstGeom prst="rect">
            <a:avLst/>
          </a:prstGeom>
          <a:noFill/>
          <a:extLst>
            <a:ext uri="{909E8E84-426E-40DD-AFC4-6F175D3DCCD1}">
              <a14:hiddenFill xmlns:a14="http://schemas.microsoft.com/office/drawing/2010/main">
                <a:solidFill>
                  <a:srgbClr val="FFFFFF"/>
                </a:solidFill>
              </a14:hiddenFill>
            </a:ext>
          </a:extLst>
        </p:spPr>
      </p:pic>
      <p:pic>
        <p:nvPicPr>
          <p:cNvPr id="14339" name="Picture 3" descr="C:\Users\Administrator\Desktop\s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4149080"/>
            <a:ext cx="4352925"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750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lgn="l" rtl="0">
              <a:spcBef>
                <a:spcPct val="0"/>
              </a:spcBef>
            </a:pPr>
            <a:r>
              <a:rPr lang="en-US" altLang="zh-CN" sz="3600" dirty="0" smtClean="0"/>
              <a:t>Detecting and handling </a:t>
            </a:r>
            <a:r>
              <a:rPr lang="en-US" altLang="zh-CN" sz="3600" dirty="0"/>
              <a:t>occlusions</a:t>
            </a:r>
            <a:r>
              <a:rPr lang="en-US" altLang="zh-CN" sz="3200" dirty="0" smtClean="0"/>
              <a:t> </a:t>
            </a:r>
            <a:endParaRPr lang="zh-CN" altLang="en-US" sz="36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18</a:t>
            </a:fld>
            <a:endParaRPr lang="zh-CN" altLang="en-US"/>
          </a:p>
        </p:txBody>
      </p:sp>
      <mc:AlternateContent xmlns:mc="http://schemas.openxmlformats.org/markup-compatibility/2006">
        <mc:Choice xmlns:a14="http://schemas.microsoft.com/office/drawing/2010/main" Requires="a14">
          <p:sp>
            <p:nvSpPr>
              <p:cNvPr id="4" name="内容占位符 3"/>
              <p:cNvSpPr>
                <a:spLocks noGrp="1"/>
              </p:cNvSpPr>
              <p:nvPr>
                <p:ph sz="quarter" idx="1"/>
              </p:nvPr>
            </p:nvSpPr>
            <p:spPr/>
            <p:txBody>
              <a:bodyPr>
                <a:normAutofit/>
              </a:bodyPr>
              <a:lstStyle/>
              <a:p>
                <a:r>
                  <a:rPr lang="zh-CN" altLang="en-US" dirty="0" smtClean="0"/>
                  <a:t>目标框内的深度信息分布是符合高斯分布的。</a:t>
                </a:r>
                <a:endParaRPr lang="en-US" altLang="zh-CN" dirty="0" smtClean="0"/>
              </a:p>
              <a:p>
                <a:endParaRPr lang="en-US" altLang="zh-CN" dirty="0" smtClean="0"/>
              </a:p>
              <a:p>
                <a:r>
                  <a:rPr lang="zh-CN" altLang="en-US" dirty="0" smtClean="0"/>
                  <a:t>通过</a:t>
                </a:r>
                <a:r>
                  <a:rPr lang="en-US" altLang="zh-CN" dirty="0"/>
                  <a:t>Fast Depth </a:t>
                </a:r>
                <a:r>
                  <a:rPr lang="en-US" altLang="zh-CN" dirty="0" smtClean="0"/>
                  <a:t>Segmentation</a:t>
                </a:r>
                <a:r>
                  <a:rPr lang="zh-CN" altLang="en-US" dirty="0" smtClean="0"/>
                  <a:t>将目标与遮挡物分隔开。</a:t>
                </a:r>
                <a:endParaRPr lang="en-US" altLang="zh-CN" dirty="0" smtClean="0"/>
              </a:p>
              <a:p>
                <a:endParaRPr lang="en-US" altLang="zh-CN" dirty="0" smtClean="0"/>
              </a:p>
              <a:p>
                <a:r>
                  <a:rPr lang="zh-CN" altLang="en-US" dirty="0" smtClean="0"/>
                  <a:t>遮挡触发条件：</a:t>
                </a:r>
                <a:endParaRPr lang="en-US" altLang="zh-CN" dirty="0" smtClean="0"/>
              </a:p>
              <a:p>
                <a:endParaRPr lang="en-US" altLang="zh-CN" dirty="0"/>
              </a:p>
              <a:p>
                <a:pPr marL="0" indent="0">
                  <a:buNone/>
                </a:pPr>
                <a:endParaRPr lang="en-US" altLang="zh-CN" dirty="0" smtClean="0"/>
              </a:p>
              <a:p>
                <a:pPr lvl="1"/>
                <a14:m>
                  <m:oMath xmlns:m="http://schemas.openxmlformats.org/officeDocument/2006/math">
                    <m:r>
                      <m:rPr>
                        <m:sty m:val="p"/>
                      </m:rPr>
                      <a:rPr lang="el-GR" altLang="zh-CN" i="1" dirty="0">
                        <a:latin typeface="Cambria Math"/>
                      </a:rPr>
                      <m:t>λ</m:t>
                    </m:r>
                  </m:oMath>
                </a14:m>
                <a:r>
                  <a:rPr lang="en-US" altLang="zh-CN" i="1" dirty="0" err="1"/>
                  <a:t>occ</a:t>
                </a:r>
                <a:r>
                  <a:rPr lang="en-US" altLang="zh-CN" i="1" dirty="0"/>
                  <a:t> </a:t>
                </a:r>
                <a:r>
                  <a:rPr lang="en-US" altLang="zh-CN" dirty="0"/>
                  <a:t>= 35% </a:t>
                </a:r>
                <a:endParaRPr lang="en-US" altLang="zh-CN" dirty="0"/>
              </a:p>
              <a:p>
                <a:pPr lvl="1"/>
                <a14:m>
                  <m:oMath xmlns:m="http://schemas.openxmlformats.org/officeDocument/2006/math">
                    <m:sSub>
                      <m:sSubPr>
                        <m:ctrlPr>
                          <a:rPr lang="en-US" altLang="zh-CN" i="1">
                            <a:latin typeface="Cambria Math"/>
                          </a:rPr>
                        </m:ctrlPr>
                      </m:sSubPr>
                      <m:e>
                        <m:r>
                          <m:rPr>
                            <m:sty m:val="p"/>
                          </m:rPr>
                          <a:rPr lang="el-GR" altLang="zh-CN" i="1" dirty="0">
                            <a:latin typeface="Cambria Math"/>
                          </a:rPr>
                          <m:t>λ</m:t>
                        </m:r>
                      </m:e>
                      <m:sub>
                        <m:r>
                          <a:rPr lang="en-US" altLang="zh-CN" i="1">
                            <a:latin typeface="Cambria Math"/>
                          </a:rPr>
                          <m:t>𝑟</m:t>
                        </m:r>
                        <m:r>
                          <a:rPr lang="en-US" altLang="zh-CN" i="1">
                            <a:latin typeface="Cambria Math"/>
                          </a:rPr>
                          <m:t>1</m:t>
                        </m:r>
                      </m:sub>
                    </m:sSub>
                  </m:oMath>
                </a14:m>
                <a:r>
                  <a:rPr lang="en-US" altLang="zh-CN" i="1" dirty="0"/>
                  <a:t> </a:t>
                </a:r>
                <a:r>
                  <a:rPr lang="en-US" altLang="zh-CN" dirty="0"/>
                  <a:t>= </a:t>
                </a:r>
                <a:r>
                  <a:rPr lang="en-US" altLang="zh-CN" dirty="0" smtClean="0"/>
                  <a:t>0.4</a:t>
                </a:r>
              </a:p>
              <a:p>
                <a:endParaRPr lang="en-US" altLang="zh-CN" dirty="0"/>
              </a:p>
              <a:p>
                <a:endParaRPr lang="en-US" altLang="zh-CN" dirty="0" smtClean="0"/>
              </a:p>
            </p:txBody>
          </p:sp>
        </mc:Choice>
        <mc:Fallback>
          <p:sp>
            <p:nvSpPr>
              <p:cNvPr id="4" name="内容占位符 3"/>
              <p:cNvSpPr>
                <a:spLocks noGrp="1" noRot="1" noChangeAspect="1" noMove="1" noResize="1" noEditPoints="1" noAdjustHandles="1" noChangeArrowheads="1" noChangeShapeType="1" noTextEdit="1"/>
              </p:cNvSpPr>
              <p:nvPr>
                <p:ph sz="quarter" idx="1"/>
              </p:nvPr>
            </p:nvSpPr>
            <p:spPr>
              <a:blipFill rotWithShape="1">
                <a:blip r:embed="rId2"/>
                <a:stretch>
                  <a:fillRect l="-706" t="-2000" r="-784"/>
                </a:stretch>
              </a:blipFill>
            </p:spPr>
            <p:txBody>
              <a:bodyPr/>
              <a:lstStyle/>
              <a:p>
                <a:r>
                  <a:rPr lang="zh-CN" altLang="en-US">
                    <a:noFill/>
                  </a:rPr>
                  <a:t> </a:t>
                </a:r>
              </a:p>
            </p:txBody>
          </p:sp>
        </mc:Fallback>
      </mc:AlternateContent>
      <p:pic>
        <p:nvPicPr>
          <p:cNvPr id="15362" name="Picture 2" descr="C:\Users\Administrator\Desktop\occlus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7569" y="3915365"/>
            <a:ext cx="4320480" cy="737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046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lgn="l" rtl="0">
              <a:spcBef>
                <a:spcPct val="0"/>
              </a:spcBef>
            </a:pPr>
            <a:r>
              <a:rPr lang="en-US" altLang="zh-CN" sz="3600" dirty="0" smtClean="0"/>
              <a:t>Detecting and handling </a:t>
            </a:r>
            <a:r>
              <a:rPr lang="en-US" altLang="zh-CN" sz="3600" dirty="0"/>
              <a:t>occlusions</a:t>
            </a:r>
            <a:r>
              <a:rPr lang="en-US" altLang="zh-CN" sz="3200" dirty="0" smtClean="0"/>
              <a:t> </a:t>
            </a:r>
            <a:endParaRPr lang="zh-CN" altLang="en-US" sz="36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19</a:t>
            </a:fld>
            <a:endParaRPr lang="zh-CN" altLang="en-US"/>
          </a:p>
        </p:txBody>
      </p:sp>
      <p:sp>
        <p:nvSpPr>
          <p:cNvPr id="4" name="内容占位符 3"/>
          <p:cNvSpPr>
            <a:spLocks noGrp="1"/>
          </p:cNvSpPr>
          <p:nvPr>
            <p:ph sz="quarter" idx="1"/>
          </p:nvPr>
        </p:nvSpPr>
        <p:spPr/>
        <p:txBody>
          <a:bodyPr>
            <a:normAutofit/>
          </a:bodyPr>
          <a:lstStyle/>
          <a:p>
            <a:pPr marL="274320" lvl="1" indent="-274320">
              <a:spcBef>
                <a:spcPts val="580"/>
              </a:spcBef>
              <a:buClr>
                <a:schemeClr val="accent1"/>
              </a:buClr>
            </a:pPr>
            <a:r>
              <a:rPr lang="zh-CN" altLang="en-US" sz="2600" dirty="0" smtClean="0"/>
              <a:t>当</a:t>
            </a:r>
            <a:r>
              <a:rPr lang="zh-CN" altLang="en-US" sz="2600" dirty="0"/>
              <a:t>触发条件成立，遮挡物被追踪</a:t>
            </a:r>
            <a:r>
              <a:rPr lang="zh-CN" altLang="en-US" sz="2600" dirty="0" smtClean="0"/>
              <a:t>。</a:t>
            </a:r>
            <a:endParaRPr lang="en-US" altLang="zh-CN" sz="2600" dirty="0" smtClean="0"/>
          </a:p>
          <a:p>
            <a:pPr marL="274320" lvl="1" indent="-274320">
              <a:spcBef>
                <a:spcPts val="580"/>
              </a:spcBef>
              <a:buClr>
                <a:schemeClr val="accent1"/>
              </a:buClr>
            </a:pPr>
            <a:endParaRPr lang="en-US" altLang="zh-CN" sz="2600" dirty="0"/>
          </a:p>
          <a:p>
            <a:pPr marL="274320" lvl="1" indent="-274320">
              <a:spcBef>
                <a:spcPts val="580"/>
              </a:spcBef>
              <a:buClr>
                <a:schemeClr val="accent1"/>
              </a:buClr>
            </a:pPr>
            <a:r>
              <a:rPr lang="zh-CN" altLang="en-US" sz="2600" dirty="0" smtClean="0"/>
              <a:t>遮挡期间，搜索区域为：</a:t>
            </a:r>
            <a:endParaRPr lang="en-US" altLang="zh-CN" sz="2600" dirty="0"/>
          </a:p>
          <a:p>
            <a:pPr marL="274320" lvl="1" indent="-274320">
              <a:spcBef>
                <a:spcPts val="580"/>
              </a:spcBef>
              <a:buClr>
                <a:schemeClr val="accent1"/>
              </a:buClr>
            </a:pPr>
            <a:endParaRPr lang="en-US" altLang="zh-CN" sz="2600" dirty="0" smtClean="0"/>
          </a:p>
          <a:p>
            <a:pPr marL="274320" lvl="1" indent="-274320">
              <a:spcBef>
                <a:spcPts val="580"/>
              </a:spcBef>
              <a:buClr>
                <a:schemeClr val="accent1"/>
              </a:buClr>
            </a:pPr>
            <a:endParaRPr lang="en-US" altLang="zh-CN" sz="2600" dirty="0"/>
          </a:p>
          <a:p>
            <a:pPr marL="274320" lvl="1" indent="-274320">
              <a:spcBef>
                <a:spcPts val="580"/>
              </a:spcBef>
              <a:buClr>
                <a:schemeClr val="accent1"/>
              </a:buClr>
            </a:pPr>
            <a:r>
              <a:rPr lang="zh-CN" altLang="en-US" sz="2600" dirty="0" smtClean="0"/>
              <a:t>上一帧的遮挡区域</a:t>
            </a:r>
            <a:r>
              <a:rPr lang="en-US" altLang="zh-CN" sz="2600" dirty="0" smtClean="0"/>
              <a:t>+</a:t>
            </a:r>
            <a:r>
              <a:rPr lang="zh-CN" altLang="en-US" sz="2600" dirty="0" smtClean="0"/>
              <a:t>之前被遮挡的最佳目标候选区域</a:t>
            </a:r>
            <a:r>
              <a:rPr lang="en-US" altLang="zh-CN" sz="2600" dirty="0" smtClean="0"/>
              <a:t>+</a:t>
            </a:r>
            <a:r>
              <a:rPr lang="zh-CN" altLang="en-US" sz="2600" dirty="0" smtClean="0"/>
              <a:t>当前帧的遮挡区域</a:t>
            </a:r>
            <a:endParaRPr lang="en-US" altLang="zh-CN" sz="2600" dirty="0" smtClean="0"/>
          </a:p>
          <a:p>
            <a:pPr marL="274320" lvl="1" indent="-274320">
              <a:spcBef>
                <a:spcPts val="580"/>
              </a:spcBef>
              <a:buClr>
                <a:schemeClr val="accent1"/>
              </a:buClr>
            </a:pPr>
            <a:endParaRPr lang="en-US" altLang="zh-CN" sz="2600" dirty="0"/>
          </a:p>
          <a:p>
            <a:pPr marL="274320" lvl="1" indent="-274320">
              <a:spcBef>
                <a:spcPts val="580"/>
              </a:spcBef>
              <a:buClr>
                <a:schemeClr val="accent1"/>
              </a:buClr>
            </a:pPr>
            <a:endParaRPr lang="en-US" altLang="zh-CN" sz="2600" dirty="0"/>
          </a:p>
          <a:p>
            <a:endParaRPr lang="en-US" altLang="zh-CN" dirty="0" smtClean="0"/>
          </a:p>
          <a:p>
            <a:endParaRPr lang="en-US" altLang="zh-CN" dirty="0"/>
          </a:p>
          <a:p>
            <a:endParaRPr lang="en-US" altLang="zh-CN" dirty="0" smtClean="0"/>
          </a:p>
        </p:txBody>
      </p:sp>
      <p:pic>
        <p:nvPicPr>
          <p:cNvPr id="16386" name="Picture 2" descr="C:\Users\Administrator\Desktop\sear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924944"/>
            <a:ext cx="4657725"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14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2</a:t>
            </a:fld>
            <a:endParaRPr lang="zh-CN" altLang="en-US"/>
          </a:p>
        </p:txBody>
      </p:sp>
      <p:sp>
        <p:nvSpPr>
          <p:cNvPr id="3" name="内容占位符 2"/>
          <p:cNvSpPr>
            <a:spLocks noGrp="1"/>
          </p:cNvSpPr>
          <p:nvPr>
            <p:ph sz="quarter" idx="1"/>
          </p:nvPr>
        </p:nvSpPr>
        <p:spPr/>
        <p:txBody>
          <a:bodyPr>
            <a:normAutofit/>
          </a:bodyPr>
          <a:lstStyle/>
          <a:p>
            <a:pPr marL="114300" indent="0">
              <a:lnSpc>
                <a:spcPct val="150000"/>
              </a:lnSpc>
              <a:buNone/>
            </a:pPr>
            <a:r>
              <a:rPr lang="en-US" altLang="zh-CN" sz="2400" dirty="0" smtClean="0"/>
              <a:t>1. </a:t>
            </a:r>
            <a:r>
              <a:rPr lang="en-US" altLang="zh-CN" sz="2400" dirty="0"/>
              <a:t>KCF/DS-KCF</a:t>
            </a:r>
            <a:r>
              <a:rPr lang="zh-CN" altLang="en-US" sz="2400" dirty="0"/>
              <a:t>跟踪</a:t>
            </a:r>
            <a:r>
              <a:rPr lang="zh-CN" altLang="en-US" sz="2400" dirty="0" smtClean="0"/>
              <a:t>算法研究部分</a:t>
            </a:r>
            <a:endParaRPr lang="en-US" altLang="zh-CN" sz="2400" dirty="0" smtClean="0"/>
          </a:p>
          <a:p>
            <a:pPr marL="388620" lvl="1" indent="0">
              <a:lnSpc>
                <a:spcPct val="150000"/>
              </a:lnSpc>
              <a:buNone/>
            </a:pPr>
            <a:r>
              <a:rPr lang="en-US" altLang="zh-CN" sz="2200" dirty="0" smtClean="0"/>
              <a:t>1.1. KCF</a:t>
            </a:r>
            <a:r>
              <a:rPr lang="zh-CN" altLang="en-US" sz="2200" dirty="0" smtClean="0"/>
              <a:t>算法简介</a:t>
            </a:r>
            <a:endParaRPr lang="en-US" altLang="zh-CN" sz="2200" dirty="0" smtClean="0"/>
          </a:p>
          <a:p>
            <a:pPr marL="388620" lvl="1" indent="0">
              <a:lnSpc>
                <a:spcPct val="150000"/>
              </a:lnSpc>
              <a:buNone/>
            </a:pPr>
            <a:r>
              <a:rPr lang="en-US" altLang="zh-CN" sz="2200" dirty="0" smtClean="0"/>
              <a:t>1.2. </a:t>
            </a:r>
            <a:r>
              <a:rPr lang="zh-CN" altLang="en-US" sz="2200" dirty="0" smtClean="0"/>
              <a:t>基于</a:t>
            </a:r>
            <a:r>
              <a:rPr lang="en-US" altLang="zh-CN" sz="2200" dirty="0" smtClean="0"/>
              <a:t>KCF</a:t>
            </a:r>
            <a:r>
              <a:rPr lang="zh-CN" altLang="en-US" sz="2200" dirty="0" smtClean="0"/>
              <a:t>算法的改进</a:t>
            </a:r>
            <a:endParaRPr lang="en-US" altLang="zh-CN" sz="2200" dirty="0" smtClean="0"/>
          </a:p>
          <a:p>
            <a:pPr marL="388620" lvl="1" indent="0">
              <a:lnSpc>
                <a:spcPct val="150000"/>
              </a:lnSpc>
              <a:buNone/>
            </a:pPr>
            <a:r>
              <a:rPr lang="en-US" altLang="zh-CN" sz="2200" dirty="0" smtClean="0"/>
              <a:t>1.3. DS-KCF</a:t>
            </a:r>
            <a:r>
              <a:rPr lang="zh-CN" altLang="en-US" sz="2200" dirty="0" smtClean="0"/>
              <a:t>算法原理</a:t>
            </a:r>
            <a:endParaRPr lang="en-US" altLang="zh-CN" sz="2200" dirty="0" smtClean="0"/>
          </a:p>
          <a:p>
            <a:pPr marL="114300" indent="0">
              <a:lnSpc>
                <a:spcPct val="150000"/>
              </a:lnSpc>
              <a:buNone/>
            </a:pPr>
            <a:r>
              <a:rPr lang="en-US" altLang="zh-CN" sz="2400" dirty="0" smtClean="0"/>
              <a:t>2. </a:t>
            </a:r>
            <a:r>
              <a:rPr lang="zh-CN" altLang="en-US" sz="2400" dirty="0" smtClean="0"/>
              <a:t>算法实现</a:t>
            </a:r>
            <a:endParaRPr lang="en-US" altLang="zh-CN" sz="2400" dirty="0"/>
          </a:p>
          <a:p>
            <a:pPr marL="388620" lvl="1" indent="0">
              <a:lnSpc>
                <a:spcPct val="150000"/>
              </a:lnSpc>
              <a:buNone/>
            </a:pPr>
            <a:r>
              <a:rPr lang="en-US" altLang="zh-CN" sz="2200" dirty="0" smtClean="0"/>
              <a:t>2.1. </a:t>
            </a:r>
            <a:r>
              <a:rPr lang="zh-CN" altLang="en-US" sz="2200" dirty="0" smtClean="0"/>
              <a:t>基于</a:t>
            </a:r>
            <a:r>
              <a:rPr lang="en-US" altLang="zh-CN" sz="2200" dirty="0" err="1" smtClean="0"/>
              <a:t>ros</a:t>
            </a:r>
            <a:r>
              <a:rPr lang="zh-CN" altLang="en-US" sz="2200" dirty="0" smtClean="0"/>
              <a:t>的</a:t>
            </a:r>
            <a:r>
              <a:rPr lang="en-US" altLang="zh-CN" sz="2200" dirty="0" smtClean="0"/>
              <a:t>KCF</a:t>
            </a:r>
            <a:r>
              <a:rPr lang="zh-CN" altLang="en-US" sz="2200" dirty="0" smtClean="0"/>
              <a:t>跟踪算法的实现</a:t>
            </a:r>
            <a:endParaRPr lang="en-US" altLang="zh-CN" sz="2200" dirty="0" smtClean="0"/>
          </a:p>
          <a:p>
            <a:pPr marL="388620" lvl="1" indent="0">
              <a:lnSpc>
                <a:spcPct val="150000"/>
              </a:lnSpc>
              <a:buNone/>
            </a:pPr>
            <a:r>
              <a:rPr lang="en-US" altLang="zh-CN" sz="2200" dirty="0" smtClean="0"/>
              <a:t>2.2. </a:t>
            </a:r>
            <a:r>
              <a:rPr lang="zh-CN" altLang="en-US" sz="2200" dirty="0" smtClean="0"/>
              <a:t>当前</a:t>
            </a:r>
            <a:r>
              <a:rPr lang="en-US" altLang="zh-CN" sz="2200" dirty="0" smtClean="0"/>
              <a:t>DS-KCF</a:t>
            </a:r>
            <a:r>
              <a:rPr lang="zh-CN" altLang="en-US" sz="2200" dirty="0" smtClean="0"/>
              <a:t>算法实现进展</a:t>
            </a:r>
            <a:endParaRPr lang="en-US" altLang="zh-CN" sz="2200" dirty="0" smtClean="0"/>
          </a:p>
          <a:p>
            <a:pPr marL="114300" indent="0">
              <a:buNone/>
            </a:pPr>
            <a:r>
              <a:rPr lang="en-US" altLang="zh-CN" sz="2400" dirty="0" smtClean="0"/>
              <a:t> </a:t>
            </a:r>
            <a:endParaRPr lang="zh-CN" altLang="en-US" dirty="0"/>
          </a:p>
        </p:txBody>
      </p:sp>
    </p:spTree>
    <p:extLst>
      <p:ext uri="{BB962C8B-B14F-4D97-AF65-F5344CB8AC3E}">
        <p14:creationId xmlns:p14="http://schemas.microsoft.com/office/powerpoint/2010/main" val="3494223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lgn="l" rtl="0">
              <a:spcBef>
                <a:spcPct val="0"/>
              </a:spcBef>
            </a:pPr>
            <a:r>
              <a:rPr lang="en-US" altLang="zh-CN" sz="3600" dirty="0" smtClean="0"/>
              <a:t>Detecting and handling </a:t>
            </a:r>
            <a:r>
              <a:rPr lang="en-US" altLang="zh-CN" sz="3600" dirty="0"/>
              <a:t>occlusions</a:t>
            </a:r>
            <a:r>
              <a:rPr lang="en-US" altLang="zh-CN" sz="3200" dirty="0" smtClean="0"/>
              <a:t> </a:t>
            </a:r>
            <a:endParaRPr lang="zh-CN" altLang="en-US" sz="36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20</a:t>
            </a:fld>
            <a:endParaRPr lang="zh-CN" altLang="en-US"/>
          </a:p>
        </p:txBody>
      </p:sp>
      <mc:AlternateContent xmlns:mc="http://schemas.openxmlformats.org/markup-compatibility/2006">
        <mc:Choice xmlns:a14="http://schemas.microsoft.com/office/drawing/2010/main" Requires="a14">
          <p:sp>
            <p:nvSpPr>
              <p:cNvPr id="4" name="内容占位符 3"/>
              <p:cNvSpPr>
                <a:spLocks noGrp="1"/>
              </p:cNvSpPr>
              <p:nvPr>
                <p:ph sz="quarter" idx="1"/>
              </p:nvPr>
            </p:nvSpPr>
            <p:spPr/>
            <p:txBody>
              <a:bodyPr>
                <a:normAutofit/>
              </a:bodyPr>
              <a:lstStyle/>
              <a:p>
                <a:r>
                  <a:rPr lang="zh-CN" altLang="en-US" dirty="0" smtClean="0"/>
                  <a:t>对于搜索区内每一类目标</a:t>
                </a:r>
                <a:r>
                  <a:rPr lang="en-US" altLang="zh-CN" dirty="0" smtClean="0"/>
                  <a:t>(</a:t>
                </a:r>
                <a:r>
                  <a:rPr lang="zh-CN" altLang="en-US" dirty="0" smtClean="0"/>
                  <a:t>深度</a:t>
                </a:r>
                <a:r>
                  <a:rPr lang="en-US" altLang="zh-CN" dirty="0" smtClean="0"/>
                  <a:t>,</a:t>
                </a:r>
                <a:r>
                  <a:rPr lang="zh-CN" altLang="en-US" dirty="0" smtClean="0"/>
                  <a:t>位置</a:t>
                </a:r>
                <a:r>
                  <a:rPr lang="en-US" altLang="zh-CN" dirty="0" smtClean="0"/>
                  <a:t>),</a:t>
                </a:r>
                <a:r>
                  <a:rPr lang="zh-CN" altLang="en-US" dirty="0" smtClean="0"/>
                  <a:t>统计他们的最大响应。</a:t>
                </a:r>
                <a:endParaRPr lang="en-US" altLang="zh-CN" dirty="0" smtClean="0"/>
              </a:p>
              <a:p>
                <a:endParaRPr lang="en-US" altLang="zh-CN" dirty="0"/>
              </a:p>
              <a:p>
                <a:r>
                  <a:rPr lang="zh-CN" altLang="en-US" dirty="0" smtClean="0"/>
                  <a:t>目标重现的触发条件：</a:t>
                </a:r>
                <a:endParaRPr lang="en-US" altLang="zh-CN" dirty="0" smtClean="0"/>
              </a:p>
              <a:p>
                <a:endParaRPr lang="en-US" altLang="zh-CN" dirty="0"/>
              </a:p>
              <a:p>
                <a:endParaRPr lang="en-US" altLang="zh-CN" dirty="0" smtClean="0"/>
              </a:p>
              <a:p>
                <a:pPr lvl="1"/>
                <a14:m>
                  <m:oMath xmlns:m="http://schemas.openxmlformats.org/officeDocument/2006/math">
                    <m:r>
                      <m:rPr>
                        <m:sty m:val="p"/>
                      </m:rPr>
                      <a:rPr lang="el-GR" altLang="zh-CN" i="1" dirty="0">
                        <a:latin typeface="Cambria Math"/>
                      </a:rPr>
                      <m:t>λ</m:t>
                    </m:r>
                  </m:oMath>
                </a14:m>
                <a:r>
                  <a:rPr lang="en-US" altLang="zh-CN" i="1" dirty="0" err="1"/>
                  <a:t>occ</a:t>
                </a:r>
                <a:r>
                  <a:rPr lang="en-US" altLang="zh-CN" i="1" dirty="0"/>
                  <a:t> </a:t>
                </a:r>
                <a:r>
                  <a:rPr lang="en-US" altLang="zh-CN" dirty="0"/>
                  <a:t>= 35% </a:t>
                </a:r>
              </a:p>
              <a:p>
                <a:pPr lvl="1"/>
                <a14:m>
                  <m:oMath xmlns:m="http://schemas.openxmlformats.org/officeDocument/2006/math">
                    <m:sSub>
                      <m:sSubPr>
                        <m:ctrlPr>
                          <a:rPr lang="en-US" altLang="zh-CN" i="1">
                            <a:latin typeface="Cambria Math"/>
                          </a:rPr>
                        </m:ctrlPr>
                      </m:sSubPr>
                      <m:e>
                        <m:r>
                          <m:rPr>
                            <m:sty m:val="p"/>
                          </m:rPr>
                          <a:rPr lang="el-GR" altLang="zh-CN" i="1" dirty="0">
                            <a:latin typeface="Cambria Math"/>
                          </a:rPr>
                          <m:t>λ</m:t>
                        </m:r>
                      </m:e>
                      <m:sub>
                        <m:r>
                          <a:rPr lang="en-US" altLang="zh-CN" i="1">
                            <a:latin typeface="Cambria Math"/>
                          </a:rPr>
                          <m:t>𝑟</m:t>
                        </m:r>
                        <m:r>
                          <a:rPr lang="en-US" altLang="zh-CN" b="0" i="1" smtClean="0">
                            <a:latin typeface="Cambria Math"/>
                          </a:rPr>
                          <m:t>2</m:t>
                        </m:r>
                      </m:sub>
                    </m:sSub>
                  </m:oMath>
                </a14:m>
                <a:r>
                  <a:rPr lang="en-US" altLang="zh-CN" i="1" dirty="0"/>
                  <a:t> </a:t>
                </a:r>
                <a:r>
                  <a:rPr lang="en-US" altLang="zh-CN" dirty="0"/>
                  <a:t>= </a:t>
                </a:r>
                <a:r>
                  <a:rPr lang="en-US" altLang="zh-CN" dirty="0" smtClean="0"/>
                  <a:t>0.2</a:t>
                </a:r>
                <a:endParaRPr lang="en-US" altLang="zh-CN" dirty="0"/>
              </a:p>
              <a:p>
                <a:endParaRPr lang="en-US" altLang="zh-CN" dirty="0" smtClean="0"/>
              </a:p>
              <a:p>
                <a:endParaRPr lang="en-US" altLang="zh-CN" dirty="0" smtClean="0"/>
              </a:p>
              <a:p>
                <a:endParaRPr lang="en-US" altLang="zh-CN" dirty="0"/>
              </a:p>
              <a:p>
                <a:endParaRPr lang="en-US" altLang="zh-CN" dirty="0" smtClean="0"/>
              </a:p>
            </p:txBody>
          </p:sp>
        </mc:Choice>
        <mc:Fallback>
          <p:sp>
            <p:nvSpPr>
              <p:cNvPr id="4" name="内容占位符 3"/>
              <p:cNvSpPr>
                <a:spLocks noGrp="1" noRot="1" noChangeAspect="1" noMove="1" noResize="1" noEditPoints="1" noAdjustHandles="1" noChangeArrowheads="1" noChangeShapeType="1" noTextEdit="1"/>
              </p:cNvSpPr>
              <p:nvPr>
                <p:ph sz="quarter" idx="1"/>
              </p:nvPr>
            </p:nvSpPr>
            <p:spPr>
              <a:blipFill rotWithShape="1">
                <a:blip r:embed="rId2"/>
                <a:stretch>
                  <a:fillRect l="-706" t="-2000"/>
                </a:stretch>
              </a:blipFill>
            </p:spPr>
            <p:txBody>
              <a:bodyPr/>
              <a:lstStyle/>
              <a:p>
                <a:r>
                  <a:rPr lang="zh-CN" altLang="en-US">
                    <a:noFill/>
                  </a:rPr>
                  <a:t> </a:t>
                </a:r>
              </a:p>
            </p:txBody>
          </p:sp>
        </mc:Fallback>
      </mc:AlternateContent>
      <p:pic>
        <p:nvPicPr>
          <p:cNvPr id="17410" name="Picture 2" descr="C:\Users\Administrator\Desktop\重现.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335338"/>
            <a:ext cx="6696744" cy="748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214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gn="ctr"/>
            <a:r>
              <a:rPr lang="zh-CN" altLang="en-US" dirty="0"/>
              <a:t>算法</a:t>
            </a:r>
            <a:r>
              <a:rPr lang="zh-CN" altLang="en-US" dirty="0" smtClean="0"/>
              <a:t>实现部分</a:t>
            </a:r>
            <a:endParaRPr lang="zh-CN" altLang="en-US" dirty="0"/>
          </a:p>
        </p:txBody>
      </p:sp>
      <p:sp>
        <p:nvSpPr>
          <p:cNvPr id="6" name="文本占位符 5"/>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21</a:t>
            </a:fld>
            <a:endParaRPr lang="zh-CN" altLang="en-US"/>
          </a:p>
        </p:txBody>
      </p:sp>
    </p:spTree>
    <p:extLst>
      <p:ext uri="{BB962C8B-B14F-4D97-AF65-F5344CB8AC3E}">
        <p14:creationId xmlns:p14="http://schemas.microsoft.com/office/powerpoint/2010/main" val="2780728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pPr lvl="1" algn="l" rtl="0">
              <a:spcBef>
                <a:spcPct val="0"/>
              </a:spcBef>
            </a:pPr>
            <a:r>
              <a:rPr lang="en-US" altLang="zh-CN" sz="3200" dirty="0" smtClean="0"/>
              <a:t>2.1. </a:t>
            </a:r>
            <a:r>
              <a:rPr lang="zh-CN" altLang="en-US" sz="3200" dirty="0" smtClean="0"/>
              <a:t>基于</a:t>
            </a:r>
            <a:r>
              <a:rPr lang="en-US" altLang="zh-CN" sz="3200" dirty="0" err="1" smtClean="0"/>
              <a:t>ros</a:t>
            </a:r>
            <a:r>
              <a:rPr lang="zh-CN" altLang="en-US" sz="3200" dirty="0" smtClean="0"/>
              <a:t>的</a:t>
            </a:r>
            <a:r>
              <a:rPr lang="en-US" altLang="zh-CN" sz="3200" dirty="0" smtClean="0"/>
              <a:t>KCF</a:t>
            </a:r>
            <a:r>
              <a:rPr lang="zh-CN" altLang="en-US" sz="3200" dirty="0" smtClean="0"/>
              <a:t>跟踪算法的实现</a:t>
            </a:r>
            <a:endParaRPr lang="zh-CN" altLang="en-US" sz="32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22</a:t>
            </a:fld>
            <a:endParaRPr lang="zh-CN" altLang="en-US"/>
          </a:p>
        </p:txBody>
      </p:sp>
      <p:sp>
        <p:nvSpPr>
          <p:cNvPr id="6" name="内容占位符 5"/>
          <p:cNvSpPr>
            <a:spLocks noGrp="1"/>
          </p:cNvSpPr>
          <p:nvPr>
            <p:ph sz="quarter" idx="1"/>
          </p:nvPr>
        </p:nvSpPr>
        <p:spPr/>
        <p:txBody>
          <a:bodyPr/>
          <a:lstStyle/>
          <a:p>
            <a:r>
              <a:rPr lang="zh-CN" altLang="en-US" b="1" dirty="0"/>
              <a:t>开发环境：</a:t>
            </a:r>
          </a:p>
          <a:p>
            <a:pPr marL="320040" lvl="1" indent="0">
              <a:buNone/>
            </a:pPr>
            <a:r>
              <a:rPr lang="en-US" altLang="zh-CN" dirty="0"/>
              <a:t>Ubuntu 14.04 + </a:t>
            </a:r>
            <a:r>
              <a:rPr lang="en-US" altLang="zh-CN" dirty="0" err="1"/>
              <a:t>ros</a:t>
            </a:r>
            <a:r>
              <a:rPr lang="en-US" altLang="zh-CN" dirty="0"/>
              <a:t> </a:t>
            </a:r>
            <a:r>
              <a:rPr lang="en-US" altLang="zh-CN" dirty="0" smtClean="0"/>
              <a:t>indigo</a:t>
            </a:r>
          </a:p>
          <a:p>
            <a:pPr marL="320040" lvl="1" indent="0">
              <a:buNone/>
            </a:pPr>
            <a:endParaRPr lang="en-US" altLang="zh-CN" dirty="0"/>
          </a:p>
          <a:p>
            <a:r>
              <a:rPr lang="zh-CN" altLang="en-US" b="1" dirty="0"/>
              <a:t>传感器：</a:t>
            </a:r>
          </a:p>
          <a:p>
            <a:pPr marL="320040" lvl="1" indent="0">
              <a:buNone/>
            </a:pPr>
            <a:r>
              <a:rPr lang="zh-CN" altLang="en-US" dirty="0"/>
              <a:t>深度</a:t>
            </a:r>
            <a:r>
              <a:rPr lang="zh-CN" altLang="en-US" dirty="0" smtClean="0"/>
              <a:t>相机</a:t>
            </a:r>
            <a:r>
              <a:rPr lang="en-US" altLang="zh-CN" dirty="0" smtClean="0"/>
              <a:t>(</a:t>
            </a:r>
            <a:r>
              <a:rPr lang="en-US" altLang="zh-CN" dirty="0" err="1" smtClean="0"/>
              <a:t>Xtion</a:t>
            </a:r>
            <a:r>
              <a:rPr lang="en-US" altLang="zh-CN" dirty="0" smtClean="0"/>
              <a:t> </a:t>
            </a:r>
            <a:r>
              <a:rPr lang="en-US" altLang="zh-CN" dirty="0"/>
              <a:t>pro </a:t>
            </a:r>
            <a:r>
              <a:rPr lang="en-US" altLang="zh-CN" dirty="0" smtClean="0"/>
              <a:t>live)</a:t>
            </a:r>
          </a:p>
          <a:p>
            <a:pPr marL="320040" lvl="1" indent="0">
              <a:buNone/>
            </a:pPr>
            <a:endParaRPr lang="zh-CN" altLang="en-US" dirty="0"/>
          </a:p>
          <a:p>
            <a:r>
              <a:rPr lang="zh-CN" altLang="en-US" b="1" dirty="0"/>
              <a:t>实验平台：</a:t>
            </a:r>
          </a:p>
          <a:p>
            <a:pPr marL="320040" lvl="1" indent="0">
              <a:buNone/>
            </a:pPr>
            <a:r>
              <a:rPr lang="en-US" altLang="zh-CN" dirty="0" err="1"/>
              <a:t>Aiibot</a:t>
            </a:r>
            <a:endParaRPr lang="en-US" altLang="zh-CN" dirty="0"/>
          </a:p>
          <a:p>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3086964467"/>
              </p:ext>
            </p:extLst>
          </p:nvPr>
        </p:nvGraphicFramePr>
        <p:xfrm>
          <a:off x="4572000" y="1556792"/>
          <a:ext cx="4329112" cy="5040560"/>
        </p:xfrm>
        <a:graphic>
          <a:graphicData uri="http://schemas.openxmlformats.org/presentationml/2006/ole">
            <mc:AlternateContent xmlns:mc="http://schemas.openxmlformats.org/markup-compatibility/2006">
              <mc:Choice xmlns:v="urn:schemas-microsoft-com:vml" Requires="v">
                <p:oleObj spid="_x0000_s9223" name="Visio" r:id="rId3" imgW="5482088" imgH="5820428" progId="Visio.Drawing.15">
                  <p:embed/>
                </p:oleObj>
              </mc:Choice>
              <mc:Fallback>
                <p:oleObj name="Visio" r:id="rId3" imgW="5482088" imgH="5820428" progId="Visio.Drawing.15">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556792"/>
                        <a:ext cx="4329112" cy="504056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9595386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pPr lvl="1" algn="l" rtl="0">
              <a:spcBef>
                <a:spcPct val="0"/>
              </a:spcBef>
            </a:pPr>
            <a:r>
              <a:rPr lang="en-US" altLang="zh-CN" sz="3200" dirty="0" smtClean="0"/>
              <a:t>2.1. </a:t>
            </a:r>
            <a:r>
              <a:rPr lang="zh-CN" altLang="en-US" sz="3200" dirty="0" smtClean="0"/>
              <a:t>基于</a:t>
            </a:r>
            <a:r>
              <a:rPr lang="en-US" altLang="zh-CN" sz="3200" dirty="0" err="1" smtClean="0"/>
              <a:t>ros</a:t>
            </a:r>
            <a:r>
              <a:rPr lang="zh-CN" altLang="en-US" sz="3200" dirty="0" smtClean="0"/>
              <a:t>的</a:t>
            </a:r>
            <a:r>
              <a:rPr lang="en-US" altLang="zh-CN" sz="3200" dirty="0" smtClean="0"/>
              <a:t>KCF</a:t>
            </a:r>
            <a:r>
              <a:rPr lang="zh-CN" altLang="en-US" sz="3200" dirty="0" smtClean="0"/>
              <a:t>跟踪算法的实现</a:t>
            </a:r>
            <a:endParaRPr lang="zh-CN" altLang="en-US" sz="32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23</a:t>
            </a:fld>
            <a:endParaRPr lang="zh-CN" altLang="en-US"/>
          </a:p>
        </p:txBody>
      </p:sp>
      <p:sp>
        <p:nvSpPr>
          <p:cNvPr id="6" name="内容占位符 5"/>
          <p:cNvSpPr>
            <a:spLocks noGrp="1"/>
          </p:cNvSpPr>
          <p:nvPr>
            <p:ph sz="quarter" idx="1"/>
          </p:nvPr>
        </p:nvSpPr>
        <p:spPr>
          <a:xfrm>
            <a:off x="914400" y="1447800"/>
            <a:ext cx="7772400" cy="4789512"/>
          </a:xfrm>
        </p:spPr>
        <p:txBody>
          <a:bodyPr>
            <a:normAutofit/>
          </a:bodyPr>
          <a:lstStyle/>
          <a:p>
            <a:r>
              <a:rPr lang="zh-CN" altLang="en-US" sz="1800" dirty="0"/>
              <a:t>目标距离相机</a:t>
            </a:r>
            <a:r>
              <a:rPr lang="en-US" altLang="zh-CN" sz="1800" dirty="0"/>
              <a:t>1.5m</a:t>
            </a:r>
            <a:r>
              <a:rPr lang="zh-CN" altLang="en-US" sz="1800" dirty="0"/>
              <a:t>时开始跟踪，初始速度</a:t>
            </a:r>
            <a:r>
              <a:rPr lang="en-US" altLang="zh-CN" sz="1800" dirty="0"/>
              <a:t>0.4m/s</a:t>
            </a:r>
            <a:r>
              <a:rPr lang="zh-CN" altLang="en-US" sz="1800" dirty="0"/>
              <a:t>，速度随着距离的增大而增加， 最大距离</a:t>
            </a:r>
            <a:r>
              <a:rPr lang="en-US" altLang="zh-CN" sz="1800" dirty="0"/>
              <a:t>5m</a:t>
            </a:r>
            <a:r>
              <a:rPr lang="zh-CN" altLang="en-US" sz="1800" dirty="0"/>
              <a:t>是速度增加到</a:t>
            </a:r>
            <a:r>
              <a:rPr lang="en-US" altLang="zh-CN" sz="1800" dirty="0"/>
              <a:t>0.6m/s</a:t>
            </a:r>
            <a:r>
              <a:rPr lang="zh-CN" altLang="en-US" sz="1800" dirty="0" smtClean="0"/>
              <a:t>。</a:t>
            </a:r>
            <a:endParaRPr lang="en-US" altLang="zh-CN" sz="1800" dirty="0" smtClean="0"/>
          </a:p>
          <a:p>
            <a:r>
              <a:rPr lang="zh-CN" altLang="en-US" sz="1800" dirty="0" smtClean="0"/>
              <a:t>旋转</a:t>
            </a:r>
            <a:r>
              <a:rPr lang="zh-CN" altLang="en-US" sz="1800" dirty="0"/>
              <a:t>速度初始为</a:t>
            </a:r>
            <a:r>
              <a:rPr lang="en-US" altLang="zh-CN" sz="1800" dirty="0"/>
              <a:t>0, </a:t>
            </a:r>
            <a:r>
              <a:rPr lang="zh-CN" altLang="en-US" sz="1800" dirty="0"/>
              <a:t>随着目标偏移相机中心点的角度的增大而增加， 最大叫速度为</a:t>
            </a:r>
            <a:r>
              <a:rPr lang="en-US" altLang="zh-CN" sz="1800" dirty="0"/>
              <a:t>0.75rad/s</a:t>
            </a:r>
            <a:r>
              <a:rPr lang="zh-CN" altLang="en-US" sz="1800" dirty="0" smtClean="0"/>
              <a:t>。</a:t>
            </a:r>
            <a:endParaRPr lang="en-US" altLang="zh-CN" sz="1800" dirty="0" smtClean="0"/>
          </a:p>
          <a:p>
            <a:endParaRPr lang="en-US" altLang="zh-CN" sz="1800" dirty="0"/>
          </a:p>
          <a:p>
            <a:endParaRPr lang="en-US" altLang="zh-CN" sz="1800" dirty="0" smtClean="0"/>
          </a:p>
          <a:p>
            <a:endParaRPr lang="en-US" altLang="zh-CN" sz="1800" dirty="0"/>
          </a:p>
          <a:p>
            <a:endParaRPr lang="en-US" altLang="zh-CN" sz="1800" dirty="0" smtClean="0"/>
          </a:p>
          <a:p>
            <a:endParaRPr lang="en-US" altLang="zh-CN" sz="1800" dirty="0"/>
          </a:p>
          <a:p>
            <a:endParaRPr lang="en-US" altLang="zh-CN" sz="1800" dirty="0" smtClean="0"/>
          </a:p>
          <a:p>
            <a:endParaRPr lang="en-US" altLang="zh-CN" sz="1800" dirty="0"/>
          </a:p>
          <a:p>
            <a:endParaRPr lang="en-US" altLang="zh-CN" sz="1800" dirty="0" smtClean="0"/>
          </a:p>
          <a:p>
            <a:endParaRPr lang="en-US" altLang="zh-CN" sz="1800" dirty="0"/>
          </a:p>
          <a:p>
            <a:r>
              <a:rPr lang="zh-CN" altLang="en-US" sz="1800" dirty="0"/>
              <a:t>速度参数可以在程序主文件</a:t>
            </a:r>
            <a:r>
              <a:rPr lang="en-US" altLang="zh-CN" sz="1800" dirty="0"/>
              <a:t>main.cpp</a:t>
            </a:r>
            <a:r>
              <a:rPr lang="zh-CN" altLang="en-US" sz="1800" dirty="0"/>
              <a:t>内修改。</a:t>
            </a:r>
          </a:p>
        </p:txBody>
      </p:sp>
      <p:pic>
        <p:nvPicPr>
          <p:cNvPr id="7170" name="Picture 2" descr="C:\Users\Administrator\Desktop\速度规划.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780928"/>
            <a:ext cx="6408712" cy="2763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6693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b="1" dirty="0"/>
              <a:t>运行</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24</a:t>
            </a:fld>
            <a:endParaRPr lang="zh-CN" altLang="en-US"/>
          </a:p>
        </p:txBody>
      </p:sp>
      <p:sp>
        <p:nvSpPr>
          <p:cNvPr id="6" name="内容占位符 5"/>
          <p:cNvSpPr>
            <a:spLocks noGrp="1"/>
          </p:cNvSpPr>
          <p:nvPr>
            <p:ph sz="quarter" idx="1"/>
          </p:nvPr>
        </p:nvSpPr>
        <p:spPr>
          <a:xfrm>
            <a:off x="914400" y="1447800"/>
            <a:ext cx="7772400" cy="4789512"/>
          </a:xfrm>
        </p:spPr>
        <p:txBody>
          <a:bodyPr>
            <a:normAutofit fontScale="92500" lnSpcReduction="10000"/>
          </a:bodyPr>
          <a:lstStyle/>
          <a:p>
            <a:r>
              <a:rPr lang="en-US" altLang="zh-CN" sz="1800" b="1" dirty="0"/>
              <a:t>1.</a:t>
            </a:r>
            <a:r>
              <a:rPr lang="zh-CN" altLang="en-US" sz="1800" b="1" dirty="0"/>
              <a:t>首先启动</a:t>
            </a:r>
            <a:r>
              <a:rPr lang="en-US" altLang="zh-CN" sz="1800" b="1" dirty="0" err="1"/>
              <a:t>ros</a:t>
            </a:r>
            <a:r>
              <a:rPr lang="zh-CN" altLang="en-US" sz="1800" b="1" dirty="0"/>
              <a:t>环境：</a:t>
            </a:r>
          </a:p>
          <a:p>
            <a:pPr lvl="1"/>
            <a:r>
              <a:rPr lang="en-US" altLang="zh-CN" sz="1600" dirty="0"/>
              <a:t>$</a:t>
            </a:r>
            <a:r>
              <a:rPr lang="en-US" altLang="zh-CN" sz="1600" dirty="0" err="1"/>
              <a:t>roscore</a:t>
            </a:r>
            <a:r>
              <a:rPr lang="en-US" altLang="zh-CN" sz="1600" dirty="0"/>
              <a:t> </a:t>
            </a:r>
            <a:endParaRPr lang="en-US" altLang="zh-CN" sz="1600" dirty="0" smtClean="0"/>
          </a:p>
          <a:p>
            <a:r>
              <a:rPr lang="en-US" altLang="zh-CN" sz="1800" b="1" dirty="0" smtClean="0"/>
              <a:t>2</a:t>
            </a:r>
            <a:r>
              <a:rPr lang="en-US" altLang="zh-CN" sz="1800" b="1" dirty="0"/>
              <a:t>.</a:t>
            </a:r>
            <a:r>
              <a:rPr lang="zh-CN" altLang="en-US" sz="1800" b="1" dirty="0"/>
              <a:t>运行</a:t>
            </a:r>
            <a:r>
              <a:rPr lang="en-US" altLang="zh-CN" sz="1800" b="1" dirty="0" err="1"/>
              <a:t>ros</a:t>
            </a:r>
            <a:r>
              <a:rPr lang="zh-CN" altLang="en-US" sz="1800" b="1" dirty="0"/>
              <a:t>打开深度相机的节点，发出可播放深度图像和</a:t>
            </a:r>
            <a:r>
              <a:rPr lang="en-US" altLang="zh-CN" sz="1800" b="1" dirty="0" err="1"/>
              <a:t>rgb</a:t>
            </a:r>
            <a:r>
              <a:rPr lang="zh-CN" altLang="en-US" sz="1800" b="1" dirty="0"/>
              <a:t>图像的</a:t>
            </a:r>
            <a:r>
              <a:rPr lang="en-US" altLang="zh-CN" sz="1800" b="1" dirty="0"/>
              <a:t>topic</a:t>
            </a:r>
            <a:r>
              <a:rPr lang="zh-CN" altLang="en-US" sz="1800" b="1" dirty="0"/>
              <a:t>：</a:t>
            </a:r>
          </a:p>
          <a:p>
            <a:pPr lvl="1"/>
            <a:r>
              <a:rPr lang="en-US" altLang="zh-CN" sz="1600" dirty="0"/>
              <a:t>$</a:t>
            </a:r>
            <a:r>
              <a:rPr lang="en-US" altLang="zh-CN" sz="1600" dirty="0" err="1"/>
              <a:t>roslaunch</a:t>
            </a:r>
            <a:r>
              <a:rPr lang="en-US" altLang="zh-CN" sz="1600" dirty="0"/>
              <a:t> </a:t>
            </a:r>
            <a:r>
              <a:rPr lang="en-US" altLang="zh-CN" sz="1600" dirty="0" err="1"/>
              <a:t>openni_launch</a:t>
            </a:r>
            <a:r>
              <a:rPr lang="en-US" altLang="zh-CN" sz="1600" dirty="0"/>
              <a:t> </a:t>
            </a:r>
            <a:r>
              <a:rPr lang="en-US" altLang="zh-CN" sz="1600" dirty="0" err="1"/>
              <a:t>openni.launch</a:t>
            </a:r>
            <a:r>
              <a:rPr lang="en-US" altLang="zh-CN" sz="1600" dirty="0"/>
              <a:t> </a:t>
            </a:r>
          </a:p>
          <a:p>
            <a:pPr marL="274320" lvl="1" indent="-274320">
              <a:spcBef>
                <a:spcPts val="580"/>
              </a:spcBef>
              <a:buClr>
                <a:schemeClr val="accent1"/>
              </a:buClr>
            </a:pPr>
            <a:r>
              <a:rPr lang="en-US" altLang="zh-CN" sz="1800" b="1" dirty="0"/>
              <a:t>3.</a:t>
            </a:r>
            <a:r>
              <a:rPr lang="zh-CN" altLang="en-US" sz="1800" b="1" dirty="0"/>
              <a:t>查看</a:t>
            </a:r>
            <a:r>
              <a:rPr lang="en-US" altLang="zh-CN" sz="1800" b="1" dirty="0" err="1"/>
              <a:t>ros</a:t>
            </a:r>
            <a:r>
              <a:rPr lang="zh-CN" altLang="en-US" sz="1800" b="1" dirty="0"/>
              <a:t>的</a:t>
            </a:r>
            <a:r>
              <a:rPr lang="en-US" altLang="zh-CN" sz="1800" b="1" dirty="0"/>
              <a:t>topic</a:t>
            </a:r>
            <a:r>
              <a:rPr lang="zh-CN" altLang="en-US" sz="1800" b="1" dirty="0"/>
              <a:t>列表中是否有深度图像和</a:t>
            </a:r>
            <a:r>
              <a:rPr lang="en-US" altLang="zh-CN" sz="1800" b="1" dirty="0" err="1"/>
              <a:t>rgb</a:t>
            </a:r>
            <a:r>
              <a:rPr lang="zh-CN" altLang="en-US" sz="1800" b="1" dirty="0"/>
              <a:t>图像的</a:t>
            </a:r>
            <a:r>
              <a:rPr lang="en-US" altLang="zh-CN" sz="1800" b="1" dirty="0"/>
              <a:t>topic</a:t>
            </a:r>
            <a:r>
              <a:rPr lang="zh-CN" altLang="en-US" sz="1800" b="1" dirty="0"/>
              <a:t>：</a:t>
            </a:r>
          </a:p>
          <a:p>
            <a:pPr lvl="1"/>
            <a:r>
              <a:rPr lang="en-US" altLang="zh-CN" sz="1600" dirty="0"/>
              <a:t>$</a:t>
            </a:r>
            <a:r>
              <a:rPr lang="en-US" altLang="zh-CN" sz="1600" dirty="0" err="1"/>
              <a:t>rostopic</a:t>
            </a:r>
            <a:r>
              <a:rPr lang="en-US" altLang="zh-CN" sz="1600" dirty="0"/>
              <a:t> list </a:t>
            </a:r>
            <a:endParaRPr lang="en-US" altLang="zh-CN" sz="1600" dirty="0" smtClean="0"/>
          </a:p>
          <a:p>
            <a:pPr marL="274320" lvl="1" indent="-274320">
              <a:spcBef>
                <a:spcPts val="580"/>
              </a:spcBef>
              <a:buClr>
                <a:schemeClr val="accent1"/>
              </a:buClr>
            </a:pPr>
            <a:r>
              <a:rPr lang="en-US" altLang="zh-CN" sz="1800" b="1" dirty="0"/>
              <a:t>4.</a:t>
            </a:r>
            <a:r>
              <a:rPr lang="zh-CN" altLang="en-US" sz="1800" b="1" dirty="0"/>
              <a:t>编译：</a:t>
            </a:r>
          </a:p>
          <a:p>
            <a:pPr lvl="1"/>
            <a:r>
              <a:rPr lang="en-US" altLang="zh-CN" sz="1600" dirty="0"/>
              <a:t>$</a:t>
            </a:r>
            <a:r>
              <a:rPr lang="en-US" altLang="zh-CN" sz="1600" dirty="0" err="1"/>
              <a:t>catkin_make</a:t>
            </a:r>
            <a:r>
              <a:rPr lang="en-US" altLang="zh-CN" sz="1600" dirty="0"/>
              <a:t> </a:t>
            </a:r>
            <a:r>
              <a:rPr lang="en-US" altLang="zh-CN" sz="1600" dirty="0" smtClean="0"/>
              <a:t>	</a:t>
            </a:r>
          </a:p>
          <a:p>
            <a:pPr lvl="1"/>
            <a:r>
              <a:rPr lang="en-US" altLang="zh-CN" sz="1600" dirty="0" smtClean="0"/>
              <a:t>$</a:t>
            </a:r>
            <a:r>
              <a:rPr lang="en-US" altLang="zh-CN" sz="1600" dirty="0"/>
              <a:t>source </a:t>
            </a:r>
            <a:r>
              <a:rPr lang="en-US" altLang="zh-CN" sz="1600" dirty="0" err="1"/>
              <a:t>devel</a:t>
            </a:r>
            <a:r>
              <a:rPr lang="en-US" altLang="zh-CN" sz="1600" dirty="0"/>
              <a:t>/</a:t>
            </a:r>
            <a:r>
              <a:rPr lang="en-US" altLang="zh-CN" sz="1600" dirty="0" err="1"/>
              <a:t>setup.bash</a:t>
            </a:r>
            <a:r>
              <a:rPr lang="en-US" altLang="zh-CN" sz="1600" dirty="0"/>
              <a:t> </a:t>
            </a:r>
            <a:endParaRPr lang="en-US" altLang="zh-CN" sz="1600" dirty="0" smtClean="0"/>
          </a:p>
          <a:p>
            <a:pPr marL="274320" lvl="1" indent="-274320">
              <a:spcBef>
                <a:spcPts val="580"/>
              </a:spcBef>
              <a:buClr>
                <a:schemeClr val="accent1"/>
              </a:buClr>
            </a:pPr>
            <a:r>
              <a:rPr lang="en-US" altLang="zh-CN" sz="1800" b="1" dirty="0"/>
              <a:t>5.</a:t>
            </a:r>
            <a:r>
              <a:rPr lang="zh-CN" altLang="en-US" sz="1800" b="1" dirty="0"/>
              <a:t>运行：</a:t>
            </a:r>
          </a:p>
          <a:p>
            <a:pPr lvl="1"/>
            <a:r>
              <a:rPr lang="zh-CN" altLang="en-US" sz="1600" dirty="0"/>
              <a:t>运行前需要打开移动平台，运行移动平台启动程序 </a:t>
            </a:r>
            <a:r>
              <a:rPr lang="en-US" altLang="zh-CN" sz="1600" dirty="0" err="1"/>
              <a:t>aiibot_bringup</a:t>
            </a:r>
            <a:endParaRPr lang="en-US" altLang="zh-CN" sz="1600" dirty="0"/>
          </a:p>
          <a:p>
            <a:pPr lvl="1"/>
            <a:r>
              <a:rPr lang="zh-CN" altLang="en-US" sz="1600" dirty="0"/>
              <a:t>程序链接：</a:t>
            </a:r>
            <a:r>
              <a:rPr lang="en-US" altLang="zh-CN" sz="1600" dirty="0">
                <a:hlinkClick r:id="rId2"/>
              </a:rPr>
              <a:t>http://git.aiiage.com:9000/liu.f/aiibot_bringup</a:t>
            </a:r>
            <a:endParaRPr lang="en-US" altLang="zh-CN" sz="1600" dirty="0"/>
          </a:p>
          <a:p>
            <a:pPr marL="274320" lvl="1" indent="-274320">
              <a:spcBef>
                <a:spcPts val="580"/>
              </a:spcBef>
              <a:buClr>
                <a:schemeClr val="accent1"/>
              </a:buClr>
            </a:pPr>
            <a:r>
              <a:rPr lang="en-US" altLang="zh-CN" sz="1800" b="1" dirty="0"/>
              <a:t>6.</a:t>
            </a:r>
            <a:r>
              <a:rPr lang="zh-CN" altLang="en-US" sz="1800" b="1" dirty="0"/>
              <a:t>启动地盘程序：</a:t>
            </a:r>
          </a:p>
          <a:p>
            <a:pPr lvl="1"/>
            <a:r>
              <a:rPr lang="en-US" altLang="zh-CN" sz="1600" dirty="0"/>
              <a:t>$</a:t>
            </a:r>
            <a:r>
              <a:rPr lang="en-US" altLang="zh-CN" sz="1600" dirty="0" err="1"/>
              <a:t>roslaunch</a:t>
            </a:r>
            <a:r>
              <a:rPr lang="en-US" altLang="zh-CN" sz="1600" dirty="0"/>
              <a:t> </a:t>
            </a:r>
            <a:r>
              <a:rPr lang="en-US" altLang="zh-CN" sz="1600" dirty="0" err="1"/>
              <a:t>aiibot_bringup</a:t>
            </a:r>
            <a:r>
              <a:rPr lang="en-US" altLang="zh-CN" sz="1600" dirty="0"/>
              <a:t> </a:t>
            </a:r>
            <a:r>
              <a:rPr lang="en-US" altLang="zh-CN" sz="1600" dirty="0" err="1"/>
              <a:t>base_control.launch</a:t>
            </a:r>
            <a:r>
              <a:rPr lang="en-US" altLang="zh-CN" sz="1600" dirty="0"/>
              <a:t> </a:t>
            </a:r>
            <a:endParaRPr lang="en-US" altLang="zh-CN" sz="1600" dirty="0" smtClean="0"/>
          </a:p>
          <a:p>
            <a:pPr marL="274320" lvl="1" indent="-274320">
              <a:spcBef>
                <a:spcPts val="580"/>
              </a:spcBef>
              <a:buClr>
                <a:schemeClr val="accent1"/>
              </a:buClr>
            </a:pPr>
            <a:r>
              <a:rPr lang="en-US" altLang="zh-CN" sz="1800" b="1" dirty="0"/>
              <a:t>7. </a:t>
            </a:r>
            <a:r>
              <a:rPr lang="zh-CN" altLang="en-US" sz="1800" b="1" dirty="0"/>
              <a:t>启动追踪</a:t>
            </a:r>
            <a:r>
              <a:rPr lang="zh-CN" altLang="en-US" sz="1800" b="1" dirty="0" smtClean="0"/>
              <a:t>程序</a:t>
            </a:r>
            <a:r>
              <a:rPr lang="en-US" altLang="zh-CN" sz="1800" b="1" dirty="0" smtClean="0"/>
              <a:t>:</a:t>
            </a:r>
            <a:endParaRPr lang="zh-CN" altLang="en-US" sz="1800" b="1" dirty="0"/>
          </a:p>
          <a:p>
            <a:pPr lvl="1"/>
            <a:r>
              <a:rPr lang="en-US" altLang="zh-CN" sz="1600" dirty="0" smtClean="0"/>
              <a:t>$</a:t>
            </a:r>
            <a:r>
              <a:rPr lang="en-US" altLang="zh-CN" sz="1600" dirty="0" err="1"/>
              <a:t>rosrun</a:t>
            </a:r>
            <a:r>
              <a:rPr lang="en-US" altLang="zh-CN" sz="1600" dirty="0"/>
              <a:t> </a:t>
            </a:r>
            <a:r>
              <a:rPr lang="en-US" altLang="zh-CN" sz="1600" dirty="0" err="1"/>
              <a:t>track_pkg</a:t>
            </a:r>
            <a:r>
              <a:rPr lang="en-US" altLang="zh-CN" sz="1600" dirty="0"/>
              <a:t> </a:t>
            </a:r>
            <a:r>
              <a:rPr lang="en-US" altLang="zh-CN" sz="1600" dirty="0" err="1"/>
              <a:t>kcf_node</a:t>
            </a:r>
            <a:endParaRPr lang="zh-CN" altLang="en-US" sz="1600" dirty="0"/>
          </a:p>
        </p:txBody>
      </p:sp>
    </p:spTree>
    <p:extLst>
      <p:ext uri="{BB962C8B-B14F-4D97-AF65-F5344CB8AC3E}">
        <p14:creationId xmlns:p14="http://schemas.microsoft.com/office/powerpoint/2010/main" val="35125392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pPr lvl="1" algn="l" rtl="0">
              <a:spcBef>
                <a:spcPct val="0"/>
              </a:spcBef>
            </a:pPr>
            <a:r>
              <a:rPr lang="en-US" altLang="zh-CN" sz="3200" dirty="0" smtClean="0"/>
              <a:t>2.1.DS-KCF</a:t>
            </a:r>
            <a:r>
              <a:rPr lang="zh-CN" altLang="en-US" sz="3200" dirty="0" smtClean="0"/>
              <a:t>算法实现进展</a:t>
            </a:r>
            <a:endParaRPr lang="zh-CN" altLang="en-US" sz="32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25</a:t>
            </a:fld>
            <a:endParaRPr lang="zh-CN" altLang="en-US"/>
          </a:p>
        </p:txBody>
      </p:sp>
      <p:sp>
        <p:nvSpPr>
          <p:cNvPr id="6" name="内容占位符 5"/>
          <p:cNvSpPr>
            <a:spLocks noGrp="1"/>
          </p:cNvSpPr>
          <p:nvPr>
            <p:ph sz="quarter" idx="1"/>
          </p:nvPr>
        </p:nvSpPr>
        <p:spPr/>
        <p:txBody>
          <a:bodyPr>
            <a:normAutofit fontScale="92500" lnSpcReduction="10000"/>
          </a:bodyPr>
          <a:lstStyle/>
          <a:p>
            <a:r>
              <a:rPr lang="zh-CN" altLang="en-US" b="1" dirty="0"/>
              <a:t>开发环境：</a:t>
            </a:r>
          </a:p>
          <a:p>
            <a:pPr marL="320040" lvl="1" indent="0">
              <a:buNone/>
            </a:pPr>
            <a:r>
              <a:rPr lang="en-US" altLang="zh-CN" dirty="0"/>
              <a:t>Ubuntu </a:t>
            </a:r>
            <a:r>
              <a:rPr lang="en-US" altLang="zh-CN" dirty="0" smtClean="0"/>
              <a:t>14.04</a:t>
            </a:r>
          </a:p>
          <a:p>
            <a:pPr marL="320040" lvl="1" indent="0">
              <a:buNone/>
            </a:pPr>
            <a:endParaRPr lang="en-US" altLang="zh-CN" dirty="0" smtClean="0"/>
          </a:p>
          <a:p>
            <a:r>
              <a:rPr lang="zh-CN" altLang="en-US" b="1" dirty="0"/>
              <a:t>依赖：</a:t>
            </a:r>
          </a:p>
          <a:p>
            <a:pPr marL="320040" lvl="1" indent="0">
              <a:buNone/>
            </a:pPr>
            <a:r>
              <a:rPr lang="en-US" altLang="zh-CN" dirty="0" smtClean="0"/>
              <a:t>openni2</a:t>
            </a:r>
            <a:r>
              <a:rPr lang="en-US" altLang="zh-CN" b="1" dirty="0"/>
              <a:t/>
            </a:r>
            <a:br>
              <a:rPr lang="en-US" altLang="zh-CN" b="1" dirty="0"/>
            </a:br>
            <a:r>
              <a:rPr lang="en-US" altLang="zh-CN" dirty="0" smtClean="0"/>
              <a:t>opencv2.4</a:t>
            </a:r>
          </a:p>
          <a:p>
            <a:pPr marL="320040" lvl="1" indent="0">
              <a:buNone/>
            </a:pPr>
            <a:endParaRPr lang="en-US" altLang="zh-CN" dirty="0"/>
          </a:p>
          <a:p>
            <a:r>
              <a:rPr lang="zh-CN" altLang="en-US" b="1" dirty="0"/>
              <a:t>传感器：</a:t>
            </a:r>
          </a:p>
          <a:p>
            <a:pPr marL="320040" lvl="1" indent="0">
              <a:buNone/>
            </a:pPr>
            <a:r>
              <a:rPr lang="zh-CN" altLang="en-US" dirty="0"/>
              <a:t>深度相机</a:t>
            </a:r>
            <a:r>
              <a:rPr lang="en-US" altLang="zh-CN" dirty="0"/>
              <a:t>(</a:t>
            </a:r>
            <a:r>
              <a:rPr lang="en-US" altLang="zh-CN" dirty="0" err="1"/>
              <a:t>Xtion</a:t>
            </a:r>
            <a:r>
              <a:rPr lang="en-US" altLang="zh-CN" dirty="0"/>
              <a:t> pro live)</a:t>
            </a:r>
          </a:p>
          <a:p>
            <a:pPr marL="320040" lvl="1" indent="0">
              <a:buNone/>
            </a:pPr>
            <a:endParaRPr lang="zh-CN" altLang="en-US" dirty="0"/>
          </a:p>
          <a:p>
            <a:r>
              <a:rPr lang="zh-CN" altLang="en-US" b="1" dirty="0"/>
              <a:t>实验平台：</a:t>
            </a:r>
          </a:p>
          <a:p>
            <a:pPr marL="320040" lvl="1" indent="0">
              <a:buNone/>
            </a:pPr>
            <a:r>
              <a:rPr lang="en-US" altLang="zh-CN" dirty="0" err="1"/>
              <a:t>Aiibot</a:t>
            </a:r>
            <a:endParaRPr lang="en-US" altLang="zh-CN" dirty="0"/>
          </a:p>
          <a:p>
            <a:pPr marL="320040" lvl="1" indent="0">
              <a:buNone/>
            </a:pPr>
            <a:endParaRPr lang="en-US" altLang="zh-CN" dirty="0" smtClean="0"/>
          </a:p>
          <a:p>
            <a:pPr marL="320040" lvl="1" indent="0">
              <a:buNone/>
            </a:pPr>
            <a:endParaRPr lang="en-US" altLang="zh-CN" dirty="0"/>
          </a:p>
          <a:p>
            <a:pPr marL="320040" lvl="1" indent="0">
              <a:buNone/>
            </a:pPr>
            <a:endParaRPr lang="zh-CN" altLang="en-US" dirty="0"/>
          </a:p>
        </p:txBody>
      </p:sp>
    </p:spTree>
    <p:extLst>
      <p:ext uri="{BB962C8B-B14F-4D97-AF65-F5344CB8AC3E}">
        <p14:creationId xmlns:p14="http://schemas.microsoft.com/office/powerpoint/2010/main" val="10746155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pPr lvl="1" algn="l" rtl="0">
              <a:spcBef>
                <a:spcPct val="0"/>
              </a:spcBef>
            </a:pPr>
            <a:r>
              <a:rPr lang="en-US" altLang="zh-CN" sz="3200" dirty="0" smtClean="0"/>
              <a:t>2.1.DS-KCF</a:t>
            </a:r>
            <a:r>
              <a:rPr lang="zh-CN" altLang="en-US" sz="3200" dirty="0" smtClean="0"/>
              <a:t>算法实现进展</a:t>
            </a:r>
            <a:endParaRPr lang="zh-CN" altLang="en-US" sz="32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26</a:t>
            </a:fld>
            <a:endParaRPr lang="zh-CN" altLang="en-US"/>
          </a:p>
        </p:txBody>
      </p:sp>
      <p:sp>
        <p:nvSpPr>
          <p:cNvPr id="6" name="内容占位符 5"/>
          <p:cNvSpPr>
            <a:spLocks noGrp="1"/>
          </p:cNvSpPr>
          <p:nvPr>
            <p:ph sz="quarter" idx="1"/>
          </p:nvPr>
        </p:nvSpPr>
        <p:spPr/>
        <p:txBody>
          <a:bodyPr>
            <a:normAutofit fontScale="92500" lnSpcReduction="10000"/>
          </a:bodyPr>
          <a:lstStyle/>
          <a:p>
            <a:r>
              <a:rPr lang="en-US" altLang="zh-CN" b="1" dirty="0"/>
              <a:t>1.</a:t>
            </a:r>
            <a:r>
              <a:rPr lang="zh-CN" altLang="en-US" b="1" dirty="0"/>
              <a:t>基于深度图像计算目标框内目标的深度信息。</a:t>
            </a:r>
          </a:p>
          <a:p>
            <a:pPr lvl="1"/>
            <a:r>
              <a:rPr lang="zh-CN" altLang="en-US" sz="2200" dirty="0"/>
              <a:t>原论文应用</a:t>
            </a:r>
            <a:r>
              <a:rPr lang="en-US" altLang="zh-CN" sz="2200" b="1" dirty="0" err="1"/>
              <a:t>kmean</a:t>
            </a:r>
            <a:r>
              <a:rPr lang="zh-CN" altLang="en-US" sz="2200" b="1" dirty="0"/>
              <a:t>聚类算法</a:t>
            </a:r>
            <a:r>
              <a:rPr lang="zh-CN" altLang="en-US" sz="2200" dirty="0"/>
              <a:t>分割目标区域并统计目标深度，本程序应用</a:t>
            </a:r>
            <a:r>
              <a:rPr lang="zh-CN" altLang="en-US" sz="2200" b="1" dirty="0"/>
              <a:t>区间分布</a:t>
            </a:r>
            <a:r>
              <a:rPr lang="zh-CN" altLang="en-US" sz="2200" dirty="0"/>
              <a:t>原理， 判断目标框内大部分像素点的深度分布并计算其</a:t>
            </a:r>
            <a:r>
              <a:rPr lang="zh-CN" altLang="en-US" sz="2200" dirty="0" smtClean="0"/>
              <a:t>深度平均值</a:t>
            </a:r>
            <a:r>
              <a:rPr lang="zh-CN" altLang="en-US" sz="2200" dirty="0"/>
              <a:t>。</a:t>
            </a:r>
          </a:p>
          <a:p>
            <a:pPr lvl="1"/>
            <a:r>
              <a:rPr lang="zh-CN" altLang="en-US" sz="2200" dirty="0"/>
              <a:t>代码详见</a:t>
            </a:r>
            <a:r>
              <a:rPr lang="en-US" altLang="zh-CN" sz="2200" dirty="0"/>
              <a:t>kcftracker.cpp - </a:t>
            </a:r>
            <a:r>
              <a:rPr lang="en-US" altLang="zh-CN" sz="2200" dirty="0" err="1"/>
              <a:t>getDepth</a:t>
            </a:r>
            <a:r>
              <a:rPr lang="en-US" altLang="zh-CN" sz="2200" dirty="0"/>
              <a:t>()</a:t>
            </a:r>
            <a:r>
              <a:rPr lang="zh-CN" altLang="en-US" dirty="0" smtClean="0"/>
              <a:t>；</a:t>
            </a:r>
            <a:endParaRPr lang="en-US" altLang="zh-CN" dirty="0" smtClean="0"/>
          </a:p>
          <a:p>
            <a:pPr lvl="1"/>
            <a:endParaRPr lang="zh-CN" altLang="en-US" dirty="0"/>
          </a:p>
          <a:p>
            <a:r>
              <a:rPr lang="en-US" altLang="zh-CN" b="1" dirty="0"/>
              <a:t>2.</a:t>
            </a:r>
            <a:r>
              <a:rPr lang="zh-CN" altLang="en-US" b="1" dirty="0"/>
              <a:t>根据深度信息计算目标框的大小比例。</a:t>
            </a:r>
          </a:p>
          <a:p>
            <a:pPr lvl="1"/>
            <a:r>
              <a:rPr lang="zh-CN" altLang="en-US" sz="2000" dirty="0"/>
              <a:t>根据目标距离相机的深度与其大小成反比：</a:t>
            </a:r>
          </a:p>
          <a:p>
            <a:pPr lvl="1"/>
            <a:r>
              <a:rPr lang="en-US" altLang="zh-CN" sz="2000" b="1" dirty="0"/>
              <a:t>scale = </a:t>
            </a:r>
            <a:r>
              <a:rPr lang="zh-CN" altLang="en-US" sz="2000" b="1" dirty="0"/>
              <a:t>上一帧目标深度 </a:t>
            </a:r>
            <a:r>
              <a:rPr lang="en-US" altLang="zh-CN" sz="2000" b="1" dirty="0"/>
              <a:t>/ </a:t>
            </a:r>
            <a:r>
              <a:rPr lang="zh-CN" altLang="en-US" sz="2000" b="1" dirty="0"/>
              <a:t>当前帧目标深度</a:t>
            </a:r>
            <a:r>
              <a:rPr lang="zh-CN" altLang="en-US" sz="2000" dirty="0"/>
              <a:t>。</a:t>
            </a:r>
          </a:p>
          <a:p>
            <a:pPr lvl="1"/>
            <a:r>
              <a:rPr lang="zh-CN" altLang="en-US" sz="2000" dirty="0"/>
              <a:t>代码详见</a:t>
            </a:r>
            <a:r>
              <a:rPr lang="en-US" altLang="zh-CN" sz="2000" dirty="0"/>
              <a:t>kcftracker.cpp - update()</a:t>
            </a:r>
            <a:r>
              <a:rPr lang="zh-CN" altLang="en-US" dirty="0" smtClean="0"/>
              <a:t>；</a:t>
            </a:r>
            <a:endParaRPr lang="en-US" altLang="zh-CN" dirty="0" smtClean="0"/>
          </a:p>
          <a:p>
            <a:pPr lvl="1"/>
            <a:endParaRPr lang="zh-CN" altLang="en-US" dirty="0"/>
          </a:p>
          <a:p>
            <a:r>
              <a:rPr lang="en-US" altLang="zh-CN" b="1" dirty="0"/>
              <a:t>3.</a:t>
            </a:r>
            <a:r>
              <a:rPr lang="zh-CN" altLang="en-US" b="1" dirty="0"/>
              <a:t>根据深度信息判断遮挡问题的触发条件以及恢复策略。</a:t>
            </a:r>
          </a:p>
          <a:p>
            <a:pPr lvl="1"/>
            <a:r>
              <a:rPr lang="zh-CN" altLang="en-US" sz="2000" dirty="0"/>
              <a:t>这部分内容仍在完善中。。</a:t>
            </a:r>
            <a:r>
              <a:rPr lang="zh-CN" altLang="en-US" dirty="0"/>
              <a:t>。</a:t>
            </a:r>
          </a:p>
          <a:p>
            <a:pPr marL="320040" lvl="1" indent="0">
              <a:buNone/>
            </a:pPr>
            <a:endParaRPr lang="en-US" altLang="zh-CN" dirty="0" smtClean="0"/>
          </a:p>
          <a:p>
            <a:pPr marL="320040" lvl="1" indent="0">
              <a:buNone/>
            </a:pPr>
            <a:endParaRPr lang="en-US" altLang="zh-CN" dirty="0"/>
          </a:p>
          <a:p>
            <a:pPr marL="320040" lvl="1" indent="0">
              <a:buNone/>
            </a:pPr>
            <a:endParaRPr lang="zh-CN" altLang="en-US" dirty="0"/>
          </a:p>
        </p:txBody>
      </p:sp>
    </p:spTree>
    <p:extLst>
      <p:ext uri="{BB962C8B-B14F-4D97-AF65-F5344CB8AC3E}">
        <p14:creationId xmlns:p14="http://schemas.microsoft.com/office/powerpoint/2010/main" val="20428557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b="1" dirty="0"/>
              <a:t>运行</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27</a:t>
            </a:fld>
            <a:endParaRPr lang="zh-CN" altLang="en-US"/>
          </a:p>
        </p:txBody>
      </p:sp>
      <p:sp>
        <p:nvSpPr>
          <p:cNvPr id="6" name="内容占位符 5"/>
          <p:cNvSpPr>
            <a:spLocks noGrp="1"/>
          </p:cNvSpPr>
          <p:nvPr>
            <p:ph sz="quarter" idx="1"/>
          </p:nvPr>
        </p:nvSpPr>
        <p:spPr/>
        <p:txBody>
          <a:bodyPr>
            <a:normAutofit fontScale="92500" lnSpcReduction="20000"/>
          </a:bodyPr>
          <a:lstStyle/>
          <a:p>
            <a:r>
              <a:rPr lang="zh-CN" altLang="en-US" b="1" dirty="0" smtClean="0"/>
              <a:t>运行</a:t>
            </a:r>
            <a:r>
              <a:rPr lang="zh-CN" altLang="en-US" b="1" dirty="0"/>
              <a:t>前为了通过串口向移动平台发送速度，需要修改串口权限</a:t>
            </a:r>
            <a:r>
              <a:rPr lang="en-US" altLang="zh-CN" b="1" dirty="0"/>
              <a:t>:</a:t>
            </a:r>
          </a:p>
          <a:p>
            <a:pPr lvl="1"/>
            <a:r>
              <a:rPr lang="en-US" altLang="zh-CN" dirty="0" err="1"/>
              <a:t>sudo</a:t>
            </a:r>
            <a:r>
              <a:rPr lang="en-US" altLang="zh-CN" dirty="0"/>
              <a:t> </a:t>
            </a:r>
            <a:r>
              <a:rPr lang="en-US" altLang="zh-CN" dirty="0" err="1"/>
              <a:t>chmod</a:t>
            </a:r>
            <a:r>
              <a:rPr lang="en-US" altLang="zh-CN" dirty="0"/>
              <a:t> 666 /dev/ttyUSB0 </a:t>
            </a:r>
          </a:p>
          <a:p>
            <a:pPr marL="274320" lvl="1" indent="-274320">
              <a:spcBef>
                <a:spcPts val="580"/>
              </a:spcBef>
              <a:buClr>
                <a:schemeClr val="accent1"/>
              </a:buClr>
            </a:pPr>
            <a:r>
              <a:rPr lang="zh-CN" altLang="en-US" sz="2600" b="1" dirty="0"/>
              <a:t>编译：</a:t>
            </a:r>
          </a:p>
          <a:p>
            <a:pPr lvl="1"/>
            <a:r>
              <a:rPr lang="en-US" altLang="zh-CN" dirty="0" err="1"/>
              <a:t>mkdir</a:t>
            </a:r>
            <a:r>
              <a:rPr lang="en-US" altLang="zh-CN" dirty="0"/>
              <a:t> bin </a:t>
            </a:r>
            <a:endParaRPr lang="en-US" altLang="zh-CN" dirty="0" smtClean="0"/>
          </a:p>
          <a:p>
            <a:pPr lvl="1"/>
            <a:r>
              <a:rPr lang="en-US" altLang="zh-CN" dirty="0" err="1" smtClean="0"/>
              <a:t>mkdir</a:t>
            </a:r>
            <a:r>
              <a:rPr lang="en-US" altLang="zh-CN" dirty="0" smtClean="0"/>
              <a:t> </a:t>
            </a:r>
            <a:r>
              <a:rPr lang="en-US" altLang="zh-CN" dirty="0"/>
              <a:t>build </a:t>
            </a:r>
            <a:endParaRPr lang="en-US" altLang="zh-CN" dirty="0" smtClean="0"/>
          </a:p>
          <a:p>
            <a:pPr lvl="1"/>
            <a:r>
              <a:rPr lang="en-US" altLang="zh-CN" dirty="0" smtClean="0"/>
              <a:t>cd </a:t>
            </a:r>
            <a:r>
              <a:rPr lang="en-US" altLang="zh-CN" dirty="0"/>
              <a:t>build </a:t>
            </a:r>
            <a:endParaRPr lang="en-US" altLang="zh-CN" dirty="0" smtClean="0"/>
          </a:p>
          <a:p>
            <a:pPr lvl="1"/>
            <a:r>
              <a:rPr lang="en-US" altLang="zh-CN" dirty="0" err="1" smtClean="0"/>
              <a:t>cmake</a:t>
            </a:r>
            <a:r>
              <a:rPr lang="en-US" altLang="zh-CN" dirty="0" smtClean="0"/>
              <a:t> </a:t>
            </a:r>
            <a:r>
              <a:rPr lang="en-US" altLang="zh-CN" dirty="0"/>
              <a:t>.. </a:t>
            </a:r>
            <a:endParaRPr lang="en-US" altLang="zh-CN" dirty="0" smtClean="0"/>
          </a:p>
          <a:p>
            <a:pPr lvl="1"/>
            <a:r>
              <a:rPr lang="en-US" altLang="zh-CN" dirty="0" smtClean="0"/>
              <a:t>make </a:t>
            </a:r>
          </a:p>
          <a:p>
            <a:r>
              <a:rPr lang="zh-CN" altLang="en-US" b="1" dirty="0" smtClean="0"/>
              <a:t>运行</a:t>
            </a:r>
            <a:r>
              <a:rPr lang="zh-CN" altLang="en-US" b="1" dirty="0"/>
              <a:t>程序：</a:t>
            </a:r>
          </a:p>
          <a:p>
            <a:pPr lvl="1"/>
            <a:r>
              <a:rPr lang="en-US" altLang="zh-CN" dirty="0"/>
              <a:t>./../bin/main </a:t>
            </a:r>
            <a:endParaRPr lang="en-US" altLang="zh-CN" dirty="0" smtClean="0"/>
          </a:p>
          <a:p>
            <a:r>
              <a:rPr lang="zh-CN" altLang="en-US" b="1" dirty="0" smtClean="0"/>
              <a:t>使用</a:t>
            </a:r>
            <a:r>
              <a:rPr lang="zh-CN" altLang="en-US" b="1" dirty="0"/>
              <a:t>程序：</a:t>
            </a:r>
          </a:p>
          <a:p>
            <a:pPr lvl="1"/>
            <a:r>
              <a:rPr lang="zh-CN" altLang="en-US" dirty="0"/>
              <a:t>程序启动后，在图像窗口内鼠标左键框选所要跟踪的目标</a:t>
            </a:r>
            <a:r>
              <a:rPr lang="en-US" altLang="zh-CN" dirty="0"/>
              <a:t>.</a:t>
            </a:r>
          </a:p>
          <a:p>
            <a:pPr marL="320040" lvl="1" indent="0">
              <a:buNone/>
            </a:pPr>
            <a:endParaRPr lang="en-US" altLang="zh-CN" dirty="0" smtClean="0"/>
          </a:p>
          <a:p>
            <a:pPr marL="320040" lvl="1" indent="0">
              <a:buNone/>
            </a:pPr>
            <a:endParaRPr lang="en-US" altLang="zh-CN" dirty="0"/>
          </a:p>
          <a:p>
            <a:pPr marL="320040" lvl="1" indent="0">
              <a:buNone/>
            </a:pPr>
            <a:endParaRPr lang="zh-CN" altLang="en-US" dirty="0"/>
          </a:p>
        </p:txBody>
      </p:sp>
    </p:spTree>
    <p:extLst>
      <p:ext uri="{BB962C8B-B14F-4D97-AF65-F5344CB8AC3E}">
        <p14:creationId xmlns:p14="http://schemas.microsoft.com/office/powerpoint/2010/main" val="3549277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gn="ctr"/>
            <a:r>
              <a:rPr lang="en-US" altLang="zh-CN" dirty="0" smtClean="0"/>
              <a:t>MERCI</a:t>
            </a:r>
            <a:endParaRPr lang="zh-CN" altLang="en-US" dirty="0"/>
          </a:p>
        </p:txBody>
      </p:sp>
      <p:sp>
        <p:nvSpPr>
          <p:cNvPr id="6" name="文本占位符 5"/>
          <p:cNvSpPr>
            <a:spLocks noGrp="1"/>
          </p:cNvSpPr>
          <p:nvPr>
            <p:ph type="body" idx="1"/>
          </p:nvPr>
        </p:nvSpPr>
        <p:spPr/>
        <p:txBody>
          <a:bodyPr/>
          <a:lstStyle/>
          <a:p>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28</a:t>
            </a:fld>
            <a:endParaRPr lang="zh-CN" altLang="en-US"/>
          </a:p>
        </p:txBody>
      </p:sp>
    </p:spTree>
    <p:extLst>
      <p:ext uri="{BB962C8B-B14F-4D97-AF65-F5344CB8AC3E}">
        <p14:creationId xmlns:p14="http://schemas.microsoft.com/office/powerpoint/2010/main" val="2940526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gn="ctr"/>
            <a:r>
              <a:rPr lang="en-US" altLang="zh-CN" dirty="0"/>
              <a:t>KCF/DS-KCF</a:t>
            </a:r>
            <a:r>
              <a:rPr lang="zh-CN" altLang="en-US" dirty="0"/>
              <a:t>跟踪算法研究部分</a:t>
            </a:r>
          </a:p>
        </p:txBody>
      </p:sp>
      <p:sp>
        <p:nvSpPr>
          <p:cNvPr id="6" name="文本占位符 5"/>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a:t>
            </a:fld>
            <a:endParaRPr lang="zh-CN" altLang="en-US"/>
          </a:p>
        </p:txBody>
      </p:sp>
    </p:spTree>
    <p:extLst>
      <p:ext uri="{BB962C8B-B14F-4D97-AF65-F5344CB8AC3E}">
        <p14:creationId xmlns:p14="http://schemas.microsoft.com/office/powerpoint/2010/main" val="482292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pPr lvl="1" algn="l" rtl="0">
              <a:spcBef>
                <a:spcPct val="0"/>
              </a:spcBef>
            </a:pPr>
            <a:r>
              <a:rPr lang="en-US" altLang="zh-CN" sz="3600" dirty="0" smtClean="0"/>
              <a:t>1.1. KCF</a:t>
            </a:r>
            <a:r>
              <a:rPr lang="zh-CN" altLang="en-US" sz="3600" dirty="0" smtClean="0"/>
              <a:t>算法简介</a:t>
            </a:r>
            <a:endParaRPr lang="zh-CN" altLang="en-US" sz="3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a:p>
        </p:txBody>
      </p:sp>
      <p:sp>
        <p:nvSpPr>
          <p:cNvPr id="6" name="内容占位符 5"/>
          <p:cNvSpPr>
            <a:spLocks noGrp="1"/>
          </p:cNvSpPr>
          <p:nvPr>
            <p:ph sz="quarter" idx="1"/>
          </p:nvPr>
        </p:nvSpPr>
        <p:spPr/>
        <p:txBody>
          <a:bodyPr/>
          <a:lstStyle/>
          <a:p>
            <a:r>
              <a:rPr lang="en-US" altLang="zh-CN" dirty="0"/>
              <a:t>KCF</a:t>
            </a:r>
            <a:r>
              <a:rPr lang="zh-CN" altLang="en-US" dirty="0"/>
              <a:t>（ </a:t>
            </a:r>
            <a:r>
              <a:rPr lang="en-US" altLang="zh-CN" dirty="0" err="1"/>
              <a:t>Kernelized</a:t>
            </a:r>
            <a:r>
              <a:rPr lang="en-US" altLang="zh-CN" dirty="0"/>
              <a:t> Correlation Filter</a:t>
            </a:r>
            <a:r>
              <a:rPr lang="zh-CN" altLang="en-US" dirty="0"/>
              <a:t>） 即核相关滤波，它是一种基于检测的</a:t>
            </a:r>
            <a:r>
              <a:rPr lang="zh-CN" altLang="en-US" dirty="0" smtClean="0"/>
              <a:t>追踪</a:t>
            </a:r>
            <a:r>
              <a:rPr lang="zh-CN" altLang="en-US" dirty="0"/>
              <a:t>算法 </a:t>
            </a:r>
            <a:endParaRPr lang="en-US" altLang="zh-CN" dirty="0" smtClean="0"/>
          </a:p>
          <a:p>
            <a:endParaRPr lang="en-US" altLang="zh-CN" dirty="0" smtClean="0"/>
          </a:p>
          <a:p>
            <a:r>
              <a:rPr lang="en-US" altLang="zh-CN" dirty="0" smtClean="0"/>
              <a:t>1). hog</a:t>
            </a:r>
            <a:r>
              <a:rPr lang="zh-CN" altLang="en-US" dirty="0" smtClean="0"/>
              <a:t>特征         训练样本</a:t>
            </a:r>
            <a:endParaRPr lang="en-US" altLang="zh-CN" dirty="0" smtClean="0"/>
          </a:p>
          <a:p>
            <a:endParaRPr lang="en-US" altLang="zh-CN" dirty="0" smtClean="0"/>
          </a:p>
          <a:p>
            <a:pPr marL="320040" lvl="1" indent="0">
              <a:buNone/>
            </a:pPr>
            <a:r>
              <a:rPr lang="zh-CN" altLang="en-US" sz="1200" dirty="0" smtClean="0"/>
              <a:t>                 </a:t>
            </a:r>
            <a:r>
              <a:rPr lang="zh-CN" altLang="en-US" sz="1400" dirty="0" smtClean="0"/>
              <a:t>循环移位</a:t>
            </a:r>
            <a:r>
              <a:rPr lang="en-US" altLang="zh-CN" sz="1400" dirty="0" smtClean="0"/>
              <a:t>(</a:t>
            </a:r>
            <a:r>
              <a:rPr lang="zh-CN" altLang="en-US" sz="1400" dirty="0" smtClean="0"/>
              <a:t>循环矩阵</a:t>
            </a:r>
            <a:r>
              <a:rPr lang="en-US" altLang="zh-CN" sz="1400" dirty="0" smtClean="0"/>
              <a:t>)</a:t>
            </a:r>
            <a:r>
              <a:rPr lang="zh-CN" altLang="en-US" sz="1400" dirty="0" smtClean="0"/>
              <a:t>等价滑动窗口</a:t>
            </a:r>
            <a:endParaRPr lang="en-US" altLang="zh-CN" sz="1400" dirty="0"/>
          </a:p>
          <a:p>
            <a:endParaRPr lang="en-US" altLang="zh-CN" dirty="0" smtClean="0"/>
          </a:p>
          <a:p>
            <a:r>
              <a:rPr lang="en-US" altLang="zh-CN" dirty="0" smtClean="0"/>
              <a:t>2). </a:t>
            </a:r>
            <a:r>
              <a:rPr lang="zh-CN" altLang="en-US" dirty="0" smtClean="0"/>
              <a:t>训练以及更新回归</a:t>
            </a:r>
            <a:r>
              <a:rPr lang="zh-CN" altLang="en-US" dirty="0" smtClean="0"/>
              <a:t>分类器</a:t>
            </a:r>
            <a:endParaRPr lang="en-US" altLang="zh-CN" dirty="0" smtClean="0"/>
          </a:p>
          <a:p>
            <a:endParaRPr lang="zh-CN" altLang="en-US" dirty="0"/>
          </a:p>
        </p:txBody>
      </p:sp>
      <p:sp>
        <p:nvSpPr>
          <p:cNvPr id="2" name="右箭头 1"/>
          <p:cNvSpPr/>
          <p:nvPr/>
        </p:nvSpPr>
        <p:spPr>
          <a:xfrm>
            <a:off x="2843808" y="2996952"/>
            <a:ext cx="576064"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右箭头 2"/>
          <p:cNvSpPr/>
          <p:nvPr/>
        </p:nvSpPr>
        <p:spPr>
          <a:xfrm rot="5400000">
            <a:off x="2774612" y="3226656"/>
            <a:ext cx="464402" cy="4370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434" name="Picture 2" descr="C:\Users\Administrator\Desktop\kcf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5114" y="2060848"/>
            <a:ext cx="3162300" cy="461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749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en-US" altLang="zh-CN" sz="3600" dirty="0"/>
              <a:t>hog</a:t>
            </a:r>
            <a:r>
              <a:rPr lang="zh-CN" altLang="en-US" sz="3600" dirty="0"/>
              <a:t>特征 </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t>5</a:t>
            </a:fld>
            <a:endParaRPr lang="zh-CN" altLang="en-US"/>
          </a:p>
        </p:txBody>
      </p:sp>
      <mc:AlternateContent xmlns:mc="http://schemas.openxmlformats.org/markup-compatibility/2006">
        <mc:Choice xmlns:a14="http://schemas.microsoft.com/office/drawing/2010/main" Requires="a14">
          <p:sp>
            <p:nvSpPr>
              <p:cNvPr id="4" name="内容占位符 3"/>
              <p:cNvSpPr>
                <a:spLocks noGrp="1"/>
              </p:cNvSpPr>
              <p:nvPr>
                <p:ph sz="quarter" idx="1"/>
              </p:nvPr>
            </p:nvSpPr>
            <p:spPr/>
            <p:txBody>
              <a:bodyPr>
                <a:normAutofit fontScale="92500" lnSpcReduction="10000"/>
              </a:bodyPr>
              <a:lstStyle/>
              <a:p>
                <a:r>
                  <a:rPr lang="en-US" altLang="zh-CN" dirty="0" smtClean="0"/>
                  <a:t>HOG(</a:t>
                </a:r>
                <a:r>
                  <a:rPr lang="zh-CN" altLang="en-US" dirty="0"/>
                  <a:t>梯度方向直方图</a:t>
                </a:r>
                <a:r>
                  <a:rPr lang="zh-CN" altLang="en-US" dirty="0" smtClean="0"/>
                  <a:t>，</a:t>
                </a:r>
                <a:r>
                  <a:rPr lang="en-US" altLang="zh-CN" dirty="0" smtClean="0"/>
                  <a:t>Histogram </a:t>
                </a:r>
                <a:r>
                  <a:rPr lang="en-US" altLang="zh-CN" dirty="0"/>
                  <a:t>of Oriented Gradient</a:t>
                </a:r>
                <a:r>
                  <a:rPr lang="zh-CN" altLang="en-US" dirty="0"/>
                  <a:t>）特征是描述</a:t>
                </a:r>
                <a:r>
                  <a:rPr lang="zh-CN" altLang="en-US" dirty="0" smtClean="0"/>
                  <a:t>图像的</a:t>
                </a:r>
                <a:r>
                  <a:rPr lang="zh-CN" altLang="en-US" dirty="0"/>
                  <a:t>一种常用</a:t>
                </a:r>
                <a:r>
                  <a:rPr lang="zh-CN" altLang="en-US" dirty="0" smtClean="0"/>
                  <a:t>特征。</a:t>
                </a:r>
                <a:r>
                  <a:rPr lang="en-US" altLang="zh-CN" dirty="0" smtClean="0"/>
                  <a:t>KCF </a:t>
                </a:r>
                <a:r>
                  <a:rPr lang="zh-CN" altLang="en-US" dirty="0"/>
                  <a:t>作者使用的 </a:t>
                </a:r>
                <a:r>
                  <a:rPr lang="en-US" altLang="zh-CN" dirty="0"/>
                  <a:t>FHOG </a:t>
                </a:r>
                <a:r>
                  <a:rPr lang="zh-CN" altLang="en-US" dirty="0" smtClean="0"/>
                  <a:t>特征</a:t>
                </a:r>
                <a:r>
                  <a:rPr lang="zh-CN" altLang="en-US" dirty="0" smtClean="0"/>
                  <a:t>。</a:t>
                </a:r>
                <a:endParaRPr lang="en-US" altLang="zh-CN" dirty="0" smtClean="0"/>
              </a:p>
              <a:p>
                <a:endParaRPr lang="en-US" altLang="zh-CN" dirty="0" smtClean="0"/>
              </a:p>
              <a:p>
                <a:r>
                  <a:rPr lang="zh-CN" altLang="en-US" dirty="0" smtClean="0"/>
                  <a:t>梯度：</a:t>
                </a:r>
                <a:endParaRPr lang="en-US" altLang="zh-CN" dirty="0" smtClean="0"/>
              </a:p>
              <a:p>
                <a:pPr lvl="1"/>
                <a:r>
                  <a:rPr lang="en-US" altLang="zh-CN" dirty="0" err="1" smtClean="0"/>
                  <a:t>x,y</a:t>
                </a:r>
                <a:r>
                  <a:rPr lang="zh-CN" altLang="en-US" dirty="0" smtClean="0"/>
                  <a:t>方向上的梯度</a:t>
                </a:r>
                <a:endParaRPr lang="en-US" altLang="zh-CN" dirty="0" smtClean="0"/>
              </a:p>
              <a:p>
                <a:pPr lvl="2"/>
                <a:r>
                  <a:rPr lang="en-US" altLang="zh-CN" dirty="0" err="1" smtClean="0"/>
                  <a:t>Gx</a:t>
                </a:r>
                <a:r>
                  <a:rPr lang="en-US" altLang="zh-CN" dirty="0" smtClean="0"/>
                  <a:t> = I(x+1,y) </a:t>
                </a:r>
                <a:r>
                  <a:rPr lang="en-US" altLang="zh-CN" dirty="0"/>
                  <a:t>- </a:t>
                </a:r>
                <a:r>
                  <a:rPr lang="en-US" altLang="zh-CN" dirty="0" smtClean="0"/>
                  <a:t>I(x-1,y</a:t>
                </a:r>
                <a:r>
                  <a:rPr lang="en-US" altLang="zh-CN" dirty="0"/>
                  <a:t>) </a:t>
                </a:r>
                <a:r>
                  <a:rPr lang="en-US" altLang="zh-CN" dirty="0" smtClean="0"/>
                  <a:t>, </a:t>
                </a:r>
                <a:r>
                  <a:rPr lang="en-US" altLang="zh-CN" dirty="0" err="1" smtClean="0"/>
                  <a:t>Gy</a:t>
                </a:r>
                <a:r>
                  <a:rPr lang="en-US" altLang="zh-CN" dirty="0" smtClean="0"/>
                  <a:t> = I(x, y+1) – I(x,y-1)</a:t>
                </a:r>
                <a:endParaRPr lang="en-US" altLang="zh-CN" dirty="0" smtClean="0"/>
              </a:p>
              <a:p>
                <a:pPr lvl="1"/>
                <a:r>
                  <a:rPr lang="zh-CN" altLang="en-US" dirty="0"/>
                  <a:t>梯度</a:t>
                </a:r>
                <a:r>
                  <a:rPr lang="zh-CN" altLang="en-US" dirty="0" smtClean="0"/>
                  <a:t>大小</a:t>
                </a:r>
                <a:endParaRPr lang="en-US" altLang="zh-CN" dirty="0" smtClean="0"/>
              </a:p>
              <a:p>
                <a:pPr lvl="2"/>
                <a:r>
                  <a:rPr lang="en-US" altLang="zh-CN" dirty="0" smtClean="0"/>
                  <a:t>G(</a:t>
                </a:r>
                <a:r>
                  <a:rPr lang="en-US" altLang="zh-CN" dirty="0" err="1" smtClean="0"/>
                  <a:t>x,y</a:t>
                </a:r>
                <a:r>
                  <a:rPr lang="en-US" altLang="zh-CN" dirty="0" smtClean="0"/>
                  <a:t>) = </a:t>
                </a:r>
                <a14:m>
                  <m:oMath xmlns:m="http://schemas.openxmlformats.org/officeDocument/2006/math">
                    <m:rad>
                      <m:radPr>
                        <m:degHide m:val="on"/>
                        <m:ctrlPr>
                          <a:rPr lang="en-US" altLang="zh-CN" i="1" dirty="0" smtClean="0">
                            <a:latin typeface="Cambria Math"/>
                          </a:rPr>
                        </m:ctrlPr>
                      </m:radPr>
                      <m:deg/>
                      <m:e>
                        <m:sSup>
                          <m:sSupPr>
                            <m:ctrlPr>
                              <a:rPr lang="en-US" altLang="zh-CN" i="1" dirty="0" smtClean="0">
                                <a:latin typeface="Cambria Math"/>
                              </a:rPr>
                            </m:ctrlPr>
                          </m:sSupPr>
                          <m:e>
                            <m:r>
                              <a:rPr lang="en-US" altLang="zh-CN" i="1">
                                <a:latin typeface="Cambria Math"/>
                                <a:ea typeface="Cambria Math"/>
                              </a:rPr>
                              <m:t>𝐺</m:t>
                            </m:r>
                            <m:r>
                              <a:rPr lang="en-US" altLang="zh-CN" b="0" i="1" smtClean="0">
                                <a:latin typeface="Cambria Math"/>
                                <a:ea typeface="Cambria Math"/>
                              </a:rPr>
                              <m:t>𝑥</m:t>
                            </m:r>
                          </m:e>
                          <m:sup>
                            <m:r>
                              <a:rPr lang="en-US" altLang="zh-CN" i="1" dirty="0" smtClean="0">
                                <a:latin typeface="Cambria Math"/>
                              </a:rPr>
                              <m:t>2</m:t>
                            </m:r>
                          </m:sup>
                        </m:sSup>
                        <m:r>
                          <a:rPr lang="en-US" altLang="zh-CN" i="1" dirty="0" smtClean="0">
                            <a:latin typeface="Cambria Math"/>
                          </a:rPr>
                          <m:t>+</m:t>
                        </m:r>
                        <m:sSup>
                          <m:sSupPr>
                            <m:ctrlPr>
                              <a:rPr lang="en-US" altLang="zh-CN" i="1" dirty="0" smtClean="0">
                                <a:latin typeface="Cambria Math"/>
                              </a:rPr>
                            </m:ctrlPr>
                          </m:sSupPr>
                          <m:e>
                            <m:r>
                              <a:rPr lang="en-US" altLang="zh-CN" i="1">
                                <a:latin typeface="Cambria Math"/>
                                <a:ea typeface="Cambria Math"/>
                              </a:rPr>
                              <m:t>𝐺</m:t>
                            </m:r>
                            <m:r>
                              <a:rPr lang="en-US" altLang="zh-CN" b="0" i="1" smtClean="0">
                                <a:latin typeface="Cambria Math"/>
                                <a:ea typeface="Cambria Math"/>
                              </a:rPr>
                              <m:t>𝑦</m:t>
                            </m:r>
                          </m:e>
                          <m:sup>
                            <m:r>
                              <a:rPr lang="en-US" altLang="zh-CN" i="1" dirty="0" smtClean="0">
                                <a:latin typeface="Cambria Math"/>
                              </a:rPr>
                              <m:t>2</m:t>
                            </m:r>
                          </m:sup>
                        </m:sSup>
                      </m:e>
                    </m:rad>
                  </m:oMath>
                </a14:m>
                <a:endParaRPr lang="en-US" altLang="zh-CN" dirty="0" smtClean="0"/>
              </a:p>
              <a:p>
                <a:pPr lvl="1"/>
                <a:r>
                  <a:rPr lang="zh-CN" altLang="en-US" dirty="0" smtClean="0"/>
                  <a:t>梯度方向</a:t>
                </a:r>
                <a:endParaRPr lang="en-US" altLang="zh-CN" dirty="0" smtClean="0"/>
              </a:p>
              <a:p>
                <a:pPr lvl="2"/>
                <a14:m>
                  <m:oMath xmlns:m="http://schemas.openxmlformats.org/officeDocument/2006/math">
                    <m:r>
                      <a:rPr lang="zh-CN" altLang="en-US" i="1" smtClean="0">
                        <a:latin typeface="Cambria Math"/>
                      </a:rPr>
                      <m:t>𝜃</m:t>
                    </m:r>
                    <m:r>
                      <a:rPr lang="en-US" altLang="zh-CN" b="0" i="1" smtClean="0">
                        <a:latin typeface="Cambria Math"/>
                      </a:rPr>
                      <m:t>=</m:t>
                    </m:r>
                    <m:r>
                      <m:rPr>
                        <m:sty m:val="p"/>
                      </m:rPr>
                      <a:rPr lang="en-US" altLang="zh-CN" b="0" i="0" smtClean="0">
                        <a:latin typeface="Cambria Math"/>
                      </a:rPr>
                      <m:t>arctan</m:t>
                    </m:r>
                    <m:r>
                      <a:rPr lang="en-US" altLang="zh-CN" b="0" i="1" smtClean="0">
                        <a:latin typeface="Cambria Math"/>
                      </a:rPr>
                      <m:t>⁡(</m:t>
                    </m:r>
                    <m:r>
                      <a:rPr lang="en-US" altLang="zh-CN" i="1">
                        <a:latin typeface="Cambria Math"/>
                        <a:ea typeface="Cambria Math"/>
                      </a:rPr>
                      <m:t>𝐺𝑦</m:t>
                    </m:r>
                    <m:r>
                      <a:rPr lang="en-US" altLang="zh-CN" b="0" i="1" smtClean="0">
                        <a:latin typeface="Cambria Math"/>
                        <a:ea typeface="Cambria Math"/>
                      </a:rPr>
                      <m:t>/</m:t>
                    </m:r>
                    <m:r>
                      <a:rPr lang="en-US" altLang="zh-CN" i="1">
                        <a:latin typeface="Cambria Math"/>
                        <a:ea typeface="Cambria Math"/>
                      </a:rPr>
                      <m:t>𝐺𝑥</m:t>
                    </m:r>
                    <m:r>
                      <a:rPr lang="en-US" altLang="zh-CN" b="0" i="1" smtClean="0">
                        <a:latin typeface="Cambria Math"/>
                      </a:rPr>
                      <m:t>)</m:t>
                    </m:r>
                  </m:oMath>
                </a14:m>
                <a:r>
                  <a:rPr lang="zh-CN" altLang="en-US" dirty="0"/>
                  <a:t/>
                </a:r>
                <a:br>
                  <a:rPr lang="zh-CN" altLang="en-US" dirty="0"/>
                </a:br>
                <a:r>
                  <a:rPr lang="zh-CN" altLang="en-US" dirty="0"/>
                  <a:t/>
                </a:r>
                <a:br>
                  <a:rPr lang="zh-CN" altLang="en-US" dirty="0"/>
                </a:br>
                <a:endParaRPr lang="zh-CN" altLang="en-US" dirty="0"/>
              </a:p>
            </p:txBody>
          </p:sp>
        </mc:Choice>
        <mc:Fallback>
          <p:sp>
            <p:nvSpPr>
              <p:cNvPr id="4" name="内容占位符 3"/>
              <p:cNvSpPr>
                <a:spLocks noGrp="1" noRot="1" noChangeAspect="1" noMove="1" noResize="1" noEditPoints="1" noAdjustHandles="1" noChangeArrowheads="1" noChangeShapeType="1" noTextEdit="1"/>
              </p:cNvSpPr>
              <p:nvPr>
                <p:ph sz="quarter" idx="1"/>
              </p:nvPr>
            </p:nvSpPr>
            <p:spPr>
              <a:blipFill rotWithShape="1">
                <a:blip r:embed="rId2"/>
                <a:stretch>
                  <a:fillRect l="-549" t="-25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65413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en-US" altLang="zh-CN" sz="3600" dirty="0"/>
              <a:t>hog</a:t>
            </a:r>
            <a:r>
              <a:rPr lang="zh-CN" altLang="en-US" sz="3600" dirty="0"/>
              <a:t>特征 </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t>6</a:t>
            </a:fld>
            <a:endParaRPr lang="zh-CN" altLang="en-US"/>
          </a:p>
        </p:txBody>
      </p:sp>
      <p:sp>
        <p:nvSpPr>
          <p:cNvPr id="4" name="内容占位符 3"/>
          <p:cNvSpPr>
            <a:spLocks noGrp="1"/>
          </p:cNvSpPr>
          <p:nvPr>
            <p:ph sz="quarter" idx="1"/>
          </p:nvPr>
        </p:nvSpPr>
        <p:spPr/>
        <p:txBody>
          <a:bodyPr/>
          <a:lstStyle/>
          <a:p>
            <a:r>
              <a:rPr lang="en-US" altLang="zh-CN" sz="2400" dirty="0"/>
              <a:t>FHOG</a:t>
            </a:r>
            <a:r>
              <a:rPr lang="zh-CN" altLang="zh-CN" sz="2400" dirty="0"/>
              <a:t>提取完毕以后将是一</a:t>
            </a:r>
            <a:r>
              <a:rPr lang="zh-CN" altLang="zh-CN" sz="2400" dirty="0" smtClean="0"/>
              <a:t>个</a:t>
            </a:r>
            <a:r>
              <a:rPr lang="en-US" altLang="zh-CN" sz="2400" dirty="0" err="1" smtClean="0"/>
              <a:t>w</a:t>
            </a:r>
            <a:r>
              <a:rPr lang="en-US" altLang="zh-CN" sz="1400" dirty="0" err="1" smtClean="0"/>
              <a:t>b</a:t>
            </a:r>
            <a:r>
              <a:rPr lang="en-US" altLang="zh-CN" sz="2400" dirty="0" smtClean="0"/>
              <a:t>*</a:t>
            </a:r>
            <a:r>
              <a:rPr lang="en-US" altLang="zh-CN" sz="2400" dirty="0" err="1" smtClean="0"/>
              <a:t>h</a:t>
            </a:r>
            <a:r>
              <a:rPr lang="en-US" altLang="zh-CN" sz="1200" dirty="0" err="1" smtClean="0"/>
              <a:t>b</a:t>
            </a:r>
            <a:r>
              <a:rPr lang="en-US" altLang="zh-CN" sz="2400" dirty="0" smtClean="0"/>
              <a:t>*31</a:t>
            </a:r>
            <a:r>
              <a:rPr lang="zh-CN" altLang="zh-CN" sz="2400" dirty="0" smtClean="0"/>
              <a:t>的</a:t>
            </a:r>
            <a:r>
              <a:rPr lang="zh-CN" altLang="zh-CN" sz="2400" dirty="0"/>
              <a:t>阵列</a:t>
            </a:r>
            <a:r>
              <a:rPr lang="zh-CN" altLang="zh-CN" sz="2400" dirty="0" smtClean="0"/>
              <a:t>。这里的</a:t>
            </a:r>
            <a:r>
              <a:rPr lang="en-US" altLang="zh-CN" sz="2400" dirty="0" err="1" smtClean="0"/>
              <a:t>w</a:t>
            </a:r>
            <a:r>
              <a:rPr lang="en-US" altLang="zh-CN" sz="1400" dirty="0" err="1" smtClean="0"/>
              <a:t>b</a:t>
            </a:r>
            <a:r>
              <a:rPr lang="en-US" altLang="zh-CN" sz="2400" dirty="0"/>
              <a:t> </a:t>
            </a:r>
            <a:r>
              <a:rPr lang="zh-CN" altLang="en-US" sz="2400" dirty="0"/>
              <a:t>、</a:t>
            </a:r>
            <a:r>
              <a:rPr lang="en-US" altLang="zh-CN" sz="2400" dirty="0" err="1" smtClean="0"/>
              <a:t>h</a:t>
            </a:r>
            <a:r>
              <a:rPr lang="en-US" altLang="zh-CN" sz="1200" dirty="0" err="1" smtClean="0"/>
              <a:t>b</a:t>
            </a:r>
            <a:r>
              <a:rPr lang="en-US" altLang="zh-CN" sz="2400" dirty="0" smtClean="0"/>
              <a:t> </a:t>
            </a:r>
            <a:r>
              <a:rPr lang="zh-CN" altLang="zh-CN" sz="2400" dirty="0"/>
              <a:t>分别是搜索区宽高除以</a:t>
            </a:r>
            <a:r>
              <a:rPr lang="en-US" altLang="zh-CN" sz="2400" dirty="0"/>
              <a:t>FHOG</a:t>
            </a:r>
            <a:r>
              <a:rPr lang="zh-CN" altLang="zh-CN" sz="2400" dirty="0"/>
              <a:t>的</a:t>
            </a:r>
            <a:r>
              <a:rPr lang="en-US" altLang="zh-CN" sz="2400" dirty="0"/>
              <a:t>cell size</a:t>
            </a:r>
            <a:r>
              <a:rPr lang="zh-CN" altLang="zh-CN" sz="2400" dirty="0"/>
              <a:t>（</a:t>
            </a:r>
            <a:r>
              <a:rPr lang="en-US" altLang="zh-CN" sz="2400" dirty="0"/>
              <a:t>KCF</a:t>
            </a:r>
            <a:r>
              <a:rPr lang="zh-CN" altLang="zh-CN" sz="2400" dirty="0"/>
              <a:t>中为</a:t>
            </a:r>
            <a:r>
              <a:rPr lang="en-US" altLang="zh-CN" sz="2400" dirty="0"/>
              <a:t>4</a:t>
            </a:r>
            <a:r>
              <a:rPr lang="zh-CN" altLang="zh-CN" sz="2400" dirty="0"/>
              <a:t>）得到的。</a:t>
            </a:r>
            <a:r>
              <a:rPr lang="zh-CN" altLang="en-US" sz="2400" dirty="0" smtClean="0"/>
              <a:t> </a:t>
            </a:r>
            <a:r>
              <a:rPr lang="zh-CN" altLang="en-US" dirty="0" smtClean="0"/>
              <a:t/>
            </a:r>
            <a:br>
              <a:rPr lang="zh-CN" altLang="en-US" dirty="0" smtClean="0"/>
            </a:br>
            <a:r>
              <a:rPr lang="zh-CN" altLang="en-US" dirty="0" smtClean="0"/>
              <a:t/>
            </a:r>
            <a:br>
              <a:rPr lang="zh-CN" altLang="en-US" dirty="0" smtClean="0"/>
            </a:br>
            <a:endParaRPr lang="zh-CN" altLang="en-US" dirty="0"/>
          </a:p>
        </p:txBody>
      </p:sp>
      <p:pic>
        <p:nvPicPr>
          <p:cNvPr id="4098" name="Picture 2" descr="C:\Users\Administrator\Desktop\fHo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632418"/>
            <a:ext cx="6552728" cy="3892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925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循环</a:t>
            </a:r>
            <a:r>
              <a:rPr lang="zh-CN" altLang="en-US" dirty="0"/>
              <a:t>矩阵</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t>7</a:t>
            </a:fld>
            <a:endParaRPr lang="zh-CN" altLang="en-US"/>
          </a:p>
        </p:txBody>
      </p:sp>
      <p:sp>
        <p:nvSpPr>
          <p:cNvPr id="4" name="内容占位符 3"/>
          <p:cNvSpPr>
            <a:spLocks noGrp="1"/>
          </p:cNvSpPr>
          <p:nvPr>
            <p:ph sz="quarter" idx="1"/>
          </p:nvPr>
        </p:nvSpPr>
        <p:spPr/>
        <p:txBody>
          <a:bodyPr/>
          <a:lstStyle/>
          <a:p>
            <a:r>
              <a:rPr lang="zh-CN" altLang="zh-CN" dirty="0"/>
              <a:t>循环矩阵的各行由一个行向量以及这个行向量的循环移位生成</a:t>
            </a:r>
            <a:r>
              <a:rPr lang="zh-CN" altLang="zh-CN"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zh-CN" dirty="0"/>
              <a:t>我们可以通过一幅图像对其进行循环移位得到丰富的样本</a:t>
            </a:r>
            <a:r>
              <a:rPr lang="zh-CN" altLang="en-US" dirty="0"/>
              <a:t>。</a:t>
            </a:r>
          </a:p>
          <a:p>
            <a:endParaRPr lang="en-US" altLang="zh-CN" dirty="0" smtClean="0"/>
          </a:p>
        </p:txBody>
      </p:sp>
      <p:pic>
        <p:nvPicPr>
          <p:cNvPr id="6146" name="Picture 2" descr="C:\Users\Administrator\Desktop\循环矩阵.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375520"/>
            <a:ext cx="7145338"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500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循环</a:t>
            </a:r>
            <a:r>
              <a:rPr lang="zh-CN" altLang="en-US" dirty="0"/>
              <a:t>矩阵</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t>8</a:t>
            </a:fld>
            <a:endParaRPr lang="zh-CN" altLang="en-US"/>
          </a:p>
        </p:txBody>
      </p:sp>
      <p:sp>
        <p:nvSpPr>
          <p:cNvPr id="4" name="内容占位符 3"/>
          <p:cNvSpPr>
            <a:spLocks noGrp="1"/>
          </p:cNvSpPr>
          <p:nvPr>
            <p:ph sz="quarter" idx="1"/>
          </p:nvPr>
        </p:nvSpPr>
        <p:spPr/>
        <p:txBody>
          <a:bodyPr>
            <a:normAutofit/>
          </a:bodyPr>
          <a:lstStyle/>
          <a:p>
            <a:r>
              <a:rPr lang="zh-CN" altLang="zh-CN" sz="1900" dirty="0"/>
              <a:t>在</a:t>
            </a:r>
            <a:r>
              <a:rPr lang="en-US" altLang="zh-CN" sz="1900" dirty="0"/>
              <a:t>KCF</a:t>
            </a:r>
            <a:r>
              <a:rPr lang="zh-CN" altLang="zh-CN" sz="1900" dirty="0"/>
              <a:t>中，一个创举性的工作就是通过</a:t>
            </a:r>
            <a:r>
              <a:rPr lang="zh-CN" altLang="zh-CN" sz="1900" b="1" dirty="0"/>
              <a:t>循环移位</a:t>
            </a:r>
            <a:r>
              <a:rPr lang="zh-CN" altLang="zh-CN" sz="1900" dirty="0"/>
              <a:t>得到一个密集的采样（</a:t>
            </a:r>
            <a:r>
              <a:rPr lang="en-US" altLang="zh-CN" sz="1900" dirty="0"/>
              <a:t>dense sample</a:t>
            </a:r>
            <a:r>
              <a:rPr lang="zh-CN" altLang="zh-CN" sz="1900" dirty="0"/>
              <a:t>）样本，这样一来既避免了随机采样带来的样本缺失，又避免了传统的滑动窗口密集采样耗费的大量时间</a:t>
            </a:r>
            <a:r>
              <a:rPr lang="zh-CN" altLang="zh-CN" sz="1900" dirty="0" smtClean="0"/>
              <a:t>。</a:t>
            </a:r>
            <a:endParaRPr lang="en-US" altLang="zh-CN" sz="1900" dirty="0" smtClean="0"/>
          </a:p>
          <a:p>
            <a:endParaRPr lang="en-US" altLang="zh-CN" sz="1900" dirty="0" smtClean="0"/>
          </a:p>
          <a:p>
            <a:endParaRPr lang="en-US" altLang="zh-CN" sz="1900" dirty="0"/>
          </a:p>
          <a:p>
            <a:endParaRPr lang="en-US" altLang="zh-CN" sz="1900" dirty="0"/>
          </a:p>
          <a:p>
            <a:endParaRPr lang="en-US" altLang="zh-CN" sz="1900" dirty="0" smtClean="0"/>
          </a:p>
          <a:p>
            <a:pPr marL="0" indent="0">
              <a:buNone/>
            </a:pPr>
            <a:endParaRPr lang="en-US" altLang="zh-CN" sz="1900" dirty="0" smtClean="0"/>
          </a:p>
          <a:p>
            <a:r>
              <a:rPr lang="zh-CN" altLang="zh-CN" sz="1900" dirty="0" smtClean="0"/>
              <a:t>循环移位</a:t>
            </a:r>
            <a:r>
              <a:rPr lang="zh-CN" altLang="zh-CN" sz="1900" dirty="0"/>
              <a:t>得到的图像在边缘是不连续的，这一点在论文中作者是通过余弦</a:t>
            </a:r>
            <a:r>
              <a:rPr lang="zh-CN" altLang="zh-CN" sz="1900" dirty="0" smtClean="0"/>
              <a:t>窗</a:t>
            </a:r>
            <a:r>
              <a:rPr lang="zh-CN" altLang="en-US" sz="1900" dirty="0" smtClean="0"/>
              <a:t>（突出中心，弱化边缘）</a:t>
            </a:r>
            <a:r>
              <a:rPr lang="zh-CN" altLang="zh-CN" sz="1900" dirty="0" smtClean="0"/>
              <a:t>做</a:t>
            </a:r>
            <a:r>
              <a:rPr lang="zh-CN" altLang="zh-CN" sz="1900" dirty="0"/>
              <a:t>预处理来改善的</a:t>
            </a:r>
            <a:r>
              <a:rPr lang="zh-CN" altLang="zh-CN" sz="1900" dirty="0" smtClean="0"/>
              <a:t>。</a:t>
            </a:r>
            <a:endParaRPr lang="en-US" altLang="zh-CN" sz="1900" dirty="0" smtClean="0"/>
          </a:p>
          <a:p>
            <a:r>
              <a:rPr lang="zh-CN" altLang="zh-CN" sz="2000" dirty="0"/>
              <a:t>循环移位巧妙地构造出了丰富的样本，然后在整个计算过程中反复使用</a:t>
            </a:r>
            <a:r>
              <a:rPr lang="zh-CN" altLang="zh-CN" sz="2000" b="1" dirty="0"/>
              <a:t>傅里叶变换</a:t>
            </a:r>
            <a:r>
              <a:rPr lang="zh-CN" altLang="zh-CN" sz="2000" dirty="0"/>
              <a:t>，将复杂的矩阵运算简化为简单的</a:t>
            </a:r>
            <a:r>
              <a:rPr lang="zh-CN" altLang="zh-CN" sz="2000" b="1" dirty="0"/>
              <a:t>智能点积</a:t>
            </a:r>
            <a:r>
              <a:rPr lang="zh-CN" altLang="zh-CN" sz="2000" dirty="0"/>
              <a:t>运算，从而使运算复杂度大大降低。</a:t>
            </a:r>
            <a:endParaRPr lang="zh-CN" altLang="zh-CN" sz="1900" dirty="0"/>
          </a:p>
          <a:p>
            <a:endParaRPr lang="zh-CN" altLang="en-US" dirty="0"/>
          </a:p>
        </p:txBody>
      </p:sp>
      <p:pic>
        <p:nvPicPr>
          <p:cNvPr id="5123" name="Picture 3" descr="C:\Users\Administrator\Desktop\循环移位.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545" y="2420888"/>
            <a:ext cx="7354887"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969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回归</a:t>
            </a:r>
            <a:r>
              <a:rPr lang="zh-CN" altLang="en-US" dirty="0" smtClean="0"/>
              <a:t>分类器</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9</a:t>
            </a:fld>
            <a:endParaRPr lang="zh-CN" altLang="en-US"/>
          </a:p>
        </p:txBody>
      </p:sp>
      <p:sp>
        <p:nvSpPr>
          <p:cNvPr id="4" name="内容占位符 3"/>
          <p:cNvSpPr>
            <a:spLocks noGrp="1"/>
          </p:cNvSpPr>
          <p:nvPr>
            <p:ph sz="quarter" idx="1"/>
          </p:nvPr>
        </p:nvSpPr>
        <p:spPr/>
        <p:txBody>
          <a:bodyPr>
            <a:normAutofit/>
          </a:bodyPr>
          <a:lstStyle/>
          <a:p>
            <a:r>
              <a:rPr lang="zh-CN" altLang="en-US" sz="2000" dirty="0" smtClean="0"/>
              <a:t>样本集 </a:t>
            </a:r>
            <a:r>
              <a:rPr lang="en-US" altLang="zh-CN" sz="2000" dirty="0" smtClean="0"/>
              <a:t>------ x</a:t>
            </a:r>
            <a:r>
              <a:rPr lang="en-US" altLang="zh-CN" sz="1600" dirty="0" smtClean="0"/>
              <a:t>i </a:t>
            </a:r>
            <a:endParaRPr lang="en-US" altLang="zh-CN" sz="1600" dirty="0"/>
          </a:p>
          <a:p>
            <a:pPr lvl="1"/>
            <a:r>
              <a:rPr lang="zh-CN" altLang="zh-CN" sz="1400" dirty="0"/>
              <a:t>循环移位得到一个密集的</a:t>
            </a:r>
            <a:r>
              <a:rPr lang="zh-CN" altLang="zh-CN" sz="1400" dirty="0" smtClean="0"/>
              <a:t>采样样本</a:t>
            </a:r>
            <a:r>
              <a:rPr lang="zh-CN" altLang="en-US" sz="1400" dirty="0" smtClean="0"/>
              <a:t>。</a:t>
            </a:r>
            <a:endParaRPr lang="en-US" altLang="zh-CN" sz="1400" dirty="0" smtClean="0"/>
          </a:p>
          <a:p>
            <a:pPr lvl="1"/>
            <a:endParaRPr lang="en-US" altLang="zh-CN" sz="1400" dirty="0" smtClean="0"/>
          </a:p>
          <a:p>
            <a:r>
              <a:rPr lang="zh-CN" altLang="zh-CN" sz="2000" dirty="0"/>
              <a:t>分类</a:t>
            </a:r>
            <a:r>
              <a:rPr lang="zh-CN" altLang="zh-CN" sz="2000" dirty="0" smtClean="0"/>
              <a:t>标签</a:t>
            </a:r>
            <a:r>
              <a:rPr lang="en-US" altLang="zh-CN" sz="2000" dirty="0" smtClean="0"/>
              <a:t> --- </a:t>
            </a:r>
            <a:r>
              <a:rPr lang="en-US" altLang="zh-CN" sz="2000" dirty="0" err="1" smtClean="0"/>
              <a:t>yi</a:t>
            </a:r>
            <a:endParaRPr lang="en-US" altLang="zh-CN" sz="2000" dirty="0" smtClean="0"/>
          </a:p>
          <a:p>
            <a:pPr lvl="1"/>
            <a:r>
              <a:rPr lang="zh-CN" altLang="en-US" sz="1400" dirty="0"/>
              <a:t>高斯形状</a:t>
            </a:r>
            <a:r>
              <a:rPr lang="zh-CN" altLang="en-US" sz="1400" dirty="0" smtClean="0"/>
              <a:t>标签（</a:t>
            </a:r>
            <a:r>
              <a:rPr lang="zh-CN" altLang="zh-CN" sz="1400" dirty="0"/>
              <a:t>高斯分布函数，即中间大，四周小</a:t>
            </a:r>
            <a:r>
              <a:rPr lang="zh-CN" altLang="en-US" sz="1400" dirty="0" smtClean="0"/>
              <a:t>）。</a:t>
            </a:r>
            <a:endParaRPr lang="en-US" altLang="zh-CN" sz="1400" dirty="0" smtClean="0"/>
          </a:p>
          <a:p>
            <a:pPr lvl="1"/>
            <a:endParaRPr lang="en-US" altLang="zh-CN" sz="1400" dirty="0"/>
          </a:p>
          <a:p>
            <a:pPr marL="274320" lvl="1" indent="-274320">
              <a:spcBef>
                <a:spcPts val="580"/>
              </a:spcBef>
              <a:buClr>
                <a:schemeClr val="accent1"/>
              </a:buClr>
            </a:pPr>
            <a:r>
              <a:rPr lang="zh-CN" altLang="en-US" sz="2000" dirty="0" smtClean="0"/>
              <a:t>分类器 </a:t>
            </a:r>
            <a:r>
              <a:rPr lang="en-US" altLang="zh-CN" sz="2000" dirty="0" smtClean="0"/>
              <a:t>------ f()</a:t>
            </a:r>
            <a:endParaRPr lang="en-US" altLang="zh-CN" sz="1600" dirty="0"/>
          </a:p>
          <a:p>
            <a:pPr marL="274320" lvl="2" indent="0">
              <a:spcBef>
                <a:spcPts val="580"/>
              </a:spcBef>
              <a:buClr>
                <a:schemeClr val="accent1"/>
              </a:buClr>
              <a:buNone/>
            </a:pPr>
            <a:endParaRPr lang="en-US" altLang="zh-CN" sz="1600" dirty="0" smtClean="0"/>
          </a:p>
        </p:txBody>
      </p:sp>
      <p:pic>
        <p:nvPicPr>
          <p:cNvPr id="10242" name="Picture 2" descr="C:\Users\Administrator\Desktop\高斯形状标签.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2564904"/>
            <a:ext cx="2676525"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0213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1418</TotalTime>
  <Words>1462</Words>
  <Application>Microsoft Office PowerPoint</Application>
  <PresentationFormat>全屏显示(4:3)</PresentationFormat>
  <Paragraphs>268</Paragraphs>
  <Slides>28</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28</vt:i4>
      </vt:variant>
    </vt:vector>
  </HeadingPairs>
  <TitlesOfParts>
    <vt:vector size="31" baseType="lpstr">
      <vt:lpstr>平衡</vt:lpstr>
      <vt:lpstr>Visio</vt:lpstr>
      <vt:lpstr>Microsoft 公式 3.0</vt:lpstr>
      <vt:lpstr>KCF/DS-KCF跟踪算法报告与工作总结</vt:lpstr>
      <vt:lpstr>目录</vt:lpstr>
      <vt:lpstr>KCF/DS-KCF跟踪算法研究部分</vt:lpstr>
      <vt:lpstr>1.1. KCF算法简介</vt:lpstr>
      <vt:lpstr> hog特征 </vt:lpstr>
      <vt:lpstr> hog特征 </vt:lpstr>
      <vt:lpstr>循环矩阵</vt:lpstr>
      <vt:lpstr>循环矩阵</vt:lpstr>
      <vt:lpstr>回归分类器</vt:lpstr>
      <vt:lpstr>高斯映射</vt:lpstr>
      <vt:lpstr>高斯核相关</vt:lpstr>
      <vt:lpstr>1.2. 基于KCF算法的改进</vt:lpstr>
      <vt:lpstr>1.2. 基于KCF算法的改进</vt:lpstr>
      <vt:lpstr>1.3. DS-KCF 算法原理</vt:lpstr>
      <vt:lpstr>1.3. DS-KCF 算法原理</vt:lpstr>
      <vt:lpstr>Fast Depth Segmentation</vt:lpstr>
      <vt:lpstr>Detecting and handling scale changes</vt:lpstr>
      <vt:lpstr>Detecting and handling occlusions </vt:lpstr>
      <vt:lpstr>Detecting and handling occlusions </vt:lpstr>
      <vt:lpstr>Detecting and handling occlusions </vt:lpstr>
      <vt:lpstr>算法实现部分</vt:lpstr>
      <vt:lpstr>2.1. 基于ros的KCF跟踪算法的实现</vt:lpstr>
      <vt:lpstr>2.1. 基于ros的KCF跟踪算法的实现</vt:lpstr>
      <vt:lpstr>运行</vt:lpstr>
      <vt:lpstr>2.1.DS-KCF算法实现进展</vt:lpstr>
      <vt:lpstr>2.1.DS-KCF算法实现进展</vt:lpstr>
      <vt:lpstr>运行</vt:lpstr>
      <vt:lpstr>MERCI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Ye Tian</dc:creator>
  <cp:lastModifiedBy>jinxin</cp:lastModifiedBy>
  <cp:revision>36</cp:revision>
  <dcterms:created xsi:type="dcterms:W3CDTF">2016-08-22T08:07:24Z</dcterms:created>
  <dcterms:modified xsi:type="dcterms:W3CDTF">2016-08-24T10:07:43Z</dcterms:modified>
</cp:coreProperties>
</file>