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7" r:id="rId4"/>
    <p:sldId id="257" r:id="rId5"/>
    <p:sldId id="258" r:id="rId6"/>
    <p:sldId id="260" r:id="rId7"/>
    <p:sldId id="259" r:id="rId8"/>
    <p:sldId id="261" r:id="rId9"/>
    <p:sldId id="262" r:id="rId10"/>
    <p:sldId id="263" r:id="rId11"/>
    <p:sldId id="264"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DFC85-63CA-417C-956C-09368037E9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0018B9-432A-4FE7-B527-C1F34E563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59A7B8B-176C-4605-8010-4ADAF1B49FE3}"/>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0C7593FD-A38B-4C48-9D0F-4D55584B79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7B071A-C8F6-44E9-891F-7C40C378B195}"/>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101169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9B924-F7A3-40E6-A814-BDB96F928A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8ABED0-1BD3-4B0D-BA5D-F43B52C0AA8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0CFCF7-7229-41EE-BDA6-3FA3649C874A}"/>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8AC45FBD-26A2-4EAB-9277-D5162383CA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9EEEAD-193D-499E-8B3D-0F45BBBD1986}"/>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170616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718B2C-F0C1-4A86-8D5F-7C6EC54B1B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63E24E-4ACE-4917-B266-0A0FB3BA1F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AE42F-E5A7-4352-A9FB-A247D88344AD}"/>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F858CD7E-B5CD-4192-ACD6-7B3D10F95C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DECDC6-2599-4515-8E1F-66CD1ED7A7D0}"/>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151883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E667E-494D-4CC1-89E3-3A9E947092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4198BB-4BF3-4B2A-950F-3CFAA5B8DB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9D662B-2377-4D4E-8C54-4BA136381D1B}"/>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689434E5-DFFF-4CC7-9597-E83BC46DD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269DA3-4D28-49E7-9C45-2AD85177F0A3}"/>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171294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B5778-BDBA-43AF-B4D8-74BCCDA250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9FBEBC-CCD2-497B-BFFD-D8114EFEEC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6CFD0E-2E63-4E30-B745-9465A46819A6}"/>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FFA53864-3DDC-4F37-B0E0-D6712B0F1F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8494FD-310C-42FF-A45F-1504D1A3F32C}"/>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107862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7C003-07B7-4227-9595-6300F99F75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767940-D268-49B6-A7E1-3B3482951F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9C582B8-4E1A-47BD-A732-AE78611489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3A0CE9-5332-452D-BE25-30B58EC43F52}"/>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0B311095-8CB7-499F-92EF-2C07CF4E80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7F8548-254B-410F-9D7E-1AF04DF9C6D7}"/>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156427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720C2-C572-4B26-94A3-8E34E5E0B4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2CD883-EEB5-4B5E-B871-33B1EF6C7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486B3D-0102-4E21-B46A-798EE8BF24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E751E0-8C30-44F8-B273-B5B36F880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2E9435-7983-4056-9C83-FC4B44C047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C601692-CD50-4176-ABE4-46610E15C215}"/>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8" name="页脚占位符 7">
            <a:extLst>
              <a:ext uri="{FF2B5EF4-FFF2-40B4-BE49-F238E27FC236}">
                <a16:creationId xmlns:a16="http://schemas.microsoft.com/office/drawing/2014/main" id="{B9F3E8C5-7E26-44D4-AB4C-378DDB664AC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2C3762-13A5-4920-ADA9-33DE8FB6A1EE}"/>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418354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25DEB-EBCA-437D-BD89-BB326CD2E8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C40C581-B9B2-4369-BE70-451BA30D8649}"/>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4" name="页脚占位符 3">
            <a:extLst>
              <a:ext uri="{FF2B5EF4-FFF2-40B4-BE49-F238E27FC236}">
                <a16:creationId xmlns:a16="http://schemas.microsoft.com/office/drawing/2014/main" id="{5C876775-BAC5-4919-99B8-0D5200947A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FDE13B-C20E-4F77-A7EB-A98718450618}"/>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21657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42F19F-EEA3-416E-8040-F4F498E1AB32}"/>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3" name="页脚占位符 2">
            <a:extLst>
              <a:ext uri="{FF2B5EF4-FFF2-40B4-BE49-F238E27FC236}">
                <a16:creationId xmlns:a16="http://schemas.microsoft.com/office/drawing/2014/main" id="{AA4F57A0-2E22-49B2-81DA-7E3B3AB7C3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B8CC896-7E3E-4F88-86F5-33EDB25C419E}"/>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61153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AD216-16F7-48BE-9C95-02AD6B8A03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506032-68C0-47A8-BCA1-082EAFEAF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1A7A47-3EFB-47BB-9332-A64550EF4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8339CD-67FF-4419-AE44-41D5EAA8472C}"/>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FC4FF7A0-F784-4958-B7E0-1D4F2F5B7C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2CD327-770B-4344-82F4-4900BC2B688F}"/>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129946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F71BB-9CF8-4DC8-811C-0FA8F6881D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C2C31C-FF53-4E46-AB8B-1882A36DC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5FEAAD-2F88-4F77-AAB3-567F8B225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2F0542-9C8F-4F3F-8E0E-23415EF85180}"/>
              </a:ext>
            </a:extLst>
          </p:cNvPr>
          <p:cNvSpPr>
            <a:spLocks noGrp="1"/>
          </p:cNvSpPr>
          <p:nvPr>
            <p:ph type="dt" sz="half" idx="10"/>
          </p:nvPr>
        </p:nvSpPr>
        <p:spPr/>
        <p:txBody>
          <a:bodyPr/>
          <a:lstStyle/>
          <a:p>
            <a:fld id="{33EAFBD2-DA8F-43AC-98CE-3C61B26776DB}"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7B13B595-E566-4227-BC78-2CA2A4E9DE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AC2D0-8790-49EE-B956-E4290F215E77}"/>
              </a:ext>
            </a:extLst>
          </p:cNvPr>
          <p:cNvSpPr>
            <a:spLocks noGrp="1"/>
          </p:cNvSpPr>
          <p:nvPr>
            <p:ph type="sldNum" sz="quarter" idx="12"/>
          </p:nvPr>
        </p:nvSpPr>
        <p:spPr/>
        <p:txBody>
          <a:body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402298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493F4A-A956-4CF1-8830-7B46AC8C00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231D2D-DD0A-43DF-A6C3-8DCF77994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59DC05-F7F5-4D43-845A-0FC44A004F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AFBD2-DA8F-43AC-98CE-3C61B26776DB}"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42556705-69F8-4588-9CE8-3C11F128F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A1A1CCC-00F3-4695-83F8-BD2AB34FF5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FAD99-144D-4145-A969-4480EE45BA0F}" type="slidenum">
              <a:rPr lang="zh-CN" altLang="en-US" smtClean="0"/>
              <a:t>‹#›</a:t>
            </a:fld>
            <a:endParaRPr lang="zh-CN" altLang="en-US"/>
          </a:p>
        </p:txBody>
      </p:sp>
    </p:spTree>
    <p:extLst>
      <p:ext uri="{BB962C8B-B14F-4D97-AF65-F5344CB8AC3E}">
        <p14:creationId xmlns:p14="http://schemas.microsoft.com/office/powerpoint/2010/main" val="71869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BA25A-1E7A-4174-8E37-712C38CF24B5}"/>
              </a:ext>
            </a:extLst>
          </p:cNvPr>
          <p:cNvSpPr>
            <a:spLocks noGrp="1"/>
          </p:cNvSpPr>
          <p:nvPr>
            <p:ph type="title"/>
          </p:nvPr>
        </p:nvSpPr>
        <p:spPr>
          <a:xfrm>
            <a:off x="838200" y="1806990"/>
            <a:ext cx="10515600" cy="1325563"/>
          </a:xfrm>
        </p:spPr>
        <p:txBody>
          <a:bodyPr>
            <a:normAutofit/>
          </a:bodyPr>
          <a:lstStyle/>
          <a:p>
            <a:pPr algn="ctr"/>
            <a:r>
              <a:rPr lang="en-US" altLang="zh-CN" sz="6000" b="1" dirty="0"/>
              <a:t>Tetris</a:t>
            </a:r>
            <a:endParaRPr lang="zh-CN" altLang="en-US" sz="6000" b="1" dirty="0"/>
          </a:p>
        </p:txBody>
      </p:sp>
      <p:sp>
        <p:nvSpPr>
          <p:cNvPr id="3" name="内容占位符 2">
            <a:extLst>
              <a:ext uri="{FF2B5EF4-FFF2-40B4-BE49-F238E27FC236}">
                <a16:creationId xmlns:a16="http://schemas.microsoft.com/office/drawing/2014/main" id="{6B9A8112-059D-4749-8323-86B96DC68606}"/>
              </a:ext>
            </a:extLst>
          </p:cNvPr>
          <p:cNvSpPr>
            <a:spLocks noGrp="1"/>
          </p:cNvSpPr>
          <p:nvPr>
            <p:ph idx="1"/>
          </p:nvPr>
        </p:nvSpPr>
        <p:spPr>
          <a:xfrm>
            <a:off x="838200" y="3725448"/>
            <a:ext cx="10515600" cy="4351338"/>
          </a:xfrm>
        </p:spPr>
        <p:txBody>
          <a:bodyPr/>
          <a:lstStyle/>
          <a:p>
            <a:pPr algn="ctr"/>
            <a:r>
              <a:rPr lang="zh-CN" altLang="en-US" dirty="0"/>
              <a:t>小组成员：邓艺典、官海坝、周志轩</a:t>
            </a:r>
          </a:p>
        </p:txBody>
      </p:sp>
    </p:spTree>
    <p:extLst>
      <p:ext uri="{BB962C8B-B14F-4D97-AF65-F5344CB8AC3E}">
        <p14:creationId xmlns:p14="http://schemas.microsoft.com/office/powerpoint/2010/main" val="70854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BAE07B-2B95-43EA-955A-1CD5D24FB8E1}"/>
              </a:ext>
            </a:extLst>
          </p:cNvPr>
          <p:cNvPicPr>
            <a:picLocks noChangeAspect="1"/>
          </p:cNvPicPr>
          <p:nvPr/>
        </p:nvPicPr>
        <p:blipFill>
          <a:blip r:embed="rId2"/>
          <a:stretch>
            <a:fillRect/>
          </a:stretch>
        </p:blipFill>
        <p:spPr>
          <a:xfrm>
            <a:off x="3052701" y="1437894"/>
            <a:ext cx="5068007" cy="3562847"/>
          </a:xfrm>
          <a:prstGeom prst="rect">
            <a:avLst/>
          </a:prstGeom>
        </p:spPr>
      </p:pic>
      <p:pic>
        <p:nvPicPr>
          <p:cNvPr id="5" name="图片 4">
            <a:extLst>
              <a:ext uri="{FF2B5EF4-FFF2-40B4-BE49-F238E27FC236}">
                <a16:creationId xmlns:a16="http://schemas.microsoft.com/office/drawing/2014/main" id="{04D66E46-EF36-41B9-9AE6-2C104493801B}"/>
              </a:ext>
            </a:extLst>
          </p:cNvPr>
          <p:cNvPicPr>
            <a:picLocks noChangeAspect="1"/>
          </p:cNvPicPr>
          <p:nvPr/>
        </p:nvPicPr>
        <p:blipFill>
          <a:blip r:embed="rId3"/>
          <a:stretch>
            <a:fillRect/>
          </a:stretch>
        </p:blipFill>
        <p:spPr>
          <a:xfrm>
            <a:off x="3052700" y="1437894"/>
            <a:ext cx="4858428" cy="3639058"/>
          </a:xfrm>
          <a:prstGeom prst="rect">
            <a:avLst/>
          </a:prstGeom>
        </p:spPr>
      </p:pic>
      <p:pic>
        <p:nvPicPr>
          <p:cNvPr id="6" name="图片 5">
            <a:extLst>
              <a:ext uri="{FF2B5EF4-FFF2-40B4-BE49-F238E27FC236}">
                <a16:creationId xmlns:a16="http://schemas.microsoft.com/office/drawing/2014/main" id="{8AD1C7F4-FE71-4594-B8D4-4A01147204CC}"/>
              </a:ext>
            </a:extLst>
          </p:cNvPr>
          <p:cNvPicPr>
            <a:picLocks noChangeAspect="1"/>
          </p:cNvPicPr>
          <p:nvPr/>
        </p:nvPicPr>
        <p:blipFill>
          <a:blip r:embed="rId4"/>
          <a:stretch>
            <a:fillRect/>
          </a:stretch>
        </p:blipFill>
        <p:spPr>
          <a:xfrm>
            <a:off x="3052700" y="1458622"/>
            <a:ext cx="5582429" cy="3600953"/>
          </a:xfrm>
          <a:prstGeom prst="rect">
            <a:avLst/>
          </a:prstGeom>
        </p:spPr>
      </p:pic>
      <p:sp>
        <p:nvSpPr>
          <p:cNvPr id="7" name="矩形: 圆角 6">
            <a:extLst>
              <a:ext uri="{FF2B5EF4-FFF2-40B4-BE49-F238E27FC236}">
                <a16:creationId xmlns:a16="http://schemas.microsoft.com/office/drawing/2014/main" id="{24A20F32-DB25-497E-92E6-2825B80BDA49}"/>
              </a:ext>
            </a:extLst>
          </p:cNvPr>
          <p:cNvSpPr/>
          <p:nvPr/>
        </p:nvSpPr>
        <p:spPr>
          <a:xfrm>
            <a:off x="7099239" y="2121474"/>
            <a:ext cx="932155" cy="5149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b="1" dirty="0">
                <a:solidFill>
                  <a:schemeClr val="bg1"/>
                </a:solidFill>
              </a:rPr>
              <a:t>开始</a:t>
            </a:r>
          </a:p>
        </p:txBody>
      </p:sp>
      <p:sp>
        <p:nvSpPr>
          <p:cNvPr id="9" name="矩形: 圆角 8">
            <a:extLst>
              <a:ext uri="{FF2B5EF4-FFF2-40B4-BE49-F238E27FC236}">
                <a16:creationId xmlns:a16="http://schemas.microsoft.com/office/drawing/2014/main" id="{F3D9CB53-E829-4970-86B8-48F609203D43}"/>
              </a:ext>
            </a:extLst>
          </p:cNvPr>
          <p:cNvSpPr/>
          <p:nvPr/>
        </p:nvSpPr>
        <p:spPr>
          <a:xfrm>
            <a:off x="7099239" y="2121474"/>
            <a:ext cx="932155" cy="5149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b="1" dirty="0">
                <a:solidFill>
                  <a:schemeClr val="bg1"/>
                </a:solidFill>
              </a:rPr>
              <a:t>暂停</a:t>
            </a:r>
          </a:p>
        </p:txBody>
      </p:sp>
      <p:sp>
        <p:nvSpPr>
          <p:cNvPr id="10" name="矩形: 圆角 9">
            <a:extLst>
              <a:ext uri="{FF2B5EF4-FFF2-40B4-BE49-F238E27FC236}">
                <a16:creationId xmlns:a16="http://schemas.microsoft.com/office/drawing/2014/main" id="{D10C6FA2-7BB3-4B4D-A2A5-DC738E6028B7}"/>
              </a:ext>
            </a:extLst>
          </p:cNvPr>
          <p:cNvSpPr/>
          <p:nvPr/>
        </p:nvSpPr>
        <p:spPr>
          <a:xfrm>
            <a:off x="7099239" y="2121473"/>
            <a:ext cx="932155" cy="5149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b="1" dirty="0">
                <a:solidFill>
                  <a:schemeClr val="bg1"/>
                </a:solidFill>
              </a:rPr>
              <a:t>结束</a:t>
            </a:r>
          </a:p>
        </p:txBody>
      </p:sp>
    </p:spTree>
    <p:extLst>
      <p:ext uri="{BB962C8B-B14F-4D97-AF65-F5344CB8AC3E}">
        <p14:creationId xmlns:p14="http://schemas.microsoft.com/office/powerpoint/2010/main" val="20949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8FADF-6E74-4419-8092-2D63C1199515}"/>
              </a:ext>
            </a:extLst>
          </p:cNvPr>
          <p:cNvSpPr>
            <a:spLocks noGrp="1"/>
          </p:cNvSpPr>
          <p:nvPr>
            <p:ph type="title"/>
          </p:nvPr>
        </p:nvSpPr>
        <p:spPr>
          <a:xfrm>
            <a:off x="838200" y="2766218"/>
            <a:ext cx="10515600" cy="1325563"/>
          </a:xfrm>
        </p:spPr>
        <p:txBody>
          <a:bodyPr>
            <a:normAutofit/>
          </a:bodyPr>
          <a:lstStyle/>
          <a:p>
            <a:pPr algn="ctr"/>
            <a:r>
              <a:rPr kumimoji="1" lang="zh-Hans" altLang="en-US" sz="6000" b="1" dirty="0">
                <a:solidFill>
                  <a:srgbClr val="FF0000"/>
                </a:solidFill>
                <a:latin typeface="+mn-ea"/>
                <a:ea typeface="+mn-ea"/>
              </a:rPr>
              <a:t>总结报告</a:t>
            </a:r>
            <a:endParaRPr lang="zh-CN" altLang="en-US" sz="6000" b="1" dirty="0">
              <a:latin typeface="+mn-ea"/>
              <a:ea typeface="+mn-ea"/>
            </a:endParaRPr>
          </a:p>
        </p:txBody>
      </p:sp>
    </p:spTree>
    <p:extLst>
      <p:ext uri="{BB962C8B-B14F-4D97-AF65-F5344CB8AC3E}">
        <p14:creationId xmlns:p14="http://schemas.microsoft.com/office/powerpoint/2010/main" val="10783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56C837-3A06-4611-AA47-986FE4002B32}"/>
              </a:ext>
            </a:extLst>
          </p:cNvPr>
          <p:cNvSpPr>
            <a:spLocks noGrp="1"/>
          </p:cNvSpPr>
          <p:nvPr>
            <p:ph idx="1"/>
          </p:nvPr>
        </p:nvSpPr>
        <p:spPr>
          <a:xfrm>
            <a:off x="838200" y="577049"/>
            <a:ext cx="10515600" cy="5599914"/>
          </a:xfrm>
        </p:spPr>
        <p:txBody>
          <a:bodyPr>
            <a:normAutofit/>
          </a:bodyPr>
          <a:lstStyle/>
          <a:p>
            <a:pPr marL="0" indent="0">
              <a:buNone/>
            </a:pPr>
            <a:r>
              <a:rPr lang="zh-CN" altLang="en-US" dirty="0"/>
              <a:t>邓艺典：从俄罗斯方块的小游戏里，了解到如何利用面向对象的设计思想来团队协作共同完成开发。</a:t>
            </a:r>
            <a:endParaRPr lang="en-US" altLang="zh-CN" dirty="0"/>
          </a:p>
          <a:p>
            <a:pPr marL="0" indent="0">
              <a:buNone/>
            </a:pPr>
            <a:r>
              <a:rPr lang="zh-CN" altLang="en-US" dirty="0"/>
              <a:t>官海坝：从俄罗斯方块的小游戏里，了解到如何初始化游戏窗口和游戏界面，利用</a:t>
            </a:r>
            <a:r>
              <a:rPr lang="en-US" altLang="zh-CN" dirty="0"/>
              <a:t>switch</a:t>
            </a:r>
            <a:r>
              <a:rPr lang="zh-CN" altLang="en-US" dirty="0"/>
              <a:t>语句进行方块的随机打印，检测方块间的是否碰撞来判断是否生成新方块，这个游戏虽然看起来简单易行，但是在小组写代码的时候还是遇到许多困难，这个小游戏虽然全部通过面向过程的代码进行制作，但是其中的多个函数也带来了不少麻烦，能够在接触计算机的第一年写出这样的一个经典游戏我还是很满足的</a:t>
            </a:r>
            <a:endParaRPr lang="en-US" altLang="zh-CN" dirty="0"/>
          </a:p>
          <a:p>
            <a:pPr marL="0" indent="0">
              <a:buNone/>
            </a:pPr>
            <a:r>
              <a:rPr lang="zh-CN" altLang="en-US" dirty="0"/>
              <a:t>周志</a:t>
            </a:r>
            <a:r>
              <a:rPr lang="zh-CN" altLang="en-US"/>
              <a:t>轩：通过</a:t>
            </a:r>
            <a:r>
              <a:rPr lang="zh-CN" altLang="en-US" dirty="0"/>
              <a:t>这次课程设计，我对游戏编程有了初步认识，对游戏算法有了一定了解从游戏的需求分析，系统设计，再到游戏代码实现每一步都对自己是一 一个挑战，虽然参考了书上的系统设计和一定代码，但是真的感受到游戏编程的快乐，也学习到不少东西。</a:t>
            </a:r>
          </a:p>
          <a:p>
            <a:pPr marL="0" indent="0">
              <a:buNone/>
            </a:pPr>
            <a:endParaRPr lang="zh-CN" altLang="en-US" dirty="0"/>
          </a:p>
        </p:txBody>
      </p:sp>
    </p:spTree>
    <p:extLst>
      <p:ext uri="{BB962C8B-B14F-4D97-AF65-F5344CB8AC3E}">
        <p14:creationId xmlns:p14="http://schemas.microsoft.com/office/powerpoint/2010/main" val="220275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492EB-CDA8-4303-BC64-BC3D06EF1A87}"/>
              </a:ext>
            </a:extLst>
          </p:cNvPr>
          <p:cNvSpPr>
            <a:spLocks noGrp="1"/>
          </p:cNvSpPr>
          <p:nvPr>
            <p:ph type="ctrTitle"/>
          </p:nvPr>
        </p:nvSpPr>
        <p:spPr>
          <a:xfrm>
            <a:off x="1524000" y="2235200"/>
            <a:ext cx="9144000" cy="2387600"/>
          </a:xfrm>
        </p:spPr>
        <p:txBody>
          <a:bodyPr anchor="ctr"/>
          <a:lstStyle/>
          <a:p>
            <a:r>
              <a:rPr kumimoji="1" lang="zh-Hans" altLang="en-US" b="1" dirty="0">
                <a:solidFill>
                  <a:srgbClr val="FF0000"/>
                </a:solidFill>
                <a:latin typeface="+mn-ea"/>
                <a:ea typeface="+mn-ea"/>
              </a:rPr>
              <a:t>选题与需求报告</a:t>
            </a:r>
            <a:endParaRPr lang="zh-CN" altLang="en-US" b="1" dirty="0">
              <a:latin typeface="+mn-ea"/>
              <a:ea typeface="+mn-ea"/>
            </a:endParaRPr>
          </a:p>
        </p:txBody>
      </p:sp>
    </p:spTree>
    <p:extLst>
      <p:ext uri="{BB962C8B-B14F-4D97-AF65-F5344CB8AC3E}">
        <p14:creationId xmlns:p14="http://schemas.microsoft.com/office/powerpoint/2010/main" val="313723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9556A-79A8-4825-9449-AF9068763F01}"/>
              </a:ext>
            </a:extLst>
          </p:cNvPr>
          <p:cNvSpPr>
            <a:spLocks noGrp="1"/>
          </p:cNvSpPr>
          <p:nvPr>
            <p:ph type="title"/>
          </p:nvPr>
        </p:nvSpPr>
        <p:spPr>
          <a:xfrm>
            <a:off x="838200" y="629305"/>
            <a:ext cx="10515600" cy="1325563"/>
          </a:xfrm>
        </p:spPr>
        <p:txBody>
          <a:bodyPr/>
          <a:lstStyle/>
          <a:p>
            <a:r>
              <a:rPr lang="zh-CN" altLang="en-US" b="1" dirty="0">
                <a:latin typeface="+mn-ea"/>
                <a:ea typeface="+mn-ea"/>
              </a:rPr>
              <a:t>团队项目：</a:t>
            </a:r>
            <a:r>
              <a:rPr lang="en-US" altLang="zh-CN" b="1" dirty="0">
                <a:latin typeface="+mn-ea"/>
                <a:ea typeface="+mn-ea"/>
              </a:rPr>
              <a:t>Tetris——</a:t>
            </a:r>
            <a:r>
              <a:rPr lang="zh-CN" altLang="en-US" b="1" dirty="0">
                <a:latin typeface="+mn-ea"/>
                <a:ea typeface="+mn-ea"/>
              </a:rPr>
              <a:t>俄罗斯方块</a:t>
            </a:r>
          </a:p>
        </p:txBody>
      </p:sp>
      <p:sp>
        <p:nvSpPr>
          <p:cNvPr id="3" name="内容占位符 2">
            <a:extLst>
              <a:ext uri="{FF2B5EF4-FFF2-40B4-BE49-F238E27FC236}">
                <a16:creationId xmlns:a16="http://schemas.microsoft.com/office/drawing/2014/main" id="{3D47E626-DF50-4E34-A555-0475356D4109}"/>
              </a:ext>
            </a:extLst>
          </p:cNvPr>
          <p:cNvSpPr>
            <a:spLocks noGrp="1"/>
          </p:cNvSpPr>
          <p:nvPr>
            <p:ph idx="1"/>
          </p:nvPr>
        </p:nvSpPr>
        <p:spPr>
          <a:xfrm>
            <a:off x="838200" y="2315955"/>
            <a:ext cx="10515600" cy="3249958"/>
          </a:xfrm>
        </p:spPr>
        <p:txBody>
          <a:bodyPr/>
          <a:lstStyle/>
          <a:p>
            <a:pPr marL="0" indent="0">
              <a:buNone/>
            </a:pPr>
            <a:r>
              <a:rPr lang="zh-CN" altLang="en-US" dirty="0"/>
              <a:t>       俄罗斯方块是一款十分经典且好玩的游戏，它面对的是那些没有精力或兴趣玩大型游戏的玩家。</a:t>
            </a:r>
            <a:endParaRPr lang="en-US" altLang="zh-CN" dirty="0"/>
          </a:p>
          <a:p>
            <a:pPr marL="0" indent="0">
              <a:buNone/>
            </a:pPr>
            <a:r>
              <a:rPr lang="zh-CN" altLang="en-US" dirty="0"/>
              <a:t>       俄罗斯方块</a:t>
            </a:r>
            <a:r>
              <a:rPr lang="zh-CN" altLang="en-US" dirty="0">
                <a:latin typeface="+mn-ea"/>
              </a:rPr>
              <a:t>随机给出不同的形状下落填充给定的区域，若填满一横行便消除并得分。得分越高，游戏难度越高，即方块下落的速度越快。没有被消除掉的方块不断堆积起来， 一旦堆到屏幕顶端即判定为输，游戏结束。</a:t>
            </a:r>
            <a:endParaRPr lang="zh-CN" altLang="en-US" dirty="0"/>
          </a:p>
        </p:txBody>
      </p:sp>
    </p:spTree>
    <p:extLst>
      <p:ext uri="{BB962C8B-B14F-4D97-AF65-F5344CB8AC3E}">
        <p14:creationId xmlns:p14="http://schemas.microsoft.com/office/powerpoint/2010/main" val="17173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635260F-F6F8-4C96-AEDC-48123316489A}"/>
              </a:ext>
            </a:extLst>
          </p:cNvPr>
          <p:cNvSpPr>
            <a:spLocks noGrp="1"/>
          </p:cNvSpPr>
          <p:nvPr>
            <p:ph idx="1"/>
          </p:nvPr>
        </p:nvSpPr>
        <p:spPr>
          <a:xfrm>
            <a:off x="838200" y="683581"/>
            <a:ext cx="10515600" cy="5493382"/>
          </a:xfrm>
        </p:spPr>
        <p:txBody>
          <a:bodyPr>
            <a:normAutofit/>
          </a:bodyPr>
          <a:lstStyle/>
          <a:p>
            <a:pPr marL="0" indent="0">
              <a:lnSpc>
                <a:spcPct val="120000"/>
              </a:lnSpc>
              <a:buNone/>
            </a:pPr>
            <a:r>
              <a:rPr lang="zh-CN" altLang="en-US" dirty="0">
                <a:latin typeface="+mn-ea"/>
              </a:rPr>
              <a:t>       本游戏有</a:t>
            </a:r>
            <a:r>
              <a:rPr lang="en-US" altLang="zh-CN" dirty="0">
                <a:latin typeface="+mn-ea"/>
              </a:rPr>
              <a:t>7</a:t>
            </a:r>
            <a:r>
              <a:rPr lang="zh-CN" altLang="en-US" dirty="0">
                <a:latin typeface="+mn-ea"/>
              </a:rPr>
              <a:t>种方块，每种方块可以进行旋转。每种方块每行每列最多只有</a:t>
            </a:r>
            <a:r>
              <a:rPr lang="en-US" altLang="zh-CN" dirty="0">
                <a:latin typeface="+mn-ea"/>
              </a:rPr>
              <a:t>4</a:t>
            </a:r>
            <a:r>
              <a:rPr lang="zh-CN" altLang="en-US" dirty="0">
                <a:latin typeface="+mn-ea"/>
              </a:rPr>
              <a:t>个小方块。可以将它们放在一个</a:t>
            </a:r>
            <a:r>
              <a:rPr lang="en-US" altLang="zh-CN" dirty="0">
                <a:latin typeface="+mn-ea"/>
              </a:rPr>
              <a:t>21*21</a:t>
            </a:r>
            <a:r>
              <a:rPr lang="zh-CN" altLang="en-US" dirty="0">
                <a:latin typeface="+mn-ea"/>
              </a:rPr>
              <a:t>的区域内，该区域可以看作是有许多个等面积小方块构成的区域，而这些区域的状态只有两种，被方块占据或空闲。因此，对于整个游戏区域的空间是占据或空闲，可以用一位数来标识。对于</a:t>
            </a:r>
            <a:r>
              <a:rPr lang="en-US" altLang="zh-CN" dirty="0">
                <a:latin typeface="+mn-ea"/>
              </a:rPr>
              <a:t>7</a:t>
            </a:r>
            <a:r>
              <a:rPr lang="zh-CN" altLang="en-US" dirty="0">
                <a:latin typeface="+mn-ea"/>
              </a:rPr>
              <a:t>种方块和它们旋转后的形态我们可以用不同的标识进行标记。对于旋转，游戏中所有方块都是按照顺时针旋转的规则进行的，而且在旋转过程中它们不会因为旋转而下降，总会保持在同一高度。任何方块经过一个旋转周期还会变回原型。</a:t>
            </a:r>
          </a:p>
          <a:p>
            <a:pPr marL="0" indent="0">
              <a:lnSpc>
                <a:spcPct val="120000"/>
              </a:lnSpc>
              <a:buNone/>
            </a:pPr>
            <a:endParaRPr lang="zh-CN" altLang="en-US" dirty="0"/>
          </a:p>
        </p:txBody>
      </p:sp>
    </p:spTree>
    <p:extLst>
      <p:ext uri="{BB962C8B-B14F-4D97-AF65-F5344CB8AC3E}">
        <p14:creationId xmlns:p14="http://schemas.microsoft.com/office/powerpoint/2010/main" val="330385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7A14B-EE88-4661-AEC5-D0A4FD4D896F}"/>
              </a:ext>
            </a:extLst>
          </p:cNvPr>
          <p:cNvSpPr>
            <a:spLocks noGrp="1"/>
          </p:cNvSpPr>
          <p:nvPr>
            <p:ph type="title"/>
          </p:nvPr>
        </p:nvSpPr>
        <p:spPr>
          <a:xfrm>
            <a:off x="838200" y="2766218"/>
            <a:ext cx="10515600" cy="1325563"/>
          </a:xfrm>
        </p:spPr>
        <p:txBody>
          <a:bodyPr>
            <a:normAutofit/>
          </a:bodyPr>
          <a:lstStyle/>
          <a:p>
            <a:pPr algn="ctr"/>
            <a:r>
              <a:rPr kumimoji="1" lang="zh-Hans" altLang="en-US" sz="6000" b="1" dirty="0">
                <a:solidFill>
                  <a:srgbClr val="FF0000"/>
                </a:solidFill>
                <a:latin typeface="+mn-ea"/>
                <a:ea typeface="+mn-ea"/>
              </a:rPr>
              <a:t>设计说明书</a:t>
            </a:r>
            <a:endParaRPr lang="zh-CN" altLang="en-US" sz="6000" b="1" dirty="0">
              <a:latin typeface="+mn-ea"/>
              <a:ea typeface="+mn-ea"/>
            </a:endParaRPr>
          </a:p>
        </p:txBody>
      </p:sp>
    </p:spTree>
    <p:extLst>
      <p:ext uri="{BB962C8B-B14F-4D97-AF65-F5344CB8AC3E}">
        <p14:creationId xmlns:p14="http://schemas.microsoft.com/office/powerpoint/2010/main" val="109560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3093A16-B7F5-44A6-871C-52750BCEE869}"/>
              </a:ext>
            </a:extLst>
          </p:cNvPr>
          <p:cNvSpPr txBox="1"/>
          <p:nvPr/>
        </p:nvSpPr>
        <p:spPr>
          <a:xfrm>
            <a:off x="114812" y="1615737"/>
            <a:ext cx="4488729" cy="646331"/>
          </a:xfrm>
          <a:prstGeom prst="rect">
            <a:avLst/>
          </a:prstGeom>
          <a:noFill/>
        </p:spPr>
        <p:txBody>
          <a:bodyPr wrap="none" rtlCol="0">
            <a:spAutoFit/>
          </a:bodyPr>
          <a:lstStyle/>
          <a:p>
            <a:r>
              <a:rPr kumimoji="1" lang="zh-Hans" altLang="en-US" sz="3600" b="1" dirty="0"/>
              <a:t>分工情况</a:t>
            </a:r>
            <a:r>
              <a:rPr kumimoji="1" lang="zh-CN" altLang="en-US" sz="3600" b="1" dirty="0"/>
              <a:t>及类的设计</a:t>
            </a:r>
            <a:endParaRPr lang="zh-CN" altLang="en-US" sz="3600" b="1" dirty="0"/>
          </a:p>
        </p:txBody>
      </p:sp>
      <p:sp>
        <p:nvSpPr>
          <p:cNvPr id="3" name="内容占位符 2">
            <a:extLst>
              <a:ext uri="{FF2B5EF4-FFF2-40B4-BE49-F238E27FC236}">
                <a16:creationId xmlns:a16="http://schemas.microsoft.com/office/drawing/2014/main" id="{8B055045-38B1-4D2F-97EB-A31E746C538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53EA55C-434B-42C1-A536-FE1C2EB7174C}"/>
              </a:ext>
            </a:extLst>
          </p:cNvPr>
          <p:cNvPicPr>
            <a:picLocks noChangeAspect="1"/>
          </p:cNvPicPr>
          <p:nvPr/>
        </p:nvPicPr>
        <p:blipFill>
          <a:blip r:embed="rId2"/>
          <a:stretch>
            <a:fillRect/>
          </a:stretch>
        </p:blipFill>
        <p:spPr>
          <a:xfrm>
            <a:off x="4517284" y="0"/>
            <a:ext cx="6584214" cy="6858000"/>
          </a:xfrm>
          <a:prstGeom prst="rect">
            <a:avLst/>
          </a:prstGeom>
        </p:spPr>
      </p:pic>
    </p:spTree>
    <p:extLst>
      <p:ext uri="{BB962C8B-B14F-4D97-AF65-F5344CB8AC3E}">
        <p14:creationId xmlns:p14="http://schemas.microsoft.com/office/powerpoint/2010/main" val="265550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9D6F48B-E6FE-4035-AFBB-E96B3861B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221" y="981850"/>
            <a:ext cx="8093450" cy="5876150"/>
          </a:xfrm>
          <a:prstGeom prst="rect">
            <a:avLst/>
          </a:prstGeom>
        </p:spPr>
      </p:pic>
      <p:sp>
        <p:nvSpPr>
          <p:cNvPr id="25" name="文本框 24">
            <a:extLst>
              <a:ext uri="{FF2B5EF4-FFF2-40B4-BE49-F238E27FC236}">
                <a16:creationId xmlns:a16="http://schemas.microsoft.com/office/drawing/2014/main" id="{B0A22114-6CA5-484A-80DB-451815EBA864}"/>
              </a:ext>
            </a:extLst>
          </p:cNvPr>
          <p:cNvSpPr txBox="1"/>
          <p:nvPr/>
        </p:nvSpPr>
        <p:spPr>
          <a:xfrm>
            <a:off x="0" y="177553"/>
            <a:ext cx="3986075" cy="769441"/>
          </a:xfrm>
          <a:prstGeom prst="rect">
            <a:avLst/>
          </a:prstGeom>
          <a:noFill/>
        </p:spPr>
        <p:txBody>
          <a:bodyPr wrap="square" rtlCol="0">
            <a:spAutoFit/>
          </a:bodyPr>
          <a:lstStyle/>
          <a:p>
            <a:r>
              <a:rPr lang="zh-CN" altLang="en-US" sz="4400" b="1" dirty="0">
                <a:solidFill>
                  <a:srgbClr val="FF0000"/>
                </a:solidFill>
                <a:latin typeface="+mn-ea"/>
              </a:rPr>
              <a:t>类之间的关系</a:t>
            </a:r>
          </a:p>
        </p:txBody>
      </p:sp>
    </p:spTree>
    <p:extLst>
      <p:ext uri="{BB962C8B-B14F-4D97-AF65-F5344CB8AC3E}">
        <p14:creationId xmlns:p14="http://schemas.microsoft.com/office/powerpoint/2010/main" val="26995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BF919EF-36AA-452F-901E-F2C6A9B477B3}"/>
              </a:ext>
            </a:extLst>
          </p:cNvPr>
          <p:cNvSpPr txBox="1"/>
          <p:nvPr/>
        </p:nvSpPr>
        <p:spPr>
          <a:xfrm>
            <a:off x="2979937" y="2921168"/>
            <a:ext cx="6232125" cy="1015663"/>
          </a:xfrm>
          <a:prstGeom prst="rect">
            <a:avLst/>
          </a:prstGeom>
          <a:noFill/>
        </p:spPr>
        <p:txBody>
          <a:bodyPr wrap="square" rtlCol="0" anchor="ctr">
            <a:spAutoFit/>
          </a:bodyPr>
          <a:lstStyle/>
          <a:p>
            <a:pPr algn="ctr"/>
            <a:r>
              <a:rPr kumimoji="1" lang="zh-Hans" altLang="en-US" sz="6000" b="1" dirty="0">
                <a:solidFill>
                  <a:srgbClr val="FF0000"/>
                </a:solidFill>
                <a:latin typeface="+mn-ea"/>
              </a:rPr>
              <a:t>程序源代码</a:t>
            </a:r>
            <a:endParaRPr lang="zh-CN" altLang="en-US" sz="6000" b="1" dirty="0">
              <a:latin typeface="+mn-ea"/>
            </a:endParaRPr>
          </a:p>
        </p:txBody>
      </p:sp>
    </p:spTree>
    <p:extLst>
      <p:ext uri="{BB962C8B-B14F-4D97-AF65-F5344CB8AC3E}">
        <p14:creationId xmlns:p14="http://schemas.microsoft.com/office/powerpoint/2010/main" val="321727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A8F23-DBFC-4261-9AF8-D03EE1374698}"/>
              </a:ext>
            </a:extLst>
          </p:cNvPr>
          <p:cNvSpPr>
            <a:spLocks noGrp="1"/>
          </p:cNvSpPr>
          <p:nvPr>
            <p:ph type="title"/>
          </p:nvPr>
        </p:nvSpPr>
        <p:spPr>
          <a:xfrm>
            <a:off x="838200" y="2766218"/>
            <a:ext cx="10515600" cy="1325563"/>
          </a:xfrm>
        </p:spPr>
        <p:txBody>
          <a:bodyPr>
            <a:normAutofit/>
          </a:bodyPr>
          <a:lstStyle/>
          <a:p>
            <a:pPr algn="ctr"/>
            <a:r>
              <a:rPr kumimoji="1" lang="zh-Hans" altLang="en-US" sz="6000" b="1" dirty="0">
                <a:solidFill>
                  <a:srgbClr val="FF0000"/>
                </a:solidFill>
                <a:latin typeface="+mn-ea"/>
                <a:ea typeface="+mn-ea"/>
              </a:rPr>
              <a:t>测试用例</a:t>
            </a:r>
            <a:endParaRPr lang="zh-CN" altLang="en-US" sz="6000" b="1" dirty="0">
              <a:latin typeface="+mn-ea"/>
              <a:ea typeface="+mn-ea"/>
            </a:endParaRPr>
          </a:p>
        </p:txBody>
      </p:sp>
    </p:spTree>
    <p:extLst>
      <p:ext uri="{BB962C8B-B14F-4D97-AF65-F5344CB8AC3E}">
        <p14:creationId xmlns:p14="http://schemas.microsoft.com/office/powerpoint/2010/main" val="23789482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492</Words>
  <Application>Microsoft Office PowerPoint</Application>
  <PresentationFormat>宽屏</PresentationFormat>
  <Paragraphs>19</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Tetris</vt:lpstr>
      <vt:lpstr>选题与需求报告</vt:lpstr>
      <vt:lpstr>团队项目：Tetris——俄罗斯方块</vt:lpstr>
      <vt:lpstr>PowerPoint 演示文稿</vt:lpstr>
      <vt:lpstr>设计说明书</vt:lpstr>
      <vt:lpstr>PowerPoint 演示文稿</vt:lpstr>
      <vt:lpstr>PowerPoint 演示文稿</vt:lpstr>
      <vt:lpstr>PowerPoint 演示文稿</vt:lpstr>
      <vt:lpstr>测试用例</vt:lpstr>
      <vt:lpstr>PowerPoint 演示文稿</vt:lpstr>
      <vt:lpstr>总结报告</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zhixuan</dc:creator>
  <cp:lastModifiedBy>LovesAsuna melody</cp:lastModifiedBy>
  <cp:revision>24</cp:revision>
  <dcterms:created xsi:type="dcterms:W3CDTF">2020-06-07T07:36:09Z</dcterms:created>
  <dcterms:modified xsi:type="dcterms:W3CDTF">2020-06-10T07:52:18Z</dcterms:modified>
</cp:coreProperties>
</file>