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8" r:id="rId26"/>
    <p:sldId id="289" r:id="rId27"/>
    <p:sldId id="290" r:id="rId28"/>
    <p:sldId id="283" r:id="rId29"/>
    <p:sldId id="284" r:id="rId30"/>
    <p:sldId id="285" r:id="rId31"/>
    <p:sldId id="25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7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0CD77AD-743C-460F-8000-8CCA4F7EA575}"/>
              </a:ext>
            </a:extLst>
          </p:cNvPr>
          <p:cNvSpPr>
            <a:spLocks noGrp="1"/>
          </p:cNvSpPr>
          <p:nvPr>
            <p:ph type="ctrTitle" hasCustomPrompt="1"/>
          </p:nvPr>
        </p:nvSpPr>
        <p:spPr>
          <a:xfrm>
            <a:off x="1603899" y="2090029"/>
            <a:ext cx="9144000" cy="972767"/>
          </a:xfrm>
          <a:prstGeom prst="rect">
            <a:avLst/>
          </a:prstGeom>
        </p:spPr>
        <p:txBody>
          <a:bodyPr anchor="b"/>
          <a:lstStyle>
            <a:lvl1pPr algn="ctr">
              <a:defRPr sz="5400" i="0">
                <a:solidFill>
                  <a:schemeClr val="bg2">
                    <a:lumMod val="25000"/>
                  </a:schemeClr>
                </a:solidFill>
                <a:latin typeface="Arial" panose="020B0604020202020204" pitchFamily="34" charset="0"/>
                <a:cs typeface="Arial" panose="020B0604020202020204" pitchFamily="34" charset="0"/>
              </a:defRPr>
            </a:lvl1pPr>
          </a:lstStyle>
          <a:p>
            <a:r>
              <a:rPr lang="en-US" dirty="0"/>
              <a:t>Title Slide</a:t>
            </a:r>
            <a:br>
              <a:rPr lang="en-US" dirty="0"/>
            </a:br>
            <a:r>
              <a:rPr lang="en-US" dirty="0"/>
              <a:t>Authors</a:t>
            </a:r>
          </a:p>
        </p:txBody>
      </p:sp>
      <p:pic>
        <p:nvPicPr>
          <p:cNvPr id="8" name="Picture 7" descr="A picture containing table&#10;&#10;Description automatically generated">
            <a:extLst>
              <a:ext uri="{FF2B5EF4-FFF2-40B4-BE49-F238E27FC236}">
                <a16:creationId xmlns:a16="http://schemas.microsoft.com/office/drawing/2014/main" id="{D9AF8A93-AB3C-4637-BA78-8B42A6BAC2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6455" y="5553894"/>
            <a:ext cx="3360080" cy="797487"/>
          </a:xfrm>
          <a:prstGeom prst="rect">
            <a:avLst/>
          </a:prstGeom>
        </p:spPr>
      </p:pic>
      <p:pic>
        <p:nvPicPr>
          <p:cNvPr id="9" name="Picture 8" descr="A picture containing object, clock, photo, sitting&#10;&#10;Description automatically generated">
            <a:extLst>
              <a:ext uri="{FF2B5EF4-FFF2-40B4-BE49-F238E27FC236}">
                <a16:creationId xmlns:a16="http://schemas.microsoft.com/office/drawing/2014/main" id="{96419323-7CED-49FB-AABB-262F7FD08A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0316" y="5729107"/>
            <a:ext cx="1836139" cy="447060"/>
          </a:xfrm>
          <a:prstGeom prst="rect">
            <a:avLst/>
          </a:prstGeom>
        </p:spPr>
      </p:pic>
    </p:spTree>
    <p:extLst>
      <p:ext uri="{BB962C8B-B14F-4D97-AF65-F5344CB8AC3E}">
        <p14:creationId xmlns:p14="http://schemas.microsoft.com/office/powerpoint/2010/main" val="292735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7A15-8CAA-49E0-93DB-9BE6CC0F07A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3A7760-1170-462E-AAFA-AEFA4A06EB8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6C8D0-06C3-4100-87A3-C320073B67FF}"/>
              </a:ext>
            </a:extLst>
          </p:cNvPr>
          <p:cNvSpPr>
            <a:spLocks noGrp="1"/>
          </p:cNvSpPr>
          <p:nvPr>
            <p:ph type="dt" sz="half" idx="10"/>
          </p:nvPr>
        </p:nvSpPr>
        <p:spPr>
          <a:xfrm>
            <a:off x="838200" y="6356350"/>
            <a:ext cx="2743200" cy="365125"/>
          </a:xfrm>
          <a:prstGeom prst="rect">
            <a:avLst/>
          </a:prstGeom>
        </p:spPr>
        <p:txBody>
          <a:bodyPr/>
          <a:lstStyle/>
          <a:p>
            <a:fld id="{4DF7F286-B7CF-4439-A383-7D4C25AE53D2}" type="datetimeFigureOut">
              <a:rPr lang="en-US" smtClean="0"/>
              <a:t>6/19/2020</a:t>
            </a:fld>
            <a:endParaRPr lang="en-US"/>
          </a:p>
        </p:txBody>
      </p:sp>
      <p:sp>
        <p:nvSpPr>
          <p:cNvPr id="5" name="Footer Placeholder 4">
            <a:extLst>
              <a:ext uri="{FF2B5EF4-FFF2-40B4-BE49-F238E27FC236}">
                <a16:creationId xmlns:a16="http://schemas.microsoft.com/office/drawing/2014/main" id="{740F933D-6CDE-4C10-84B0-1B854C052A4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47BEAFA-5022-4BD2-A60A-39756694BF66}"/>
              </a:ext>
            </a:extLst>
          </p:cNvPr>
          <p:cNvSpPr>
            <a:spLocks noGrp="1"/>
          </p:cNvSpPr>
          <p:nvPr>
            <p:ph type="sldNum" sz="quarter" idx="12"/>
          </p:nvPr>
        </p:nvSpPr>
        <p:spPr>
          <a:xfrm>
            <a:off x="8610600" y="6356350"/>
            <a:ext cx="2743200" cy="365125"/>
          </a:xfrm>
          <a:prstGeom prst="rect">
            <a:avLst/>
          </a:prstGeom>
        </p:spPr>
        <p:txBody>
          <a:bodyPr/>
          <a:lstStyle/>
          <a:p>
            <a:fld id="{BEE57140-5A5A-4016-91F8-5A00E90465B2}" type="slidenum">
              <a:rPr lang="en-US" smtClean="0"/>
              <a:t>‹#›</a:t>
            </a:fld>
            <a:endParaRPr lang="en-US"/>
          </a:p>
        </p:txBody>
      </p:sp>
    </p:spTree>
    <p:extLst>
      <p:ext uri="{BB962C8B-B14F-4D97-AF65-F5344CB8AC3E}">
        <p14:creationId xmlns:p14="http://schemas.microsoft.com/office/powerpoint/2010/main" val="84490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351749-41E4-460D-90D6-70DDE446DEF4}"/>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ED4548-1F90-460A-ADC6-C509A81A30BE}"/>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794C9-6D67-4879-9A28-B40B6DCB8304}"/>
              </a:ext>
            </a:extLst>
          </p:cNvPr>
          <p:cNvSpPr>
            <a:spLocks noGrp="1"/>
          </p:cNvSpPr>
          <p:nvPr>
            <p:ph type="dt" sz="half" idx="10"/>
          </p:nvPr>
        </p:nvSpPr>
        <p:spPr>
          <a:xfrm>
            <a:off x="838200" y="6356350"/>
            <a:ext cx="2743200" cy="365125"/>
          </a:xfrm>
          <a:prstGeom prst="rect">
            <a:avLst/>
          </a:prstGeom>
        </p:spPr>
        <p:txBody>
          <a:bodyPr/>
          <a:lstStyle/>
          <a:p>
            <a:fld id="{4DF7F286-B7CF-4439-A383-7D4C25AE53D2}" type="datetimeFigureOut">
              <a:rPr lang="en-US" smtClean="0"/>
              <a:t>6/19/2020</a:t>
            </a:fld>
            <a:endParaRPr lang="en-US"/>
          </a:p>
        </p:txBody>
      </p:sp>
      <p:sp>
        <p:nvSpPr>
          <p:cNvPr id="5" name="Footer Placeholder 4">
            <a:extLst>
              <a:ext uri="{FF2B5EF4-FFF2-40B4-BE49-F238E27FC236}">
                <a16:creationId xmlns:a16="http://schemas.microsoft.com/office/drawing/2014/main" id="{05B69EA5-5354-4F55-8D47-4E3E64E9ED2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8C50F36-457F-411F-A2FC-6D7D025F698F}"/>
              </a:ext>
            </a:extLst>
          </p:cNvPr>
          <p:cNvSpPr>
            <a:spLocks noGrp="1"/>
          </p:cNvSpPr>
          <p:nvPr>
            <p:ph type="sldNum" sz="quarter" idx="12"/>
          </p:nvPr>
        </p:nvSpPr>
        <p:spPr>
          <a:xfrm>
            <a:off x="8610600" y="6356350"/>
            <a:ext cx="2743200" cy="365125"/>
          </a:xfrm>
          <a:prstGeom prst="rect">
            <a:avLst/>
          </a:prstGeom>
        </p:spPr>
        <p:txBody>
          <a:bodyPr/>
          <a:lstStyle/>
          <a:p>
            <a:fld id="{BEE57140-5A5A-4016-91F8-5A00E90465B2}" type="slidenum">
              <a:rPr lang="en-US" smtClean="0"/>
              <a:t>‹#›</a:t>
            </a:fld>
            <a:endParaRPr lang="en-US"/>
          </a:p>
        </p:txBody>
      </p:sp>
    </p:spTree>
    <p:extLst>
      <p:ext uri="{BB962C8B-B14F-4D97-AF65-F5344CB8AC3E}">
        <p14:creationId xmlns:p14="http://schemas.microsoft.com/office/powerpoint/2010/main" val="7642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5282C1D-B628-4FCA-A099-090C5D6FE736}"/>
              </a:ext>
            </a:extLst>
          </p:cNvPr>
          <p:cNvSpPr>
            <a:spLocks noGrp="1"/>
          </p:cNvSpPr>
          <p:nvPr>
            <p:ph type="ctrTitle" hasCustomPrompt="1"/>
          </p:nvPr>
        </p:nvSpPr>
        <p:spPr>
          <a:xfrm>
            <a:off x="1603899" y="2090029"/>
            <a:ext cx="9144000" cy="972767"/>
          </a:xfrm>
          <a:prstGeom prst="rect">
            <a:avLst/>
          </a:prstGeom>
        </p:spPr>
        <p:txBody>
          <a:bodyPr anchor="b"/>
          <a:lstStyle>
            <a:lvl1pPr algn="l">
              <a:defRPr sz="2800" i="0">
                <a:solidFill>
                  <a:schemeClr val="bg2">
                    <a:lumMod val="25000"/>
                  </a:schemeClr>
                </a:solidFill>
                <a:latin typeface="Arial" panose="020B0604020202020204" pitchFamily="34" charset="0"/>
                <a:cs typeface="Arial" panose="020B0604020202020204" pitchFamily="34" charset="0"/>
              </a:defRPr>
            </a:lvl1pPr>
          </a:lstStyle>
          <a:p>
            <a:r>
              <a:rPr lang="en-US" dirty="0"/>
              <a:t>Content Slide</a:t>
            </a:r>
          </a:p>
        </p:txBody>
      </p:sp>
      <p:pic>
        <p:nvPicPr>
          <p:cNvPr id="12" name="Picture 11" descr="A picture containing table&#10;&#10;Description automatically generated">
            <a:extLst>
              <a:ext uri="{FF2B5EF4-FFF2-40B4-BE49-F238E27FC236}">
                <a16:creationId xmlns:a16="http://schemas.microsoft.com/office/drawing/2014/main" id="{0FE63728-8351-4BB8-9D19-8E48995B40B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09189" y="5367721"/>
            <a:ext cx="3360080" cy="797487"/>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620E0046-6E60-4602-A41B-38170F39553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6762" y="5553894"/>
            <a:ext cx="2292427" cy="611314"/>
          </a:xfrm>
          <a:prstGeom prst="rect">
            <a:avLst/>
          </a:prstGeom>
        </p:spPr>
      </p:pic>
    </p:spTree>
    <p:extLst>
      <p:ext uri="{BB962C8B-B14F-4D97-AF65-F5344CB8AC3E}">
        <p14:creationId xmlns:p14="http://schemas.microsoft.com/office/powerpoint/2010/main" val="241935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Picture 8" descr="A picture containing table&#10;&#10;Description automatically generated">
            <a:extLst>
              <a:ext uri="{FF2B5EF4-FFF2-40B4-BE49-F238E27FC236}">
                <a16:creationId xmlns:a16="http://schemas.microsoft.com/office/drawing/2014/main" id="{AD52FDD7-72BF-4B32-8384-A7C073C5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29941" y="2965142"/>
            <a:ext cx="6076838" cy="1442287"/>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A6C3C6F5-5B56-4D1B-90B2-2491969A18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4770" y="3222594"/>
            <a:ext cx="4443130" cy="1184835"/>
          </a:xfrm>
          <a:prstGeom prst="rect">
            <a:avLst/>
          </a:prstGeom>
        </p:spPr>
      </p:pic>
    </p:spTree>
    <p:extLst>
      <p:ext uri="{BB962C8B-B14F-4D97-AF65-F5344CB8AC3E}">
        <p14:creationId xmlns:p14="http://schemas.microsoft.com/office/powerpoint/2010/main" val="134514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06BC-6336-4F97-8F2C-53DB1E484EF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1ECFFCA-8DF8-4D31-BA74-34278C8D534E}"/>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9B88EA-96CA-4104-8600-F829626D7FA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7D2EEF-CF33-4599-A571-6B93269F8815}"/>
              </a:ext>
            </a:extLst>
          </p:cNvPr>
          <p:cNvSpPr>
            <a:spLocks noGrp="1"/>
          </p:cNvSpPr>
          <p:nvPr>
            <p:ph type="dt" sz="half" idx="10"/>
          </p:nvPr>
        </p:nvSpPr>
        <p:spPr>
          <a:xfrm>
            <a:off x="838200" y="6356350"/>
            <a:ext cx="2743200" cy="365125"/>
          </a:xfrm>
          <a:prstGeom prst="rect">
            <a:avLst/>
          </a:prstGeom>
        </p:spPr>
        <p:txBody>
          <a:bodyPr/>
          <a:lstStyle/>
          <a:p>
            <a:fld id="{4DF7F286-B7CF-4439-A383-7D4C25AE53D2}" type="datetimeFigureOut">
              <a:rPr lang="en-US" smtClean="0"/>
              <a:t>6/19/2020</a:t>
            </a:fld>
            <a:endParaRPr lang="en-US"/>
          </a:p>
        </p:txBody>
      </p:sp>
      <p:sp>
        <p:nvSpPr>
          <p:cNvPr id="6" name="Footer Placeholder 5">
            <a:extLst>
              <a:ext uri="{FF2B5EF4-FFF2-40B4-BE49-F238E27FC236}">
                <a16:creationId xmlns:a16="http://schemas.microsoft.com/office/drawing/2014/main" id="{C910E92D-5EB3-4F44-9361-A2B8A502813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489E530-CF0F-49DF-97A4-B9E5DD421357}"/>
              </a:ext>
            </a:extLst>
          </p:cNvPr>
          <p:cNvSpPr>
            <a:spLocks noGrp="1"/>
          </p:cNvSpPr>
          <p:nvPr>
            <p:ph type="sldNum" sz="quarter" idx="12"/>
          </p:nvPr>
        </p:nvSpPr>
        <p:spPr>
          <a:xfrm>
            <a:off x="8610600" y="6356350"/>
            <a:ext cx="2743200" cy="365125"/>
          </a:xfrm>
          <a:prstGeom prst="rect">
            <a:avLst/>
          </a:prstGeom>
        </p:spPr>
        <p:txBody>
          <a:bodyPr/>
          <a:lstStyle/>
          <a:p>
            <a:fld id="{BEE57140-5A5A-4016-91F8-5A00E90465B2}" type="slidenum">
              <a:rPr lang="en-US" smtClean="0"/>
              <a:t>‹#›</a:t>
            </a:fld>
            <a:endParaRPr lang="en-US"/>
          </a:p>
        </p:txBody>
      </p:sp>
    </p:spTree>
    <p:extLst>
      <p:ext uri="{BB962C8B-B14F-4D97-AF65-F5344CB8AC3E}">
        <p14:creationId xmlns:p14="http://schemas.microsoft.com/office/powerpoint/2010/main" val="348351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C044-3921-48BB-90BD-E6C6ADD3D6A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12DFD83-7A4A-4A5E-8C30-B3B6978AE86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3301DF-69B2-480F-89BC-42BF719A66FD}"/>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44E542-4BC5-4E5C-BB84-FA8CAF27D24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A033D4-F022-4E46-AC58-6A1DA4A5F71D}"/>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F922E0-B883-468E-8637-F9108511CC08}"/>
              </a:ext>
            </a:extLst>
          </p:cNvPr>
          <p:cNvSpPr>
            <a:spLocks noGrp="1"/>
          </p:cNvSpPr>
          <p:nvPr>
            <p:ph type="dt" sz="half" idx="10"/>
          </p:nvPr>
        </p:nvSpPr>
        <p:spPr>
          <a:xfrm>
            <a:off x="838200" y="6356350"/>
            <a:ext cx="2743200" cy="365125"/>
          </a:xfrm>
          <a:prstGeom prst="rect">
            <a:avLst/>
          </a:prstGeom>
        </p:spPr>
        <p:txBody>
          <a:bodyPr/>
          <a:lstStyle/>
          <a:p>
            <a:fld id="{4DF7F286-B7CF-4439-A383-7D4C25AE53D2}" type="datetimeFigureOut">
              <a:rPr lang="en-US" smtClean="0"/>
              <a:t>6/19/2020</a:t>
            </a:fld>
            <a:endParaRPr lang="en-US"/>
          </a:p>
        </p:txBody>
      </p:sp>
      <p:sp>
        <p:nvSpPr>
          <p:cNvPr id="8" name="Footer Placeholder 7">
            <a:extLst>
              <a:ext uri="{FF2B5EF4-FFF2-40B4-BE49-F238E27FC236}">
                <a16:creationId xmlns:a16="http://schemas.microsoft.com/office/drawing/2014/main" id="{D716A2BA-4842-46BC-86A0-BF48E1684E3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F81B94AB-BFD2-4BE7-BC9A-B663AB15AD51}"/>
              </a:ext>
            </a:extLst>
          </p:cNvPr>
          <p:cNvSpPr>
            <a:spLocks noGrp="1"/>
          </p:cNvSpPr>
          <p:nvPr>
            <p:ph type="sldNum" sz="quarter" idx="12"/>
          </p:nvPr>
        </p:nvSpPr>
        <p:spPr>
          <a:xfrm>
            <a:off x="8610600" y="6356350"/>
            <a:ext cx="2743200" cy="365125"/>
          </a:xfrm>
          <a:prstGeom prst="rect">
            <a:avLst/>
          </a:prstGeom>
        </p:spPr>
        <p:txBody>
          <a:bodyPr/>
          <a:lstStyle/>
          <a:p>
            <a:fld id="{BEE57140-5A5A-4016-91F8-5A00E90465B2}" type="slidenum">
              <a:rPr lang="en-US" smtClean="0"/>
              <a:t>‹#›</a:t>
            </a:fld>
            <a:endParaRPr lang="en-US"/>
          </a:p>
        </p:txBody>
      </p:sp>
    </p:spTree>
    <p:extLst>
      <p:ext uri="{BB962C8B-B14F-4D97-AF65-F5344CB8AC3E}">
        <p14:creationId xmlns:p14="http://schemas.microsoft.com/office/powerpoint/2010/main" val="2153304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50A2-BFDD-4D6E-926B-8ACCD3283C0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65DED71-FCEB-431A-834E-EE9682165F23}"/>
              </a:ext>
            </a:extLst>
          </p:cNvPr>
          <p:cNvSpPr>
            <a:spLocks noGrp="1"/>
          </p:cNvSpPr>
          <p:nvPr>
            <p:ph type="dt" sz="half" idx="10"/>
          </p:nvPr>
        </p:nvSpPr>
        <p:spPr>
          <a:xfrm>
            <a:off x="838200" y="6356350"/>
            <a:ext cx="2743200" cy="365125"/>
          </a:xfrm>
          <a:prstGeom prst="rect">
            <a:avLst/>
          </a:prstGeom>
        </p:spPr>
        <p:txBody>
          <a:bodyPr/>
          <a:lstStyle/>
          <a:p>
            <a:fld id="{4DF7F286-B7CF-4439-A383-7D4C25AE53D2}" type="datetimeFigureOut">
              <a:rPr lang="en-US" smtClean="0"/>
              <a:t>6/19/2020</a:t>
            </a:fld>
            <a:endParaRPr lang="en-US"/>
          </a:p>
        </p:txBody>
      </p:sp>
      <p:sp>
        <p:nvSpPr>
          <p:cNvPr id="4" name="Footer Placeholder 3">
            <a:extLst>
              <a:ext uri="{FF2B5EF4-FFF2-40B4-BE49-F238E27FC236}">
                <a16:creationId xmlns:a16="http://schemas.microsoft.com/office/drawing/2014/main" id="{D65455CC-B87F-4473-A005-C6136011F6D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C108F619-3BD1-40BD-B882-645592D7B876}"/>
              </a:ext>
            </a:extLst>
          </p:cNvPr>
          <p:cNvSpPr>
            <a:spLocks noGrp="1"/>
          </p:cNvSpPr>
          <p:nvPr>
            <p:ph type="sldNum" sz="quarter" idx="12"/>
          </p:nvPr>
        </p:nvSpPr>
        <p:spPr>
          <a:xfrm>
            <a:off x="8610600" y="6356350"/>
            <a:ext cx="2743200" cy="365125"/>
          </a:xfrm>
          <a:prstGeom prst="rect">
            <a:avLst/>
          </a:prstGeom>
        </p:spPr>
        <p:txBody>
          <a:bodyPr/>
          <a:lstStyle/>
          <a:p>
            <a:fld id="{BEE57140-5A5A-4016-91F8-5A00E90465B2}" type="slidenum">
              <a:rPr lang="en-US" smtClean="0"/>
              <a:t>‹#›</a:t>
            </a:fld>
            <a:endParaRPr lang="en-US"/>
          </a:p>
        </p:txBody>
      </p:sp>
    </p:spTree>
    <p:extLst>
      <p:ext uri="{BB962C8B-B14F-4D97-AF65-F5344CB8AC3E}">
        <p14:creationId xmlns:p14="http://schemas.microsoft.com/office/powerpoint/2010/main" val="168349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F38611-4D94-42C2-9098-F44591600D54}"/>
              </a:ext>
            </a:extLst>
          </p:cNvPr>
          <p:cNvSpPr>
            <a:spLocks noGrp="1"/>
          </p:cNvSpPr>
          <p:nvPr>
            <p:ph type="dt" sz="half" idx="10"/>
          </p:nvPr>
        </p:nvSpPr>
        <p:spPr>
          <a:xfrm>
            <a:off x="838200" y="6356350"/>
            <a:ext cx="2743200" cy="365125"/>
          </a:xfrm>
          <a:prstGeom prst="rect">
            <a:avLst/>
          </a:prstGeom>
        </p:spPr>
        <p:txBody>
          <a:bodyPr/>
          <a:lstStyle/>
          <a:p>
            <a:fld id="{4DF7F286-B7CF-4439-A383-7D4C25AE53D2}" type="datetimeFigureOut">
              <a:rPr lang="en-US" smtClean="0"/>
              <a:t>6/19/2020</a:t>
            </a:fld>
            <a:endParaRPr lang="en-US"/>
          </a:p>
        </p:txBody>
      </p:sp>
      <p:sp>
        <p:nvSpPr>
          <p:cNvPr id="3" name="Footer Placeholder 2">
            <a:extLst>
              <a:ext uri="{FF2B5EF4-FFF2-40B4-BE49-F238E27FC236}">
                <a16:creationId xmlns:a16="http://schemas.microsoft.com/office/drawing/2014/main" id="{F211335B-152F-4159-812D-3A174C240DE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5372CAB-6361-44F9-98BE-952D1194AE48}"/>
              </a:ext>
            </a:extLst>
          </p:cNvPr>
          <p:cNvSpPr>
            <a:spLocks noGrp="1"/>
          </p:cNvSpPr>
          <p:nvPr>
            <p:ph type="sldNum" sz="quarter" idx="12"/>
          </p:nvPr>
        </p:nvSpPr>
        <p:spPr>
          <a:xfrm>
            <a:off x="8610600" y="6356350"/>
            <a:ext cx="2743200" cy="365125"/>
          </a:xfrm>
          <a:prstGeom prst="rect">
            <a:avLst/>
          </a:prstGeom>
        </p:spPr>
        <p:txBody>
          <a:bodyPr/>
          <a:lstStyle/>
          <a:p>
            <a:fld id="{BEE57140-5A5A-4016-91F8-5A00E90465B2}" type="slidenum">
              <a:rPr lang="en-US" smtClean="0"/>
              <a:t>‹#›</a:t>
            </a:fld>
            <a:endParaRPr lang="en-US"/>
          </a:p>
        </p:txBody>
      </p:sp>
    </p:spTree>
    <p:extLst>
      <p:ext uri="{BB962C8B-B14F-4D97-AF65-F5344CB8AC3E}">
        <p14:creationId xmlns:p14="http://schemas.microsoft.com/office/powerpoint/2010/main" val="81682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C5D9-C0A6-498B-ACED-EC0BD23BD13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8306C5-F22A-4C1A-B125-EE20FC232D7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BDDD0A-2449-4B86-AE2A-F984887DB0E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DD9C3-8DAD-422D-8C6B-08727E167A87}"/>
              </a:ext>
            </a:extLst>
          </p:cNvPr>
          <p:cNvSpPr>
            <a:spLocks noGrp="1"/>
          </p:cNvSpPr>
          <p:nvPr>
            <p:ph type="dt" sz="half" idx="10"/>
          </p:nvPr>
        </p:nvSpPr>
        <p:spPr>
          <a:xfrm>
            <a:off x="838200" y="6356350"/>
            <a:ext cx="2743200" cy="365125"/>
          </a:xfrm>
          <a:prstGeom prst="rect">
            <a:avLst/>
          </a:prstGeom>
        </p:spPr>
        <p:txBody>
          <a:bodyPr/>
          <a:lstStyle/>
          <a:p>
            <a:fld id="{4DF7F286-B7CF-4439-A383-7D4C25AE53D2}" type="datetimeFigureOut">
              <a:rPr lang="en-US" smtClean="0"/>
              <a:t>6/19/2020</a:t>
            </a:fld>
            <a:endParaRPr lang="en-US"/>
          </a:p>
        </p:txBody>
      </p:sp>
      <p:sp>
        <p:nvSpPr>
          <p:cNvPr id="6" name="Footer Placeholder 5">
            <a:extLst>
              <a:ext uri="{FF2B5EF4-FFF2-40B4-BE49-F238E27FC236}">
                <a16:creationId xmlns:a16="http://schemas.microsoft.com/office/drawing/2014/main" id="{0C4753A5-2EA0-4A3E-8559-F304408DDF6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AFAEF8E-4644-479E-8FA6-9FD3985EEAE1}"/>
              </a:ext>
            </a:extLst>
          </p:cNvPr>
          <p:cNvSpPr>
            <a:spLocks noGrp="1"/>
          </p:cNvSpPr>
          <p:nvPr>
            <p:ph type="sldNum" sz="quarter" idx="12"/>
          </p:nvPr>
        </p:nvSpPr>
        <p:spPr>
          <a:xfrm>
            <a:off x="8610600" y="6356350"/>
            <a:ext cx="2743200" cy="365125"/>
          </a:xfrm>
          <a:prstGeom prst="rect">
            <a:avLst/>
          </a:prstGeom>
        </p:spPr>
        <p:txBody>
          <a:bodyPr/>
          <a:lstStyle/>
          <a:p>
            <a:fld id="{BEE57140-5A5A-4016-91F8-5A00E90465B2}" type="slidenum">
              <a:rPr lang="en-US" smtClean="0"/>
              <a:t>‹#›</a:t>
            </a:fld>
            <a:endParaRPr lang="en-US"/>
          </a:p>
        </p:txBody>
      </p:sp>
    </p:spTree>
    <p:extLst>
      <p:ext uri="{BB962C8B-B14F-4D97-AF65-F5344CB8AC3E}">
        <p14:creationId xmlns:p14="http://schemas.microsoft.com/office/powerpoint/2010/main" val="411913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C085-4237-421A-A48E-AD039051CBF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735D60-6CC5-4A93-9124-78DFAFA5814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D9E085-D007-488B-94EB-F837AF874FE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D8C4A0-D2FA-4AB0-8CC5-6B9CCEC04E90}"/>
              </a:ext>
            </a:extLst>
          </p:cNvPr>
          <p:cNvSpPr>
            <a:spLocks noGrp="1"/>
          </p:cNvSpPr>
          <p:nvPr>
            <p:ph type="dt" sz="half" idx="10"/>
          </p:nvPr>
        </p:nvSpPr>
        <p:spPr>
          <a:xfrm>
            <a:off x="838200" y="6356350"/>
            <a:ext cx="2743200" cy="365125"/>
          </a:xfrm>
          <a:prstGeom prst="rect">
            <a:avLst/>
          </a:prstGeom>
        </p:spPr>
        <p:txBody>
          <a:bodyPr/>
          <a:lstStyle/>
          <a:p>
            <a:fld id="{4DF7F286-B7CF-4439-A383-7D4C25AE53D2}" type="datetimeFigureOut">
              <a:rPr lang="en-US" smtClean="0"/>
              <a:t>6/19/2020</a:t>
            </a:fld>
            <a:endParaRPr lang="en-US"/>
          </a:p>
        </p:txBody>
      </p:sp>
      <p:sp>
        <p:nvSpPr>
          <p:cNvPr id="6" name="Footer Placeholder 5">
            <a:extLst>
              <a:ext uri="{FF2B5EF4-FFF2-40B4-BE49-F238E27FC236}">
                <a16:creationId xmlns:a16="http://schemas.microsoft.com/office/drawing/2014/main" id="{7B9E9725-8418-44F7-A46E-4ED7ABA009D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4CD55BA-BF92-41E0-B74B-D98A489A3B40}"/>
              </a:ext>
            </a:extLst>
          </p:cNvPr>
          <p:cNvSpPr>
            <a:spLocks noGrp="1"/>
          </p:cNvSpPr>
          <p:nvPr>
            <p:ph type="sldNum" sz="quarter" idx="12"/>
          </p:nvPr>
        </p:nvSpPr>
        <p:spPr>
          <a:xfrm>
            <a:off x="8610600" y="6356350"/>
            <a:ext cx="2743200" cy="365125"/>
          </a:xfrm>
          <a:prstGeom prst="rect">
            <a:avLst/>
          </a:prstGeom>
        </p:spPr>
        <p:txBody>
          <a:bodyPr/>
          <a:lstStyle/>
          <a:p>
            <a:fld id="{BEE57140-5A5A-4016-91F8-5A00E90465B2}" type="slidenum">
              <a:rPr lang="en-US" smtClean="0"/>
              <a:t>‹#›</a:t>
            </a:fld>
            <a:endParaRPr lang="en-US"/>
          </a:p>
        </p:txBody>
      </p:sp>
    </p:spTree>
    <p:extLst>
      <p:ext uri="{BB962C8B-B14F-4D97-AF65-F5344CB8AC3E}">
        <p14:creationId xmlns:p14="http://schemas.microsoft.com/office/powerpoint/2010/main" val="401565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D141511-ED9F-43A7-8D42-51C0836A4555}"/>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44390" y="-142048"/>
            <a:ext cx="12313328" cy="1400175"/>
          </a:xfrm>
          <a:prstGeom prst="rect">
            <a:avLst/>
          </a:prstGeom>
        </p:spPr>
      </p:pic>
      <p:pic>
        <p:nvPicPr>
          <p:cNvPr id="8" name="Graphic 7">
            <a:extLst>
              <a:ext uri="{FF2B5EF4-FFF2-40B4-BE49-F238E27FC236}">
                <a16:creationId xmlns:a16="http://schemas.microsoft.com/office/drawing/2014/main" id="{3C6984BF-57AD-4EB2-9016-0A9D5BE39DA7}"/>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71022" y="6173828"/>
            <a:ext cx="12313328" cy="866775"/>
          </a:xfrm>
          <a:prstGeom prst="rect">
            <a:avLst/>
          </a:prstGeom>
        </p:spPr>
      </p:pic>
    </p:spTree>
    <p:extLst>
      <p:ext uri="{BB962C8B-B14F-4D97-AF65-F5344CB8AC3E}">
        <p14:creationId xmlns:p14="http://schemas.microsoft.com/office/powerpoint/2010/main" val="3398706514"/>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rtatman/deceptive-opinion-spam-corpus" TargetMode="External"/><Relationship Id="rId2" Type="http://schemas.openxmlformats.org/officeDocument/2006/relationships/hyperlink" Target="https://www.kaggle.com/jruvika/fake-news-detection" TargetMode="External"/><Relationship Id="rId1" Type="http://schemas.openxmlformats.org/officeDocument/2006/relationships/slideLayout" Target="../slideLayouts/slideLayout2.xml"/><Relationship Id="rId4" Type="http://schemas.openxmlformats.org/officeDocument/2006/relationships/hyperlink" Target="https://www.kaggle.com/c/nlp-getting-starte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C319-6001-45F7-92B0-F28D6A677C20}"/>
              </a:ext>
            </a:extLst>
          </p:cNvPr>
          <p:cNvSpPr>
            <a:spLocks noGrp="1"/>
          </p:cNvSpPr>
          <p:nvPr>
            <p:ph type="ctrTitle"/>
          </p:nvPr>
        </p:nvSpPr>
        <p:spPr>
          <a:xfrm>
            <a:off x="832513" y="3330052"/>
            <a:ext cx="10549719" cy="2033517"/>
          </a:xfrm>
        </p:spPr>
        <p:txBody>
          <a:bodyPr/>
          <a:lstStyle/>
          <a:p>
            <a:br>
              <a:rPr lang="en-US" sz="4400" b="1" dirty="0"/>
            </a:br>
            <a:br>
              <a:rPr lang="en-US" sz="4400" b="1" dirty="0"/>
            </a:br>
            <a:br>
              <a:rPr lang="en-US" sz="4400" b="1" dirty="0"/>
            </a:br>
            <a:br>
              <a:rPr lang="en-US" sz="4400" b="1" dirty="0"/>
            </a:br>
            <a:br>
              <a:rPr lang="en-US" sz="4400" b="1" dirty="0"/>
            </a:br>
            <a:r>
              <a:rPr lang="en-US" sz="4400" b="1" dirty="0"/>
              <a:t>ConvGRUText:</a:t>
            </a:r>
            <a:r>
              <a:rPr lang="en-US" sz="4400" b="1" i="1" dirty="0"/>
              <a:t> </a:t>
            </a:r>
            <a:r>
              <a:rPr lang="en-US" sz="4400" b="1" dirty="0"/>
              <a:t>A Deep Learning Method for Fake Text Detection on Online Social Media</a:t>
            </a:r>
            <a:br>
              <a:rPr lang="en-US" sz="3600" b="1" dirty="0"/>
            </a:br>
            <a:br>
              <a:rPr lang="en-US" sz="3600" b="1" dirty="0"/>
            </a:br>
            <a:br>
              <a:rPr lang="en-US" sz="3600" b="1" dirty="0"/>
            </a:br>
            <a:r>
              <a:rPr lang="en-US" sz="2400" b="1" dirty="0"/>
              <a:t>Gaurav Sarin [1,2] &amp; Pradeep Kumar [2]</a:t>
            </a:r>
            <a:br>
              <a:rPr lang="en-US" sz="2400" b="1" dirty="0"/>
            </a:br>
            <a:r>
              <a:rPr lang="en-US" sz="2400" b="1" dirty="0"/>
              <a:t>[1] Delhi School of Business, VIPS-TC</a:t>
            </a:r>
            <a:br>
              <a:rPr lang="en-US" sz="2400" b="1" dirty="0"/>
            </a:br>
            <a:r>
              <a:rPr lang="en-US" sz="2400" b="1" dirty="0"/>
              <a:t>[2] Indian Institute of Management, Lucknow</a:t>
            </a:r>
            <a:br>
              <a:rPr lang="en-US" sz="2400" b="1" dirty="0"/>
            </a:br>
            <a:r>
              <a:rPr lang="en-US" sz="2400" b="1" dirty="0"/>
              <a:t>India</a:t>
            </a:r>
            <a:endParaRPr lang="en-US" sz="2400" dirty="0"/>
          </a:p>
        </p:txBody>
      </p:sp>
    </p:spTree>
    <p:extLst>
      <p:ext uri="{BB962C8B-B14F-4D97-AF65-F5344CB8AC3E}">
        <p14:creationId xmlns:p14="http://schemas.microsoft.com/office/powerpoint/2010/main" val="11243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58D91CB1-EBDF-43B9-B049-AA5D4288EDF6}"/>
              </a:ext>
            </a:extLst>
          </p:cNvPr>
          <p:cNvSpPr/>
          <p:nvPr/>
        </p:nvSpPr>
        <p:spPr>
          <a:xfrm>
            <a:off x="6290482" y="125207"/>
            <a:ext cx="1600200" cy="838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Sentence</a:t>
            </a:r>
          </a:p>
        </p:txBody>
      </p:sp>
      <p:sp>
        <p:nvSpPr>
          <p:cNvPr id="4" name="Rectangle 3">
            <a:extLst>
              <a:ext uri="{FF2B5EF4-FFF2-40B4-BE49-F238E27FC236}">
                <a16:creationId xmlns:a16="http://schemas.microsoft.com/office/drawing/2014/main" id="{80B07BE7-0281-425F-9E9F-D43D1A55EDE4}"/>
              </a:ext>
            </a:extLst>
          </p:cNvPr>
          <p:cNvSpPr/>
          <p:nvPr/>
        </p:nvSpPr>
        <p:spPr>
          <a:xfrm>
            <a:off x="1524900" y="2195627"/>
            <a:ext cx="176784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Collect text from multiple sources</a:t>
            </a:r>
          </a:p>
        </p:txBody>
      </p:sp>
      <p:sp>
        <p:nvSpPr>
          <p:cNvPr id="5" name="Rectangle 4">
            <a:extLst>
              <a:ext uri="{FF2B5EF4-FFF2-40B4-BE49-F238E27FC236}">
                <a16:creationId xmlns:a16="http://schemas.microsoft.com/office/drawing/2014/main" id="{5B032386-FAE8-46B4-AC74-CC016AE3D18B}"/>
              </a:ext>
            </a:extLst>
          </p:cNvPr>
          <p:cNvSpPr/>
          <p:nvPr/>
        </p:nvSpPr>
        <p:spPr>
          <a:xfrm>
            <a:off x="4034962" y="2185637"/>
            <a:ext cx="164592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a:t>Feature Engineering</a:t>
            </a:r>
          </a:p>
        </p:txBody>
      </p:sp>
      <p:sp>
        <p:nvSpPr>
          <p:cNvPr id="6" name="Rectangle 5">
            <a:extLst>
              <a:ext uri="{FF2B5EF4-FFF2-40B4-BE49-F238E27FC236}">
                <a16:creationId xmlns:a16="http://schemas.microsoft.com/office/drawing/2014/main" id="{1D166EA1-6B2B-401C-8D30-0D8F591F5A79}"/>
              </a:ext>
            </a:extLst>
          </p:cNvPr>
          <p:cNvSpPr/>
          <p:nvPr/>
        </p:nvSpPr>
        <p:spPr>
          <a:xfrm>
            <a:off x="6407626" y="2164301"/>
            <a:ext cx="16764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a:t>Data Representation</a:t>
            </a:r>
          </a:p>
        </p:txBody>
      </p:sp>
      <p:sp>
        <p:nvSpPr>
          <p:cNvPr id="7" name="Oval 6">
            <a:extLst>
              <a:ext uri="{FF2B5EF4-FFF2-40B4-BE49-F238E27FC236}">
                <a16:creationId xmlns:a16="http://schemas.microsoft.com/office/drawing/2014/main" id="{D1CB4D1F-35BB-4982-869D-C420E6250E07}"/>
              </a:ext>
            </a:extLst>
          </p:cNvPr>
          <p:cNvSpPr/>
          <p:nvPr/>
        </p:nvSpPr>
        <p:spPr>
          <a:xfrm>
            <a:off x="1553045" y="87071"/>
            <a:ext cx="2133600" cy="838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Uni-Gram</a:t>
            </a:r>
          </a:p>
        </p:txBody>
      </p:sp>
      <p:sp>
        <p:nvSpPr>
          <p:cNvPr id="8" name="Oval 7">
            <a:extLst>
              <a:ext uri="{FF2B5EF4-FFF2-40B4-BE49-F238E27FC236}">
                <a16:creationId xmlns:a16="http://schemas.microsoft.com/office/drawing/2014/main" id="{AA08D129-C30D-4619-9A49-7C173E19DA00}"/>
              </a:ext>
            </a:extLst>
          </p:cNvPr>
          <p:cNvSpPr/>
          <p:nvPr/>
        </p:nvSpPr>
        <p:spPr>
          <a:xfrm>
            <a:off x="4004482" y="125207"/>
            <a:ext cx="1905000" cy="838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N-Gram</a:t>
            </a:r>
          </a:p>
        </p:txBody>
      </p:sp>
      <p:sp>
        <p:nvSpPr>
          <p:cNvPr id="9" name="Oval 8">
            <a:extLst>
              <a:ext uri="{FF2B5EF4-FFF2-40B4-BE49-F238E27FC236}">
                <a16:creationId xmlns:a16="http://schemas.microsoft.com/office/drawing/2014/main" id="{A99D97E0-5BFA-4D26-BBD3-0BB18CCF2E77}"/>
              </a:ext>
            </a:extLst>
          </p:cNvPr>
          <p:cNvSpPr/>
          <p:nvPr/>
        </p:nvSpPr>
        <p:spPr>
          <a:xfrm>
            <a:off x="8271682" y="77081"/>
            <a:ext cx="1905000" cy="838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Document</a:t>
            </a:r>
          </a:p>
        </p:txBody>
      </p:sp>
      <p:sp>
        <p:nvSpPr>
          <p:cNvPr id="10" name="Oval 9">
            <a:extLst>
              <a:ext uri="{FF2B5EF4-FFF2-40B4-BE49-F238E27FC236}">
                <a16:creationId xmlns:a16="http://schemas.microsoft.com/office/drawing/2014/main" id="{5D07628D-F62A-4D91-8CBE-2FAEBDE646F5}"/>
              </a:ext>
            </a:extLst>
          </p:cNvPr>
          <p:cNvSpPr/>
          <p:nvPr/>
        </p:nvSpPr>
        <p:spPr>
          <a:xfrm>
            <a:off x="1718482" y="4394278"/>
            <a:ext cx="1874522" cy="10025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Term Frequency</a:t>
            </a:r>
          </a:p>
        </p:txBody>
      </p:sp>
      <p:sp>
        <p:nvSpPr>
          <p:cNvPr id="11" name="Oval 10">
            <a:extLst>
              <a:ext uri="{FF2B5EF4-FFF2-40B4-BE49-F238E27FC236}">
                <a16:creationId xmlns:a16="http://schemas.microsoft.com/office/drawing/2014/main" id="{587B7436-56B0-4089-A210-0D3F84BC81DA}"/>
              </a:ext>
            </a:extLst>
          </p:cNvPr>
          <p:cNvSpPr/>
          <p:nvPr/>
        </p:nvSpPr>
        <p:spPr>
          <a:xfrm>
            <a:off x="3775882" y="4520326"/>
            <a:ext cx="4053837" cy="838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TermFrequency-InverseDocumentFrequency</a:t>
            </a:r>
          </a:p>
        </p:txBody>
      </p:sp>
      <p:sp>
        <p:nvSpPr>
          <p:cNvPr id="12" name="Oval 11">
            <a:extLst>
              <a:ext uri="{FF2B5EF4-FFF2-40B4-BE49-F238E27FC236}">
                <a16:creationId xmlns:a16="http://schemas.microsoft.com/office/drawing/2014/main" id="{BB981915-3EDB-43AA-8522-7BB8A3DACF28}"/>
              </a:ext>
            </a:extLst>
          </p:cNvPr>
          <p:cNvSpPr/>
          <p:nvPr/>
        </p:nvSpPr>
        <p:spPr>
          <a:xfrm>
            <a:off x="7982120" y="4558603"/>
            <a:ext cx="2042162" cy="838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Boolean</a:t>
            </a:r>
          </a:p>
        </p:txBody>
      </p:sp>
      <p:sp>
        <p:nvSpPr>
          <p:cNvPr id="13" name="Rectangle 12">
            <a:extLst>
              <a:ext uri="{FF2B5EF4-FFF2-40B4-BE49-F238E27FC236}">
                <a16:creationId xmlns:a16="http://schemas.microsoft.com/office/drawing/2014/main" id="{1E9B988E-7983-4935-A26A-FCBE40144088}"/>
              </a:ext>
            </a:extLst>
          </p:cNvPr>
          <p:cNvSpPr/>
          <p:nvPr/>
        </p:nvSpPr>
        <p:spPr>
          <a:xfrm>
            <a:off x="8837384" y="2164301"/>
            <a:ext cx="14478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Validation using ground truth dataset</a:t>
            </a:r>
          </a:p>
        </p:txBody>
      </p:sp>
      <p:cxnSp>
        <p:nvCxnSpPr>
          <p:cNvPr id="14" name="Straight Arrow Connector 13">
            <a:extLst>
              <a:ext uri="{FF2B5EF4-FFF2-40B4-BE49-F238E27FC236}">
                <a16:creationId xmlns:a16="http://schemas.microsoft.com/office/drawing/2014/main" id="{00349F18-536D-44EE-AC7B-1127F827F2A6}"/>
              </a:ext>
            </a:extLst>
          </p:cNvPr>
          <p:cNvCxnSpPr>
            <a:cxnSpLocks/>
          </p:cNvCxnSpPr>
          <p:nvPr/>
        </p:nvCxnSpPr>
        <p:spPr>
          <a:xfrm flipH="1">
            <a:off x="5757080" y="3530885"/>
            <a:ext cx="1333502" cy="989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9EE46C2-7897-4E01-B3A6-A613DC66EB41}"/>
              </a:ext>
            </a:extLst>
          </p:cNvPr>
          <p:cNvCxnSpPr>
            <a:cxnSpLocks/>
            <a:endCxn id="7" idx="4"/>
          </p:cNvCxnSpPr>
          <p:nvPr/>
        </p:nvCxnSpPr>
        <p:spPr>
          <a:xfrm flipH="1" flipV="1">
            <a:off x="2619845" y="925271"/>
            <a:ext cx="2236970" cy="1260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02FA830-2185-4425-AC9B-9ADC37336080}"/>
              </a:ext>
            </a:extLst>
          </p:cNvPr>
          <p:cNvCxnSpPr>
            <a:cxnSpLocks/>
            <a:stCxn id="5" idx="0"/>
            <a:endCxn id="8" idx="4"/>
          </p:cNvCxnSpPr>
          <p:nvPr/>
        </p:nvCxnSpPr>
        <p:spPr>
          <a:xfrm flipV="1">
            <a:off x="4857922" y="963407"/>
            <a:ext cx="99060" cy="1222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4DCC57-E105-4ADA-BBFA-EA1F7B2B4A6B}"/>
              </a:ext>
            </a:extLst>
          </p:cNvPr>
          <p:cNvCxnSpPr>
            <a:cxnSpLocks/>
            <a:stCxn id="5" idx="0"/>
            <a:endCxn id="3" idx="3"/>
          </p:cNvCxnSpPr>
          <p:nvPr/>
        </p:nvCxnSpPr>
        <p:spPr>
          <a:xfrm flipV="1">
            <a:off x="4857922" y="840655"/>
            <a:ext cx="1666904" cy="1344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1A6BC76-C16A-4102-8CC9-52237E9F3291}"/>
              </a:ext>
            </a:extLst>
          </p:cNvPr>
          <p:cNvCxnSpPr>
            <a:cxnSpLocks/>
            <a:stCxn id="5" idx="0"/>
            <a:endCxn id="9" idx="4"/>
          </p:cNvCxnSpPr>
          <p:nvPr/>
        </p:nvCxnSpPr>
        <p:spPr>
          <a:xfrm flipV="1">
            <a:off x="4857922" y="915281"/>
            <a:ext cx="4366260" cy="1270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7F80DFE-39BC-4D8C-8356-FC0ECF2C5034}"/>
              </a:ext>
            </a:extLst>
          </p:cNvPr>
          <p:cNvCxnSpPr>
            <a:cxnSpLocks/>
          </p:cNvCxnSpPr>
          <p:nvPr/>
        </p:nvCxnSpPr>
        <p:spPr>
          <a:xfrm flipH="1">
            <a:off x="2644910" y="3530884"/>
            <a:ext cx="4457700" cy="863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6BB0768-2B97-4678-8CD0-BEE265F69009}"/>
              </a:ext>
            </a:extLst>
          </p:cNvPr>
          <p:cNvCxnSpPr>
            <a:cxnSpLocks/>
          </p:cNvCxnSpPr>
          <p:nvPr/>
        </p:nvCxnSpPr>
        <p:spPr>
          <a:xfrm>
            <a:off x="7090583" y="3530883"/>
            <a:ext cx="1562101" cy="1027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89E3731-7B2D-45D2-B72C-57AB5D32EC36}"/>
              </a:ext>
            </a:extLst>
          </p:cNvPr>
          <p:cNvSpPr/>
          <p:nvPr/>
        </p:nvSpPr>
        <p:spPr>
          <a:xfrm>
            <a:off x="2495268" y="6297701"/>
            <a:ext cx="7620000" cy="5492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highlight>
                  <a:srgbClr val="C0C0C0"/>
                </a:highlight>
                <a:latin typeface="Arial" panose="020B0604020202020204" pitchFamily="34" charset="0"/>
                <a:cs typeface="Arial" panose="020B0604020202020204" pitchFamily="34" charset="0"/>
              </a:rPr>
              <a:t>Proposed Solution (Model View)</a:t>
            </a:r>
          </a:p>
        </p:txBody>
      </p:sp>
      <p:cxnSp>
        <p:nvCxnSpPr>
          <p:cNvPr id="22" name="Straight Arrow Connector 21">
            <a:extLst>
              <a:ext uri="{FF2B5EF4-FFF2-40B4-BE49-F238E27FC236}">
                <a16:creationId xmlns:a16="http://schemas.microsoft.com/office/drawing/2014/main" id="{50B882A6-A776-4C8C-94D7-54EB118545C4}"/>
              </a:ext>
            </a:extLst>
          </p:cNvPr>
          <p:cNvCxnSpPr>
            <a:stCxn id="4" idx="3"/>
            <a:endCxn id="5" idx="1"/>
          </p:cNvCxnSpPr>
          <p:nvPr/>
        </p:nvCxnSpPr>
        <p:spPr>
          <a:xfrm flipV="1">
            <a:off x="3292740" y="2871437"/>
            <a:ext cx="742222" cy="9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82232CD-3C7B-40AB-9FC2-AA8D3E5E79F3}"/>
              </a:ext>
            </a:extLst>
          </p:cNvPr>
          <p:cNvCxnSpPr/>
          <p:nvPr/>
        </p:nvCxnSpPr>
        <p:spPr>
          <a:xfrm flipV="1">
            <a:off x="8084026" y="2839314"/>
            <a:ext cx="742222" cy="9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30978E7-4DC1-490F-98BE-8DB7EE1D9366}"/>
              </a:ext>
            </a:extLst>
          </p:cNvPr>
          <p:cNvCxnSpPr/>
          <p:nvPr/>
        </p:nvCxnSpPr>
        <p:spPr>
          <a:xfrm flipV="1">
            <a:off x="5680882" y="2861835"/>
            <a:ext cx="742222" cy="9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77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336275"/>
          </a:xfrm>
        </p:spPr>
        <p:txBody>
          <a:bodyPr/>
          <a:lstStyle/>
          <a:p>
            <a:pPr algn="ctr"/>
            <a:r>
              <a:rPr lang="en-US" sz="2400" b="1" dirty="0">
                <a:highlight>
                  <a:srgbClr val="C0C0C0"/>
                </a:highlight>
              </a:rPr>
              <a:t>ConvGRUText Network Diagram</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800" dirty="0"/>
          </a:p>
        </p:txBody>
      </p:sp>
      <p:sp>
        <p:nvSpPr>
          <p:cNvPr id="3" name="Rectangle 2">
            <a:extLst>
              <a:ext uri="{FF2B5EF4-FFF2-40B4-BE49-F238E27FC236}">
                <a16:creationId xmlns:a16="http://schemas.microsoft.com/office/drawing/2014/main" id="{41617264-B749-41DF-9E19-6B6A1FA83782}"/>
              </a:ext>
            </a:extLst>
          </p:cNvPr>
          <p:cNvSpPr/>
          <p:nvPr/>
        </p:nvSpPr>
        <p:spPr>
          <a:xfrm>
            <a:off x="4171672" y="1371600"/>
            <a:ext cx="1295400" cy="609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Inputs</a:t>
            </a:r>
          </a:p>
        </p:txBody>
      </p:sp>
      <p:sp>
        <p:nvSpPr>
          <p:cNvPr id="4" name="Arrow: Right 3">
            <a:extLst>
              <a:ext uri="{FF2B5EF4-FFF2-40B4-BE49-F238E27FC236}">
                <a16:creationId xmlns:a16="http://schemas.microsoft.com/office/drawing/2014/main" id="{D67EFFDF-284D-4CC1-846C-F888259E7E97}"/>
              </a:ext>
            </a:extLst>
          </p:cNvPr>
          <p:cNvSpPr/>
          <p:nvPr/>
        </p:nvSpPr>
        <p:spPr>
          <a:xfrm>
            <a:off x="5619472" y="15240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9795B76-CEFA-45EB-85CB-E72EB610EECC}"/>
              </a:ext>
            </a:extLst>
          </p:cNvPr>
          <p:cNvSpPr/>
          <p:nvPr/>
        </p:nvSpPr>
        <p:spPr>
          <a:xfrm>
            <a:off x="6274564" y="1371601"/>
            <a:ext cx="3535908" cy="609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CNN Layer 1</a:t>
            </a:r>
          </a:p>
        </p:txBody>
      </p:sp>
      <p:sp>
        <p:nvSpPr>
          <p:cNvPr id="6" name="Rectangle 5">
            <a:extLst>
              <a:ext uri="{FF2B5EF4-FFF2-40B4-BE49-F238E27FC236}">
                <a16:creationId xmlns:a16="http://schemas.microsoft.com/office/drawing/2014/main" id="{93A61650-20F4-4950-80A8-62D0425F4DC1}"/>
              </a:ext>
            </a:extLst>
          </p:cNvPr>
          <p:cNvSpPr/>
          <p:nvPr/>
        </p:nvSpPr>
        <p:spPr>
          <a:xfrm>
            <a:off x="6274564" y="2819401"/>
            <a:ext cx="3535908" cy="609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CNN Layer 2</a:t>
            </a:r>
          </a:p>
          <a:p>
            <a:pPr algn="ctr"/>
            <a:r>
              <a:rPr lang="en-IN" dirty="0"/>
              <a:t>[ReLU Activation]</a:t>
            </a:r>
          </a:p>
        </p:txBody>
      </p:sp>
      <p:sp>
        <p:nvSpPr>
          <p:cNvPr id="7" name="Arrow: Down 6">
            <a:extLst>
              <a:ext uri="{FF2B5EF4-FFF2-40B4-BE49-F238E27FC236}">
                <a16:creationId xmlns:a16="http://schemas.microsoft.com/office/drawing/2014/main" id="{D6D4436F-F70E-4488-B864-7CD38B6D597B}"/>
              </a:ext>
            </a:extLst>
          </p:cNvPr>
          <p:cNvSpPr/>
          <p:nvPr/>
        </p:nvSpPr>
        <p:spPr>
          <a:xfrm>
            <a:off x="7829272" y="22098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E42831A6-B303-4C9E-BA05-5D0213304055}"/>
              </a:ext>
            </a:extLst>
          </p:cNvPr>
          <p:cNvSpPr/>
          <p:nvPr/>
        </p:nvSpPr>
        <p:spPr>
          <a:xfrm>
            <a:off x="7829272" y="36576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AD67C142-037C-4C7C-B7B4-92E0365345E8}"/>
              </a:ext>
            </a:extLst>
          </p:cNvPr>
          <p:cNvSpPr/>
          <p:nvPr/>
        </p:nvSpPr>
        <p:spPr>
          <a:xfrm>
            <a:off x="6274564" y="4343400"/>
            <a:ext cx="3535908" cy="609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GRU Layer 1</a:t>
            </a:r>
          </a:p>
          <a:p>
            <a:pPr algn="ctr"/>
            <a:r>
              <a:rPr lang="en-IN" dirty="0"/>
              <a:t>[ReLU Activation]</a:t>
            </a:r>
          </a:p>
        </p:txBody>
      </p:sp>
      <p:sp>
        <p:nvSpPr>
          <p:cNvPr id="10" name="Rectangle 9">
            <a:extLst>
              <a:ext uri="{FF2B5EF4-FFF2-40B4-BE49-F238E27FC236}">
                <a16:creationId xmlns:a16="http://schemas.microsoft.com/office/drawing/2014/main" id="{B517A30D-E544-4EA3-B156-917E51342218}"/>
              </a:ext>
            </a:extLst>
          </p:cNvPr>
          <p:cNvSpPr/>
          <p:nvPr/>
        </p:nvSpPr>
        <p:spPr>
          <a:xfrm>
            <a:off x="6305272" y="5791201"/>
            <a:ext cx="3535908" cy="609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Text Classification (Fake or Real)</a:t>
            </a:r>
          </a:p>
          <a:p>
            <a:pPr algn="ctr"/>
            <a:r>
              <a:rPr lang="en-IN" dirty="0"/>
              <a:t>[Sigmoid Activation]</a:t>
            </a:r>
          </a:p>
        </p:txBody>
      </p:sp>
      <p:sp>
        <p:nvSpPr>
          <p:cNvPr id="11" name="Arrow: Down 10">
            <a:extLst>
              <a:ext uri="{FF2B5EF4-FFF2-40B4-BE49-F238E27FC236}">
                <a16:creationId xmlns:a16="http://schemas.microsoft.com/office/drawing/2014/main" id="{7D51E267-CEF4-4098-9E1D-F0C7E39B921F}"/>
              </a:ext>
            </a:extLst>
          </p:cNvPr>
          <p:cNvSpPr/>
          <p:nvPr/>
        </p:nvSpPr>
        <p:spPr>
          <a:xfrm>
            <a:off x="7829272" y="51816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46392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336275"/>
          </a:xfrm>
        </p:spPr>
        <p:txBody>
          <a:bodyPr/>
          <a:lstStyle/>
          <a:p>
            <a:r>
              <a:rPr lang="en-US" sz="2400" b="1" dirty="0"/>
              <a:t>				</a:t>
            </a:r>
            <a:r>
              <a:rPr lang="en-US" sz="2400" b="1" dirty="0">
                <a:highlight>
                  <a:srgbClr val="C0C0C0"/>
                </a:highlight>
              </a:rPr>
              <a:t>Experimental Setup and Results</a:t>
            </a:r>
            <a:br>
              <a:rPr lang="en-US" sz="1800" dirty="0"/>
            </a:br>
            <a:br>
              <a:rPr lang="en-US" sz="1800" dirty="0"/>
            </a:br>
            <a:br>
              <a:rPr lang="en-US" sz="1800" dirty="0"/>
            </a:br>
            <a:r>
              <a:rPr lang="en-IN" sz="1800" dirty="0"/>
              <a:t>Datasets – </a:t>
            </a:r>
            <a:r>
              <a:rPr lang="en-IN" sz="1800" u="sng" dirty="0">
                <a:hlinkClick r:id="rId2"/>
              </a:rPr>
              <a:t>https://www.kaggle.com/jruvika/fake-news-detection</a:t>
            </a:r>
            <a:r>
              <a:rPr lang="en-IN" sz="1800" dirty="0">
                <a:solidFill>
                  <a:schemeClr val="tx1"/>
                </a:solidFill>
              </a:rPr>
              <a:t>,</a:t>
            </a:r>
            <a:r>
              <a:rPr lang="en-IN" sz="1800" dirty="0"/>
              <a:t> </a:t>
            </a:r>
            <a:r>
              <a:rPr lang="en-IN" sz="1800" u="sng" dirty="0">
                <a:hlinkClick r:id="rId3"/>
              </a:rPr>
              <a:t>https://www.kaggle.com/rtatman/deceptive-opinion-spam-corpus</a:t>
            </a:r>
            <a:r>
              <a:rPr lang="en-IN" sz="1800" dirty="0"/>
              <a:t> (M. Ott et al., 2014) and </a:t>
            </a:r>
            <a:r>
              <a:rPr lang="en-IN" sz="1800" dirty="0">
                <a:hlinkClick r:id="rId4"/>
              </a:rPr>
              <a:t>https://www.kaggle.com/c/nlp-getting-started</a:t>
            </a:r>
            <a:br>
              <a:rPr lang="en-IN" sz="1800" dirty="0"/>
            </a:br>
            <a:br>
              <a:rPr lang="en-IN" sz="1800" dirty="0"/>
            </a:br>
            <a:br>
              <a:rPr lang="en-IN" sz="1800" u="sng" dirty="0"/>
            </a:br>
            <a:r>
              <a:rPr lang="en-IN" sz="1800" dirty="0"/>
              <a:t>First one 4000 records, second one 1600 records and third one 7500 records. 2 attributes – News text and News label (fake or real) or Review text and Review label (fake or real) or Tweet text and Tweet label (fake or real) used in data analysis</a:t>
            </a:r>
            <a:br>
              <a:rPr lang="en-IN" sz="1800" dirty="0"/>
            </a:br>
            <a:br>
              <a:rPr lang="en-IN" sz="1800" dirty="0"/>
            </a:br>
            <a:br>
              <a:rPr lang="en-IN" sz="1800" dirty="0"/>
            </a:br>
            <a:r>
              <a:rPr lang="en-IN" sz="1800" dirty="0"/>
              <a:t>Confusion matrix for fake news, reviews and tweets for different text representations created and compared</a:t>
            </a:r>
            <a:br>
              <a:rPr lang="en-IN" sz="1800" dirty="0"/>
            </a:br>
            <a:br>
              <a:rPr lang="en-IN" sz="1800" dirty="0"/>
            </a:br>
            <a:br>
              <a:rPr lang="en-IN" sz="1800" dirty="0"/>
            </a:br>
            <a:r>
              <a:rPr lang="en-IN" sz="1800" dirty="0"/>
              <a:t>Different models and classification metrics for fake news, reviews and tweets compared</a:t>
            </a:r>
            <a:br>
              <a:rPr lang="en-IN" sz="1800" dirty="0"/>
            </a:br>
            <a:br>
              <a:rPr lang="en-IN" sz="1800" dirty="0"/>
            </a:br>
            <a:br>
              <a:rPr lang="en-IN" sz="1800" dirty="0"/>
            </a:br>
            <a:r>
              <a:rPr lang="en-IN" sz="1800" dirty="0"/>
              <a:t>Receiver Operating Characteristics curves created for fake news, reviews and tweets</a:t>
            </a:r>
            <a:endParaRPr lang="en-US" sz="1800" dirty="0"/>
          </a:p>
        </p:txBody>
      </p:sp>
    </p:spTree>
    <p:extLst>
      <p:ext uri="{BB962C8B-B14F-4D97-AF65-F5344CB8AC3E}">
        <p14:creationId xmlns:p14="http://schemas.microsoft.com/office/powerpoint/2010/main" val="1585061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336275"/>
          </a:xfrm>
        </p:spPr>
        <p:txBody>
          <a:bodyPr/>
          <a:lstStyle/>
          <a:p>
            <a:pPr algn="ctr"/>
            <a:r>
              <a:rPr lang="en-US" sz="2400" b="1" dirty="0">
                <a:highlight>
                  <a:srgbClr val="C0C0C0"/>
                </a:highlight>
              </a:rPr>
              <a:t>Results (News TF Models)</a:t>
            </a:r>
            <a:br>
              <a:rPr lang="en-US" sz="1800" dirty="0">
                <a:highlight>
                  <a:srgbClr val="C0C0C0"/>
                </a:highlight>
              </a:rPr>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800" dirty="0"/>
          </a:p>
        </p:txBody>
      </p:sp>
      <p:graphicFrame>
        <p:nvGraphicFramePr>
          <p:cNvPr id="3" name="Table 3">
            <a:extLst>
              <a:ext uri="{FF2B5EF4-FFF2-40B4-BE49-F238E27FC236}">
                <a16:creationId xmlns:a16="http://schemas.microsoft.com/office/drawing/2014/main" id="{73BFC116-9CB8-490D-88D2-B2D858854DF0}"/>
              </a:ext>
            </a:extLst>
          </p:cNvPr>
          <p:cNvGraphicFramePr>
            <a:graphicFrameLocks noGrp="1"/>
          </p:cNvGraphicFramePr>
          <p:nvPr>
            <p:extLst>
              <p:ext uri="{D42A27DB-BD31-4B8C-83A1-F6EECF244321}">
                <p14:modId xmlns:p14="http://schemas.microsoft.com/office/powerpoint/2010/main" val="1353026465"/>
              </p:ext>
            </p:extLst>
          </p:nvPr>
        </p:nvGraphicFramePr>
        <p:xfrm>
          <a:off x="477671" y="682387"/>
          <a:ext cx="11218459" cy="4700290"/>
        </p:xfrm>
        <a:graphic>
          <a:graphicData uri="http://schemas.openxmlformats.org/drawingml/2006/table">
            <a:tbl>
              <a:tblPr firstRow="1" bandRow="1">
                <a:tableStyleId>{5C22544A-7EE6-4342-B048-85BDC9FD1C3A}</a:tableStyleId>
              </a:tblPr>
              <a:tblGrid>
                <a:gridCol w="3070747">
                  <a:extLst>
                    <a:ext uri="{9D8B030D-6E8A-4147-A177-3AD203B41FA5}">
                      <a16:colId xmlns:a16="http://schemas.microsoft.com/office/drawing/2014/main" val="3955250860"/>
                    </a:ext>
                  </a:extLst>
                </a:gridCol>
                <a:gridCol w="1351128">
                  <a:extLst>
                    <a:ext uri="{9D8B030D-6E8A-4147-A177-3AD203B41FA5}">
                      <a16:colId xmlns:a16="http://schemas.microsoft.com/office/drawing/2014/main" val="319409544"/>
                    </a:ext>
                  </a:extLst>
                </a:gridCol>
                <a:gridCol w="1487606">
                  <a:extLst>
                    <a:ext uri="{9D8B030D-6E8A-4147-A177-3AD203B41FA5}">
                      <a16:colId xmlns:a16="http://schemas.microsoft.com/office/drawing/2014/main" val="4035673809"/>
                    </a:ext>
                  </a:extLst>
                </a:gridCol>
                <a:gridCol w="1433015">
                  <a:extLst>
                    <a:ext uri="{9D8B030D-6E8A-4147-A177-3AD203B41FA5}">
                      <a16:colId xmlns:a16="http://schemas.microsoft.com/office/drawing/2014/main" val="2793524297"/>
                    </a:ext>
                  </a:extLst>
                </a:gridCol>
                <a:gridCol w="1282890">
                  <a:extLst>
                    <a:ext uri="{9D8B030D-6E8A-4147-A177-3AD203B41FA5}">
                      <a16:colId xmlns:a16="http://schemas.microsoft.com/office/drawing/2014/main" val="1114263367"/>
                    </a:ext>
                  </a:extLst>
                </a:gridCol>
                <a:gridCol w="1433015">
                  <a:extLst>
                    <a:ext uri="{9D8B030D-6E8A-4147-A177-3AD203B41FA5}">
                      <a16:colId xmlns:a16="http://schemas.microsoft.com/office/drawing/2014/main" val="2612765048"/>
                    </a:ext>
                  </a:extLst>
                </a:gridCol>
                <a:gridCol w="1160058">
                  <a:extLst>
                    <a:ext uri="{9D8B030D-6E8A-4147-A177-3AD203B41FA5}">
                      <a16:colId xmlns:a16="http://schemas.microsoft.com/office/drawing/2014/main" val="4077692340"/>
                    </a:ext>
                  </a:extLst>
                </a:gridCol>
              </a:tblGrid>
              <a:tr h="580030">
                <a:tc>
                  <a:txBody>
                    <a:bodyPr/>
                    <a:lstStyle/>
                    <a:p>
                      <a:r>
                        <a:rPr lang="en-IN" dirty="0">
                          <a:latin typeface="Arial" panose="020B0604020202020204" pitchFamily="34" charset="0"/>
                          <a:cs typeface="Arial" panose="020B0604020202020204" pitchFamily="34" charset="0"/>
                        </a:rPr>
                        <a:t>Metrics/</a:t>
                      </a:r>
                    </a:p>
                    <a:p>
                      <a:r>
                        <a:rPr lang="en-IN" dirty="0">
                          <a:latin typeface="Arial" panose="020B0604020202020204" pitchFamily="34" charset="0"/>
                          <a:cs typeface="Arial" panose="020B0604020202020204" pitchFamily="34" charset="0"/>
                        </a:rPr>
                        <a:t>Models</a:t>
                      </a:r>
                    </a:p>
                  </a:txBody>
                  <a:tcPr/>
                </a:tc>
                <a:tc>
                  <a:txBody>
                    <a:bodyPr/>
                    <a:lstStyle/>
                    <a:p>
                      <a:r>
                        <a:rPr lang="en-IN" dirty="0">
                          <a:latin typeface="Arial" panose="020B0604020202020204" pitchFamily="34" charset="0"/>
                          <a:cs typeface="Arial" panose="020B0604020202020204" pitchFamily="34" charset="0"/>
                        </a:rPr>
                        <a:t>Accuracy</a:t>
                      </a:r>
                    </a:p>
                  </a:txBody>
                  <a:tcPr/>
                </a:tc>
                <a:tc>
                  <a:txBody>
                    <a:bodyPr/>
                    <a:lstStyle/>
                    <a:p>
                      <a:r>
                        <a:rPr lang="en-IN" dirty="0">
                          <a:latin typeface="Arial" panose="020B0604020202020204" pitchFamily="34" charset="0"/>
                          <a:cs typeface="Arial" panose="020B0604020202020204" pitchFamily="34" charset="0"/>
                        </a:rPr>
                        <a:t>Recall</a:t>
                      </a:r>
                    </a:p>
                  </a:txBody>
                  <a:tcPr/>
                </a:tc>
                <a:tc>
                  <a:txBody>
                    <a:bodyPr/>
                    <a:lstStyle/>
                    <a:p>
                      <a:r>
                        <a:rPr lang="en-IN" dirty="0">
                          <a:latin typeface="Arial" panose="020B0604020202020204" pitchFamily="34" charset="0"/>
                          <a:cs typeface="Arial" panose="020B0604020202020204" pitchFamily="34" charset="0"/>
                        </a:rPr>
                        <a:t>Precision</a:t>
                      </a:r>
                    </a:p>
                  </a:txBody>
                  <a:tcPr/>
                </a:tc>
                <a:tc>
                  <a:txBody>
                    <a:bodyPr/>
                    <a:lstStyle/>
                    <a:p>
                      <a:r>
                        <a:rPr lang="en-IN" dirty="0">
                          <a:latin typeface="Arial" panose="020B0604020202020204" pitchFamily="34" charset="0"/>
                          <a:cs typeface="Arial" panose="020B0604020202020204" pitchFamily="34" charset="0"/>
                        </a:rPr>
                        <a:t>F1-Score</a:t>
                      </a:r>
                    </a:p>
                  </a:txBody>
                  <a:tcPr/>
                </a:tc>
                <a:tc>
                  <a:txBody>
                    <a:bodyPr/>
                    <a:lstStyle/>
                    <a:p>
                      <a:r>
                        <a:rPr lang="en-IN" dirty="0">
                          <a:latin typeface="Arial" panose="020B0604020202020204" pitchFamily="34" charset="0"/>
                          <a:cs typeface="Arial" panose="020B0604020202020204" pitchFamily="34" charset="0"/>
                        </a:rPr>
                        <a:t>Specificity</a:t>
                      </a:r>
                    </a:p>
                  </a:txBody>
                  <a:tcPr/>
                </a:tc>
                <a:tc>
                  <a:txBody>
                    <a:bodyPr/>
                    <a:lstStyle/>
                    <a:p>
                      <a:r>
                        <a:rPr lang="en-IN" dirty="0">
                          <a:latin typeface="Arial" panose="020B0604020202020204" pitchFamily="34" charset="0"/>
                          <a:cs typeface="Arial" panose="020B0604020202020204" pitchFamily="34" charset="0"/>
                        </a:rPr>
                        <a:t>AUC</a:t>
                      </a:r>
                    </a:p>
                  </a:txBody>
                  <a:tcPr/>
                </a:tc>
                <a:extLst>
                  <a:ext uri="{0D108BD9-81ED-4DB2-BD59-A6C34878D82A}">
                    <a16:rowId xmlns:a16="http://schemas.microsoft.com/office/drawing/2014/main" val="3307387814"/>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Naïve Bayes (NB)</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dirty="0">
                          <a:effectLst/>
                          <a:latin typeface="Arial" panose="020B0604020202020204" pitchFamily="34" charset="0"/>
                          <a:cs typeface="Arial" panose="020B0604020202020204" pitchFamily="34" charset="0"/>
                        </a:rPr>
                        <a:t>0.7466</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dirty="0">
                          <a:effectLst/>
                          <a:latin typeface="Arial" panose="020B0604020202020204" pitchFamily="34" charset="0"/>
                          <a:cs typeface="Arial" panose="020B0604020202020204" pitchFamily="34" charset="0"/>
                        </a:rPr>
                        <a:t>0.8021</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dirty="0">
                          <a:effectLst/>
                          <a:latin typeface="Arial" panose="020B0604020202020204" pitchFamily="34" charset="0"/>
                          <a:cs typeface="Arial" panose="020B0604020202020204" pitchFamily="34" charset="0"/>
                        </a:rPr>
                        <a:t>0.6070</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dirty="0">
                          <a:effectLst/>
                          <a:latin typeface="Arial" panose="020B0604020202020204" pitchFamily="34" charset="0"/>
                          <a:cs typeface="Arial" panose="020B0604020202020204" pitchFamily="34" charset="0"/>
                        </a:rPr>
                        <a:t>0.6910</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dirty="0">
                          <a:effectLst/>
                          <a:latin typeface="Arial" panose="020B0604020202020204" pitchFamily="34" charset="0"/>
                          <a:cs typeface="Arial" panose="020B0604020202020204" pitchFamily="34" charset="0"/>
                        </a:rPr>
                        <a:t>0.7162</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dirty="0">
                          <a:effectLst/>
                          <a:latin typeface="Arial" panose="020B0604020202020204" pitchFamily="34" charset="0"/>
                          <a:cs typeface="Arial" panose="020B0604020202020204" pitchFamily="34" charset="0"/>
                        </a:rPr>
                        <a:t>0.7379</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305958336"/>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Decision Tree (DT)</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0.8989</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0.9058</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0.8743</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0.8897</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0.8932</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dirty="0">
                          <a:effectLst/>
                          <a:latin typeface="Arial" panose="020B0604020202020204" pitchFamily="34" charset="0"/>
                          <a:cs typeface="Arial" panose="020B0604020202020204" pitchFamily="34" charset="0"/>
                        </a:rPr>
                        <a:t>0.8974</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4000232664"/>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Logistic Regression (LR)</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0.9076</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0.9360</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0.8610</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0.8969</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0.8862</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dirty="0">
                          <a:effectLst/>
                          <a:latin typeface="Arial" panose="020B0604020202020204" pitchFamily="34" charset="0"/>
                          <a:cs typeface="Arial" panose="020B0604020202020204" pitchFamily="34" charset="0"/>
                        </a:rPr>
                        <a:t>0.9047</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2095103181"/>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Random Forest (RF)</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0.9262</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0.9070</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0.9385</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0.9224</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0.9443</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dirty="0">
                          <a:effectLst/>
                          <a:latin typeface="Arial" panose="020B0604020202020204" pitchFamily="34" charset="0"/>
                          <a:cs typeface="Arial" panose="020B0604020202020204" pitchFamily="34" charset="0"/>
                        </a:rPr>
                        <a:t>0.927</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649562787"/>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Support Vector Machine (SVM)</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0.9326</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0.9545</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0.8984</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0.9256</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0.9154</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dirty="0">
                          <a:effectLst/>
                          <a:latin typeface="Arial" panose="020B0604020202020204" pitchFamily="34" charset="0"/>
                          <a:cs typeface="Arial" panose="020B0604020202020204" pitchFamily="34" charset="0"/>
                        </a:rPr>
                        <a:t>0.9305</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965400414"/>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Artificial Neural Network (ANN)</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0.9596</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0.9648</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0.9558</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0.9602</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a:effectLst/>
                          <a:latin typeface="Arial" panose="020B0604020202020204" pitchFamily="34" charset="0"/>
                          <a:cs typeface="Arial" panose="020B0604020202020204" pitchFamily="34" charset="0"/>
                        </a:rPr>
                        <a:t>0.9543</a:t>
                      </a:r>
                      <a:endParaRPr lang="en-IN" sz="18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dirty="0">
                          <a:effectLst/>
                          <a:latin typeface="Arial" panose="020B0604020202020204" pitchFamily="34" charset="0"/>
                          <a:cs typeface="Arial" panose="020B0604020202020204" pitchFamily="34" charset="0"/>
                        </a:rPr>
                        <a:t>0.9597</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1721250169"/>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ConvGRUText (Highest)</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b="1" dirty="0">
                          <a:effectLst/>
                          <a:latin typeface="Arial" panose="020B0604020202020204" pitchFamily="34" charset="0"/>
                          <a:cs typeface="Arial" panose="020B0604020202020204" pitchFamily="34" charset="0"/>
                        </a:rPr>
                        <a:t>0.9761</a:t>
                      </a:r>
                      <a:endParaRPr lang="en-IN" sz="1800" b="1"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b="1" dirty="0">
                          <a:effectLst/>
                          <a:latin typeface="Arial" panose="020B0604020202020204" pitchFamily="34" charset="0"/>
                          <a:cs typeface="Arial" panose="020B0604020202020204" pitchFamily="34" charset="0"/>
                        </a:rPr>
                        <a:t>0.9781</a:t>
                      </a:r>
                      <a:endParaRPr lang="en-IN" sz="1800" b="1"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b="1" dirty="0">
                          <a:effectLst/>
                          <a:latin typeface="Arial" panose="020B0604020202020204" pitchFamily="34" charset="0"/>
                          <a:cs typeface="Arial" panose="020B0604020202020204" pitchFamily="34" charset="0"/>
                        </a:rPr>
                        <a:t>0.9701</a:t>
                      </a:r>
                      <a:endParaRPr lang="en-IN" sz="1800" b="1"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b="1" dirty="0">
                          <a:effectLst/>
                          <a:latin typeface="Arial" panose="020B0604020202020204" pitchFamily="34" charset="0"/>
                          <a:cs typeface="Arial" panose="020B0604020202020204" pitchFamily="34" charset="0"/>
                        </a:rPr>
                        <a:t>0.9741</a:t>
                      </a:r>
                      <a:endParaRPr lang="en-IN" sz="1800" b="1"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b="1" dirty="0">
                          <a:effectLst/>
                          <a:latin typeface="Arial" panose="020B0604020202020204" pitchFamily="34" charset="0"/>
                          <a:cs typeface="Arial" panose="020B0604020202020204" pitchFamily="34" charset="0"/>
                        </a:rPr>
                        <a:t>0.9744</a:t>
                      </a:r>
                      <a:endParaRPr lang="en-IN" sz="1800" b="1"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1800" b="1" dirty="0">
                          <a:effectLst/>
                          <a:latin typeface="Arial" panose="020B0604020202020204" pitchFamily="34" charset="0"/>
                          <a:cs typeface="Arial" panose="020B0604020202020204" pitchFamily="34" charset="0"/>
                        </a:rPr>
                        <a:t>0.9762</a:t>
                      </a:r>
                      <a:endParaRPr lang="en-IN" sz="1800" b="1"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extLst>
                  <a:ext uri="{0D108BD9-81ED-4DB2-BD59-A6C34878D82A}">
                    <a16:rowId xmlns:a16="http://schemas.microsoft.com/office/drawing/2014/main" val="2115475212"/>
                  </a:ext>
                </a:extLst>
              </a:tr>
            </a:tbl>
          </a:graphicData>
        </a:graphic>
      </p:graphicFrame>
    </p:spTree>
    <p:extLst>
      <p:ext uri="{BB962C8B-B14F-4D97-AF65-F5344CB8AC3E}">
        <p14:creationId xmlns:p14="http://schemas.microsoft.com/office/powerpoint/2010/main" val="93660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336275"/>
          </a:xfrm>
        </p:spPr>
        <p:txBody>
          <a:bodyPr/>
          <a:lstStyle/>
          <a:p>
            <a:pPr algn="ctr"/>
            <a:r>
              <a:rPr lang="en-US" sz="2400" b="1" dirty="0">
                <a:highlight>
                  <a:srgbClr val="C0C0C0"/>
                </a:highlight>
              </a:rPr>
              <a:t>Results (News TF-IDF Models)</a:t>
            </a:r>
            <a:br>
              <a:rPr lang="en-US" sz="1800" dirty="0">
                <a:highlight>
                  <a:srgbClr val="C0C0C0"/>
                </a:highlight>
              </a:rPr>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800" dirty="0"/>
          </a:p>
        </p:txBody>
      </p:sp>
      <p:graphicFrame>
        <p:nvGraphicFramePr>
          <p:cNvPr id="3" name="Table 3">
            <a:extLst>
              <a:ext uri="{FF2B5EF4-FFF2-40B4-BE49-F238E27FC236}">
                <a16:creationId xmlns:a16="http://schemas.microsoft.com/office/drawing/2014/main" id="{73BFC116-9CB8-490D-88D2-B2D858854DF0}"/>
              </a:ext>
            </a:extLst>
          </p:cNvPr>
          <p:cNvGraphicFramePr>
            <a:graphicFrameLocks noGrp="1"/>
          </p:cNvGraphicFramePr>
          <p:nvPr>
            <p:extLst>
              <p:ext uri="{D42A27DB-BD31-4B8C-83A1-F6EECF244321}">
                <p14:modId xmlns:p14="http://schemas.microsoft.com/office/powerpoint/2010/main" val="2362156333"/>
              </p:ext>
            </p:extLst>
          </p:nvPr>
        </p:nvGraphicFramePr>
        <p:xfrm>
          <a:off x="477671" y="682387"/>
          <a:ext cx="11218459" cy="4700290"/>
        </p:xfrm>
        <a:graphic>
          <a:graphicData uri="http://schemas.openxmlformats.org/drawingml/2006/table">
            <a:tbl>
              <a:tblPr firstRow="1" bandRow="1">
                <a:tableStyleId>{5C22544A-7EE6-4342-B048-85BDC9FD1C3A}</a:tableStyleId>
              </a:tblPr>
              <a:tblGrid>
                <a:gridCol w="3070747">
                  <a:extLst>
                    <a:ext uri="{9D8B030D-6E8A-4147-A177-3AD203B41FA5}">
                      <a16:colId xmlns:a16="http://schemas.microsoft.com/office/drawing/2014/main" val="3955250860"/>
                    </a:ext>
                  </a:extLst>
                </a:gridCol>
                <a:gridCol w="1351128">
                  <a:extLst>
                    <a:ext uri="{9D8B030D-6E8A-4147-A177-3AD203B41FA5}">
                      <a16:colId xmlns:a16="http://schemas.microsoft.com/office/drawing/2014/main" val="319409544"/>
                    </a:ext>
                  </a:extLst>
                </a:gridCol>
                <a:gridCol w="1487606">
                  <a:extLst>
                    <a:ext uri="{9D8B030D-6E8A-4147-A177-3AD203B41FA5}">
                      <a16:colId xmlns:a16="http://schemas.microsoft.com/office/drawing/2014/main" val="4035673809"/>
                    </a:ext>
                  </a:extLst>
                </a:gridCol>
                <a:gridCol w="1433015">
                  <a:extLst>
                    <a:ext uri="{9D8B030D-6E8A-4147-A177-3AD203B41FA5}">
                      <a16:colId xmlns:a16="http://schemas.microsoft.com/office/drawing/2014/main" val="2793524297"/>
                    </a:ext>
                  </a:extLst>
                </a:gridCol>
                <a:gridCol w="1282890">
                  <a:extLst>
                    <a:ext uri="{9D8B030D-6E8A-4147-A177-3AD203B41FA5}">
                      <a16:colId xmlns:a16="http://schemas.microsoft.com/office/drawing/2014/main" val="1114263367"/>
                    </a:ext>
                  </a:extLst>
                </a:gridCol>
                <a:gridCol w="1433015">
                  <a:extLst>
                    <a:ext uri="{9D8B030D-6E8A-4147-A177-3AD203B41FA5}">
                      <a16:colId xmlns:a16="http://schemas.microsoft.com/office/drawing/2014/main" val="2612765048"/>
                    </a:ext>
                  </a:extLst>
                </a:gridCol>
                <a:gridCol w="1160058">
                  <a:extLst>
                    <a:ext uri="{9D8B030D-6E8A-4147-A177-3AD203B41FA5}">
                      <a16:colId xmlns:a16="http://schemas.microsoft.com/office/drawing/2014/main" val="4077692340"/>
                    </a:ext>
                  </a:extLst>
                </a:gridCol>
              </a:tblGrid>
              <a:tr h="580030">
                <a:tc>
                  <a:txBody>
                    <a:bodyPr/>
                    <a:lstStyle/>
                    <a:p>
                      <a:r>
                        <a:rPr lang="en-IN" dirty="0">
                          <a:latin typeface="Arial" panose="020B0604020202020204" pitchFamily="34" charset="0"/>
                          <a:cs typeface="Arial" panose="020B0604020202020204" pitchFamily="34" charset="0"/>
                        </a:rPr>
                        <a:t>Metrics/</a:t>
                      </a:r>
                    </a:p>
                    <a:p>
                      <a:r>
                        <a:rPr lang="en-IN" dirty="0">
                          <a:latin typeface="Arial" panose="020B0604020202020204" pitchFamily="34" charset="0"/>
                          <a:cs typeface="Arial" panose="020B0604020202020204" pitchFamily="34" charset="0"/>
                        </a:rPr>
                        <a:t>Models</a:t>
                      </a:r>
                    </a:p>
                  </a:txBody>
                  <a:tcPr/>
                </a:tc>
                <a:tc>
                  <a:txBody>
                    <a:bodyPr/>
                    <a:lstStyle/>
                    <a:p>
                      <a:r>
                        <a:rPr lang="en-IN" dirty="0">
                          <a:latin typeface="Arial" panose="020B0604020202020204" pitchFamily="34" charset="0"/>
                          <a:cs typeface="Arial" panose="020B0604020202020204" pitchFamily="34" charset="0"/>
                        </a:rPr>
                        <a:t>Accuracy</a:t>
                      </a:r>
                    </a:p>
                  </a:txBody>
                  <a:tcPr/>
                </a:tc>
                <a:tc>
                  <a:txBody>
                    <a:bodyPr/>
                    <a:lstStyle/>
                    <a:p>
                      <a:r>
                        <a:rPr lang="en-IN" dirty="0">
                          <a:latin typeface="Arial" panose="020B0604020202020204" pitchFamily="34" charset="0"/>
                          <a:cs typeface="Arial" panose="020B0604020202020204" pitchFamily="34" charset="0"/>
                        </a:rPr>
                        <a:t>Recall</a:t>
                      </a:r>
                    </a:p>
                  </a:txBody>
                  <a:tcPr/>
                </a:tc>
                <a:tc>
                  <a:txBody>
                    <a:bodyPr/>
                    <a:lstStyle/>
                    <a:p>
                      <a:r>
                        <a:rPr lang="en-IN" dirty="0">
                          <a:latin typeface="Arial" panose="020B0604020202020204" pitchFamily="34" charset="0"/>
                          <a:cs typeface="Arial" panose="020B0604020202020204" pitchFamily="34" charset="0"/>
                        </a:rPr>
                        <a:t>Precision</a:t>
                      </a:r>
                    </a:p>
                  </a:txBody>
                  <a:tcPr/>
                </a:tc>
                <a:tc>
                  <a:txBody>
                    <a:bodyPr/>
                    <a:lstStyle/>
                    <a:p>
                      <a:r>
                        <a:rPr lang="en-IN" dirty="0">
                          <a:latin typeface="Arial" panose="020B0604020202020204" pitchFamily="34" charset="0"/>
                          <a:cs typeface="Arial" panose="020B0604020202020204" pitchFamily="34" charset="0"/>
                        </a:rPr>
                        <a:t>F1-Score</a:t>
                      </a:r>
                    </a:p>
                  </a:txBody>
                  <a:tcPr/>
                </a:tc>
                <a:tc>
                  <a:txBody>
                    <a:bodyPr/>
                    <a:lstStyle/>
                    <a:p>
                      <a:r>
                        <a:rPr lang="en-IN" dirty="0">
                          <a:latin typeface="Arial" panose="020B0604020202020204" pitchFamily="34" charset="0"/>
                          <a:cs typeface="Arial" panose="020B0604020202020204" pitchFamily="34" charset="0"/>
                        </a:rPr>
                        <a:t>Specificity</a:t>
                      </a:r>
                    </a:p>
                  </a:txBody>
                  <a:tcPr/>
                </a:tc>
                <a:tc>
                  <a:txBody>
                    <a:bodyPr/>
                    <a:lstStyle/>
                    <a:p>
                      <a:r>
                        <a:rPr lang="en-IN" dirty="0">
                          <a:latin typeface="Arial" panose="020B0604020202020204" pitchFamily="34" charset="0"/>
                          <a:cs typeface="Arial" panose="020B0604020202020204" pitchFamily="34" charset="0"/>
                        </a:rPr>
                        <a:t>AUC</a:t>
                      </a:r>
                    </a:p>
                  </a:txBody>
                  <a:tcPr/>
                </a:tc>
                <a:extLst>
                  <a:ext uri="{0D108BD9-81ED-4DB2-BD59-A6C34878D82A}">
                    <a16:rowId xmlns:a16="http://schemas.microsoft.com/office/drawing/2014/main" val="3307387814"/>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NB</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0.8826</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0.8784</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0.8690</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0.8736</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0.8863</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0.8818</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05958336"/>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DT</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0.9076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0.9167</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0.8824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0.8992</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0.9002</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0.9060</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00232664"/>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LR</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0.9201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0.9282</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0.8984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0.9130</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0.9134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0.9188</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95103181"/>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RF</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0.9451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0.9365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0.9465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0.9414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0.9527</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0.9452</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49562787"/>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SVM</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0.9476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0.9611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0.9251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0.9427</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0.9365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0.9462</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65400414"/>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ANN</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0.962</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0.9671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0.9581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0.9625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0.9567</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0.9621</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21250169"/>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ConvGRUText (Highest)</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0.9811</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0.9918</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0.968</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0.9797</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0.972</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0.9819</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15475212"/>
                  </a:ext>
                </a:extLst>
              </a:tr>
            </a:tbl>
          </a:graphicData>
        </a:graphic>
      </p:graphicFrame>
    </p:spTree>
    <p:extLst>
      <p:ext uri="{BB962C8B-B14F-4D97-AF65-F5344CB8AC3E}">
        <p14:creationId xmlns:p14="http://schemas.microsoft.com/office/powerpoint/2010/main" val="246236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336275"/>
          </a:xfrm>
        </p:spPr>
        <p:txBody>
          <a:bodyPr/>
          <a:lstStyle/>
          <a:p>
            <a:pPr algn="ctr"/>
            <a:r>
              <a:rPr lang="en-US" sz="2400" b="1" dirty="0">
                <a:highlight>
                  <a:srgbClr val="C0C0C0"/>
                </a:highlight>
              </a:rPr>
              <a:t>Results (News Boolean Models)</a:t>
            </a:r>
            <a:br>
              <a:rPr lang="en-US" sz="1800" dirty="0">
                <a:highlight>
                  <a:srgbClr val="C0C0C0"/>
                </a:highlight>
              </a:rPr>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800" dirty="0"/>
          </a:p>
        </p:txBody>
      </p:sp>
      <p:graphicFrame>
        <p:nvGraphicFramePr>
          <p:cNvPr id="3" name="Table 3">
            <a:extLst>
              <a:ext uri="{FF2B5EF4-FFF2-40B4-BE49-F238E27FC236}">
                <a16:creationId xmlns:a16="http://schemas.microsoft.com/office/drawing/2014/main" id="{73BFC116-9CB8-490D-88D2-B2D858854DF0}"/>
              </a:ext>
            </a:extLst>
          </p:cNvPr>
          <p:cNvGraphicFramePr>
            <a:graphicFrameLocks noGrp="1"/>
          </p:cNvGraphicFramePr>
          <p:nvPr>
            <p:extLst>
              <p:ext uri="{D42A27DB-BD31-4B8C-83A1-F6EECF244321}">
                <p14:modId xmlns:p14="http://schemas.microsoft.com/office/powerpoint/2010/main" val="147274921"/>
              </p:ext>
            </p:extLst>
          </p:nvPr>
        </p:nvGraphicFramePr>
        <p:xfrm>
          <a:off x="477671" y="682387"/>
          <a:ext cx="11218459" cy="4700290"/>
        </p:xfrm>
        <a:graphic>
          <a:graphicData uri="http://schemas.openxmlformats.org/drawingml/2006/table">
            <a:tbl>
              <a:tblPr firstRow="1" bandRow="1">
                <a:tableStyleId>{5C22544A-7EE6-4342-B048-85BDC9FD1C3A}</a:tableStyleId>
              </a:tblPr>
              <a:tblGrid>
                <a:gridCol w="3070747">
                  <a:extLst>
                    <a:ext uri="{9D8B030D-6E8A-4147-A177-3AD203B41FA5}">
                      <a16:colId xmlns:a16="http://schemas.microsoft.com/office/drawing/2014/main" val="3955250860"/>
                    </a:ext>
                  </a:extLst>
                </a:gridCol>
                <a:gridCol w="1351128">
                  <a:extLst>
                    <a:ext uri="{9D8B030D-6E8A-4147-A177-3AD203B41FA5}">
                      <a16:colId xmlns:a16="http://schemas.microsoft.com/office/drawing/2014/main" val="319409544"/>
                    </a:ext>
                  </a:extLst>
                </a:gridCol>
                <a:gridCol w="1487606">
                  <a:extLst>
                    <a:ext uri="{9D8B030D-6E8A-4147-A177-3AD203B41FA5}">
                      <a16:colId xmlns:a16="http://schemas.microsoft.com/office/drawing/2014/main" val="4035673809"/>
                    </a:ext>
                  </a:extLst>
                </a:gridCol>
                <a:gridCol w="1433015">
                  <a:extLst>
                    <a:ext uri="{9D8B030D-6E8A-4147-A177-3AD203B41FA5}">
                      <a16:colId xmlns:a16="http://schemas.microsoft.com/office/drawing/2014/main" val="2793524297"/>
                    </a:ext>
                  </a:extLst>
                </a:gridCol>
                <a:gridCol w="1282890">
                  <a:extLst>
                    <a:ext uri="{9D8B030D-6E8A-4147-A177-3AD203B41FA5}">
                      <a16:colId xmlns:a16="http://schemas.microsoft.com/office/drawing/2014/main" val="1114263367"/>
                    </a:ext>
                  </a:extLst>
                </a:gridCol>
                <a:gridCol w="1433015">
                  <a:extLst>
                    <a:ext uri="{9D8B030D-6E8A-4147-A177-3AD203B41FA5}">
                      <a16:colId xmlns:a16="http://schemas.microsoft.com/office/drawing/2014/main" val="2612765048"/>
                    </a:ext>
                  </a:extLst>
                </a:gridCol>
                <a:gridCol w="1160058">
                  <a:extLst>
                    <a:ext uri="{9D8B030D-6E8A-4147-A177-3AD203B41FA5}">
                      <a16:colId xmlns:a16="http://schemas.microsoft.com/office/drawing/2014/main" val="4077692340"/>
                    </a:ext>
                  </a:extLst>
                </a:gridCol>
              </a:tblGrid>
              <a:tr h="580030">
                <a:tc>
                  <a:txBody>
                    <a:bodyPr/>
                    <a:lstStyle/>
                    <a:p>
                      <a:r>
                        <a:rPr lang="en-IN" dirty="0">
                          <a:latin typeface="Arial" panose="020B0604020202020204" pitchFamily="34" charset="0"/>
                          <a:cs typeface="Arial" panose="020B0604020202020204" pitchFamily="34" charset="0"/>
                        </a:rPr>
                        <a:t>Metrics/</a:t>
                      </a:r>
                    </a:p>
                    <a:p>
                      <a:r>
                        <a:rPr lang="en-IN" dirty="0">
                          <a:latin typeface="Arial" panose="020B0604020202020204" pitchFamily="34" charset="0"/>
                          <a:cs typeface="Arial" panose="020B0604020202020204" pitchFamily="34" charset="0"/>
                        </a:rPr>
                        <a:t>Models</a:t>
                      </a:r>
                    </a:p>
                  </a:txBody>
                  <a:tcPr/>
                </a:tc>
                <a:tc>
                  <a:txBody>
                    <a:bodyPr/>
                    <a:lstStyle/>
                    <a:p>
                      <a:r>
                        <a:rPr lang="en-IN" dirty="0">
                          <a:latin typeface="Arial" panose="020B0604020202020204" pitchFamily="34" charset="0"/>
                          <a:cs typeface="Arial" panose="020B0604020202020204" pitchFamily="34" charset="0"/>
                        </a:rPr>
                        <a:t>Accuracy</a:t>
                      </a:r>
                    </a:p>
                  </a:txBody>
                  <a:tcPr/>
                </a:tc>
                <a:tc>
                  <a:txBody>
                    <a:bodyPr/>
                    <a:lstStyle/>
                    <a:p>
                      <a:r>
                        <a:rPr lang="en-IN" dirty="0">
                          <a:latin typeface="Arial" panose="020B0604020202020204" pitchFamily="34" charset="0"/>
                          <a:cs typeface="Arial" panose="020B0604020202020204" pitchFamily="34" charset="0"/>
                        </a:rPr>
                        <a:t>Recall</a:t>
                      </a:r>
                    </a:p>
                  </a:txBody>
                  <a:tcPr/>
                </a:tc>
                <a:tc>
                  <a:txBody>
                    <a:bodyPr/>
                    <a:lstStyle/>
                    <a:p>
                      <a:r>
                        <a:rPr lang="en-IN" dirty="0">
                          <a:latin typeface="Arial" panose="020B0604020202020204" pitchFamily="34" charset="0"/>
                          <a:cs typeface="Arial" panose="020B0604020202020204" pitchFamily="34" charset="0"/>
                        </a:rPr>
                        <a:t>Precision</a:t>
                      </a:r>
                    </a:p>
                  </a:txBody>
                  <a:tcPr/>
                </a:tc>
                <a:tc>
                  <a:txBody>
                    <a:bodyPr/>
                    <a:lstStyle/>
                    <a:p>
                      <a:r>
                        <a:rPr lang="en-IN" dirty="0">
                          <a:latin typeface="Arial" panose="020B0604020202020204" pitchFamily="34" charset="0"/>
                          <a:cs typeface="Arial" panose="020B0604020202020204" pitchFamily="34" charset="0"/>
                        </a:rPr>
                        <a:t>F1-Score</a:t>
                      </a:r>
                    </a:p>
                  </a:txBody>
                  <a:tcPr/>
                </a:tc>
                <a:tc>
                  <a:txBody>
                    <a:bodyPr/>
                    <a:lstStyle/>
                    <a:p>
                      <a:r>
                        <a:rPr lang="en-IN" dirty="0">
                          <a:latin typeface="Arial" panose="020B0604020202020204" pitchFamily="34" charset="0"/>
                          <a:cs typeface="Arial" panose="020B0604020202020204" pitchFamily="34" charset="0"/>
                        </a:rPr>
                        <a:t>Specificity</a:t>
                      </a:r>
                    </a:p>
                  </a:txBody>
                  <a:tcPr/>
                </a:tc>
                <a:tc>
                  <a:txBody>
                    <a:bodyPr/>
                    <a:lstStyle/>
                    <a:p>
                      <a:r>
                        <a:rPr lang="en-IN" dirty="0">
                          <a:latin typeface="Arial" panose="020B0604020202020204" pitchFamily="34" charset="0"/>
                          <a:cs typeface="Arial" panose="020B0604020202020204" pitchFamily="34" charset="0"/>
                        </a:rPr>
                        <a:t>AUC</a:t>
                      </a:r>
                    </a:p>
                  </a:txBody>
                  <a:tcPr/>
                </a:tc>
                <a:extLst>
                  <a:ext uri="{0D108BD9-81ED-4DB2-BD59-A6C34878D82A}">
                    <a16:rowId xmlns:a16="http://schemas.microsoft.com/office/drawing/2014/main" val="3307387814"/>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NB</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0.7481</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0.7893</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0.6293</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0.7237</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0.7409</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05958336"/>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DT</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0.8953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0.9008</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0.872</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0.8861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0.8907</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0.8938</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00232664"/>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LR</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0.9076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0.936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0.861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0.8969</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0.8862</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0.9047</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95103181"/>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RF</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0.9262</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0.907</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0.9385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0.9224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0.9443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0.92</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49562787"/>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SVM</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0.9326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0.9545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0.8984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0.9256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0.9154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0.9305</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65400414"/>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ANN</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0.9561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0.9781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0.9349</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0.956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0.935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0.9565</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21250169"/>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ConvGRUText (Highest)</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0.9899</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0.9945</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0.9837</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0.9891</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0.986</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0.9902</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15475212"/>
                  </a:ext>
                </a:extLst>
              </a:tr>
            </a:tbl>
          </a:graphicData>
        </a:graphic>
      </p:graphicFrame>
    </p:spTree>
    <p:extLst>
      <p:ext uri="{BB962C8B-B14F-4D97-AF65-F5344CB8AC3E}">
        <p14:creationId xmlns:p14="http://schemas.microsoft.com/office/powerpoint/2010/main" val="1211986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336275"/>
          </a:xfrm>
        </p:spPr>
        <p:txBody>
          <a:bodyPr/>
          <a:lstStyle/>
          <a:p>
            <a:pPr algn="ctr"/>
            <a:r>
              <a:rPr lang="en-US" sz="2400" b="1" dirty="0">
                <a:highlight>
                  <a:srgbClr val="C0C0C0"/>
                </a:highlight>
              </a:rPr>
              <a:t>Results (Reviews TF Models)</a:t>
            </a:r>
            <a:br>
              <a:rPr lang="en-US" sz="1800" dirty="0">
                <a:highlight>
                  <a:srgbClr val="C0C0C0"/>
                </a:highlight>
              </a:rPr>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800" dirty="0"/>
          </a:p>
        </p:txBody>
      </p:sp>
      <p:graphicFrame>
        <p:nvGraphicFramePr>
          <p:cNvPr id="3" name="Table 3">
            <a:extLst>
              <a:ext uri="{FF2B5EF4-FFF2-40B4-BE49-F238E27FC236}">
                <a16:creationId xmlns:a16="http://schemas.microsoft.com/office/drawing/2014/main" id="{73BFC116-9CB8-490D-88D2-B2D858854DF0}"/>
              </a:ext>
            </a:extLst>
          </p:cNvPr>
          <p:cNvGraphicFramePr>
            <a:graphicFrameLocks noGrp="1"/>
          </p:cNvGraphicFramePr>
          <p:nvPr>
            <p:extLst>
              <p:ext uri="{D42A27DB-BD31-4B8C-83A1-F6EECF244321}">
                <p14:modId xmlns:p14="http://schemas.microsoft.com/office/powerpoint/2010/main" val="1082501668"/>
              </p:ext>
            </p:extLst>
          </p:nvPr>
        </p:nvGraphicFramePr>
        <p:xfrm>
          <a:off x="477671" y="682387"/>
          <a:ext cx="11218459" cy="4700290"/>
        </p:xfrm>
        <a:graphic>
          <a:graphicData uri="http://schemas.openxmlformats.org/drawingml/2006/table">
            <a:tbl>
              <a:tblPr firstRow="1" bandRow="1">
                <a:tableStyleId>{5C22544A-7EE6-4342-B048-85BDC9FD1C3A}</a:tableStyleId>
              </a:tblPr>
              <a:tblGrid>
                <a:gridCol w="3070747">
                  <a:extLst>
                    <a:ext uri="{9D8B030D-6E8A-4147-A177-3AD203B41FA5}">
                      <a16:colId xmlns:a16="http://schemas.microsoft.com/office/drawing/2014/main" val="3955250860"/>
                    </a:ext>
                  </a:extLst>
                </a:gridCol>
                <a:gridCol w="1351128">
                  <a:extLst>
                    <a:ext uri="{9D8B030D-6E8A-4147-A177-3AD203B41FA5}">
                      <a16:colId xmlns:a16="http://schemas.microsoft.com/office/drawing/2014/main" val="319409544"/>
                    </a:ext>
                  </a:extLst>
                </a:gridCol>
                <a:gridCol w="1487606">
                  <a:extLst>
                    <a:ext uri="{9D8B030D-6E8A-4147-A177-3AD203B41FA5}">
                      <a16:colId xmlns:a16="http://schemas.microsoft.com/office/drawing/2014/main" val="4035673809"/>
                    </a:ext>
                  </a:extLst>
                </a:gridCol>
                <a:gridCol w="1433015">
                  <a:extLst>
                    <a:ext uri="{9D8B030D-6E8A-4147-A177-3AD203B41FA5}">
                      <a16:colId xmlns:a16="http://schemas.microsoft.com/office/drawing/2014/main" val="2793524297"/>
                    </a:ext>
                  </a:extLst>
                </a:gridCol>
                <a:gridCol w="1282890">
                  <a:extLst>
                    <a:ext uri="{9D8B030D-6E8A-4147-A177-3AD203B41FA5}">
                      <a16:colId xmlns:a16="http://schemas.microsoft.com/office/drawing/2014/main" val="1114263367"/>
                    </a:ext>
                  </a:extLst>
                </a:gridCol>
                <a:gridCol w="1433015">
                  <a:extLst>
                    <a:ext uri="{9D8B030D-6E8A-4147-A177-3AD203B41FA5}">
                      <a16:colId xmlns:a16="http://schemas.microsoft.com/office/drawing/2014/main" val="2612765048"/>
                    </a:ext>
                  </a:extLst>
                </a:gridCol>
                <a:gridCol w="1160058">
                  <a:extLst>
                    <a:ext uri="{9D8B030D-6E8A-4147-A177-3AD203B41FA5}">
                      <a16:colId xmlns:a16="http://schemas.microsoft.com/office/drawing/2014/main" val="4077692340"/>
                    </a:ext>
                  </a:extLst>
                </a:gridCol>
              </a:tblGrid>
              <a:tr h="580030">
                <a:tc>
                  <a:txBody>
                    <a:bodyPr/>
                    <a:lstStyle/>
                    <a:p>
                      <a:r>
                        <a:rPr lang="en-IN" dirty="0">
                          <a:latin typeface="Arial" panose="020B0604020202020204" pitchFamily="34" charset="0"/>
                          <a:cs typeface="Arial" panose="020B0604020202020204" pitchFamily="34" charset="0"/>
                        </a:rPr>
                        <a:t>Metrics/</a:t>
                      </a:r>
                    </a:p>
                    <a:p>
                      <a:r>
                        <a:rPr lang="en-IN" dirty="0">
                          <a:latin typeface="Arial" panose="020B0604020202020204" pitchFamily="34" charset="0"/>
                          <a:cs typeface="Arial" panose="020B0604020202020204" pitchFamily="34" charset="0"/>
                        </a:rPr>
                        <a:t>Models</a:t>
                      </a:r>
                    </a:p>
                  </a:txBody>
                  <a:tcPr/>
                </a:tc>
                <a:tc>
                  <a:txBody>
                    <a:bodyPr/>
                    <a:lstStyle/>
                    <a:p>
                      <a:r>
                        <a:rPr lang="en-IN" dirty="0">
                          <a:latin typeface="Arial" panose="020B0604020202020204" pitchFamily="34" charset="0"/>
                          <a:cs typeface="Arial" panose="020B0604020202020204" pitchFamily="34" charset="0"/>
                        </a:rPr>
                        <a:t>Accuracy</a:t>
                      </a:r>
                    </a:p>
                  </a:txBody>
                  <a:tcPr/>
                </a:tc>
                <a:tc>
                  <a:txBody>
                    <a:bodyPr/>
                    <a:lstStyle/>
                    <a:p>
                      <a:r>
                        <a:rPr lang="en-IN" dirty="0">
                          <a:latin typeface="Arial" panose="020B0604020202020204" pitchFamily="34" charset="0"/>
                          <a:cs typeface="Arial" panose="020B0604020202020204" pitchFamily="34" charset="0"/>
                        </a:rPr>
                        <a:t>Recall</a:t>
                      </a:r>
                    </a:p>
                  </a:txBody>
                  <a:tcPr/>
                </a:tc>
                <a:tc>
                  <a:txBody>
                    <a:bodyPr/>
                    <a:lstStyle/>
                    <a:p>
                      <a:r>
                        <a:rPr lang="en-IN" dirty="0">
                          <a:latin typeface="Arial" panose="020B0604020202020204" pitchFamily="34" charset="0"/>
                          <a:cs typeface="Arial" panose="020B0604020202020204" pitchFamily="34" charset="0"/>
                        </a:rPr>
                        <a:t>Precision</a:t>
                      </a:r>
                    </a:p>
                  </a:txBody>
                  <a:tcPr/>
                </a:tc>
                <a:tc>
                  <a:txBody>
                    <a:bodyPr/>
                    <a:lstStyle/>
                    <a:p>
                      <a:r>
                        <a:rPr lang="en-IN" dirty="0">
                          <a:latin typeface="Arial" panose="020B0604020202020204" pitchFamily="34" charset="0"/>
                          <a:cs typeface="Arial" panose="020B0604020202020204" pitchFamily="34" charset="0"/>
                        </a:rPr>
                        <a:t>F1-Score</a:t>
                      </a:r>
                    </a:p>
                  </a:txBody>
                  <a:tcPr/>
                </a:tc>
                <a:tc>
                  <a:txBody>
                    <a:bodyPr/>
                    <a:lstStyle/>
                    <a:p>
                      <a:r>
                        <a:rPr lang="en-IN" dirty="0">
                          <a:latin typeface="Arial" panose="020B0604020202020204" pitchFamily="34" charset="0"/>
                          <a:cs typeface="Arial" panose="020B0604020202020204" pitchFamily="34" charset="0"/>
                        </a:rPr>
                        <a:t>Specificity</a:t>
                      </a:r>
                    </a:p>
                  </a:txBody>
                  <a:tcPr/>
                </a:tc>
                <a:tc>
                  <a:txBody>
                    <a:bodyPr/>
                    <a:lstStyle/>
                    <a:p>
                      <a:r>
                        <a:rPr lang="en-IN" dirty="0">
                          <a:latin typeface="Arial" panose="020B0604020202020204" pitchFamily="34" charset="0"/>
                          <a:cs typeface="Arial" panose="020B0604020202020204" pitchFamily="34" charset="0"/>
                        </a:rPr>
                        <a:t>AUC</a:t>
                      </a:r>
                    </a:p>
                  </a:txBody>
                  <a:tcPr/>
                </a:tc>
                <a:extLst>
                  <a:ext uri="{0D108BD9-81ED-4DB2-BD59-A6C34878D82A}">
                    <a16:rowId xmlns:a16="http://schemas.microsoft.com/office/drawing/2014/main" val="3307387814"/>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RF</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0.7031</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0.7152</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0.675</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0.6945</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0.6923</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0.7031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05958336"/>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DT</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0.7406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0.7692</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0.6875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0.726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0.7175</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0.7406</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00232664"/>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NB</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0.7875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0.7614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0.8375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0.7976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0.8194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0.7875</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95103181"/>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ANN</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0.7934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0.8011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0.8057</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0.8033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0.7848</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0.7928</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49562787"/>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LR</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0.8281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0.8302</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0.825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0.8275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0.8261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0.8281</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65400414"/>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SVM</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0.8281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0.8344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0.8187</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0.8264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0.8221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0.8281</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21250169"/>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ConvGRUText (Highest)</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0.8375</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0.822</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0.8535</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0.8375</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0.8535</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0.8377</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15475212"/>
                  </a:ext>
                </a:extLst>
              </a:tr>
            </a:tbl>
          </a:graphicData>
        </a:graphic>
      </p:graphicFrame>
    </p:spTree>
    <p:extLst>
      <p:ext uri="{BB962C8B-B14F-4D97-AF65-F5344CB8AC3E}">
        <p14:creationId xmlns:p14="http://schemas.microsoft.com/office/powerpoint/2010/main" val="375678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336275"/>
          </a:xfrm>
        </p:spPr>
        <p:txBody>
          <a:bodyPr/>
          <a:lstStyle/>
          <a:p>
            <a:pPr algn="ctr"/>
            <a:r>
              <a:rPr lang="en-US" sz="2400" b="1" dirty="0">
                <a:highlight>
                  <a:srgbClr val="C0C0C0"/>
                </a:highlight>
              </a:rPr>
              <a:t>Results (Reviews TF-IDF Models)</a:t>
            </a:r>
            <a:br>
              <a:rPr lang="en-US" sz="1800" dirty="0">
                <a:highlight>
                  <a:srgbClr val="C0C0C0"/>
                </a:highlight>
              </a:rPr>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800" dirty="0"/>
          </a:p>
        </p:txBody>
      </p:sp>
      <p:graphicFrame>
        <p:nvGraphicFramePr>
          <p:cNvPr id="3" name="Table 3">
            <a:extLst>
              <a:ext uri="{FF2B5EF4-FFF2-40B4-BE49-F238E27FC236}">
                <a16:creationId xmlns:a16="http://schemas.microsoft.com/office/drawing/2014/main" id="{73BFC116-9CB8-490D-88D2-B2D858854DF0}"/>
              </a:ext>
            </a:extLst>
          </p:cNvPr>
          <p:cNvGraphicFramePr>
            <a:graphicFrameLocks noGrp="1"/>
          </p:cNvGraphicFramePr>
          <p:nvPr>
            <p:extLst>
              <p:ext uri="{D42A27DB-BD31-4B8C-83A1-F6EECF244321}">
                <p14:modId xmlns:p14="http://schemas.microsoft.com/office/powerpoint/2010/main" val="24586208"/>
              </p:ext>
            </p:extLst>
          </p:nvPr>
        </p:nvGraphicFramePr>
        <p:xfrm>
          <a:off x="477671" y="682387"/>
          <a:ext cx="11218459" cy="4700290"/>
        </p:xfrm>
        <a:graphic>
          <a:graphicData uri="http://schemas.openxmlformats.org/drawingml/2006/table">
            <a:tbl>
              <a:tblPr firstRow="1" bandRow="1">
                <a:tableStyleId>{5C22544A-7EE6-4342-B048-85BDC9FD1C3A}</a:tableStyleId>
              </a:tblPr>
              <a:tblGrid>
                <a:gridCol w="3070747">
                  <a:extLst>
                    <a:ext uri="{9D8B030D-6E8A-4147-A177-3AD203B41FA5}">
                      <a16:colId xmlns:a16="http://schemas.microsoft.com/office/drawing/2014/main" val="3955250860"/>
                    </a:ext>
                  </a:extLst>
                </a:gridCol>
                <a:gridCol w="1351128">
                  <a:extLst>
                    <a:ext uri="{9D8B030D-6E8A-4147-A177-3AD203B41FA5}">
                      <a16:colId xmlns:a16="http://schemas.microsoft.com/office/drawing/2014/main" val="319409544"/>
                    </a:ext>
                  </a:extLst>
                </a:gridCol>
                <a:gridCol w="1487606">
                  <a:extLst>
                    <a:ext uri="{9D8B030D-6E8A-4147-A177-3AD203B41FA5}">
                      <a16:colId xmlns:a16="http://schemas.microsoft.com/office/drawing/2014/main" val="4035673809"/>
                    </a:ext>
                  </a:extLst>
                </a:gridCol>
                <a:gridCol w="1433015">
                  <a:extLst>
                    <a:ext uri="{9D8B030D-6E8A-4147-A177-3AD203B41FA5}">
                      <a16:colId xmlns:a16="http://schemas.microsoft.com/office/drawing/2014/main" val="2793524297"/>
                    </a:ext>
                  </a:extLst>
                </a:gridCol>
                <a:gridCol w="1282890">
                  <a:extLst>
                    <a:ext uri="{9D8B030D-6E8A-4147-A177-3AD203B41FA5}">
                      <a16:colId xmlns:a16="http://schemas.microsoft.com/office/drawing/2014/main" val="1114263367"/>
                    </a:ext>
                  </a:extLst>
                </a:gridCol>
                <a:gridCol w="1433015">
                  <a:extLst>
                    <a:ext uri="{9D8B030D-6E8A-4147-A177-3AD203B41FA5}">
                      <a16:colId xmlns:a16="http://schemas.microsoft.com/office/drawing/2014/main" val="2612765048"/>
                    </a:ext>
                  </a:extLst>
                </a:gridCol>
                <a:gridCol w="1160058">
                  <a:extLst>
                    <a:ext uri="{9D8B030D-6E8A-4147-A177-3AD203B41FA5}">
                      <a16:colId xmlns:a16="http://schemas.microsoft.com/office/drawing/2014/main" val="4077692340"/>
                    </a:ext>
                  </a:extLst>
                </a:gridCol>
              </a:tblGrid>
              <a:tr h="580030">
                <a:tc>
                  <a:txBody>
                    <a:bodyPr/>
                    <a:lstStyle/>
                    <a:p>
                      <a:r>
                        <a:rPr lang="en-IN" dirty="0">
                          <a:latin typeface="Arial" panose="020B0604020202020204" pitchFamily="34" charset="0"/>
                          <a:cs typeface="Arial" panose="020B0604020202020204" pitchFamily="34" charset="0"/>
                        </a:rPr>
                        <a:t>Metrics/</a:t>
                      </a:r>
                    </a:p>
                    <a:p>
                      <a:r>
                        <a:rPr lang="en-IN" dirty="0">
                          <a:latin typeface="Arial" panose="020B0604020202020204" pitchFamily="34" charset="0"/>
                          <a:cs typeface="Arial" panose="020B0604020202020204" pitchFamily="34" charset="0"/>
                        </a:rPr>
                        <a:t>Models</a:t>
                      </a:r>
                    </a:p>
                  </a:txBody>
                  <a:tcPr/>
                </a:tc>
                <a:tc>
                  <a:txBody>
                    <a:bodyPr/>
                    <a:lstStyle/>
                    <a:p>
                      <a:r>
                        <a:rPr lang="en-IN" dirty="0">
                          <a:latin typeface="Arial" panose="020B0604020202020204" pitchFamily="34" charset="0"/>
                          <a:cs typeface="Arial" panose="020B0604020202020204" pitchFamily="34" charset="0"/>
                        </a:rPr>
                        <a:t>Accuracy</a:t>
                      </a:r>
                    </a:p>
                  </a:txBody>
                  <a:tcPr/>
                </a:tc>
                <a:tc>
                  <a:txBody>
                    <a:bodyPr/>
                    <a:lstStyle/>
                    <a:p>
                      <a:r>
                        <a:rPr lang="en-IN" dirty="0">
                          <a:latin typeface="Arial" panose="020B0604020202020204" pitchFamily="34" charset="0"/>
                          <a:cs typeface="Arial" panose="020B0604020202020204" pitchFamily="34" charset="0"/>
                        </a:rPr>
                        <a:t>Recall</a:t>
                      </a:r>
                    </a:p>
                  </a:txBody>
                  <a:tcPr/>
                </a:tc>
                <a:tc>
                  <a:txBody>
                    <a:bodyPr/>
                    <a:lstStyle/>
                    <a:p>
                      <a:r>
                        <a:rPr lang="en-IN" dirty="0">
                          <a:latin typeface="Arial" panose="020B0604020202020204" pitchFamily="34" charset="0"/>
                          <a:cs typeface="Arial" panose="020B0604020202020204" pitchFamily="34" charset="0"/>
                        </a:rPr>
                        <a:t>Precision</a:t>
                      </a:r>
                    </a:p>
                  </a:txBody>
                  <a:tcPr/>
                </a:tc>
                <a:tc>
                  <a:txBody>
                    <a:bodyPr/>
                    <a:lstStyle/>
                    <a:p>
                      <a:r>
                        <a:rPr lang="en-IN" dirty="0">
                          <a:latin typeface="Arial" panose="020B0604020202020204" pitchFamily="34" charset="0"/>
                          <a:cs typeface="Arial" panose="020B0604020202020204" pitchFamily="34" charset="0"/>
                        </a:rPr>
                        <a:t>F1-Score</a:t>
                      </a:r>
                    </a:p>
                  </a:txBody>
                  <a:tcPr/>
                </a:tc>
                <a:tc>
                  <a:txBody>
                    <a:bodyPr/>
                    <a:lstStyle/>
                    <a:p>
                      <a:r>
                        <a:rPr lang="en-IN" dirty="0">
                          <a:latin typeface="Arial" panose="020B0604020202020204" pitchFamily="34" charset="0"/>
                          <a:cs typeface="Arial" panose="020B0604020202020204" pitchFamily="34" charset="0"/>
                        </a:rPr>
                        <a:t>Specificity</a:t>
                      </a:r>
                    </a:p>
                  </a:txBody>
                  <a:tcPr/>
                </a:tc>
                <a:tc>
                  <a:txBody>
                    <a:bodyPr/>
                    <a:lstStyle/>
                    <a:p>
                      <a:r>
                        <a:rPr lang="en-IN" dirty="0">
                          <a:latin typeface="Arial" panose="020B0604020202020204" pitchFamily="34" charset="0"/>
                          <a:cs typeface="Arial" panose="020B0604020202020204" pitchFamily="34" charset="0"/>
                        </a:rPr>
                        <a:t>AUC</a:t>
                      </a:r>
                    </a:p>
                  </a:txBody>
                  <a:tcPr/>
                </a:tc>
                <a:extLst>
                  <a:ext uri="{0D108BD9-81ED-4DB2-BD59-A6C34878D82A}">
                    <a16:rowId xmlns:a16="http://schemas.microsoft.com/office/drawing/2014/main" val="3307387814"/>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DT</a:t>
                      </a:r>
                    </a:p>
                  </a:txBody>
                  <a:tcPr marL="0" marR="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0.7031</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0.7019</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0.7063</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0.704</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0.7044</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0.7031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05958336"/>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RF</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0.7531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0.7341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0.7938</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0.7627</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0.7755</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0.7531</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00232664"/>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ANN</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0.8054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0.8235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0.8115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0.7866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0.8057</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95103181"/>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NB</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0.8094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0.8037</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0.8188</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0.8111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0.8153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0.8094</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49562787"/>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SVM</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0.8188</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0.811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0.8312</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0.8209</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0.8269</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0.8188</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65400414"/>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LR</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0.8344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0.8365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0.8313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0.8338</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0.8323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0.8344</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21250169"/>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ConvGRUText (Highest)</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0.8562</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0.8527</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0.8633</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0.858</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0.8598</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0.8563</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15475212"/>
                  </a:ext>
                </a:extLst>
              </a:tr>
            </a:tbl>
          </a:graphicData>
        </a:graphic>
      </p:graphicFrame>
    </p:spTree>
    <p:extLst>
      <p:ext uri="{BB962C8B-B14F-4D97-AF65-F5344CB8AC3E}">
        <p14:creationId xmlns:p14="http://schemas.microsoft.com/office/powerpoint/2010/main" val="2717941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336275"/>
          </a:xfrm>
        </p:spPr>
        <p:txBody>
          <a:bodyPr/>
          <a:lstStyle/>
          <a:p>
            <a:pPr algn="ctr"/>
            <a:r>
              <a:rPr lang="en-US" sz="2400" b="1" dirty="0">
                <a:highlight>
                  <a:srgbClr val="C0C0C0"/>
                </a:highlight>
              </a:rPr>
              <a:t>Results (Reviews Boolean Models)</a:t>
            </a:r>
            <a:br>
              <a:rPr lang="en-US" sz="1800" dirty="0">
                <a:highlight>
                  <a:srgbClr val="C0C0C0"/>
                </a:highlight>
              </a:rPr>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800" dirty="0"/>
          </a:p>
        </p:txBody>
      </p:sp>
      <p:graphicFrame>
        <p:nvGraphicFramePr>
          <p:cNvPr id="3" name="Table 3">
            <a:extLst>
              <a:ext uri="{FF2B5EF4-FFF2-40B4-BE49-F238E27FC236}">
                <a16:creationId xmlns:a16="http://schemas.microsoft.com/office/drawing/2014/main" id="{73BFC116-9CB8-490D-88D2-B2D858854DF0}"/>
              </a:ext>
            </a:extLst>
          </p:cNvPr>
          <p:cNvGraphicFramePr>
            <a:graphicFrameLocks noGrp="1"/>
          </p:cNvGraphicFramePr>
          <p:nvPr>
            <p:extLst>
              <p:ext uri="{D42A27DB-BD31-4B8C-83A1-F6EECF244321}">
                <p14:modId xmlns:p14="http://schemas.microsoft.com/office/powerpoint/2010/main" val="1572384925"/>
              </p:ext>
            </p:extLst>
          </p:nvPr>
        </p:nvGraphicFramePr>
        <p:xfrm>
          <a:off x="477671" y="682387"/>
          <a:ext cx="11218459" cy="4700290"/>
        </p:xfrm>
        <a:graphic>
          <a:graphicData uri="http://schemas.openxmlformats.org/drawingml/2006/table">
            <a:tbl>
              <a:tblPr firstRow="1" bandRow="1">
                <a:tableStyleId>{5C22544A-7EE6-4342-B048-85BDC9FD1C3A}</a:tableStyleId>
              </a:tblPr>
              <a:tblGrid>
                <a:gridCol w="3070747">
                  <a:extLst>
                    <a:ext uri="{9D8B030D-6E8A-4147-A177-3AD203B41FA5}">
                      <a16:colId xmlns:a16="http://schemas.microsoft.com/office/drawing/2014/main" val="3955250860"/>
                    </a:ext>
                  </a:extLst>
                </a:gridCol>
                <a:gridCol w="1351128">
                  <a:extLst>
                    <a:ext uri="{9D8B030D-6E8A-4147-A177-3AD203B41FA5}">
                      <a16:colId xmlns:a16="http://schemas.microsoft.com/office/drawing/2014/main" val="319409544"/>
                    </a:ext>
                  </a:extLst>
                </a:gridCol>
                <a:gridCol w="1487606">
                  <a:extLst>
                    <a:ext uri="{9D8B030D-6E8A-4147-A177-3AD203B41FA5}">
                      <a16:colId xmlns:a16="http://schemas.microsoft.com/office/drawing/2014/main" val="4035673809"/>
                    </a:ext>
                  </a:extLst>
                </a:gridCol>
                <a:gridCol w="1433015">
                  <a:extLst>
                    <a:ext uri="{9D8B030D-6E8A-4147-A177-3AD203B41FA5}">
                      <a16:colId xmlns:a16="http://schemas.microsoft.com/office/drawing/2014/main" val="2793524297"/>
                    </a:ext>
                  </a:extLst>
                </a:gridCol>
                <a:gridCol w="1282890">
                  <a:extLst>
                    <a:ext uri="{9D8B030D-6E8A-4147-A177-3AD203B41FA5}">
                      <a16:colId xmlns:a16="http://schemas.microsoft.com/office/drawing/2014/main" val="1114263367"/>
                    </a:ext>
                  </a:extLst>
                </a:gridCol>
                <a:gridCol w="1433015">
                  <a:extLst>
                    <a:ext uri="{9D8B030D-6E8A-4147-A177-3AD203B41FA5}">
                      <a16:colId xmlns:a16="http://schemas.microsoft.com/office/drawing/2014/main" val="2612765048"/>
                    </a:ext>
                  </a:extLst>
                </a:gridCol>
                <a:gridCol w="1160058">
                  <a:extLst>
                    <a:ext uri="{9D8B030D-6E8A-4147-A177-3AD203B41FA5}">
                      <a16:colId xmlns:a16="http://schemas.microsoft.com/office/drawing/2014/main" val="4077692340"/>
                    </a:ext>
                  </a:extLst>
                </a:gridCol>
              </a:tblGrid>
              <a:tr h="580030">
                <a:tc>
                  <a:txBody>
                    <a:bodyPr/>
                    <a:lstStyle/>
                    <a:p>
                      <a:r>
                        <a:rPr lang="en-IN" dirty="0">
                          <a:latin typeface="Arial" panose="020B0604020202020204" pitchFamily="34" charset="0"/>
                          <a:cs typeface="Arial" panose="020B0604020202020204" pitchFamily="34" charset="0"/>
                        </a:rPr>
                        <a:t>Metrics/</a:t>
                      </a:r>
                    </a:p>
                    <a:p>
                      <a:r>
                        <a:rPr lang="en-IN" dirty="0">
                          <a:latin typeface="Arial" panose="020B0604020202020204" pitchFamily="34" charset="0"/>
                          <a:cs typeface="Arial" panose="020B0604020202020204" pitchFamily="34" charset="0"/>
                        </a:rPr>
                        <a:t>Models</a:t>
                      </a:r>
                    </a:p>
                  </a:txBody>
                  <a:tcPr/>
                </a:tc>
                <a:tc>
                  <a:txBody>
                    <a:bodyPr/>
                    <a:lstStyle/>
                    <a:p>
                      <a:r>
                        <a:rPr lang="en-IN" dirty="0">
                          <a:latin typeface="Arial" panose="020B0604020202020204" pitchFamily="34" charset="0"/>
                          <a:cs typeface="Arial" panose="020B0604020202020204" pitchFamily="34" charset="0"/>
                        </a:rPr>
                        <a:t>Accuracy</a:t>
                      </a:r>
                    </a:p>
                  </a:txBody>
                  <a:tcPr/>
                </a:tc>
                <a:tc>
                  <a:txBody>
                    <a:bodyPr/>
                    <a:lstStyle/>
                    <a:p>
                      <a:r>
                        <a:rPr lang="en-IN" dirty="0">
                          <a:latin typeface="Arial" panose="020B0604020202020204" pitchFamily="34" charset="0"/>
                          <a:cs typeface="Arial" panose="020B0604020202020204" pitchFamily="34" charset="0"/>
                        </a:rPr>
                        <a:t>Recall</a:t>
                      </a:r>
                    </a:p>
                  </a:txBody>
                  <a:tcPr/>
                </a:tc>
                <a:tc>
                  <a:txBody>
                    <a:bodyPr/>
                    <a:lstStyle/>
                    <a:p>
                      <a:r>
                        <a:rPr lang="en-IN" dirty="0">
                          <a:latin typeface="Arial" panose="020B0604020202020204" pitchFamily="34" charset="0"/>
                          <a:cs typeface="Arial" panose="020B0604020202020204" pitchFamily="34" charset="0"/>
                        </a:rPr>
                        <a:t>Precision</a:t>
                      </a:r>
                    </a:p>
                  </a:txBody>
                  <a:tcPr/>
                </a:tc>
                <a:tc>
                  <a:txBody>
                    <a:bodyPr/>
                    <a:lstStyle/>
                    <a:p>
                      <a:r>
                        <a:rPr lang="en-IN" dirty="0">
                          <a:latin typeface="Arial" panose="020B0604020202020204" pitchFamily="34" charset="0"/>
                          <a:cs typeface="Arial" panose="020B0604020202020204" pitchFamily="34" charset="0"/>
                        </a:rPr>
                        <a:t>F1-Score</a:t>
                      </a:r>
                    </a:p>
                  </a:txBody>
                  <a:tcPr/>
                </a:tc>
                <a:tc>
                  <a:txBody>
                    <a:bodyPr/>
                    <a:lstStyle/>
                    <a:p>
                      <a:r>
                        <a:rPr lang="en-IN" dirty="0">
                          <a:latin typeface="Arial" panose="020B0604020202020204" pitchFamily="34" charset="0"/>
                          <a:cs typeface="Arial" panose="020B0604020202020204" pitchFamily="34" charset="0"/>
                        </a:rPr>
                        <a:t>Specificity</a:t>
                      </a:r>
                    </a:p>
                  </a:txBody>
                  <a:tcPr/>
                </a:tc>
                <a:tc>
                  <a:txBody>
                    <a:bodyPr/>
                    <a:lstStyle/>
                    <a:p>
                      <a:r>
                        <a:rPr lang="en-IN" dirty="0">
                          <a:latin typeface="Arial" panose="020B0604020202020204" pitchFamily="34" charset="0"/>
                          <a:cs typeface="Arial" panose="020B0604020202020204" pitchFamily="34" charset="0"/>
                        </a:rPr>
                        <a:t>AUC</a:t>
                      </a:r>
                    </a:p>
                  </a:txBody>
                  <a:tcPr/>
                </a:tc>
                <a:extLst>
                  <a:ext uri="{0D108BD9-81ED-4DB2-BD59-A6C34878D82A}">
                    <a16:rowId xmlns:a16="http://schemas.microsoft.com/office/drawing/2014/main" val="3307387814"/>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RF</a:t>
                      </a:r>
                    </a:p>
                  </a:txBody>
                  <a:tcPr marL="0" marR="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0.7031</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0.7152</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0.675</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0.6945</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0.6923</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0.7031</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05958336"/>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DT</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0.7406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0.7692</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0.6875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0.726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0.7175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0.7406</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00232664"/>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ANN</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0.8084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0.8323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0.7943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0.8128</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0.7844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0.8091</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95103181"/>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NB</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0.7875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0.7614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0.8375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0.7976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0.8194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0.7875</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49562787"/>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SVM</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0.8281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0.8344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0.8187</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0.8264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0.8221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0.8281</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65400414"/>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LR</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0.8281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0.8302</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0.825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0.8275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0.8261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0.8281</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21250169"/>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ConvGRUText (Highest)</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0.9593</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0.8466</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0.8734</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0.8598</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0.8726</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0.8596</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15475212"/>
                  </a:ext>
                </a:extLst>
              </a:tr>
            </a:tbl>
          </a:graphicData>
        </a:graphic>
      </p:graphicFrame>
    </p:spTree>
    <p:extLst>
      <p:ext uri="{BB962C8B-B14F-4D97-AF65-F5344CB8AC3E}">
        <p14:creationId xmlns:p14="http://schemas.microsoft.com/office/powerpoint/2010/main" val="697195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336275"/>
          </a:xfrm>
        </p:spPr>
        <p:txBody>
          <a:bodyPr/>
          <a:lstStyle/>
          <a:p>
            <a:pPr algn="ctr"/>
            <a:r>
              <a:rPr lang="en-US" sz="2400" b="1" dirty="0">
                <a:highlight>
                  <a:srgbClr val="C0C0C0"/>
                </a:highlight>
              </a:rPr>
              <a:t>Results (Tweets TF Models)</a:t>
            </a:r>
            <a:br>
              <a:rPr lang="en-US" sz="1800" dirty="0">
                <a:highlight>
                  <a:srgbClr val="C0C0C0"/>
                </a:highlight>
              </a:rPr>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800" dirty="0"/>
          </a:p>
        </p:txBody>
      </p:sp>
      <p:graphicFrame>
        <p:nvGraphicFramePr>
          <p:cNvPr id="3" name="Table 3">
            <a:extLst>
              <a:ext uri="{FF2B5EF4-FFF2-40B4-BE49-F238E27FC236}">
                <a16:creationId xmlns:a16="http://schemas.microsoft.com/office/drawing/2014/main" id="{73BFC116-9CB8-490D-88D2-B2D858854DF0}"/>
              </a:ext>
            </a:extLst>
          </p:cNvPr>
          <p:cNvGraphicFramePr>
            <a:graphicFrameLocks noGrp="1"/>
          </p:cNvGraphicFramePr>
          <p:nvPr>
            <p:extLst>
              <p:ext uri="{D42A27DB-BD31-4B8C-83A1-F6EECF244321}">
                <p14:modId xmlns:p14="http://schemas.microsoft.com/office/powerpoint/2010/main" val="2939600200"/>
              </p:ext>
            </p:extLst>
          </p:nvPr>
        </p:nvGraphicFramePr>
        <p:xfrm>
          <a:off x="477671" y="682387"/>
          <a:ext cx="11218459" cy="4700290"/>
        </p:xfrm>
        <a:graphic>
          <a:graphicData uri="http://schemas.openxmlformats.org/drawingml/2006/table">
            <a:tbl>
              <a:tblPr firstRow="1" bandRow="1">
                <a:tableStyleId>{5C22544A-7EE6-4342-B048-85BDC9FD1C3A}</a:tableStyleId>
              </a:tblPr>
              <a:tblGrid>
                <a:gridCol w="3070747">
                  <a:extLst>
                    <a:ext uri="{9D8B030D-6E8A-4147-A177-3AD203B41FA5}">
                      <a16:colId xmlns:a16="http://schemas.microsoft.com/office/drawing/2014/main" val="3955250860"/>
                    </a:ext>
                  </a:extLst>
                </a:gridCol>
                <a:gridCol w="1351128">
                  <a:extLst>
                    <a:ext uri="{9D8B030D-6E8A-4147-A177-3AD203B41FA5}">
                      <a16:colId xmlns:a16="http://schemas.microsoft.com/office/drawing/2014/main" val="319409544"/>
                    </a:ext>
                  </a:extLst>
                </a:gridCol>
                <a:gridCol w="1487606">
                  <a:extLst>
                    <a:ext uri="{9D8B030D-6E8A-4147-A177-3AD203B41FA5}">
                      <a16:colId xmlns:a16="http://schemas.microsoft.com/office/drawing/2014/main" val="4035673809"/>
                    </a:ext>
                  </a:extLst>
                </a:gridCol>
                <a:gridCol w="1433015">
                  <a:extLst>
                    <a:ext uri="{9D8B030D-6E8A-4147-A177-3AD203B41FA5}">
                      <a16:colId xmlns:a16="http://schemas.microsoft.com/office/drawing/2014/main" val="2793524297"/>
                    </a:ext>
                  </a:extLst>
                </a:gridCol>
                <a:gridCol w="1282890">
                  <a:extLst>
                    <a:ext uri="{9D8B030D-6E8A-4147-A177-3AD203B41FA5}">
                      <a16:colId xmlns:a16="http://schemas.microsoft.com/office/drawing/2014/main" val="1114263367"/>
                    </a:ext>
                  </a:extLst>
                </a:gridCol>
                <a:gridCol w="1433015">
                  <a:extLst>
                    <a:ext uri="{9D8B030D-6E8A-4147-A177-3AD203B41FA5}">
                      <a16:colId xmlns:a16="http://schemas.microsoft.com/office/drawing/2014/main" val="2612765048"/>
                    </a:ext>
                  </a:extLst>
                </a:gridCol>
                <a:gridCol w="1160058">
                  <a:extLst>
                    <a:ext uri="{9D8B030D-6E8A-4147-A177-3AD203B41FA5}">
                      <a16:colId xmlns:a16="http://schemas.microsoft.com/office/drawing/2014/main" val="4077692340"/>
                    </a:ext>
                  </a:extLst>
                </a:gridCol>
              </a:tblGrid>
              <a:tr h="580030">
                <a:tc>
                  <a:txBody>
                    <a:bodyPr/>
                    <a:lstStyle/>
                    <a:p>
                      <a:r>
                        <a:rPr lang="en-IN" dirty="0">
                          <a:latin typeface="Arial" panose="020B0604020202020204" pitchFamily="34" charset="0"/>
                          <a:cs typeface="Arial" panose="020B0604020202020204" pitchFamily="34" charset="0"/>
                        </a:rPr>
                        <a:t>Metrics/</a:t>
                      </a:r>
                    </a:p>
                    <a:p>
                      <a:r>
                        <a:rPr lang="en-IN" dirty="0">
                          <a:latin typeface="Arial" panose="020B0604020202020204" pitchFamily="34" charset="0"/>
                          <a:cs typeface="Arial" panose="020B0604020202020204" pitchFamily="34" charset="0"/>
                        </a:rPr>
                        <a:t>Models</a:t>
                      </a:r>
                    </a:p>
                  </a:txBody>
                  <a:tcPr/>
                </a:tc>
                <a:tc>
                  <a:txBody>
                    <a:bodyPr/>
                    <a:lstStyle/>
                    <a:p>
                      <a:r>
                        <a:rPr lang="en-IN" dirty="0">
                          <a:latin typeface="Arial" panose="020B0604020202020204" pitchFamily="34" charset="0"/>
                          <a:cs typeface="Arial" panose="020B0604020202020204" pitchFamily="34" charset="0"/>
                        </a:rPr>
                        <a:t>Accuracy</a:t>
                      </a:r>
                    </a:p>
                  </a:txBody>
                  <a:tcPr/>
                </a:tc>
                <a:tc>
                  <a:txBody>
                    <a:bodyPr/>
                    <a:lstStyle/>
                    <a:p>
                      <a:r>
                        <a:rPr lang="en-IN" dirty="0">
                          <a:latin typeface="Arial" panose="020B0604020202020204" pitchFamily="34" charset="0"/>
                          <a:cs typeface="Arial" panose="020B0604020202020204" pitchFamily="34" charset="0"/>
                        </a:rPr>
                        <a:t>Recall</a:t>
                      </a:r>
                    </a:p>
                  </a:txBody>
                  <a:tcPr/>
                </a:tc>
                <a:tc>
                  <a:txBody>
                    <a:bodyPr/>
                    <a:lstStyle/>
                    <a:p>
                      <a:r>
                        <a:rPr lang="en-IN" dirty="0">
                          <a:latin typeface="Arial" panose="020B0604020202020204" pitchFamily="34" charset="0"/>
                          <a:cs typeface="Arial" panose="020B0604020202020204" pitchFamily="34" charset="0"/>
                        </a:rPr>
                        <a:t>Precision</a:t>
                      </a:r>
                    </a:p>
                  </a:txBody>
                  <a:tcPr/>
                </a:tc>
                <a:tc>
                  <a:txBody>
                    <a:bodyPr/>
                    <a:lstStyle/>
                    <a:p>
                      <a:r>
                        <a:rPr lang="en-IN" dirty="0">
                          <a:latin typeface="Arial" panose="020B0604020202020204" pitchFamily="34" charset="0"/>
                          <a:cs typeface="Arial" panose="020B0604020202020204" pitchFamily="34" charset="0"/>
                        </a:rPr>
                        <a:t>F1-Score</a:t>
                      </a:r>
                    </a:p>
                  </a:txBody>
                  <a:tcPr/>
                </a:tc>
                <a:tc>
                  <a:txBody>
                    <a:bodyPr/>
                    <a:lstStyle/>
                    <a:p>
                      <a:r>
                        <a:rPr lang="en-IN" dirty="0">
                          <a:latin typeface="Arial" panose="020B0604020202020204" pitchFamily="34" charset="0"/>
                          <a:cs typeface="Arial" panose="020B0604020202020204" pitchFamily="34" charset="0"/>
                        </a:rPr>
                        <a:t>Specificity</a:t>
                      </a:r>
                    </a:p>
                  </a:txBody>
                  <a:tcPr/>
                </a:tc>
                <a:tc>
                  <a:txBody>
                    <a:bodyPr/>
                    <a:lstStyle/>
                    <a:p>
                      <a:r>
                        <a:rPr lang="en-IN" dirty="0">
                          <a:latin typeface="Arial" panose="020B0604020202020204" pitchFamily="34" charset="0"/>
                          <a:cs typeface="Arial" panose="020B0604020202020204" pitchFamily="34" charset="0"/>
                        </a:rPr>
                        <a:t>AUC</a:t>
                      </a:r>
                    </a:p>
                  </a:txBody>
                  <a:tcPr/>
                </a:tc>
                <a:extLst>
                  <a:ext uri="{0D108BD9-81ED-4DB2-BD59-A6C34878D82A}">
                    <a16:rowId xmlns:a16="http://schemas.microsoft.com/office/drawing/2014/main" val="3307387814"/>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DT</a:t>
                      </a:r>
                    </a:p>
                  </a:txBody>
                  <a:tcPr marL="0" marR="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0.6767</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0.8063</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0.3187</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0.4568</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0.6504</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0.6309</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05958336"/>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SVM</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0.714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0.723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0.5344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0.6145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0.7098</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0.691</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00232664"/>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ANN</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0.7176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0.7106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0.5478</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0.6186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0.721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0.6937</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95103181"/>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NB</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0.7073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0.6798</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0.5938</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0.6338</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0.7273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0.6928</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49562787"/>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LR</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0.722</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0.7165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0.5766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0.6389</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0.7249</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0.7034</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65400414"/>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RF</a:t>
                      </a:r>
                    </a:p>
                  </a:txBody>
                  <a:tcPr marL="0" marR="0" marT="0" marB="0"/>
                </a:tc>
                <a:tc>
                  <a:txBody>
                    <a:bodyPr/>
                    <a:lstStyle/>
                    <a:p>
                      <a:pPr algn="just" latinLnBrk="1">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latin typeface="Arial" panose="020B0604020202020204" pitchFamily="34" charset="0"/>
                          <a:cs typeface="Arial" panose="020B0604020202020204" pitchFamily="34" charset="0"/>
                        </a:rPr>
                        <a:t>0.724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latinLnBrk="1">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latin typeface="Arial" panose="020B0604020202020204" pitchFamily="34" charset="0"/>
                          <a:cs typeface="Arial" panose="020B0604020202020204" pitchFamily="34" charset="0"/>
                        </a:rPr>
                        <a:t>0.7018</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latinLnBrk="1">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latin typeface="Arial" panose="020B0604020202020204" pitchFamily="34" charset="0"/>
                          <a:cs typeface="Arial" panose="020B0604020202020204" pitchFamily="34" charset="0"/>
                        </a:rPr>
                        <a:t>0.6141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latinLnBrk="1">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latin typeface="Arial" panose="020B0604020202020204" pitchFamily="34" charset="0"/>
                          <a:cs typeface="Arial" panose="020B0604020202020204" pitchFamily="34" charset="0"/>
                        </a:rPr>
                        <a:t>0.655</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latinLnBrk="1">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latin typeface="Arial" panose="020B0604020202020204" pitchFamily="34" charset="0"/>
                          <a:cs typeface="Arial" panose="020B0604020202020204" pitchFamily="34" charset="0"/>
                        </a:rPr>
                        <a:t>0.7372</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0.7099</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21250169"/>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ConvGRUText (Highest)</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0.77</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0.7251</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0.7354</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0.7302</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0.7953</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0.7644</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15475212"/>
                  </a:ext>
                </a:extLst>
              </a:tr>
            </a:tbl>
          </a:graphicData>
        </a:graphic>
      </p:graphicFrame>
    </p:spTree>
    <p:extLst>
      <p:ext uri="{BB962C8B-B14F-4D97-AF65-F5344CB8AC3E}">
        <p14:creationId xmlns:p14="http://schemas.microsoft.com/office/powerpoint/2010/main" val="327591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336275"/>
          </a:xfrm>
        </p:spPr>
        <p:txBody>
          <a:bodyPr/>
          <a:lstStyle/>
          <a:p>
            <a:pPr algn="ctr"/>
            <a:r>
              <a:rPr lang="en-US" sz="2400" b="1" dirty="0">
                <a:highlight>
                  <a:srgbClr val="C0C0C0"/>
                </a:highlight>
              </a:rPr>
              <a:t>Presentation Outline</a:t>
            </a:r>
            <a:br>
              <a:rPr lang="en-US" sz="1800" dirty="0"/>
            </a:br>
            <a:br>
              <a:rPr lang="en-US" sz="1800" dirty="0"/>
            </a:br>
            <a:r>
              <a:rPr lang="en-IN" sz="1800" b="1" dirty="0"/>
              <a:t>Introduction</a:t>
            </a:r>
            <a:br>
              <a:rPr lang="en-IN" sz="1800" dirty="0"/>
            </a:br>
            <a:br>
              <a:rPr lang="en-IN" sz="1800" dirty="0"/>
            </a:br>
            <a:r>
              <a:rPr lang="en-IN" sz="1800" b="1" dirty="0"/>
              <a:t>Related Research</a:t>
            </a:r>
            <a:br>
              <a:rPr lang="en-IN" sz="1800" dirty="0"/>
            </a:br>
            <a:br>
              <a:rPr lang="en-IN" sz="1800" dirty="0"/>
            </a:br>
            <a:r>
              <a:rPr lang="en-IN" sz="1800" b="1" dirty="0"/>
              <a:t>Research Problem and Objectives</a:t>
            </a:r>
            <a:br>
              <a:rPr lang="en-IN" sz="1800" dirty="0"/>
            </a:br>
            <a:br>
              <a:rPr lang="en-IN" sz="1800" dirty="0"/>
            </a:br>
            <a:r>
              <a:rPr lang="en-IN" sz="1800" b="1" dirty="0"/>
              <a:t>Research Methodology</a:t>
            </a:r>
            <a:br>
              <a:rPr lang="en-IN" sz="1800" dirty="0"/>
            </a:br>
            <a:br>
              <a:rPr lang="en-IN" sz="1800" dirty="0"/>
            </a:br>
            <a:r>
              <a:rPr lang="en-IN" sz="1800" b="1" dirty="0"/>
              <a:t>Proposed Solution</a:t>
            </a:r>
            <a:br>
              <a:rPr lang="en-IN" sz="1800" dirty="0"/>
            </a:br>
            <a:br>
              <a:rPr lang="en-IN" sz="1800" dirty="0"/>
            </a:br>
            <a:r>
              <a:rPr lang="en-IN" sz="1800" b="1" dirty="0"/>
              <a:t>Experimental Setup and Results</a:t>
            </a:r>
            <a:br>
              <a:rPr lang="en-IN" sz="1800" dirty="0"/>
            </a:br>
            <a:br>
              <a:rPr lang="en-IN" sz="1800" dirty="0"/>
            </a:br>
            <a:r>
              <a:rPr lang="en-IN" sz="1800" b="1" dirty="0"/>
              <a:t>Conclusions</a:t>
            </a:r>
            <a:br>
              <a:rPr lang="en-IN" sz="1800" dirty="0"/>
            </a:br>
            <a:br>
              <a:rPr lang="en-IN" sz="1800" dirty="0"/>
            </a:br>
            <a:r>
              <a:rPr lang="en-IN" sz="1800" b="1" dirty="0"/>
              <a:t>Future Research Directions and Limitations</a:t>
            </a:r>
            <a:br>
              <a:rPr lang="en-IN" sz="1800" dirty="0"/>
            </a:br>
            <a:br>
              <a:rPr lang="en-IN" sz="1800" dirty="0"/>
            </a:br>
            <a:r>
              <a:rPr lang="en-IN" sz="1800" b="1" dirty="0"/>
              <a:t>Q&amp;As</a:t>
            </a:r>
            <a:endParaRPr lang="en-US" sz="1800" b="1" dirty="0"/>
          </a:p>
        </p:txBody>
      </p:sp>
    </p:spTree>
    <p:extLst>
      <p:ext uri="{BB962C8B-B14F-4D97-AF65-F5344CB8AC3E}">
        <p14:creationId xmlns:p14="http://schemas.microsoft.com/office/powerpoint/2010/main" val="2571131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336275"/>
          </a:xfrm>
        </p:spPr>
        <p:txBody>
          <a:bodyPr/>
          <a:lstStyle/>
          <a:p>
            <a:pPr algn="ctr"/>
            <a:r>
              <a:rPr lang="en-US" sz="2400" b="1" dirty="0">
                <a:highlight>
                  <a:srgbClr val="C0C0C0"/>
                </a:highlight>
              </a:rPr>
              <a:t>Results (Tweets TF-IDF Models)</a:t>
            </a:r>
            <a:br>
              <a:rPr lang="en-US" sz="1800" dirty="0">
                <a:highlight>
                  <a:srgbClr val="C0C0C0"/>
                </a:highlight>
              </a:rPr>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800" dirty="0"/>
          </a:p>
        </p:txBody>
      </p:sp>
      <p:graphicFrame>
        <p:nvGraphicFramePr>
          <p:cNvPr id="3" name="Table 3">
            <a:extLst>
              <a:ext uri="{FF2B5EF4-FFF2-40B4-BE49-F238E27FC236}">
                <a16:creationId xmlns:a16="http://schemas.microsoft.com/office/drawing/2014/main" id="{73BFC116-9CB8-490D-88D2-B2D858854DF0}"/>
              </a:ext>
            </a:extLst>
          </p:cNvPr>
          <p:cNvGraphicFramePr>
            <a:graphicFrameLocks noGrp="1"/>
          </p:cNvGraphicFramePr>
          <p:nvPr>
            <p:extLst>
              <p:ext uri="{D42A27DB-BD31-4B8C-83A1-F6EECF244321}">
                <p14:modId xmlns:p14="http://schemas.microsoft.com/office/powerpoint/2010/main" val="3174392959"/>
              </p:ext>
            </p:extLst>
          </p:nvPr>
        </p:nvGraphicFramePr>
        <p:xfrm>
          <a:off x="477671" y="682387"/>
          <a:ext cx="11218459" cy="4700290"/>
        </p:xfrm>
        <a:graphic>
          <a:graphicData uri="http://schemas.openxmlformats.org/drawingml/2006/table">
            <a:tbl>
              <a:tblPr firstRow="1" bandRow="1">
                <a:tableStyleId>{5C22544A-7EE6-4342-B048-85BDC9FD1C3A}</a:tableStyleId>
              </a:tblPr>
              <a:tblGrid>
                <a:gridCol w="3070747">
                  <a:extLst>
                    <a:ext uri="{9D8B030D-6E8A-4147-A177-3AD203B41FA5}">
                      <a16:colId xmlns:a16="http://schemas.microsoft.com/office/drawing/2014/main" val="3955250860"/>
                    </a:ext>
                  </a:extLst>
                </a:gridCol>
                <a:gridCol w="1351128">
                  <a:extLst>
                    <a:ext uri="{9D8B030D-6E8A-4147-A177-3AD203B41FA5}">
                      <a16:colId xmlns:a16="http://schemas.microsoft.com/office/drawing/2014/main" val="319409544"/>
                    </a:ext>
                  </a:extLst>
                </a:gridCol>
                <a:gridCol w="1487606">
                  <a:extLst>
                    <a:ext uri="{9D8B030D-6E8A-4147-A177-3AD203B41FA5}">
                      <a16:colId xmlns:a16="http://schemas.microsoft.com/office/drawing/2014/main" val="4035673809"/>
                    </a:ext>
                  </a:extLst>
                </a:gridCol>
                <a:gridCol w="1433015">
                  <a:extLst>
                    <a:ext uri="{9D8B030D-6E8A-4147-A177-3AD203B41FA5}">
                      <a16:colId xmlns:a16="http://schemas.microsoft.com/office/drawing/2014/main" val="2793524297"/>
                    </a:ext>
                  </a:extLst>
                </a:gridCol>
                <a:gridCol w="1282890">
                  <a:extLst>
                    <a:ext uri="{9D8B030D-6E8A-4147-A177-3AD203B41FA5}">
                      <a16:colId xmlns:a16="http://schemas.microsoft.com/office/drawing/2014/main" val="1114263367"/>
                    </a:ext>
                  </a:extLst>
                </a:gridCol>
                <a:gridCol w="1433015">
                  <a:extLst>
                    <a:ext uri="{9D8B030D-6E8A-4147-A177-3AD203B41FA5}">
                      <a16:colId xmlns:a16="http://schemas.microsoft.com/office/drawing/2014/main" val="2612765048"/>
                    </a:ext>
                  </a:extLst>
                </a:gridCol>
                <a:gridCol w="1160058">
                  <a:extLst>
                    <a:ext uri="{9D8B030D-6E8A-4147-A177-3AD203B41FA5}">
                      <a16:colId xmlns:a16="http://schemas.microsoft.com/office/drawing/2014/main" val="4077692340"/>
                    </a:ext>
                  </a:extLst>
                </a:gridCol>
              </a:tblGrid>
              <a:tr h="580030">
                <a:tc>
                  <a:txBody>
                    <a:bodyPr/>
                    <a:lstStyle/>
                    <a:p>
                      <a:r>
                        <a:rPr lang="en-IN" dirty="0">
                          <a:latin typeface="Arial" panose="020B0604020202020204" pitchFamily="34" charset="0"/>
                          <a:cs typeface="Arial" panose="020B0604020202020204" pitchFamily="34" charset="0"/>
                        </a:rPr>
                        <a:t>Metrics/</a:t>
                      </a:r>
                    </a:p>
                    <a:p>
                      <a:r>
                        <a:rPr lang="en-IN" dirty="0">
                          <a:latin typeface="Arial" panose="020B0604020202020204" pitchFamily="34" charset="0"/>
                          <a:cs typeface="Arial" panose="020B0604020202020204" pitchFamily="34" charset="0"/>
                        </a:rPr>
                        <a:t>Models</a:t>
                      </a:r>
                    </a:p>
                  </a:txBody>
                  <a:tcPr/>
                </a:tc>
                <a:tc>
                  <a:txBody>
                    <a:bodyPr/>
                    <a:lstStyle/>
                    <a:p>
                      <a:r>
                        <a:rPr lang="en-IN" dirty="0">
                          <a:latin typeface="Arial" panose="020B0604020202020204" pitchFamily="34" charset="0"/>
                          <a:cs typeface="Arial" panose="020B0604020202020204" pitchFamily="34" charset="0"/>
                        </a:rPr>
                        <a:t>Accuracy</a:t>
                      </a:r>
                    </a:p>
                  </a:txBody>
                  <a:tcPr/>
                </a:tc>
                <a:tc>
                  <a:txBody>
                    <a:bodyPr/>
                    <a:lstStyle/>
                    <a:p>
                      <a:r>
                        <a:rPr lang="en-IN" dirty="0">
                          <a:latin typeface="Arial" panose="020B0604020202020204" pitchFamily="34" charset="0"/>
                          <a:cs typeface="Arial" panose="020B0604020202020204" pitchFamily="34" charset="0"/>
                        </a:rPr>
                        <a:t>Recall</a:t>
                      </a:r>
                    </a:p>
                  </a:txBody>
                  <a:tcPr/>
                </a:tc>
                <a:tc>
                  <a:txBody>
                    <a:bodyPr/>
                    <a:lstStyle/>
                    <a:p>
                      <a:r>
                        <a:rPr lang="en-IN" dirty="0">
                          <a:latin typeface="Arial" panose="020B0604020202020204" pitchFamily="34" charset="0"/>
                          <a:cs typeface="Arial" panose="020B0604020202020204" pitchFamily="34" charset="0"/>
                        </a:rPr>
                        <a:t>Precision</a:t>
                      </a:r>
                    </a:p>
                  </a:txBody>
                  <a:tcPr/>
                </a:tc>
                <a:tc>
                  <a:txBody>
                    <a:bodyPr/>
                    <a:lstStyle/>
                    <a:p>
                      <a:r>
                        <a:rPr lang="en-IN" dirty="0">
                          <a:latin typeface="Arial" panose="020B0604020202020204" pitchFamily="34" charset="0"/>
                          <a:cs typeface="Arial" panose="020B0604020202020204" pitchFamily="34" charset="0"/>
                        </a:rPr>
                        <a:t>F1-Score</a:t>
                      </a:r>
                    </a:p>
                  </a:txBody>
                  <a:tcPr/>
                </a:tc>
                <a:tc>
                  <a:txBody>
                    <a:bodyPr/>
                    <a:lstStyle/>
                    <a:p>
                      <a:r>
                        <a:rPr lang="en-IN" dirty="0">
                          <a:latin typeface="Arial" panose="020B0604020202020204" pitchFamily="34" charset="0"/>
                          <a:cs typeface="Arial" panose="020B0604020202020204" pitchFamily="34" charset="0"/>
                        </a:rPr>
                        <a:t>Specificity</a:t>
                      </a:r>
                    </a:p>
                  </a:txBody>
                  <a:tcPr/>
                </a:tc>
                <a:tc>
                  <a:txBody>
                    <a:bodyPr/>
                    <a:lstStyle/>
                    <a:p>
                      <a:r>
                        <a:rPr lang="en-IN" dirty="0">
                          <a:latin typeface="Arial" panose="020B0604020202020204" pitchFamily="34" charset="0"/>
                          <a:cs typeface="Arial" panose="020B0604020202020204" pitchFamily="34" charset="0"/>
                        </a:rPr>
                        <a:t>AUC</a:t>
                      </a:r>
                    </a:p>
                  </a:txBody>
                  <a:tcPr/>
                </a:tc>
                <a:extLst>
                  <a:ext uri="{0D108BD9-81ED-4DB2-BD59-A6C34878D82A}">
                    <a16:rowId xmlns:a16="http://schemas.microsoft.com/office/drawing/2014/main" val="3307387814"/>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DT</a:t>
                      </a:r>
                    </a:p>
                  </a:txBody>
                  <a:tcPr marL="0" marR="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0.6953</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0.7798</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0.3984</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0.5273</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0.6718</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0.6574</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05958336"/>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ANN</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0.7151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0.7126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0.5141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0.5972</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0.7163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0.6896</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00232664"/>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RF</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0.7133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0.6923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0.5906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0.6374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0.7254</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0.6976</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95103181"/>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NB</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0.6353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0.5525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0.7641</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0.6412</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0.7545</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0.6518</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49562787"/>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SVM</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0.7233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0.7176</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0.5797</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0.6413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0.7263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0.705</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65400414"/>
                  </a:ext>
                </a:extLst>
              </a:tr>
              <a:tr h="580030">
                <a:tc>
                  <a:txBody>
                    <a:bodyPr/>
                    <a:lstStyle/>
                    <a:p>
                      <a:pPr algn="just">
                        <a:spcAft>
                          <a:spcPts val="600"/>
                        </a:spcAft>
                      </a:pPr>
                      <a:r>
                        <a:rPr lang="en-IN" sz="1800" dirty="0">
                          <a:effectLst/>
                          <a:latin typeface="Arial" panose="020B0604020202020204" pitchFamily="34" charset="0"/>
                          <a:ea typeface="Times New Roman" panose="02020603050405020304" pitchFamily="18" charset="0"/>
                          <a:cs typeface="Arial" panose="020B0604020202020204" pitchFamily="34" charset="0"/>
                        </a:rPr>
                        <a:t>LR</a:t>
                      </a:r>
                    </a:p>
                  </a:txBody>
                  <a:tcPr marL="0" marR="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0.7333</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0.7308</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0.5938</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0.6552</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a:effectLst/>
                          <a:latin typeface="Arial" panose="020B0604020202020204" pitchFamily="34" charset="0"/>
                          <a:cs typeface="Arial" panose="020B0604020202020204" pitchFamily="34" charset="0"/>
                        </a:rPr>
                        <a:t>0.7347</a:t>
                      </a:r>
                      <a:endParaRPr lang="en-IN" sz="20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0.7155</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21250169"/>
                  </a:ext>
                </a:extLst>
              </a:tr>
              <a:tr h="580030">
                <a:tc>
                  <a:txBody>
                    <a:bodyPr/>
                    <a:lstStyle/>
                    <a:p>
                      <a:pPr algn="just">
                        <a:spcAft>
                          <a:spcPts val="600"/>
                        </a:spcAft>
                      </a:pPr>
                      <a:r>
                        <a:rPr lang="en-US" sz="1800" dirty="0">
                          <a:effectLst/>
                          <a:latin typeface="Arial" panose="020B0604020202020204" pitchFamily="34" charset="0"/>
                          <a:cs typeface="Arial" panose="020B0604020202020204" pitchFamily="34" charset="0"/>
                        </a:rPr>
                        <a:t>ConvGRUText (Highest)</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0.7613</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0.694</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0.7351</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0.714</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0.7791</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just">
                        <a:spcAft>
                          <a:spcPts val="600"/>
                        </a:spcAft>
                      </a:pPr>
                      <a:r>
                        <a:rPr lang="en-US" sz="2000" b="1" dirty="0">
                          <a:effectLst/>
                          <a:latin typeface="Arial" panose="020B0604020202020204" pitchFamily="34" charset="0"/>
                          <a:cs typeface="Arial" panose="020B0604020202020204" pitchFamily="34" charset="0"/>
                        </a:rPr>
                        <a:t>0.753</a:t>
                      </a:r>
                      <a:endParaRPr lang="en-IN" sz="20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15475212"/>
                  </a:ext>
                </a:extLst>
              </a:tr>
            </a:tbl>
          </a:graphicData>
        </a:graphic>
      </p:graphicFrame>
    </p:spTree>
    <p:extLst>
      <p:ext uri="{BB962C8B-B14F-4D97-AF65-F5344CB8AC3E}">
        <p14:creationId xmlns:p14="http://schemas.microsoft.com/office/powerpoint/2010/main" val="234027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336275"/>
          </a:xfrm>
        </p:spPr>
        <p:txBody>
          <a:bodyPr/>
          <a:lstStyle/>
          <a:p>
            <a:pPr algn="ctr"/>
            <a:r>
              <a:rPr lang="en-US" sz="2400" b="1" dirty="0">
                <a:highlight>
                  <a:srgbClr val="C0C0C0"/>
                </a:highlight>
              </a:rPr>
              <a:t>Results (Tweets Boolean Models)</a:t>
            </a:r>
            <a:br>
              <a:rPr lang="en-US" sz="1800" dirty="0">
                <a:highlight>
                  <a:srgbClr val="C0C0C0"/>
                </a:highlight>
              </a:rPr>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800" dirty="0"/>
          </a:p>
        </p:txBody>
      </p:sp>
      <p:graphicFrame>
        <p:nvGraphicFramePr>
          <p:cNvPr id="3" name="Table 3">
            <a:extLst>
              <a:ext uri="{FF2B5EF4-FFF2-40B4-BE49-F238E27FC236}">
                <a16:creationId xmlns:a16="http://schemas.microsoft.com/office/drawing/2014/main" id="{73BFC116-9CB8-490D-88D2-B2D858854DF0}"/>
              </a:ext>
            </a:extLst>
          </p:cNvPr>
          <p:cNvGraphicFramePr>
            <a:graphicFrameLocks noGrp="1"/>
          </p:cNvGraphicFramePr>
          <p:nvPr>
            <p:extLst>
              <p:ext uri="{D42A27DB-BD31-4B8C-83A1-F6EECF244321}">
                <p14:modId xmlns:p14="http://schemas.microsoft.com/office/powerpoint/2010/main" val="2933997248"/>
              </p:ext>
            </p:extLst>
          </p:nvPr>
        </p:nvGraphicFramePr>
        <p:xfrm>
          <a:off x="559556" y="709684"/>
          <a:ext cx="11095630" cy="4527275"/>
        </p:xfrm>
        <a:graphic>
          <a:graphicData uri="http://schemas.openxmlformats.org/drawingml/2006/table">
            <a:tbl>
              <a:tblPr firstRow="1" bandRow="1">
                <a:tableStyleId>{5C22544A-7EE6-4342-B048-85BDC9FD1C3A}</a:tableStyleId>
              </a:tblPr>
              <a:tblGrid>
                <a:gridCol w="3037126">
                  <a:extLst>
                    <a:ext uri="{9D8B030D-6E8A-4147-A177-3AD203B41FA5}">
                      <a16:colId xmlns:a16="http://schemas.microsoft.com/office/drawing/2014/main" val="3955250860"/>
                    </a:ext>
                  </a:extLst>
                </a:gridCol>
                <a:gridCol w="1336335">
                  <a:extLst>
                    <a:ext uri="{9D8B030D-6E8A-4147-A177-3AD203B41FA5}">
                      <a16:colId xmlns:a16="http://schemas.microsoft.com/office/drawing/2014/main" val="319409544"/>
                    </a:ext>
                  </a:extLst>
                </a:gridCol>
                <a:gridCol w="1471318">
                  <a:extLst>
                    <a:ext uri="{9D8B030D-6E8A-4147-A177-3AD203B41FA5}">
                      <a16:colId xmlns:a16="http://schemas.microsoft.com/office/drawing/2014/main" val="4035673809"/>
                    </a:ext>
                  </a:extLst>
                </a:gridCol>
                <a:gridCol w="1417325">
                  <a:extLst>
                    <a:ext uri="{9D8B030D-6E8A-4147-A177-3AD203B41FA5}">
                      <a16:colId xmlns:a16="http://schemas.microsoft.com/office/drawing/2014/main" val="2793524297"/>
                    </a:ext>
                  </a:extLst>
                </a:gridCol>
                <a:gridCol w="1268844">
                  <a:extLst>
                    <a:ext uri="{9D8B030D-6E8A-4147-A177-3AD203B41FA5}">
                      <a16:colId xmlns:a16="http://schemas.microsoft.com/office/drawing/2014/main" val="1114263367"/>
                    </a:ext>
                  </a:extLst>
                </a:gridCol>
                <a:gridCol w="1417325">
                  <a:extLst>
                    <a:ext uri="{9D8B030D-6E8A-4147-A177-3AD203B41FA5}">
                      <a16:colId xmlns:a16="http://schemas.microsoft.com/office/drawing/2014/main" val="2612765048"/>
                    </a:ext>
                  </a:extLst>
                </a:gridCol>
                <a:gridCol w="1147357">
                  <a:extLst>
                    <a:ext uri="{9D8B030D-6E8A-4147-A177-3AD203B41FA5}">
                      <a16:colId xmlns:a16="http://schemas.microsoft.com/office/drawing/2014/main" val="4077692340"/>
                    </a:ext>
                  </a:extLst>
                </a:gridCol>
              </a:tblGrid>
              <a:tr h="553588">
                <a:tc>
                  <a:txBody>
                    <a:bodyPr/>
                    <a:lstStyle/>
                    <a:p>
                      <a:r>
                        <a:rPr lang="en-IN" dirty="0">
                          <a:latin typeface="Arial" panose="020B0604020202020204" pitchFamily="34" charset="0"/>
                          <a:cs typeface="Arial" panose="020B0604020202020204" pitchFamily="34" charset="0"/>
                        </a:rPr>
                        <a:t>Metrics/</a:t>
                      </a:r>
                    </a:p>
                    <a:p>
                      <a:r>
                        <a:rPr lang="en-IN" dirty="0">
                          <a:latin typeface="Arial" panose="020B0604020202020204" pitchFamily="34" charset="0"/>
                          <a:cs typeface="Arial" panose="020B0604020202020204" pitchFamily="34" charset="0"/>
                        </a:rPr>
                        <a:t>Models</a:t>
                      </a:r>
                    </a:p>
                  </a:txBody>
                  <a:tcPr/>
                </a:tc>
                <a:tc>
                  <a:txBody>
                    <a:bodyPr/>
                    <a:lstStyle/>
                    <a:p>
                      <a:r>
                        <a:rPr lang="en-IN" dirty="0">
                          <a:latin typeface="Arial" panose="020B0604020202020204" pitchFamily="34" charset="0"/>
                          <a:cs typeface="Arial" panose="020B0604020202020204" pitchFamily="34" charset="0"/>
                        </a:rPr>
                        <a:t>Accuracy</a:t>
                      </a:r>
                    </a:p>
                  </a:txBody>
                  <a:tcPr/>
                </a:tc>
                <a:tc>
                  <a:txBody>
                    <a:bodyPr/>
                    <a:lstStyle/>
                    <a:p>
                      <a:r>
                        <a:rPr lang="en-IN" dirty="0">
                          <a:latin typeface="Arial" panose="020B0604020202020204" pitchFamily="34" charset="0"/>
                          <a:cs typeface="Arial" panose="020B0604020202020204" pitchFamily="34" charset="0"/>
                        </a:rPr>
                        <a:t>Recall</a:t>
                      </a:r>
                    </a:p>
                  </a:txBody>
                  <a:tcPr/>
                </a:tc>
                <a:tc>
                  <a:txBody>
                    <a:bodyPr/>
                    <a:lstStyle/>
                    <a:p>
                      <a:r>
                        <a:rPr lang="en-IN" dirty="0">
                          <a:latin typeface="Arial" panose="020B0604020202020204" pitchFamily="34" charset="0"/>
                          <a:cs typeface="Arial" panose="020B0604020202020204" pitchFamily="34" charset="0"/>
                        </a:rPr>
                        <a:t>Precision</a:t>
                      </a:r>
                    </a:p>
                  </a:txBody>
                  <a:tcPr/>
                </a:tc>
                <a:tc>
                  <a:txBody>
                    <a:bodyPr/>
                    <a:lstStyle/>
                    <a:p>
                      <a:r>
                        <a:rPr lang="en-IN" dirty="0">
                          <a:latin typeface="Arial" panose="020B0604020202020204" pitchFamily="34" charset="0"/>
                          <a:cs typeface="Arial" panose="020B0604020202020204" pitchFamily="34" charset="0"/>
                        </a:rPr>
                        <a:t>F1-Score</a:t>
                      </a:r>
                    </a:p>
                  </a:txBody>
                  <a:tcPr/>
                </a:tc>
                <a:tc>
                  <a:txBody>
                    <a:bodyPr/>
                    <a:lstStyle/>
                    <a:p>
                      <a:r>
                        <a:rPr lang="en-IN" dirty="0">
                          <a:latin typeface="Arial" panose="020B0604020202020204" pitchFamily="34" charset="0"/>
                          <a:cs typeface="Arial" panose="020B0604020202020204" pitchFamily="34" charset="0"/>
                        </a:rPr>
                        <a:t>Specificity</a:t>
                      </a:r>
                    </a:p>
                  </a:txBody>
                  <a:tcPr/>
                </a:tc>
                <a:tc>
                  <a:txBody>
                    <a:bodyPr/>
                    <a:lstStyle/>
                    <a:p>
                      <a:r>
                        <a:rPr lang="en-IN" dirty="0">
                          <a:latin typeface="Arial" panose="020B0604020202020204" pitchFamily="34" charset="0"/>
                          <a:cs typeface="Arial" panose="020B0604020202020204" pitchFamily="34" charset="0"/>
                        </a:rPr>
                        <a:t>AUC</a:t>
                      </a:r>
                    </a:p>
                  </a:txBody>
                  <a:tcPr/>
                </a:tc>
                <a:extLst>
                  <a:ext uri="{0D108BD9-81ED-4DB2-BD59-A6C34878D82A}">
                    <a16:rowId xmlns:a16="http://schemas.microsoft.com/office/drawing/2014/main" val="3307387814"/>
                  </a:ext>
                </a:extLst>
              </a:tr>
              <a:tr h="430082">
                <a:tc>
                  <a:txBody>
                    <a:bodyPr/>
                    <a:lstStyle/>
                    <a:p>
                      <a:r>
                        <a:rPr lang="en-IN" dirty="0">
                          <a:latin typeface="Arial" panose="020B0604020202020204" pitchFamily="34" charset="0"/>
                          <a:cs typeface="Arial" panose="020B0604020202020204" pitchFamily="34" charset="0"/>
                        </a:rPr>
                        <a:t>DT</a:t>
                      </a: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0.6873</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0.7422</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0.6704</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0.4094</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0.5277</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algn="just">
                        <a:spcAft>
                          <a:spcPts val="600"/>
                        </a:spcAft>
                      </a:pPr>
                      <a:r>
                        <a:rPr lang="en-US" sz="2000" dirty="0">
                          <a:effectLst/>
                          <a:latin typeface="Arial" panose="020B0604020202020204" pitchFamily="34" charset="0"/>
                          <a:cs typeface="Arial" panose="020B0604020202020204" pitchFamily="34" charset="0"/>
                        </a:rPr>
                        <a:t>0.6518</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05958336"/>
                  </a:ext>
                </a:extLst>
              </a:tr>
              <a:tr h="551611">
                <a:tc>
                  <a:txBody>
                    <a:bodyPr/>
                    <a:lstStyle/>
                    <a:p>
                      <a:r>
                        <a:rPr lang="en-IN" dirty="0">
                          <a:latin typeface="Arial" panose="020B0604020202020204" pitchFamily="34" charset="0"/>
                          <a:cs typeface="Arial" panose="020B0604020202020204" pitchFamily="34" charset="0"/>
                        </a:rPr>
                        <a:t>SVM</a:t>
                      </a: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0.714</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0.7230</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0.7098</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0.5344</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0.6145</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algn="just">
                        <a:spcAft>
                          <a:spcPts val="600"/>
                        </a:spcAft>
                      </a:pPr>
                      <a:r>
                        <a:rPr lang="en-IN" sz="2000" dirty="0">
                          <a:effectLst/>
                          <a:latin typeface="Arial" panose="020B0604020202020204" pitchFamily="34" charset="0"/>
                          <a:ea typeface="Times New Roman" panose="02020603050405020304" pitchFamily="18" charset="0"/>
                          <a:cs typeface="Arial" panose="020B0604020202020204" pitchFamily="34" charset="0"/>
                        </a:rPr>
                        <a:t>0.691</a:t>
                      </a:r>
                    </a:p>
                  </a:txBody>
                  <a:tcPr marL="68580" marR="68580" marT="0" marB="0"/>
                </a:tc>
                <a:extLst>
                  <a:ext uri="{0D108BD9-81ED-4DB2-BD59-A6C34878D82A}">
                    <a16:rowId xmlns:a16="http://schemas.microsoft.com/office/drawing/2014/main" val="4000232664"/>
                  </a:ext>
                </a:extLst>
              </a:tr>
              <a:tr h="430082">
                <a:tc>
                  <a:txBody>
                    <a:bodyPr/>
                    <a:lstStyle/>
                    <a:p>
                      <a:r>
                        <a:rPr lang="en-IN" dirty="0">
                          <a:latin typeface="Arial" panose="020B0604020202020204" pitchFamily="34" charset="0"/>
                          <a:cs typeface="Arial" panose="020B0604020202020204" pitchFamily="34" charset="0"/>
                        </a:rPr>
                        <a:t>NB</a:t>
                      </a: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rPr>
                        <a:t>0.694</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rPr>
                        <a:t>0.6574</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rPr>
                        <a:t>0.7186</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rPr>
                        <a:t>0.5906</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0.6222</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algn="just">
                        <a:spcAft>
                          <a:spcPts val="600"/>
                        </a:spcAft>
                      </a:pPr>
                      <a:r>
                        <a:rPr lang="en-IN" sz="2000" dirty="0">
                          <a:effectLst/>
                          <a:latin typeface="Arial" panose="020B0604020202020204" pitchFamily="34" charset="0"/>
                          <a:ea typeface="Times New Roman" panose="02020603050405020304" pitchFamily="18" charset="0"/>
                          <a:cs typeface="Arial" panose="020B0604020202020204" pitchFamily="34" charset="0"/>
                        </a:rPr>
                        <a:t>0.6808</a:t>
                      </a:r>
                    </a:p>
                  </a:txBody>
                  <a:tcPr marL="68580" marR="68580" marT="0" marB="0"/>
                </a:tc>
                <a:extLst>
                  <a:ext uri="{0D108BD9-81ED-4DB2-BD59-A6C34878D82A}">
                    <a16:rowId xmlns:a16="http://schemas.microsoft.com/office/drawing/2014/main" val="2095103181"/>
                  </a:ext>
                </a:extLst>
              </a:tr>
              <a:tr h="430082">
                <a:tc>
                  <a:txBody>
                    <a:bodyPr/>
                    <a:lstStyle/>
                    <a:p>
                      <a:r>
                        <a:rPr lang="en-IN" dirty="0">
                          <a:latin typeface="Arial" panose="020B0604020202020204" pitchFamily="34" charset="0"/>
                          <a:cs typeface="Arial" panose="020B0604020202020204" pitchFamily="34" charset="0"/>
                        </a:rPr>
                        <a:t>LR</a:t>
                      </a: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0.722</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0.7165</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0.7249</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0.5766</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0.6389</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algn="just">
                        <a:spcAft>
                          <a:spcPts val="600"/>
                        </a:spcAft>
                      </a:pPr>
                      <a:r>
                        <a:rPr lang="en-IN" sz="2000" dirty="0">
                          <a:effectLst/>
                          <a:latin typeface="Arial" panose="020B0604020202020204" pitchFamily="34" charset="0"/>
                          <a:ea typeface="Times New Roman" panose="02020603050405020304" pitchFamily="18" charset="0"/>
                          <a:cs typeface="Arial" panose="020B0604020202020204" pitchFamily="34" charset="0"/>
                        </a:rPr>
                        <a:t>0.7034</a:t>
                      </a:r>
                    </a:p>
                  </a:txBody>
                  <a:tcPr marL="68580" marR="68580" marT="0" marB="0"/>
                </a:tc>
                <a:extLst>
                  <a:ext uri="{0D108BD9-81ED-4DB2-BD59-A6C34878D82A}">
                    <a16:rowId xmlns:a16="http://schemas.microsoft.com/office/drawing/2014/main" val="649562787"/>
                  </a:ext>
                </a:extLst>
              </a:tr>
              <a:tr h="697095">
                <a:tc>
                  <a:txBody>
                    <a:bodyPr/>
                    <a:lstStyle/>
                    <a:p>
                      <a:r>
                        <a:rPr lang="en-IN" dirty="0">
                          <a:latin typeface="Arial" panose="020B0604020202020204" pitchFamily="34" charset="0"/>
                          <a:cs typeface="Arial" panose="020B0604020202020204" pitchFamily="34" charset="0"/>
                        </a:rPr>
                        <a:t>ANN</a:t>
                      </a: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rPr>
                        <a:t>0.7291</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rPr>
                        <a:t>0.7094</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rPr>
                        <a:t>0.7397</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a:solidFill>
                            <a:srgbClr val="000000"/>
                          </a:solidFill>
                          <a:effectLst/>
                          <a:latin typeface="Arial" panose="020B0604020202020204" pitchFamily="34" charset="0"/>
                          <a:ea typeface="Calibri" panose="020F0502020204030204" pitchFamily="34" charset="0"/>
                          <a:cs typeface="Arial" panose="020B0604020202020204" pitchFamily="34" charset="0"/>
                        </a:rPr>
                        <a:t>0.5964</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0.648</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algn="just">
                        <a:spcAft>
                          <a:spcPts val="600"/>
                        </a:spcAft>
                      </a:pPr>
                      <a:r>
                        <a:rPr lang="en-IN" sz="2000" dirty="0">
                          <a:effectLst/>
                          <a:latin typeface="Arial" panose="020B0604020202020204" pitchFamily="34" charset="0"/>
                          <a:ea typeface="Times New Roman" panose="02020603050405020304" pitchFamily="18" charset="0"/>
                          <a:cs typeface="Arial" panose="020B0604020202020204" pitchFamily="34" charset="0"/>
                        </a:rPr>
                        <a:t>0.7104</a:t>
                      </a:r>
                    </a:p>
                  </a:txBody>
                  <a:tcPr marL="68580" marR="68580" marT="0" marB="0"/>
                </a:tc>
                <a:extLst>
                  <a:ext uri="{0D108BD9-81ED-4DB2-BD59-A6C34878D82A}">
                    <a16:rowId xmlns:a16="http://schemas.microsoft.com/office/drawing/2014/main" val="965400414"/>
                  </a:ext>
                </a:extLst>
              </a:tr>
              <a:tr h="735481">
                <a:tc>
                  <a:txBody>
                    <a:bodyPr/>
                    <a:lstStyle/>
                    <a:p>
                      <a:r>
                        <a:rPr lang="en-IN" dirty="0">
                          <a:latin typeface="Arial" panose="020B0604020202020204" pitchFamily="34" charset="0"/>
                          <a:cs typeface="Arial" panose="020B0604020202020204" pitchFamily="34" charset="0"/>
                        </a:rPr>
                        <a:t>RF</a:t>
                      </a: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0.724</a:t>
                      </a:r>
                      <a:endParaRPr lang="en-IN" sz="2000">
                        <a:effectLst/>
                        <a:latin typeface="Arial" panose="020B0604020202020204" pitchFamily="34" charset="0"/>
                        <a:ea typeface="Calibri" panose="020F0502020204030204" pitchFamily="34" charset="0"/>
                        <a:cs typeface="Arial" panose="020B0604020202020204" pitchFamily="34" charset="0"/>
                      </a:endParaRPr>
                    </a:p>
                    <a:p>
                      <a:pPr>
                        <a:lnSpc>
                          <a:spcPct val="200000"/>
                        </a:lnSpc>
                        <a:spcAft>
                          <a:spcPts val="0"/>
                        </a:spcAft>
                      </a:pPr>
                      <a:r>
                        <a:rPr lang="en-IN" sz="2000">
                          <a:effectLst/>
                          <a:latin typeface="Arial" panose="020B0604020202020204" pitchFamily="34" charset="0"/>
                          <a:ea typeface="Calibri" panose="020F0502020204030204" pitchFamily="34" charset="0"/>
                          <a:cs typeface="Arial" panose="020B0604020202020204" pitchFamily="34" charset="0"/>
                        </a:rPr>
                        <a:t> </a:t>
                      </a: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0.7018</a:t>
                      </a:r>
                      <a:endParaRPr lang="en-IN" sz="2000">
                        <a:effectLst/>
                        <a:latin typeface="Arial" panose="020B0604020202020204" pitchFamily="34" charset="0"/>
                        <a:ea typeface="Calibri" panose="020F0502020204030204" pitchFamily="34" charset="0"/>
                        <a:cs typeface="Arial" panose="020B0604020202020204" pitchFamily="34" charset="0"/>
                      </a:endParaRPr>
                    </a:p>
                    <a:p>
                      <a:pPr>
                        <a:lnSpc>
                          <a:spcPct val="200000"/>
                        </a:lnSpc>
                        <a:spcAft>
                          <a:spcPts val="0"/>
                        </a:spcAft>
                      </a:pPr>
                      <a:r>
                        <a:rPr lang="en-IN" sz="2000">
                          <a:effectLst/>
                          <a:latin typeface="Arial" panose="020B0604020202020204" pitchFamily="34" charset="0"/>
                          <a:ea typeface="Calibri" panose="020F0502020204030204" pitchFamily="34" charset="0"/>
                          <a:cs typeface="Arial" panose="020B0604020202020204" pitchFamily="34" charset="0"/>
                        </a:rPr>
                        <a:t> </a:t>
                      </a: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0.7372</a:t>
                      </a:r>
                      <a:endParaRPr lang="en-IN" sz="2000">
                        <a:effectLst/>
                        <a:latin typeface="Arial" panose="020B0604020202020204" pitchFamily="34" charset="0"/>
                        <a:ea typeface="Calibri" panose="020F0502020204030204" pitchFamily="34" charset="0"/>
                        <a:cs typeface="Arial" panose="020B0604020202020204" pitchFamily="34" charset="0"/>
                      </a:endParaRPr>
                    </a:p>
                    <a:p>
                      <a:pPr>
                        <a:lnSpc>
                          <a:spcPct val="200000"/>
                        </a:lnSpc>
                        <a:spcAft>
                          <a:spcPts val="0"/>
                        </a:spcAft>
                      </a:pPr>
                      <a:r>
                        <a:rPr lang="en-IN" sz="2000">
                          <a:effectLst/>
                          <a:latin typeface="Arial" panose="020B0604020202020204" pitchFamily="34" charset="0"/>
                          <a:ea typeface="Calibri" panose="020F0502020204030204" pitchFamily="34" charset="0"/>
                          <a:cs typeface="Arial" panose="020B0604020202020204" pitchFamily="34" charset="0"/>
                        </a:rPr>
                        <a:t> </a:t>
                      </a: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0.6141</a:t>
                      </a:r>
                      <a:endParaRPr lang="en-IN" sz="2000">
                        <a:effectLst/>
                        <a:latin typeface="Arial" panose="020B0604020202020204" pitchFamily="34" charset="0"/>
                        <a:ea typeface="Calibri" panose="020F0502020204030204" pitchFamily="34" charset="0"/>
                        <a:cs typeface="Arial" panose="020B0604020202020204" pitchFamily="34" charset="0"/>
                      </a:endParaRPr>
                    </a:p>
                    <a:p>
                      <a:pPr>
                        <a:lnSpc>
                          <a:spcPct val="200000"/>
                        </a:lnSpc>
                        <a:spcAft>
                          <a:spcPts val="0"/>
                        </a:spcAft>
                      </a:pPr>
                      <a:r>
                        <a:rPr lang="en-IN" sz="2000">
                          <a:effectLst/>
                          <a:latin typeface="Arial" panose="020B0604020202020204" pitchFamily="34" charset="0"/>
                          <a:ea typeface="Calibri" panose="020F0502020204030204" pitchFamily="34" charset="0"/>
                          <a:cs typeface="Arial" panose="020B0604020202020204" pitchFamily="34" charset="0"/>
                        </a:rPr>
                        <a:t> </a:t>
                      </a:r>
                    </a:p>
                  </a:txBody>
                  <a:tcPr marL="0" marR="0" marT="0" marB="0"/>
                </a:tc>
                <a:tc>
                  <a:txBody>
                    <a:bodyPr/>
                    <a:lstStyle/>
                    <a:p>
                      <a:pPr latinLnBrk="1">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0.655</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algn="just">
                        <a:spcAft>
                          <a:spcPts val="600"/>
                        </a:spcAft>
                      </a:pPr>
                      <a:r>
                        <a:rPr lang="en-IN" sz="2000" dirty="0">
                          <a:effectLst/>
                          <a:latin typeface="Arial" panose="020B0604020202020204" pitchFamily="34" charset="0"/>
                          <a:ea typeface="Times New Roman" panose="02020603050405020304" pitchFamily="18" charset="0"/>
                          <a:cs typeface="Arial" panose="020B0604020202020204" pitchFamily="34" charset="0"/>
                        </a:rPr>
                        <a:t>0.7099</a:t>
                      </a:r>
                    </a:p>
                  </a:txBody>
                  <a:tcPr marL="68580" marR="68580" marT="0" marB="0"/>
                </a:tc>
                <a:extLst>
                  <a:ext uri="{0D108BD9-81ED-4DB2-BD59-A6C34878D82A}">
                    <a16:rowId xmlns:a16="http://schemas.microsoft.com/office/drawing/2014/main" val="1721250169"/>
                  </a:ext>
                </a:extLst>
              </a:tr>
              <a:tr h="430082">
                <a:tc>
                  <a:txBody>
                    <a:bodyPr/>
                    <a:lstStyle/>
                    <a:p>
                      <a:pPr algn="just">
                        <a:spcAft>
                          <a:spcPts val="600"/>
                        </a:spcAft>
                      </a:pPr>
                      <a:r>
                        <a:rPr lang="en-US" sz="1800" dirty="0">
                          <a:effectLst/>
                          <a:latin typeface="Arial" panose="020B0604020202020204" pitchFamily="34" charset="0"/>
                          <a:cs typeface="Arial" panose="020B0604020202020204" pitchFamily="34" charset="0"/>
                        </a:rPr>
                        <a:t>ConvGRUText (Highest)</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a:effectLst/>
                          <a:latin typeface="Arial" panose="020B0604020202020204" pitchFamily="34" charset="0"/>
                          <a:ea typeface="Times New Roman" panose="02020603050405020304" pitchFamily="18" charset="0"/>
                          <a:cs typeface="Arial" panose="020B0604020202020204" pitchFamily="34" charset="0"/>
                        </a:rPr>
                        <a:t>0.772</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dirty="0">
                          <a:effectLst/>
                          <a:latin typeface="Arial" panose="020B0604020202020204" pitchFamily="34" charset="0"/>
                          <a:ea typeface="Times New Roman" panose="02020603050405020304" pitchFamily="18" charset="0"/>
                          <a:cs typeface="Arial" panose="020B0604020202020204" pitchFamily="34" charset="0"/>
                        </a:rPr>
                        <a:t>0.6801</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dirty="0">
                          <a:effectLst/>
                          <a:latin typeface="Arial" panose="020B0604020202020204" pitchFamily="34" charset="0"/>
                          <a:ea typeface="Calibri" panose="020F0502020204030204" pitchFamily="34" charset="0"/>
                          <a:cs typeface="Arial" panose="020B0604020202020204" pitchFamily="34" charset="0"/>
                        </a:rPr>
                        <a:t>0.7775</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b="1" dirty="0">
                          <a:effectLst/>
                          <a:latin typeface="Arial" panose="020B0604020202020204" pitchFamily="34" charset="0"/>
                          <a:ea typeface="Times New Roman" panose="02020603050405020304" pitchFamily="18" charset="0"/>
                          <a:cs typeface="Arial" panose="020B0604020202020204" pitchFamily="34" charset="0"/>
                        </a:rPr>
                        <a:t>0.763</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a:lnSpc>
                          <a:spcPct val="100000"/>
                        </a:lnSpc>
                        <a:spcAft>
                          <a:spcPts val="0"/>
                        </a:spcAft>
                      </a:pPr>
                      <a:r>
                        <a:rPr lang="en-US" sz="2000" b="1" dirty="0">
                          <a:effectLst/>
                          <a:latin typeface="Arial" panose="020B0604020202020204" pitchFamily="34" charset="0"/>
                          <a:ea typeface="Calibri" panose="020F0502020204030204" pitchFamily="34" charset="0"/>
                          <a:cs typeface="Arial" panose="020B0604020202020204" pitchFamily="34" charset="0"/>
                        </a:rPr>
                        <a:t>0.7192</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tc>
                  <a:txBody>
                    <a:bodyPr/>
                    <a:lstStyle/>
                    <a:p>
                      <a:pPr algn="just">
                        <a:spcAft>
                          <a:spcPts val="600"/>
                        </a:spcAft>
                      </a:pPr>
                      <a:r>
                        <a:rPr lang="en-IN" sz="2000" b="1" dirty="0">
                          <a:effectLst/>
                          <a:latin typeface="Arial" panose="020B0604020202020204" pitchFamily="34" charset="0"/>
                          <a:ea typeface="Times New Roman" panose="02020603050405020304" pitchFamily="18" charset="0"/>
                          <a:cs typeface="Arial" panose="020B0604020202020204" pitchFamily="34" charset="0"/>
                        </a:rPr>
                        <a:t>0.7606</a:t>
                      </a:r>
                    </a:p>
                  </a:txBody>
                  <a:tcPr marL="68580" marR="68580" marT="0" marB="0"/>
                </a:tc>
                <a:extLst>
                  <a:ext uri="{0D108BD9-81ED-4DB2-BD59-A6C34878D82A}">
                    <a16:rowId xmlns:a16="http://schemas.microsoft.com/office/drawing/2014/main" val="2115475212"/>
                  </a:ext>
                </a:extLst>
              </a:tr>
            </a:tbl>
          </a:graphicData>
        </a:graphic>
      </p:graphicFrame>
    </p:spTree>
    <p:extLst>
      <p:ext uri="{BB962C8B-B14F-4D97-AF65-F5344CB8AC3E}">
        <p14:creationId xmlns:p14="http://schemas.microsoft.com/office/powerpoint/2010/main" val="98563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277A-62AC-44D6-8330-5F5E3AA26DBF}"/>
              </a:ext>
            </a:extLst>
          </p:cNvPr>
          <p:cNvSpPr>
            <a:spLocks noGrp="1"/>
          </p:cNvSpPr>
          <p:nvPr>
            <p:ph type="ctrTitle"/>
          </p:nvPr>
        </p:nvSpPr>
        <p:spPr>
          <a:xfrm>
            <a:off x="1603899" y="-96253"/>
            <a:ext cx="9866206" cy="757989"/>
          </a:xfrm>
        </p:spPr>
        <p:txBody>
          <a:bodyPr/>
          <a:lstStyle/>
          <a:p>
            <a:r>
              <a:rPr lang="en-US" sz="2400" b="1" dirty="0">
                <a:highlight>
                  <a:srgbClr val="C0C0C0"/>
                </a:highlight>
              </a:rPr>
              <a:t>ROC Curves (News ConvGRUText a. TF b. TF-IDF c. Boolean</a:t>
            </a:r>
            <a:r>
              <a:rPr lang="en-IN" sz="2400" b="1" dirty="0">
                <a:highlight>
                  <a:srgbClr val="C0C0C0"/>
                </a:highlight>
              </a:rPr>
              <a:t>)</a:t>
            </a:r>
          </a:p>
        </p:txBody>
      </p:sp>
      <p:grpSp>
        <p:nvGrpSpPr>
          <p:cNvPr id="3" name="Canvas 13">
            <a:extLst>
              <a:ext uri="{FF2B5EF4-FFF2-40B4-BE49-F238E27FC236}">
                <a16:creationId xmlns:a16="http://schemas.microsoft.com/office/drawing/2014/main" id="{FE2A6777-DCB6-4B23-B573-B2F546493828}"/>
              </a:ext>
            </a:extLst>
          </p:cNvPr>
          <p:cNvGrpSpPr/>
          <p:nvPr/>
        </p:nvGrpSpPr>
        <p:grpSpPr>
          <a:xfrm>
            <a:off x="177418" y="838199"/>
            <a:ext cx="11864454" cy="4607257"/>
            <a:chOff x="0" y="0"/>
            <a:chExt cx="4979670" cy="3059609"/>
          </a:xfrm>
        </p:grpSpPr>
        <p:sp>
          <p:nvSpPr>
            <p:cNvPr id="4" name="Rectangle 3">
              <a:extLst>
                <a:ext uri="{FF2B5EF4-FFF2-40B4-BE49-F238E27FC236}">
                  <a16:creationId xmlns:a16="http://schemas.microsoft.com/office/drawing/2014/main" id="{11BF6DD9-C887-4161-8F34-3C8F1E3B730E}"/>
                </a:ext>
              </a:extLst>
            </p:cNvPr>
            <p:cNvSpPr/>
            <p:nvPr/>
          </p:nvSpPr>
          <p:spPr>
            <a:xfrm>
              <a:off x="0" y="0"/>
              <a:ext cx="4979670" cy="3059430"/>
            </a:xfrm>
            <a:prstGeom prst="rect">
              <a:avLst/>
            </a:prstGeom>
            <a:solidFill>
              <a:prstClr val="white"/>
            </a:solidFill>
          </p:spPr>
        </p:sp>
        <p:pic>
          <p:nvPicPr>
            <p:cNvPr id="5" name="Picture 4" descr="A screenshot of a cell phone&#10;&#10;Description automatically generated">
              <a:extLst>
                <a:ext uri="{FF2B5EF4-FFF2-40B4-BE49-F238E27FC236}">
                  <a16:creationId xmlns:a16="http://schemas.microsoft.com/office/drawing/2014/main" id="{724229CE-5B40-49C0-9F34-AE2A1AE77FE3}"/>
                </a:ext>
              </a:extLst>
            </p:cNvPr>
            <p:cNvPicPr preferRelativeResize="0">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12" y="14794"/>
              <a:ext cx="2217016" cy="1481246"/>
            </a:xfrm>
            <a:prstGeom prst="rect">
              <a:avLst/>
            </a:prstGeom>
            <a:noFill/>
          </p:spPr>
        </p:pic>
        <p:pic>
          <p:nvPicPr>
            <p:cNvPr id="6" name="Picture 5" descr="A screenshot of a cell phone&#10;&#10;Description automatically generated">
              <a:extLst>
                <a:ext uri="{FF2B5EF4-FFF2-40B4-BE49-F238E27FC236}">
                  <a16:creationId xmlns:a16="http://schemas.microsoft.com/office/drawing/2014/main" id="{8CA78C7C-10F0-439F-94CE-8C03B4FE8AE2}"/>
                </a:ext>
              </a:extLst>
            </p:cNvPr>
            <p:cNvPicPr preferRelativeResize="0">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932" y="1502688"/>
              <a:ext cx="2104025" cy="1556921"/>
            </a:xfrm>
            <a:prstGeom prst="rect">
              <a:avLst/>
            </a:prstGeom>
            <a:noFill/>
          </p:spPr>
        </p:pic>
        <p:pic>
          <p:nvPicPr>
            <p:cNvPr id="7" name="Picture 6" descr="A screenshot of a cell phone&#10;&#10;Description automatically generated">
              <a:extLst>
                <a:ext uri="{FF2B5EF4-FFF2-40B4-BE49-F238E27FC236}">
                  <a16:creationId xmlns:a16="http://schemas.microsoft.com/office/drawing/2014/main" id="{45EFF956-654B-4948-9997-AD4883D5D70C}"/>
                </a:ext>
              </a:extLst>
            </p:cNvPr>
            <p:cNvPicPr preferRelativeResize="0">
              <a:picLocks noChangeAspect="1"/>
            </p:cNvPicPr>
            <p:nvPr/>
          </p:nvPicPr>
          <p:blipFill>
            <a:blip r:embed="rId4">
              <a:extLst>
                <a:ext uri="{28A0092B-C50C-407E-A947-70E740481C1C}">
                  <a14:useLocalDpi xmlns:a14="http://schemas.microsoft.com/office/drawing/2010/main" val="0"/>
                </a:ext>
              </a:extLst>
            </a:blip>
            <a:stretch>
              <a:fillRect/>
            </a:stretch>
          </p:blipFill>
          <p:spPr>
            <a:xfrm>
              <a:off x="82000" y="14"/>
              <a:ext cx="2138243" cy="1502878"/>
            </a:xfrm>
            <a:prstGeom prst="rect">
              <a:avLst/>
            </a:prstGeom>
            <a:noFill/>
          </p:spPr>
        </p:pic>
        <p:sp>
          <p:nvSpPr>
            <p:cNvPr id="8" name="Rectangle 7">
              <a:extLst>
                <a:ext uri="{FF2B5EF4-FFF2-40B4-BE49-F238E27FC236}">
                  <a16:creationId xmlns:a16="http://schemas.microsoft.com/office/drawing/2014/main" id="{0A9E2FC9-4563-40AE-A2C3-3ED1C144E994}"/>
                </a:ext>
              </a:extLst>
            </p:cNvPr>
            <p:cNvSpPr/>
            <p:nvPr/>
          </p:nvSpPr>
          <p:spPr>
            <a:xfrm>
              <a:off x="669464" y="396121"/>
              <a:ext cx="327904" cy="218705"/>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78478" tIns="39240" rIns="78478" bIns="39240" numCol="1" spcCol="0" rtlCol="0" fromWordArt="0" anchor="ctr" anchorCtr="0" forceAA="0" compatLnSpc="1">
              <a:prstTxWarp prst="textNoShape">
                <a:avLst/>
              </a:prstTxWarp>
              <a:noAutofit/>
            </a:bodyPr>
            <a:lstStyle/>
            <a:p>
              <a:pPr algn="ctr">
                <a:spcAft>
                  <a:spcPts val="600"/>
                </a:spcAft>
              </a:pPr>
              <a:r>
                <a:rPr lang="en-IN" sz="1100">
                  <a:effectLst/>
                  <a:latin typeface="Times New Roman" panose="02020603050405020304" pitchFamily="18" charset="0"/>
                  <a:ea typeface="Times New Roman" panose="02020603050405020304" pitchFamily="18" charset="0"/>
                </a:rPr>
                <a:t>a</a:t>
              </a:r>
            </a:p>
          </p:txBody>
        </p:sp>
        <p:sp>
          <p:nvSpPr>
            <p:cNvPr id="9" name="Rectangle 8">
              <a:extLst>
                <a:ext uri="{FF2B5EF4-FFF2-40B4-BE49-F238E27FC236}">
                  <a16:creationId xmlns:a16="http://schemas.microsoft.com/office/drawing/2014/main" id="{D3BEB8C9-B216-44FB-9615-B470BA633A51}"/>
                </a:ext>
              </a:extLst>
            </p:cNvPr>
            <p:cNvSpPr/>
            <p:nvPr/>
          </p:nvSpPr>
          <p:spPr>
            <a:xfrm>
              <a:off x="3167246" y="393753"/>
              <a:ext cx="327872" cy="218217"/>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78478" tIns="39240" rIns="78478" bIns="39240" numCol="1" spcCol="0" rtlCol="0" fromWordArt="0" anchor="ctr" anchorCtr="0" forceAA="0" compatLnSpc="1">
              <a:prstTxWarp prst="textNoShape">
                <a:avLst/>
              </a:prstTxWarp>
              <a:noAutofit/>
            </a:bodyPr>
            <a:lstStyle/>
            <a:p>
              <a:pPr algn="ctr">
                <a:spcAft>
                  <a:spcPts val="600"/>
                </a:spcAft>
              </a:pPr>
              <a:r>
                <a:rPr lang="en-IN" sz="1100">
                  <a:effectLst/>
                  <a:latin typeface="Times New Roman" panose="02020603050405020304" pitchFamily="18" charset="0"/>
                  <a:ea typeface="Times New Roman" panose="02020603050405020304" pitchFamily="18" charset="0"/>
                </a:rPr>
                <a:t>b</a:t>
              </a:r>
            </a:p>
          </p:txBody>
        </p:sp>
        <p:sp>
          <p:nvSpPr>
            <p:cNvPr id="10" name="Rectangle 9">
              <a:extLst>
                <a:ext uri="{FF2B5EF4-FFF2-40B4-BE49-F238E27FC236}">
                  <a16:creationId xmlns:a16="http://schemas.microsoft.com/office/drawing/2014/main" id="{0F3D5E1A-4615-4426-9D70-3A07172044D3}"/>
                </a:ext>
              </a:extLst>
            </p:cNvPr>
            <p:cNvSpPr/>
            <p:nvPr/>
          </p:nvSpPr>
          <p:spPr>
            <a:xfrm>
              <a:off x="1958116" y="1923953"/>
              <a:ext cx="327872" cy="217677"/>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78478" tIns="39240" rIns="78478" bIns="39240" numCol="1" spcCol="0" rtlCol="0" fromWordArt="0" anchor="ctr" anchorCtr="0" forceAA="0" compatLnSpc="1">
              <a:prstTxWarp prst="textNoShape">
                <a:avLst/>
              </a:prstTxWarp>
              <a:noAutofit/>
            </a:bodyPr>
            <a:lstStyle/>
            <a:p>
              <a:pPr algn="ctr">
                <a:spcAft>
                  <a:spcPts val="600"/>
                </a:spcAft>
              </a:pPr>
              <a:r>
                <a:rPr lang="en-IN" sz="1100">
                  <a:effectLst/>
                  <a:latin typeface="Times New Roman" panose="02020603050405020304" pitchFamily="18" charset="0"/>
                  <a:ea typeface="Times New Roman" panose="02020603050405020304" pitchFamily="18" charset="0"/>
                </a:rPr>
                <a:t>c</a:t>
              </a:r>
            </a:p>
          </p:txBody>
        </p:sp>
      </p:grpSp>
    </p:spTree>
    <p:extLst>
      <p:ext uri="{BB962C8B-B14F-4D97-AF65-F5344CB8AC3E}">
        <p14:creationId xmlns:p14="http://schemas.microsoft.com/office/powerpoint/2010/main" val="1117717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277A-62AC-44D6-8330-5F5E3AA26DBF}"/>
              </a:ext>
            </a:extLst>
          </p:cNvPr>
          <p:cNvSpPr>
            <a:spLocks noGrp="1"/>
          </p:cNvSpPr>
          <p:nvPr>
            <p:ph type="ctrTitle"/>
          </p:nvPr>
        </p:nvSpPr>
        <p:spPr>
          <a:xfrm>
            <a:off x="1296537" y="-120915"/>
            <a:ext cx="9451362" cy="654315"/>
          </a:xfrm>
        </p:spPr>
        <p:txBody>
          <a:bodyPr/>
          <a:lstStyle/>
          <a:p>
            <a:r>
              <a:rPr lang="en-US" sz="2400" b="1" dirty="0">
                <a:highlight>
                  <a:srgbClr val="C0C0C0"/>
                </a:highlight>
              </a:rPr>
              <a:t>ROC Curves (Reviews ConvGRUText a. TF b. TF-IDF c. Boolean</a:t>
            </a:r>
            <a:r>
              <a:rPr lang="en-IN" sz="2400" b="1" dirty="0">
                <a:highlight>
                  <a:srgbClr val="C0C0C0"/>
                </a:highlight>
              </a:rPr>
              <a:t>)</a:t>
            </a:r>
          </a:p>
        </p:txBody>
      </p:sp>
      <p:grpSp>
        <p:nvGrpSpPr>
          <p:cNvPr id="11" name="Canvas 52">
            <a:extLst>
              <a:ext uri="{FF2B5EF4-FFF2-40B4-BE49-F238E27FC236}">
                <a16:creationId xmlns:a16="http://schemas.microsoft.com/office/drawing/2014/main" id="{91080ADE-BEA8-4B3B-A127-72E4E36EA6C7}"/>
              </a:ext>
            </a:extLst>
          </p:cNvPr>
          <p:cNvGrpSpPr/>
          <p:nvPr/>
        </p:nvGrpSpPr>
        <p:grpSpPr>
          <a:xfrm>
            <a:off x="122826" y="747215"/>
            <a:ext cx="11891750" cy="4438934"/>
            <a:chOff x="0" y="0"/>
            <a:chExt cx="5138420" cy="3059430"/>
          </a:xfrm>
        </p:grpSpPr>
        <p:sp>
          <p:nvSpPr>
            <p:cNvPr id="12" name="Rectangle 11">
              <a:extLst>
                <a:ext uri="{FF2B5EF4-FFF2-40B4-BE49-F238E27FC236}">
                  <a16:creationId xmlns:a16="http://schemas.microsoft.com/office/drawing/2014/main" id="{F89C2F41-C5FF-44A7-B712-E904AEC54099}"/>
                </a:ext>
              </a:extLst>
            </p:cNvPr>
            <p:cNvSpPr/>
            <p:nvPr/>
          </p:nvSpPr>
          <p:spPr>
            <a:xfrm>
              <a:off x="0" y="0"/>
              <a:ext cx="5138420" cy="3059430"/>
            </a:xfrm>
            <a:prstGeom prst="rect">
              <a:avLst/>
            </a:prstGeom>
            <a:solidFill>
              <a:prstClr val="white"/>
            </a:solidFill>
          </p:spPr>
        </p:sp>
        <p:pic>
          <p:nvPicPr>
            <p:cNvPr id="13" name="Picture 12" descr="A screenshot of a cell phone&#10;&#10;Description automatically generated">
              <a:extLst>
                <a:ext uri="{FF2B5EF4-FFF2-40B4-BE49-F238E27FC236}">
                  <a16:creationId xmlns:a16="http://schemas.microsoft.com/office/drawing/2014/main" id="{93C61B6D-2C79-4472-8C16-88728F379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342" y="1"/>
              <a:ext cx="2137184" cy="1539214"/>
            </a:xfrm>
            <a:prstGeom prst="rect">
              <a:avLst/>
            </a:prstGeom>
            <a:noFill/>
          </p:spPr>
        </p:pic>
        <p:pic>
          <p:nvPicPr>
            <p:cNvPr id="14" name="Picture 13" descr="A screenshot of a cell phone&#10;&#10;Description automatically generated">
              <a:extLst>
                <a:ext uri="{FF2B5EF4-FFF2-40B4-BE49-F238E27FC236}">
                  <a16:creationId xmlns:a16="http://schemas.microsoft.com/office/drawing/2014/main" id="{D8F951BE-1A3A-406D-96D1-C61135E8D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5935" y="1539026"/>
              <a:ext cx="2137184" cy="1513752"/>
            </a:xfrm>
            <a:prstGeom prst="rect">
              <a:avLst/>
            </a:prstGeom>
            <a:noFill/>
          </p:spPr>
        </p:pic>
        <p:sp>
          <p:nvSpPr>
            <p:cNvPr id="15" name="Rectangle 14">
              <a:extLst>
                <a:ext uri="{FF2B5EF4-FFF2-40B4-BE49-F238E27FC236}">
                  <a16:creationId xmlns:a16="http://schemas.microsoft.com/office/drawing/2014/main" id="{3CAD866E-F91E-4034-BB80-F292318215C7}"/>
                </a:ext>
              </a:extLst>
            </p:cNvPr>
            <p:cNvSpPr/>
            <p:nvPr/>
          </p:nvSpPr>
          <p:spPr>
            <a:xfrm>
              <a:off x="1148486" y="516720"/>
              <a:ext cx="310582" cy="261202"/>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78501" tIns="39251" rIns="78501" bIns="39251" numCol="1" spcCol="0" rtlCol="0" fromWordArt="0" anchor="ctr" anchorCtr="0" forceAA="0" compatLnSpc="1">
              <a:prstTxWarp prst="textNoShape">
                <a:avLst/>
              </a:prstTxWarp>
              <a:noAutofit/>
            </a:bodyPr>
            <a:lstStyle/>
            <a:p>
              <a:pPr algn="ctr">
                <a:spcAft>
                  <a:spcPts val="600"/>
                </a:spcAft>
              </a:pPr>
              <a:r>
                <a:rPr lang="en-IN" sz="1100">
                  <a:effectLst/>
                  <a:latin typeface="Times New Roman" panose="02020603050405020304" pitchFamily="18" charset="0"/>
                  <a:ea typeface="Times New Roman" panose="02020603050405020304" pitchFamily="18" charset="0"/>
                </a:rPr>
                <a:t>a</a:t>
              </a:r>
            </a:p>
          </p:txBody>
        </p:sp>
        <p:sp>
          <p:nvSpPr>
            <p:cNvPr id="16" name="Rectangle 15">
              <a:extLst>
                <a:ext uri="{FF2B5EF4-FFF2-40B4-BE49-F238E27FC236}">
                  <a16:creationId xmlns:a16="http://schemas.microsoft.com/office/drawing/2014/main" id="{B0A938F9-DEF2-4041-AA3D-BBDFCC201B00}"/>
                </a:ext>
              </a:extLst>
            </p:cNvPr>
            <p:cNvSpPr/>
            <p:nvPr/>
          </p:nvSpPr>
          <p:spPr>
            <a:xfrm>
              <a:off x="2422409" y="2046920"/>
              <a:ext cx="327872" cy="259552"/>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78501" tIns="39251" rIns="78501" bIns="39251" numCol="1" spcCol="0" rtlCol="0" fromWordArt="0" anchor="ctr" anchorCtr="0" forceAA="0" compatLnSpc="1">
              <a:prstTxWarp prst="textNoShape">
                <a:avLst/>
              </a:prstTxWarp>
              <a:noAutofit/>
            </a:bodyPr>
            <a:lstStyle/>
            <a:p>
              <a:pPr algn="ctr">
                <a:spcAft>
                  <a:spcPts val="600"/>
                </a:spcAft>
              </a:pPr>
              <a:r>
                <a:rPr lang="en-IN" sz="1100">
                  <a:effectLst/>
                  <a:latin typeface="Times New Roman" panose="02020603050405020304" pitchFamily="18" charset="0"/>
                  <a:ea typeface="Times New Roman" panose="02020603050405020304" pitchFamily="18" charset="0"/>
                </a:rPr>
                <a:t>c</a:t>
              </a:r>
            </a:p>
          </p:txBody>
        </p:sp>
        <p:pic>
          <p:nvPicPr>
            <p:cNvPr id="17" name="Picture 16" descr="A screenshot of a cell phone&#10;&#10;Description automatically generated">
              <a:extLst>
                <a:ext uri="{FF2B5EF4-FFF2-40B4-BE49-F238E27FC236}">
                  <a16:creationId xmlns:a16="http://schemas.microsoft.com/office/drawing/2014/main" id="{4EFFD1B5-B9D3-42D4-A5B7-D5B9B88F090D}"/>
                </a:ext>
              </a:extLst>
            </p:cNvPr>
            <p:cNvPicPr/>
            <p:nvPr/>
          </p:nvPicPr>
          <p:blipFill>
            <a:blip r:embed="rId3">
              <a:extLst>
                <a:ext uri="{28A0092B-C50C-407E-A947-70E740481C1C}">
                  <a14:useLocalDpi xmlns:a14="http://schemas.microsoft.com/office/drawing/2010/main" val="0"/>
                </a:ext>
              </a:extLst>
            </a:blip>
            <a:stretch>
              <a:fillRect/>
            </a:stretch>
          </p:blipFill>
          <p:spPr>
            <a:xfrm>
              <a:off x="2996348" y="11751"/>
              <a:ext cx="2136775" cy="1513205"/>
            </a:xfrm>
            <a:prstGeom prst="rect">
              <a:avLst/>
            </a:prstGeom>
            <a:noFill/>
          </p:spPr>
        </p:pic>
        <p:sp>
          <p:nvSpPr>
            <p:cNvPr id="18" name="Rectangle 17">
              <a:extLst>
                <a:ext uri="{FF2B5EF4-FFF2-40B4-BE49-F238E27FC236}">
                  <a16:creationId xmlns:a16="http://schemas.microsoft.com/office/drawing/2014/main" id="{82EA0F8F-CDAA-41CB-A429-EDD1FD944C4B}"/>
                </a:ext>
              </a:extLst>
            </p:cNvPr>
            <p:cNvSpPr/>
            <p:nvPr/>
          </p:nvSpPr>
          <p:spPr>
            <a:xfrm>
              <a:off x="3745381" y="531132"/>
              <a:ext cx="305345" cy="260985"/>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78501" tIns="39251" rIns="78501" bIns="39251" numCol="1" spcCol="0" rtlCol="0" fromWordArt="0" anchor="ctr" anchorCtr="0" forceAA="0" compatLnSpc="1">
              <a:prstTxWarp prst="textNoShape">
                <a:avLst/>
              </a:prstTxWarp>
              <a:noAutofit/>
            </a:bodyPr>
            <a:lstStyle/>
            <a:p>
              <a:pPr algn="ctr">
                <a:spcAft>
                  <a:spcPts val="600"/>
                </a:spcAft>
              </a:pPr>
              <a:r>
                <a:rPr lang="en-IN" sz="1100">
                  <a:effectLst/>
                  <a:latin typeface="Times New Roman" panose="02020603050405020304" pitchFamily="18" charset="0"/>
                  <a:ea typeface="Times New Roman" panose="02020603050405020304" pitchFamily="18" charset="0"/>
                </a:rPr>
                <a:t>b</a:t>
              </a:r>
            </a:p>
          </p:txBody>
        </p:sp>
      </p:grpSp>
    </p:spTree>
    <p:extLst>
      <p:ext uri="{BB962C8B-B14F-4D97-AF65-F5344CB8AC3E}">
        <p14:creationId xmlns:p14="http://schemas.microsoft.com/office/powerpoint/2010/main" val="939659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277A-62AC-44D6-8330-5F5E3AA26DBF}"/>
              </a:ext>
            </a:extLst>
          </p:cNvPr>
          <p:cNvSpPr>
            <a:spLocks noGrp="1"/>
          </p:cNvSpPr>
          <p:nvPr>
            <p:ph type="ctrTitle"/>
          </p:nvPr>
        </p:nvSpPr>
        <p:spPr>
          <a:xfrm>
            <a:off x="1603899" y="-120915"/>
            <a:ext cx="9561406" cy="654315"/>
          </a:xfrm>
        </p:spPr>
        <p:txBody>
          <a:bodyPr/>
          <a:lstStyle/>
          <a:p>
            <a:r>
              <a:rPr lang="en-US" sz="2400" b="1" dirty="0">
                <a:highlight>
                  <a:srgbClr val="C0C0C0"/>
                </a:highlight>
              </a:rPr>
              <a:t>ROC Curves (Tweets ConvGRUText a. TF b. TF-IDF c. Boolean</a:t>
            </a:r>
            <a:r>
              <a:rPr lang="en-IN" sz="2400" b="1" dirty="0">
                <a:highlight>
                  <a:srgbClr val="C0C0C0"/>
                </a:highlight>
              </a:rPr>
              <a:t>)</a:t>
            </a:r>
          </a:p>
        </p:txBody>
      </p:sp>
      <p:grpSp>
        <p:nvGrpSpPr>
          <p:cNvPr id="11" name="Canvas 52">
            <a:extLst>
              <a:ext uri="{FF2B5EF4-FFF2-40B4-BE49-F238E27FC236}">
                <a16:creationId xmlns:a16="http://schemas.microsoft.com/office/drawing/2014/main" id="{7160F6E9-95B7-46A1-86FC-8E4F0D7707E9}"/>
              </a:ext>
            </a:extLst>
          </p:cNvPr>
          <p:cNvGrpSpPr/>
          <p:nvPr/>
        </p:nvGrpSpPr>
        <p:grpSpPr>
          <a:xfrm>
            <a:off x="0" y="671015"/>
            <a:ext cx="12091916" cy="4651612"/>
            <a:chOff x="0" y="0"/>
            <a:chExt cx="5138420" cy="3059430"/>
          </a:xfrm>
        </p:grpSpPr>
        <p:sp>
          <p:nvSpPr>
            <p:cNvPr id="12" name="Rectangle 11">
              <a:extLst>
                <a:ext uri="{FF2B5EF4-FFF2-40B4-BE49-F238E27FC236}">
                  <a16:creationId xmlns:a16="http://schemas.microsoft.com/office/drawing/2014/main" id="{72E8414E-93A9-453F-8616-71605B783176}"/>
                </a:ext>
              </a:extLst>
            </p:cNvPr>
            <p:cNvSpPr/>
            <p:nvPr/>
          </p:nvSpPr>
          <p:spPr>
            <a:xfrm>
              <a:off x="0" y="0"/>
              <a:ext cx="5138420" cy="3059430"/>
            </a:xfrm>
            <a:prstGeom prst="rect">
              <a:avLst/>
            </a:prstGeom>
            <a:solidFill>
              <a:prstClr val="white"/>
            </a:solidFill>
          </p:spPr>
        </p:sp>
        <p:pic>
          <p:nvPicPr>
            <p:cNvPr id="13" name="Picture 12" descr="A screenshot of a cell phone&#10;&#10;Description automatically generated">
              <a:extLst>
                <a:ext uri="{FF2B5EF4-FFF2-40B4-BE49-F238E27FC236}">
                  <a16:creationId xmlns:a16="http://schemas.microsoft.com/office/drawing/2014/main" id="{8AC4D35A-A639-4C13-8DB0-25493345A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342" y="1"/>
              <a:ext cx="2137184" cy="1539214"/>
            </a:xfrm>
            <a:prstGeom prst="rect">
              <a:avLst/>
            </a:prstGeom>
            <a:noFill/>
          </p:spPr>
        </p:pic>
        <p:pic>
          <p:nvPicPr>
            <p:cNvPr id="14" name="Picture 13" descr="A close up of a map&#10;&#10;Description automatically generated">
              <a:extLst>
                <a:ext uri="{FF2B5EF4-FFF2-40B4-BE49-F238E27FC236}">
                  <a16:creationId xmlns:a16="http://schemas.microsoft.com/office/drawing/2014/main" id="{69CC6434-19E3-406F-9B4C-11169EB8B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4950" y="8982"/>
              <a:ext cx="2137942" cy="1527887"/>
            </a:xfrm>
            <a:prstGeom prst="rect">
              <a:avLst/>
            </a:prstGeom>
            <a:noFill/>
          </p:spPr>
        </p:pic>
        <p:pic>
          <p:nvPicPr>
            <p:cNvPr id="15" name="Picture 14" descr="A screenshot of a cell phone&#10;&#10;Description automatically generated">
              <a:extLst>
                <a:ext uri="{FF2B5EF4-FFF2-40B4-BE49-F238E27FC236}">
                  <a16:creationId xmlns:a16="http://schemas.microsoft.com/office/drawing/2014/main" id="{499E076E-E56D-4AF0-BB2C-B814521FA8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5935" y="1539026"/>
              <a:ext cx="2137184" cy="1513752"/>
            </a:xfrm>
            <a:prstGeom prst="rect">
              <a:avLst/>
            </a:prstGeom>
            <a:noFill/>
          </p:spPr>
        </p:pic>
        <p:sp>
          <p:nvSpPr>
            <p:cNvPr id="16" name="Rectangle 15">
              <a:extLst>
                <a:ext uri="{FF2B5EF4-FFF2-40B4-BE49-F238E27FC236}">
                  <a16:creationId xmlns:a16="http://schemas.microsoft.com/office/drawing/2014/main" id="{C17E862F-139F-46FB-98B5-34813F676D1B}"/>
                </a:ext>
              </a:extLst>
            </p:cNvPr>
            <p:cNvSpPr/>
            <p:nvPr/>
          </p:nvSpPr>
          <p:spPr>
            <a:xfrm>
              <a:off x="1131475" y="516720"/>
              <a:ext cx="327872" cy="216583"/>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78501" tIns="39251" rIns="78501" bIns="39251" numCol="1" spcCol="0" rtlCol="0" fromWordArt="0" anchor="ctr" anchorCtr="0" forceAA="0" compatLnSpc="1">
              <a:prstTxWarp prst="textNoShape">
                <a:avLst/>
              </a:prstTxWarp>
              <a:noAutofit/>
            </a:bodyPr>
            <a:lstStyle/>
            <a:p>
              <a:pPr algn="ctr">
                <a:spcAft>
                  <a:spcPts val="600"/>
                </a:spcAft>
              </a:pPr>
              <a:r>
                <a:rPr lang="en-IN" sz="1100">
                  <a:effectLst/>
                  <a:latin typeface="Times New Roman" panose="02020603050405020304" pitchFamily="18" charset="0"/>
                  <a:ea typeface="Times New Roman" panose="02020603050405020304" pitchFamily="18" charset="0"/>
                </a:rPr>
                <a:t>a</a:t>
              </a:r>
            </a:p>
          </p:txBody>
        </p:sp>
        <p:sp>
          <p:nvSpPr>
            <p:cNvPr id="17" name="Rectangle 16">
              <a:extLst>
                <a:ext uri="{FF2B5EF4-FFF2-40B4-BE49-F238E27FC236}">
                  <a16:creationId xmlns:a16="http://schemas.microsoft.com/office/drawing/2014/main" id="{F7C07E9B-1FD4-4270-B69F-7E4162DADFE7}"/>
                </a:ext>
              </a:extLst>
            </p:cNvPr>
            <p:cNvSpPr/>
            <p:nvPr/>
          </p:nvSpPr>
          <p:spPr>
            <a:xfrm>
              <a:off x="3604385" y="516714"/>
              <a:ext cx="327872" cy="216043"/>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78501" tIns="39251" rIns="78501" bIns="39251" numCol="1" spcCol="0" rtlCol="0" fromWordArt="0" anchor="ctr" anchorCtr="0" forceAA="0" compatLnSpc="1">
              <a:prstTxWarp prst="textNoShape">
                <a:avLst/>
              </a:prstTxWarp>
              <a:noAutofit/>
            </a:bodyPr>
            <a:lstStyle/>
            <a:p>
              <a:pPr algn="ctr">
                <a:spcAft>
                  <a:spcPts val="600"/>
                </a:spcAft>
              </a:pPr>
              <a:r>
                <a:rPr lang="en-IN" sz="1100">
                  <a:effectLst/>
                  <a:latin typeface="Times New Roman" panose="02020603050405020304" pitchFamily="18" charset="0"/>
                  <a:ea typeface="Times New Roman" panose="02020603050405020304" pitchFamily="18" charset="0"/>
                </a:rPr>
                <a:t>b</a:t>
              </a:r>
            </a:p>
          </p:txBody>
        </p:sp>
        <p:sp>
          <p:nvSpPr>
            <p:cNvPr id="18" name="Rectangle 17">
              <a:extLst>
                <a:ext uri="{FF2B5EF4-FFF2-40B4-BE49-F238E27FC236}">
                  <a16:creationId xmlns:a16="http://schemas.microsoft.com/office/drawing/2014/main" id="{3839078A-F98B-40EF-A34C-7D310339F94C}"/>
                </a:ext>
              </a:extLst>
            </p:cNvPr>
            <p:cNvSpPr/>
            <p:nvPr/>
          </p:nvSpPr>
          <p:spPr>
            <a:xfrm>
              <a:off x="2422578" y="2046920"/>
              <a:ext cx="327872" cy="216043"/>
            </a:xfrm>
            <a:prstGeom prst="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78501" tIns="39251" rIns="78501" bIns="39251" numCol="1" spcCol="0" rtlCol="0" fromWordArt="0" anchor="ctr" anchorCtr="0" forceAA="0" compatLnSpc="1">
              <a:prstTxWarp prst="textNoShape">
                <a:avLst/>
              </a:prstTxWarp>
              <a:noAutofit/>
            </a:bodyPr>
            <a:lstStyle/>
            <a:p>
              <a:pPr algn="ctr">
                <a:spcAft>
                  <a:spcPts val="600"/>
                </a:spcAft>
              </a:pPr>
              <a:r>
                <a:rPr lang="en-IN" sz="1100">
                  <a:effectLst/>
                  <a:latin typeface="Times New Roman" panose="02020603050405020304" pitchFamily="18" charset="0"/>
                  <a:ea typeface="Times New Roman" panose="02020603050405020304" pitchFamily="18" charset="0"/>
                </a:rPr>
                <a:t>c</a:t>
              </a:r>
            </a:p>
          </p:txBody>
        </p:sp>
      </p:grpSp>
    </p:spTree>
    <p:extLst>
      <p:ext uri="{BB962C8B-B14F-4D97-AF65-F5344CB8AC3E}">
        <p14:creationId xmlns:p14="http://schemas.microsoft.com/office/powerpoint/2010/main" val="1189681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B4E9-8C32-4865-8553-70954AE23227}"/>
              </a:ext>
            </a:extLst>
          </p:cNvPr>
          <p:cNvSpPr>
            <a:spLocks noGrp="1"/>
          </p:cNvSpPr>
          <p:nvPr>
            <p:ph type="ctrTitle"/>
          </p:nvPr>
        </p:nvSpPr>
        <p:spPr>
          <a:xfrm>
            <a:off x="1251284" y="-112295"/>
            <a:ext cx="9288067" cy="704607"/>
          </a:xfrm>
        </p:spPr>
        <p:txBody>
          <a:bodyPr/>
          <a:lstStyle/>
          <a:p>
            <a:pPr algn="ctr"/>
            <a:r>
              <a:rPr lang="en-IN" b="1" dirty="0">
                <a:highlight>
                  <a:srgbClr val="C0C0C0"/>
                </a:highlight>
              </a:rPr>
              <a:t>News Dataset Comparison</a:t>
            </a:r>
          </a:p>
        </p:txBody>
      </p:sp>
      <p:graphicFrame>
        <p:nvGraphicFramePr>
          <p:cNvPr id="3" name="Table 3">
            <a:extLst>
              <a:ext uri="{FF2B5EF4-FFF2-40B4-BE49-F238E27FC236}">
                <a16:creationId xmlns:a16="http://schemas.microsoft.com/office/drawing/2014/main" id="{62A1AA73-5A46-4FC5-8FCC-0A17F9FCB9B9}"/>
              </a:ext>
            </a:extLst>
          </p:cNvPr>
          <p:cNvGraphicFramePr>
            <a:graphicFrameLocks noGrp="1"/>
          </p:cNvGraphicFramePr>
          <p:nvPr>
            <p:extLst>
              <p:ext uri="{D42A27DB-BD31-4B8C-83A1-F6EECF244321}">
                <p14:modId xmlns:p14="http://schemas.microsoft.com/office/powerpoint/2010/main" val="2579632396"/>
              </p:ext>
            </p:extLst>
          </p:nvPr>
        </p:nvGraphicFramePr>
        <p:xfrm>
          <a:off x="240633" y="1010653"/>
          <a:ext cx="11758859" cy="4251160"/>
        </p:xfrm>
        <a:graphic>
          <a:graphicData uri="http://schemas.openxmlformats.org/drawingml/2006/table">
            <a:tbl>
              <a:tblPr firstRow="1" bandRow="1">
                <a:tableStyleId>{5C22544A-7EE6-4342-B048-85BDC9FD1C3A}</a:tableStyleId>
              </a:tblPr>
              <a:tblGrid>
                <a:gridCol w="1989220">
                  <a:extLst>
                    <a:ext uri="{9D8B030D-6E8A-4147-A177-3AD203B41FA5}">
                      <a16:colId xmlns:a16="http://schemas.microsoft.com/office/drawing/2014/main" val="196043508"/>
                    </a:ext>
                  </a:extLst>
                </a:gridCol>
                <a:gridCol w="1588168">
                  <a:extLst>
                    <a:ext uri="{9D8B030D-6E8A-4147-A177-3AD203B41FA5}">
                      <a16:colId xmlns:a16="http://schemas.microsoft.com/office/drawing/2014/main" val="877377596"/>
                    </a:ext>
                  </a:extLst>
                </a:gridCol>
                <a:gridCol w="1700463">
                  <a:extLst>
                    <a:ext uri="{9D8B030D-6E8A-4147-A177-3AD203B41FA5}">
                      <a16:colId xmlns:a16="http://schemas.microsoft.com/office/drawing/2014/main" val="256750816"/>
                    </a:ext>
                  </a:extLst>
                </a:gridCol>
                <a:gridCol w="1700463">
                  <a:extLst>
                    <a:ext uri="{9D8B030D-6E8A-4147-A177-3AD203B41FA5}">
                      <a16:colId xmlns:a16="http://schemas.microsoft.com/office/drawing/2014/main" val="3321851270"/>
                    </a:ext>
                  </a:extLst>
                </a:gridCol>
                <a:gridCol w="1748590">
                  <a:extLst>
                    <a:ext uri="{9D8B030D-6E8A-4147-A177-3AD203B41FA5}">
                      <a16:colId xmlns:a16="http://schemas.microsoft.com/office/drawing/2014/main" val="4177686679"/>
                    </a:ext>
                  </a:extLst>
                </a:gridCol>
                <a:gridCol w="1588168">
                  <a:extLst>
                    <a:ext uri="{9D8B030D-6E8A-4147-A177-3AD203B41FA5}">
                      <a16:colId xmlns:a16="http://schemas.microsoft.com/office/drawing/2014/main" val="3487457947"/>
                    </a:ext>
                  </a:extLst>
                </a:gridCol>
                <a:gridCol w="1443787">
                  <a:extLst>
                    <a:ext uri="{9D8B030D-6E8A-4147-A177-3AD203B41FA5}">
                      <a16:colId xmlns:a16="http://schemas.microsoft.com/office/drawing/2014/main" val="2281597777"/>
                    </a:ext>
                  </a:extLst>
                </a:gridCol>
              </a:tblGrid>
              <a:tr h="1062790">
                <a:tc>
                  <a:txBody>
                    <a:bodyPr/>
                    <a:lstStyle/>
                    <a:p>
                      <a:r>
                        <a:rPr lang="en-IN" dirty="0"/>
                        <a:t>Metrics/Models</a:t>
                      </a:r>
                    </a:p>
                  </a:txBody>
                  <a:tcPr/>
                </a:tc>
                <a:tc>
                  <a:txBody>
                    <a:bodyPr/>
                    <a:lstStyle/>
                    <a:p>
                      <a:r>
                        <a:rPr lang="en-IN" dirty="0"/>
                        <a:t>Accuracy</a:t>
                      </a:r>
                    </a:p>
                  </a:txBody>
                  <a:tcPr/>
                </a:tc>
                <a:tc>
                  <a:txBody>
                    <a:bodyPr/>
                    <a:lstStyle/>
                    <a:p>
                      <a:r>
                        <a:rPr lang="en-IN" dirty="0"/>
                        <a:t>Recall</a:t>
                      </a:r>
                    </a:p>
                  </a:txBody>
                  <a:tcPr/>
                </a:tc>
                <a:tc>
                  <a:txBody>
                    <a:bodyPr/>
                    <a:lstStyle/>
                    <a:p>
                      <a:r>
                        <a:rPr lang="en-IN" dirty="0"/>
                        <a:t>Precision</a:t>
                      </a:r>
                    </a:p>
                  </a:txBody>
                  <a:tcPr/>
                </a:tc>
                <a:tc>
                  <a:txBody>
                    <a:bodyPr/>
                    <a:lstStyle/>
                    <a:p>
                      <a:r>
                        <a:rPr lang="en-IN" dirty="0"/>
                        <a:t>F1-Score</a:t>
                      </a:r>
                    </a:p>
                  </a:txBody>
                  <a:tcPr/>
                </a:tc>
                <a:tc>
                  <a:txBody>
                    <a:bodyPr/>
                    <a:lstStyle/>
                    <a:p>
                      <a:r>
                        <a:rPr lang="en-IN" dirty="0"/>
                        <a:t>Specificity</a:t>
                      </a:r>
                    </a:p>
                  </a:txBody>
                  <a:tcPr/>
                </a:tc>
                <a:tc>
                  <a:txBody>
                    <a:bodyPr/>
                    <a:lstStyle/>
                    <a:p>
                      <a:r>
                        <a:rPr lang="en-IN" dirty="0"/>
                        <a:t>AUC</a:t>
                      </a:r>
                    </a:p>
                  </a:txBody>
                  <a:tcPr/>
                </a:tc>
                <a:extLst>
                  <a:ext uri="{0D108BD9-81ED-4DB2-BD59-A6C34878D82A}">
                    <a16:rowId xmlns:a16="http://schemas.microsoft.com/office/drawing/2014/main" val="1547349078"/>
                  </a:ext>
                </a:extLst>
              </a:tr>
              <a:tr h="1062790">
                <a:tc>
                  <a:txBody>
                    <a:bodyPr/>
                    <a:lstStyle/>
                    <a:p>
                      <a:r>
                        <a:rPr lang="en-IN" dirty="0"/>
                        <a:t>ConvGRUText TF</a:t>
                      </a:r>
                    </a:p>
                  </a:txBody>
                  <a:tcPr/>
                </a:tc>
                <a:tc>
                  <a:txBody>
                    <a:bodyPr/>
                    <a:lstStyle/>
                    <a:p>
                      <a:pPr algn="just">
                        <a:spcAft>
                          <a:spcPts val="600"/>
                        </a:spcAft>
                      </a:pPr>
                      <a:r>
                        <a:rPr lang="en-US" sz="2000" dirty="0">
                          <a:effectLst/>
                        </a:rPr>
                        <a:t>0.9761</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dirty="0">
                          <a:effectLst/>
                        </a:rPr>
                        <a:t>0.9781</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dirty="0">
                          <a:effectLst/>
                        </a:rPr>
                        <a:t>0.9701</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dirty="0">
                          <a:effectLst/>
                        </a:rPr>
                        <a:t>0.9741</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dirty="0">
                          <a:effectLst/>
                        </a:rPr>
                        <a:t>0.9744</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dirty="0">
                          <a:effectLst/>
                        </a:rPr>
                        <a:t>0.9762</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285891062"/>
                  </a:ext>
                </a:extLst>
              </a:tr>
              <a:tr h="1062790">
                <a:tc>
                  <a:txBody>
                    <a:bodyPr/>
                    <a:lstStyle/>
                    <a:p>
                      <a:r>
                        <a:rPr lang="en-IN" dirty="0"/>
                        <a:t>ConvGRUText TF-IDF</a:t>
                      </a:r>
                    </a:p>
                  </a:txBody>
                  <a:tcPr/>
                </a:tc>
                <a:tc>
                  <a:txBody>
                    <a:bodyPr/>
                    <a:lstStyle/>
                    <a:p>
                      <a:pPr algn="just">
                        <a:spcAft>
                          <a:spcPts val="600"/>
                        </a:spcAft>
                      </a:pPr>
                      <a:r>
                        <a:rPr lang="en-US" sz="2000">
                          <a:effectLst/>
                        </a:rPr>
                        <a:t>0.9811</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a:effectLst/>
                        </a:rPr>
                        <a:t>0.9918</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a:effectLst/>
                        </a:rPr>
                        <a:t>0.968</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a:effectLst/>
                        </a:rPr>
                        <a:t>0.9797</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a:effectLst/>
                        </a:rPr>
                        <a:t>0.972</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dirty="0">
                          <a:effectLst/>
                        </a:rPr>
                        <a:t>0.9819</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475753156"/>
                  </a:ext>
                </a:extLst>
              </a:tr>
              <a:tr h="1062790">
                <a:tc>
                  <a:txBody>
                    <a:bodyPr/>
                    <a:lstStyle/>
                    <a:p>
                      <a:r>
                        <a:rPr lang="en-IN" dirty="0"/>
                        <a:t>ConvGRUText Boolean</a:t>
                      </a:r>
                    </a:p>
                  </a:txBody>
                  <a:tcPr/>
                </a:tc>
                <a:tc>
                  <a:txBody>
                    <a:bodyPr/>
                    <a:lstStyle/>
                    <a:p>
                      <a:pPr algn="just">
                        <a:spcAft>
                          <a:spcPts val="600"/>
                        </a:spcAft>
                      </a:pPr>
                      <a:r>
                        <a:rPr lang="en-US" sz="2000" b="1" dirty="0">
                          <a:effectLst/>
                        </a:rPr>
                        <a:t>0.9899</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1" dirty="0">
                          <a:effectLst/>
                        </a:rPr>
                        <a:t>0.9945</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1" dirty="0">
                          <a:effectLst/>
                        </a:rPr>
                        <a:t>0.9837</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1" dirty="0">
                          <a:effectLst/>
                        </a:rPr>
                        <a:t>0.9891</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1" dirty="0">
                          <a:effectLst/>
                        </a:rPr>
                        <a:t>0.986</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1" dirty="0">
                          <a:effectLst/>
                        </a:rPr>
                        <a:t>0.9902</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414025532"/>
                  </a:ext>
                </a:extLst>
              </a:tr>
            </a:tbl>
          </a:graphicData>
        </a:graphic>
      </p:graphicFrame>
    </p:spTree>
    <p:extLst>
      <p:ext uri="{BB962C8B-B14F-4D97-AF65-F5344CB8AC3E}">
        <p14:creationId xmlns:p14="http://schemas.microsoft.com/office/powerpoint/2010/main" val="527410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B4E9-8C32-4865-8553-70954AE23227}"/>
              </a:ext>
            </a:extLst>
          </p:cNvPr>
          <p:cNvSpPr>
            <a:spLocks noGrp="1"/>
          </p:cNvSpPr>
          <p:nvPr>
            <p:ph type="ctrTitle"/>
          </p:nvPr>
        </p:nvSpPr>
        <p:spPr>
          <a:xfrm>
            <a:off x="1251284" y="-112295"/>
            <a:ext cx="9288067" cy="704607"/>
          </a:xfrm>
        </p:spPr>
        <p:txBody>
          <a:bodyPr/>
          <a:lstStyle/>
          <a:p>
            <a:pPr algn="ctr"/>
            <a:r>
              <a:rPr lang="en-IN" b="1" dirty="0">
                <a:highlight>
                  <a:srgbClr val="C0C0C0"/>
                </a:highlight>
              </a:rPr>
              <a:t>Reviews Dataset Comparison</a:t>
            </a:r>
          </a:p>
        </p:txBody>
      </p:sp>
      <p:graphicFrame>
        <p:nvGraphicFramePr>
          <p:cNvPr id="3" name="Table 3">
            <a:extLst>
              <a:ext uri="{FF2B5EF4-FFF2-40B4-BE49-F238E27FC236}">
                <a16:creationId xmlns:a16="http://schemas.microsoft.com/office/drawing/2014/main" id="{62A1AA73-5A46-4FC5-8FCC-0A17F9FCB9B9}"/>
              </a:ext>
            </a:extLst>
          </p:cNvPr>
          <p:cNvGraphicFramePr>
            <a:graphicFrameLocks noGrp="1"/>
          </p:cNvGraphicFramePr>
          <p:nvPr>
            <p:extLst>
              <p:ext uri="{D42A27DB-BD31-4B8C-83A1-F6EECF244321}">
                <p14:modId xmlns:p14="http://schemas.microsoft.com/office/powerpoint/2010/main" val="2814948560"/>
              </p:ext>
            </p:extLst>
          </p:nvPr>
        </p:nvGraphicFramePr>
        <p:xfrm>
          <a:off x="240633" y="1010653"/>
          <a:ext cx="11758859" cy="4251160"/>
        </p:xfrm>
        <a:graphic>
          <a:graphicData uri="http://schemas.openxmlformats.org/drawingml/2006/table">
            <a:tbl>
              <a:tblPr firstRow="1" bandRow="1">
                <a:tableStyleId>{5C22544A-7EE6-4342-B048-85BDC9FD1C3A}</a:tableStyleId>
              </a:tblPr>
              <a:tblGrid>
                <a:gridCol w="1989220">
                  <a:extLst>
                    <a:ext uri="{9D8B030D-6E8A-4147-A177-3AD203B41FA5}">
                      <a16:colId xmlns:a16="http://schemas.microsoft.com/office/drawing/2014/main" val="196043508"/>
                    </a:ext>
                  </a:extLst>
                </a:gridCol>
                <a:gridCol w="1588168">
                  <a:extLst>
                    <a:ext uri="{9D8B030D-6E8A-4147-A177-3AD203B41FA5}">
                      <a16:colId xmlns:a16="http://schemas.microsoft.com/office/drawing/2014/main" val="877377596"/>
                    </a:ext>
                  </a:extLst>
                </a:gridCol>
                <a:gridCol w="1700463">
                  <a:extLst>
                    <a:ext uri="{9D8B030D-6E8A-4147-A177-3AD203B41FA5}">
                      <a16:colId xmlns:a16="http://schemas.microsoft.com/office/drawing/2014/main" val="256750816"/>
                    </a:ext>
                  </a:extLst>
                </a:gridCol>
                <a:gridCol w="1700463">
                  <a:extLst>
                    <a:ext uri="{9D8B030D-6E8A-4147-A177-3AD203B41FA5}">
                      <a16:colId xmlns:a16="http://schemas.microsoft.com/office/drawing/2014/main" val="3321851270"/>
                    </a:ext>
                  </a:extLst>
                </a:gridCol>
                <a:gridCol w="1748590">
                  <a:extLst>
                    <a:ext uri="{9D8B030D-6E8A-4147-A177-3AD203B41FA5}">
                      <a16:colId xmlns:a16="http://schemas.microsoft.com/office/drawing/2014/main" val="4177686679"/>
                    </a:ext>
                  </a:extLst>
                </a:gridCol>
                <a:gridCol w="1588168">
                  <a:extLst>
                    <a:ext uri="{9D8B030D-6E8A-4147-A177-3AD203B41FA5}">
                      <a16:colId xmlns:a16="http://schemas.microsoft.com/office/drawing/2014/main" val="3487457947"/>
                    </a:ext>
                  </a:extLst>
                </a:gridCol>
                <a:gridCol w="1443787">
                  <a:extLst>
                    <a:ext uri="{9D8B030D-6E8A-4147-A177-3AD203B41FA5}">
                      <a16:colId xmlns:a16="http://schemas.microsoft.com/office/drawing/2014/main" val="2281597777"/>
                    </a:ext>
                  </a:extLst>
                </a:gridCol>
              </a:tblGrid>
              <a:tr h="1062790">
                <a:tc>
                  <a:txBody>
                    <a:bodyPr/>
                    <a:lstStyle/>
                    <a:p>
                      <a:r>
                        <a:rPr lang="en-IN" dirty="0"/>
                        <a:t>Metrics/Models</a:t>
                      </a:r>
                    </a:p>
                  </a:txBody>
                  <a:tcPr/>
                </a:tc>
                <a:tc>
                  <a:txBody>
                    <a:bodyPr/>
                    <a:lstStyle/>
                    <a:p>
                      <a:r>
                        <a:rPr lang="en-IN" dirty="0"/>
                        <a:t>Accuracy</a:t>
                      </a:r>
                    </a:p>
                  </a:txBody>
                  <a:tcPr/>
                </a:tc>
                <a:tc>
                  <a:txBody>
                    <a:bodyPr/>
                    <a:lstStyle/>
                    <a:p>
                      <a:r>
                        <a:rPr lang="en-IN" dirty="0"/>
                        <a:t>Recall</a:t>
                      </a:r>
                    </a:p>
                  </a:txBody>
                  <a:tcPr/>
                </a:tc>
                <a:tc>
                  <a:txBody>
                    <a:bodyPr/>
                    <a:lstStyle/>
                    <a:p>
                      <a:r>
                        <a:rPr lang="en-IN" dirty="0"/>
                        <a:t>Precision</a:t>
                      </a:r>
                    </a:p>
                  </a:txBody>
                  <a:tcPr/>
                </a:tc>
                <a:tc>
                  <a:txBody>
                    <a:bodyPr/>
                    <a:lstStyle/>
                    <a:p>
                      <a:r>
                        <a:rPr lang="en-IN" dirty="0"/>
                        <a:t>F1-Score</a:t>
                      </a:r>
                    </a:p>
                  </a:txBody>
                  <a:tcPr/>
                </a:tc>
                <a:tc>
                  <a:txBody>
                    <a:bodyPr/>
                    <a:lstStyle/>
                    <a:p>
                      <a:r>
                        <a:rPr lang="en-IN" dirty="0"/>
                        <a:t>Specificity</a:t>
                      </a:r>
                    </a:p>
                  </a:txBody>
                  <a:tcPr/>
                </a:tc>
                <a:tc>
                  <a:txBody>
                    <a:bodyPr/>
                    <a:lstStyle/>
                    <a:p>
                      <a:r>
                        <a:rPr lang="en-IN" dirty="0"/>
                        <a:t>AUC</a:t>
                      </a:r>
                    </a:p>
                  </a:txBody>
                  <a:tcPr/>
                </a:tc>
                <a:extLst>
                  <a:ext uri="{0D108BD9-81ED-4DB2-BD59-A6C34878D82A}">
                    <a16:rowId xmlns:a16="http://schemas.microsoft.com/office/drawing/2014/main" val="1547349078"/>
                  </a:ext>
                </a:extLst>
              </a:tr>
              <a:tr h="1062790">
                <a:tc>
                  <a:txBody>
                    <a:bodyPr/>
                    <a:lstStyle/>
                    <a:p>
                      <a:r>
                        <a:rPr lang="en-IN" dirty="0"/>
                        <a:t>ConvGRUText TF</a:t>
                      </a:r>
                    </a:p>
                  </a:txBody>
                  <a:tcPr/>
                </a:tc>
                <a:tc>
                  <a:txBody>
                    <a:bodyPr/>
                    <a:lstStyle/>
                    <a:p>
                      <a:pPr algn="just">
                        <a:spcAft>
                          <a:spcPts val="600"/>
                        </a:spcAft>
                      </a:pPr>
                      <a:r>
                        <a:rPr lang="en-US" sz="2000" dirty="0">
                          <a:effectLst/>
                        </a:rPr>
                        <a:t>0.8375</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dirty="0">
                          <a:effectLst/>
                        </a:rPr>
                        <a:t>0.822</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dirty="0">
                          <a:effectLst/>
                        </a:rPr>
                        <a:t>0.8535</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dirty="0">
                          <a:effectLst/>
                        </a:rPr>
                        <a:t>0.8375</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dirty="0">
                          <a:effectLst/>
                        </a:rPr>
                        <a:t>0.8535</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dirty="0">
                          <a:effectLst/>
                        </a:rPr>
                        <a:t>0.8377</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285891062"/>
                  </a:ext>
                </a:extLst>
              </a:tr>
              <a:tr h="1062790">
                <a:tc>
                  <a:txBody>
                    <a:bodyPr/>
                    <a:lstStyle/>
                    <a:p>
                      <a:r>
                        <a:rPr lang="en-IN" dirty="0"/>
                        <a:t>ConvGRUText TF-IDF</a:t>
                      </a:r>
                    </a:p>
                  </a:txBody>
                  <a:tcPr/>
                </a:tc>
                <a:tc>
                  <a:txBody>
                    <a:bodyPr/>
                    <a:lstStyle/>
                    <a:p>
                      <a:pPr algn="just">
                        <a:spcAft>
                          <a:spcPts val="600"/>
                        </a:spcAft>
                      </a:pPr>
                      <a:r>
                        <a:rPr lang="en-US" sz="2000">
                          <a:effectLst/>
                        </a:rPr>
                        <a:t>0.8562</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a:effectLst/>
                        </a:rPr>
                        <a:t>0.8527</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a:effectLst/>
                        </a:rPr>
                        <a:t>0.8633</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a:effectLst/>
                        </a:rPr>
                        <a:t>0.858</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a:effectLst/>
                        </a:rPr>
                        <a:t>0.8598</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dirty="0">
                          <a:effectLst/>
                        </a:rPr>
                        <a:t>0.8563</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475753156"/>
                  </a:ext>
                </a:extLst>
              </a:tr>
              <a:tr h="1062790">
                <a:tc>
                  <a:txBody>
                    <a:bodyPr/>
                    <a:lstStyle/>
                    <a:p>
                      <a:r>
                        <a:rPr lang="en-IN" dirty="0"/>
                        <a:t>ConvGRUText Boolean</a:t>
                      </a:r>
                    </a:p>
                  </a:txBody>
                  <a:tcPr/>
                </a:tc>
                <a:tc>
                  <a:txBody>
                    <a:bodyPr/>
                    <a:lstStyle/>
                    <a:p>
                      <a:pPr algn="just">
                        <a:spcAft>
                          <a:spcPts val="600"/>
                        </a:spcAft>
                      </a:pPr>
                      <a:r>
                        <a:rPr lang="en-US" sz="2000" b="1" dirty="0">
                          <a:effectLst/>
                        </a:rPr>
                        <a:t>0.9593</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1" dirty="0">
                          <a:effectLst/>
                        </a:rPr>
                        <a:t>0.8466</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1" dirty="0">
                          <a:effectLst/>
                        </a:rPr>
                        <a:t>0.8734</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1" dirty="0">
                          <a:effectLst/>
                        </a:rPr>
                        <a:t>0.8598</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1" dirty="0">
                          <a:effectLst/>
                        </a:rPr>
                        <a:t>0.8726</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1" dirty="0">
                          <a:effectLst/>
                        </a:rPr>
                        <a:t>0.8596</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414025532"/>
                  </a:ext>
                </a:extLst>
              </a:tr>
            </a:tbl>
          </a:graphicData>
        </a:graphic>
      </p:graphicFrame>
    </p:spTree>
    <p:extLst>
      <p:ext uri="{BB962C8B-B14F-4D97-AF65-F5344CB8AC3E}">
        <p14:creationId xmlns:p14="http://schemas.microsoft.com/office/powerpoint/2010/main" val="3316456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B4E9-8C32-4865-8553-70954AE23227}"/>
              </a:ext>
            </a:extLst>
          </p:cNvPr>
          <p:cNvSpPr>
            <a:spLocks noGrp="1"/>
          </p:cNvSpPr>
          <p:nvPr>
            <p:ph type="ctrTitle"/>
          </p:nvPr>
        </p:nvSpPr>
        <p:spPr>
          <a:xfrm>
            <a:off x="1251284" y="-112295"/>
            <a:ext cx="9288067" cy="704607"/>
          </a:xfrm>
        </p:spPr>
        <p:txBody>
          <a:bodyPr/>
          <a:lstStyle/>
          <a:p>
            <a:pPr algn="ctr"/>
            <a:r>
              <a:rPr lang="en-IN" b="1" dirty="0">
                <a:highlight>
                  <a:srgbClr val="C0C0C0"/>
                </a:highlight>
              </a:rPr>
              <a:t>Tweets Dataset Comparison</a:t>
            </a:r>
          </a:p>
        </p:txBody>
      </p:sp>
      <p:graphicFrame>
        <p:nvGraphicFramePr>
          <p:cNvPr id="3" name="Table 3">
            <a:extLst>
              <a:ext uri="{FF2B5EF4-FFF2-40B4-BE49-F238E27FC236}">
                <a16:creationId xmlns:a16="http://schemas.microsoft.com/office/drawing/2014/main" id="{62A1AA73-5A46-4FC5-8FCC-0A17F9FCB9B9}"/>
              </a:ext>
            </a:extLst>
          </p:cNvPr>
          <p:cNvGraphicFramePr>
            <a:graphicFrameLocks noGrp="1"/>
          </p:cNvGraphicFramePr>
          <p:nvPr>
            <p:extLst>
              <p:ext uri="{D42A27DB-BD31-4B8C-83A1-F6EECF244321}">
                <p14:modId xmlns:p14="http://schemas.microsoft.com/office/powerpoint/2010/main" val="3670874622"/>
              </p:ext>
            </p:extLst>
          </p:nvPr>
        </p:nvGraphicFramePr>
        <p:xfrm>
          <a:off x="240633" y="1010653"/>
          <a:ext cx="11758859" cy="4251160"/>
        </p:xfrm>
        <a:graphic>
          <a:graphicData uri="http://schemas.openxmlformats.org/drawingml/2006/table">
            <a:tbl>
              <a:tblPr firstRow="1" bandRow="1">
                <a:tableStyleId>{5C22544A-7EE6-4342-B048-85BDC9FD1C3A}</a:tableStyleId>
              </a:tblPr>
              <a:tblGrid>
                <a:gridCol w="1989220">
                  <a:extLst>
                    <a:ext uri="{9D8B030D-6E8A-4147-A177-3AD203B41FA5}">
                      <a16:colId xmlns:a16="http://schemas.microsoft.com/office/drawing/2014/main" val="196043508"/>
                    </a:ext>
                  </a:extLst>
                </a:gridCol>
                <a:gridCol w="1588168">
                  <a:extLst>
                    <a:ext uri="{9D8B030D-6E8A-4147-A177-3AD203B41FA5}">
                      <a16:colId xmlns:a16="http://schemas.microsoft.com/office/drawing/2014/main" val="877377596"/>
                    </a:ext>
                  </a:extLst>
                </a:gridCol>
                <a:gridCol w="1700463">
                  <a:extLst>
                    <a:ext uri="{9D8B030D-6E8A-4147-A177-3AD203B41FA5}">
                      <a16:colId xmlns:a16="http://schemas.microsoft.com/office/drawing/2014/main" val="256750816"/>
                    </a:ext>
                  </a:extLst>
                </a:gridCol>
                <a:gridCol w="1700463">
                  <a:extLst>
                    <a:ext uri="{9D8B030D-6E8A-4147-A177-3AD203B41FA5}">
                      <a16:colId xmlns:a16="http://schemas.microsoft.com/office/drawing/2014/main" val="3321851270"/>
                    </a:ext>
                  </a:extLst>
                </a:gridCol>
                <a:gridCol w="1748590">
                  <a:extLst>
                    <a:ext uri="{9D8B030D-6E8A-4147-A177-3AD203B41FA5}">
                      <a16:colId xmlns:a16="http://schemas.microsoft.com/office/drawing/2014/main" val="4177686679"/>
                    </a:ext>
                  </a:extLst>
                </a:gridCol>
                <a:gridCol w="1588168">
                  <a:extLst>
                    <a:ext uri="{9D8B030D-6E8A-4147-A177-3AD203B41FA5}">
                      <a16:colId xmlns:a16="http://schemas.microsoft.com/office/drawing/2014/main" val="3487457947"/>
                    </a:ext>
                  </a:extLst>
                </a:gridCol>
                <a:gridCol w="1443787">
                  <a:extLst>
                    <a:ext uri="{9D8B030D-6E8A-4147-A177-3AD203B41FA5}">
                      <a16:colId xmlns:a16="http://schemas.microsoft.com/office/drawing/2014/main" val="2281597777"/>
                    </a:ext>
                  </a:extLst>
                </a:gridCol>
              </a:tblGrid>
              <a:tr h="1062790">
                <a:tc>
                  <a:txBody>
                    <a:bodyPr/>
                    <a:lstStyle/>
                    <a:p>
                      <a:r>
                        <a:rPr lang="en-IN" dirty="0"/>
                        <a:t>Metrics/Models</a:t>
                      </a:r>
                    </a:p>
                  </a:txBody>
                  <a:tcPr/>
                </a:tc>
                <a:tc>
                  <a:txBody>
                    <a:bodyPr/>
                    <a:lstStyle/>
                    <a:p>
                      <a:r>
                        <a:rPr lang="en-IN" dirty="0"/>
                        <a:t>Accuracy</a:t>
                      </a:r>
                    </a:p>
                  </a:txBody>
                  <a:tcPr/>
                </a:tc>
                <a:tc>
                  <a:txBody>
                    <a:bodyPr/>
                    <a:lstStyle/>
                    <a:p>
                      <a:r>
                        <a:rPr lang="en-IN" dirty="0"/>
                        <a:t>Recall</a:t>
                      </a:r>
                    </a:p>
                  </a:txBody>
                  <a:tcPr/>
                </a:tc>
                <a:tc>
                  <a:txBody>
                    <a:bodyPr/>
                    <a:lstStyle/>
                    <a:p>
                      <a:r>
                        <a:rPr lang="en-IN" dirty="0"/>
                        <a:t>Precision</a:t>
                      </a:r>
                    </a:p>
                  </a:txBody>
                  <a:tcPr/>
                </a:tc>
                <a:tc>
                  <a:txBody>
                    <a:bodyPr/>
                    <a:lstStyle/>
                    <a:p>
                      <a:r>
                        <a:rPr lang="en-IN" dirty="0"/>
                        <a:t>F1-Score</a:t>
                      </a:r>
                    </a:p>
                  </a:txBody>
                  <a:tcPr/>
                </a:tc>
                <a:tc>
                  <a:txBody>
                    <a:bodyPr/>
                    <a:lstStyle/>
                    <a:p>
                      <a:r>
                        <a:rPr lang="en-IN" dirty="0"/>
                        <a:t>Specificity</a:t>
                      </a:r>
                    </a:p>
                  </a:txBody>
                  <a:tcPr/>
                </a:tc>
                <a:tc>
                  <a:txBody>
                    <a:bodyPr/>
                    <a:lstStyle/>
                    <a:p>
                      <a:r>
                        <a:rPr lang="en-IN" dirty="0"/>
                        <a:t>AUC</a:t>
                      </a:r>
                    </a:p>
                  </a:txBody>
                  <a:tcPr/>
                </a:tc>
                <a:extLst>
                  <a:ext uri="{0D108BD9-81ED-4DB2-BD59-A6C34878D82A}">
                    <a16:rowId xmlns:a16="http://schemas.microsoft.com/office/drawing/2014/main" val="1547349078"/>
                  </a:ext>
                </a:extLst>
              </a:tr>
              <a:tr h="1062790">
                <a:tc>
                  <a:txBody>
                    <a:bodyPr/>
                    <a:lstStyle/>
                    <a:p>
                      <a:r>
                        <a:rPr lang="en-IN" dirty="0"/>
                        <a:t>ConvGRUText TF</a:t>
                      </a:r>
                    </a:p>
                  </a:txBody>
                  <a:tcPr/>
                </a:tc>
                <a:tc>
                  <a:txBody>
                    <a:bodyPr/>
                    <a:lstStyle/>
                    <a:p>
                      <a:pPr algn="just">
                        <a:spcAft>
                          <a:spcPts val="600"/>
                        </a:spcAft>
                      </a:pPr>
                      <a:r>
                        <a:rPr lang="en-US" sz="2000" dirty="0">
                          <a:effectLst/>
                        </a:rPr>
                        <a:t>0.77</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1" dirty="0">
                          <a:effectLst/>
                        </a:rPr>
                        <a:t>0.7251</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dirty="0">
                          <a:effectLst/>
                        </a:rPr>
                        <a:t>0.7354</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1" dirty="0">
                          <a:effectLst/>
                        </a:rPr>
                        <a:t>0.7302</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1" dirty="0">
                          <a:effectLst/>
                        </a:rPr>
                        <a:t>0.7953</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1" dirty="0">
                          <a:effectLst/>
                        </a:rPr>
                        <a:t>0.7644</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285891062"/>
                  </a:ext>
                </a:extLst>
              </a:tr>
              <a:tr h="1062790">
                <a:tc>
                  <a:txBody>
                    <a:bodyPr/>
                    <a:lstStyle/>
                    <a:p>
                      <a:r>
                        <a:rPr lang="en-IN" dirty="0"/>
                        <a:t>ConvGRUText TF-IDF</a:t>
                      </a:r>
                    </a:p>
                  </a:txBody>
                  <a:tcPr/>
                </a:tc>
                <a:tc>
                  <a:txBody>
                    <a:bodyPr/>
                    <a:lstStyle/>
                    <a:p>
                      <a:pPr algn="just">
                        <a:spcAft>
                          <a:spcPts val="600"/>
                        </a:spcAft>
                      </a:pPr>
                      <a:r>
                        <a:rPr lang="en-US" sz="2000">
                          <a:effectLst/>
                        </a:rPr>
                        <a:t>0.7613</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a:effectLst/>
                        </a:rPr>
                        <a:t>0.694</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a:effectLst/>
                        </a:rPr>
                        <a:t>0.7351</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a:effectLst/>
                        </a:rPr>
                        <a:t>0.714</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a:effectLst/>
                        </a:rPr>
                        <a:t>0.7791</a:t>
                      </a:r>
                      <a:endParaRPr lang="en-IN" sz="2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dirty="0">
                          <a:effectLst/>
                        </a:rPr>
                        <a:t>0.753</a:t>
                      </a:r>
                      <a:endParaRPr lang="en-IN" sz="2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475753156"/>
                  </a:ext>
                </a:extLst>
              </a:tr>
              <a:tr h="1062790">
                <a:tc>
                  <a:txBody>
                    <a:bodyPr/>
                    <a:lstStyle/>
                    <a:p>
                      <a:r>
                        <a:rPr lang="en-IN" dirty="0"/>
                        <a:t>ConvGRUText Boolean</a:t>
                      </a:r>
                    </a:p>
                  </a:txBody>
                  <a:tcPr/>
                </a:tc>
                <a:tc>
                  <a:txBody>
                    <a:bodyPr/>
                    <a:lstStyle/>
                    <a:p>
                      <a:pPr algn="just">
                        <a:spcAft>
                          <a:spcPts val="600"/>
                        </a:spcAft>
                      </a:pPr>
                      <a:r>
                        <a:rPr lang="en-US" sz="2000" b="1" dirty="0">
                          <a:effectLst/>
                        </a:rPr>
                        <a:t>0.772</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0" dirty="0">
                          <a:effectLst/>
                        </a:rPr>
                        <a:t>0.6801</a:t>
                      </a:r>
                      <a:endParaRPr lang="en-IN" sz="2000" b="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1" dirty="0">
                          <a:effectLst/>
                        </a:rPr>
                        <a:t>0.763</a:t>
                      </a:r>
                      <a:endParaRPr lang="en-IN" sz="2000" b="1"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0" dirty="0">
                          <a:effectLst/>
                        </a:rPr>
                        <a:t>0.7192</a:t>
                      </a:r>
                      <a:endParaRPr lang="en-IN" sz="2000" b="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0" dirty="0">
                          <a:effectLst/>
                        </a:rPr>
                        <a:t>0.7775</a:t>
                      </a:r>
                      <a:endParaRPr lang="en-IN" sz="2000" b="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spcAft>
                          <a:spcPts val="600"/>
                        </a:spcAft>
                      </a:pPr>
                      <a:r>
                        <a:rPr lang="en-US" sz="2000" b="0" dirty="0">
                          <a:effectLst/>
                        </a:rPr>
                        <a:t>0.7606</a:t>
                      </a:r>
                      <a:endParaRPr lang="en-IN" sz="2000" b="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414025532"/>
                  </a:ext>
                </a:extLst>
              </a:tr>
            </a:tbl>
          </a:graphicData>
        </a:graphic>
      </p:graphicFrame>
    </p:spTree>
    <p:extLst>
      <p:ext uri="{BB962C8B-B14F-4D97-AF65-F5344CB8AC3E}">
        <p14:creationId xmlns:p14="http://schemas.microsoft.com/office/powerpoint/2010/main" val="3790999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CE88-D478-49E4-8C53-D31D8E58FACF}"/>
              </a:ext>
            </a:extLst>
          </p:cNvPr>
          <p:cNvSpPr>
            <a:spLocks noGrp="1"/>
          </p:cNvSpPr>
          <p:nvPr>
            <p:ph type="ctrTitle"/>
          </p:nvPr>
        </p:nvSpPr>
        <p:spPr>
          <a:xfrm>
            <a:off x="368489" y="-120909"/>
            <a:ext cx="11477767" cy="5470831"/>
          </a:xfrm>
        </p:spPr>
        <p:txBody>
          <a:bodyPr/>
          <a:lstStyle/>
          <a:p>
            <a:pPr fontAlgn="auto">
              <a:buClrTx/>
            </a:pPr>
            <a:r>
              <a:rPr lang="en-IN" b="1" dirty="0"/>
              <a:t>					</a:t>
            </a:r>
            <a:r>
              <a:rPr lang="en-IN" b="1" dirty="0">
                <a:highlight>
                  <a:srgbClr val="C0C0C0"/>
                </a:highlight>
              </a:rPr>
              <a:t>Conclusions</a:t>
            </a:r>
            <a:br>
              <a:rPr lang="en-IN" b="1" dirty="0">
                <a:highlight>
                  <a:srgbClr val="C0C0C0"/>
                </a:highlight>
              </a:rPr>
            </a:br>
            <a:br>
              <a:rPr lang="en-IN" b="1" dirty="0">
                <a:highlight>
                  <a:srgbClr val="C0C0C0"/>
                </a:highlight>
              </a:rPr>
            </a:br>
            <a:br>
              <a:rPr lang="en-IN" b="1" dirty="0">
                <a:highlight>
                  <a:srgbClr val="C0C0C0"/>
                </a:highlight>
              </a:rPr>
            </a:br>
            <a:r>
              <a:rPr lang="en-US" sz="1800" dirty="0">
                <a:solidFill>
                  <a:schemeClr val="tx1"/>
                </a:solidFill>
              </a:rPr>
              <a:t>Online businesses capitalize on machine learning models to find out if a text is fake or real. They can use the proposed hybrid deep learning model for fake text identification</a:t>
            </a:r>
            <a:br>
              <a:rPr lang="en-US" sz="1800" dirty="0">
                <a:solidFill>
                  <a:schemeClr val="tx1"/>
                </a:solidFill>
              </a:rPr>
            </a:br>
            <a:br>
              <a:rPr lang="en-IN" sz="1800" dirty="0">
                <a:solidFill>
                  <a:schemeClr val="tx1"/>
                </a:solidFill>
              </a:rPr>
            </a:br>
            <a:br>
              <a:rPr lang="en-IN" sz="1800" dirty="0">
                <a:solidFill>
                  <a:schemeClr val="tx1"/>
                </a:solidFill>
              </a:rPr>
            </a:br>
            <a:r>
              <a:rPr lang="en-US" sz="1800" dirty="0">
                <a:solidFill>
                  <a:schemeClr val="tx1"/>
                </a:solidFill>
              </a:rPr>
              <a:t>Regulation is required by governments to stop the advancement of fake texts. This will need appropriate public policy changes</a:t>
            </a:r>
            <a:br>
              <a:rPr lang="en-US" sz="1800" dirty="0">
                <a:solidFill>
                  <a:schemeClr val="tx1"/>
                </a:solidFill>
              </a:rPr>
            </a:br>
            <a:br>
              <a:rPr lang="en-US" sz="1800" dirty="0">
                <a:solidFill>
                  <a:schemeClr val="tx1"/>
                </a:solidFill>
              </a:rPr>
            </a:br>
            <a:br>
              <a:rPr lang="en-US" sz="1800" dirty="0"/>
            </a:br>
            <a:r>
              <a:rPr lang="en-US" sz="1800" dirty="0">
                <a:solidFill>
                  <a:schemeClr val="tx1"/>
                </a:solidFill>
              </a:rPr>
              <a:t>If fake texts are controlled then market fluctuations will be less, leading to a stable economic environment</a:t>
            </a:r>
            <a:br>
              <a:rPr lang="en-US" sz="1800" dirty="0">
                <a:solidFill>
                  <a:schemeClr val="tx1"/>
                </a:solidFill>
              </a:rPr>
            </a:br>
            <a:br>
              <a:rPr lang="en-US" sz="1800" dirty="0">
                <a:solidFill>
                  <a:schemeClr val="tx1"/>
                </a:solidFill>
              </a:rPr>
            </a:br>
            <a:br>
              <a:rPr lang="en-US" sz="1800" dirty="0">
                <a:solidFill>
                  <a:schemeClr val="tx1"/>
                </a:solidFill>
              </a:rPr>
            </a:br>
            <a:r>
              <a:rPr lang="en-US" sz="1800" dirty="0">
                <a:solidFill>
                  <a:schemeClr val="tx1"/>
                </a:solidFill>
              </a:rPr>
              <a:t>Data Analytics is the enabler to solve this critical business problem of distinguishing between fake and real texts with high predictive accuracy, hence assisting the policy makers, businesses, communities, consumers and society</a:t>
            </a:r>
            <a:br>
              <a:rPr lang="en-US" sz="1800" dirty="0">
                <a:solidFill>
                  <a:schemeClr val="tx1"/>
                </a:solidFill>
              </a:rPr>
            </a:br>
            <a:endParaRPr lang="en-IN" b="1" dirty="0">
              <a:highlight>
                <a:srgbClr val="C0C0C0"/>
              </a:highlight>
            </a:endParaRPr>
          </a:p>
        </p:txBody>
      </p:sp>
    </p:spTree>
    <p:extLst>
      <p:ext uri="{BB962C8B-B14F-4D97-AF65-F5344CB8AC3E}">
        <p14:creationId xmlns:p14="http://schemas.microsoft.com/office/powerpoint/2010/main" val="2029310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39D7-51C0-4350-BCA3-2020AED61CF9}"/>
              </a:ext>
            </a:extLst>
          </p:cNvPr>
          <p:cNvSpPr>
            <a:spLocks noGrp="1"/>
          </p:cNvSpPr>
          <p:nvPr>
            <p:ph type="ctrTitle"/>
          </p:nvPr>
        </p:nvSpPr>
        <p:spPr>
          <a:xfrm>
            <a:off x="433136" y="352928"/>
            <a:ext cx="11213432" cy="4764504"/>
          </a:xfrm>
        </p:spPr>
        <p:txBody>
          <a:bodyPr/>
          <a:lstStyle/>
          <a:p>
            <a:r>
              <a:rPr lang="en-IN" b="1" dirty="0"/>
              <a:t>		</a:t>
            </a:r>
            <a:r>
              <a:rPr lang="en-IN" b="1" dirty="0">
                <a:highlight>
                  <a:srgbClr val="C0C0C0"/>
                </a:highlight>
              </a:rPr>
              <a:t>Future Research Directions and Limitations</a:t>
            </a:r>
            <a:br>
              <a:rPr lang="en-IN" b="1" dirty="0">
                <a:highlight>
                  <a:srgbClr val="C0C0C0"/>
                </a:highlight>
              </a:rPr>
            </a:br>
            <a:br>
              <a:rPr lang="en-IN" b="1" dirty="0">
                <a:highlight>
                  <a:srgbClr val="C0C0C0"/>
                </a:highlight>
              </a:rPr>
            </a:br>
            <a:br>
              <a:rPr lang="en-IN" b="1" dirty="0">
                <a:highlight>
                  <a:srgbClr val="C0C0C0"/>
                </a:highlight>
              </a:rPr>
            </a:br>
            <a:br>
              <a:rPr lang="en-IN" b="1" dirty="0">
                <a:highlight>
                  <a:srgbClr val="C0C0C0"/>
                </a:highlight>
              </a:rPr>
            </a:br>
            <a:r>
              <a:rPr lang="en-IN" sz="1800" dirty="0">
                <a:solidFill>
                  <a:schemeClr val="tx1"/>
                </a:solidFill>
              </a:rPr>
              <a:t>Execute developed hybrid model on other domains to further test generalizability</a:t>
            </a:r>
            <a:br>
              <a:rPr lang="en-IN" sz="1800" dirty="0">
                <a:solidFill>
                  <a:schemeClr val="tx1"/>
                </a:solidFill>
              </a:rPr>
            </a:br>
            <a:br>
              <a:rPr lang="en-IN" sz="1800" dirty="0">
                <a:solidFill>
                  <a:schemeClr val="tx1"/>
                </a:solidFill>
              </a:rPr>
            </a:br>
            <a:br>
              <a:rPr lang="en-IN" sz="1800" dirty="0">
                <a:solidFill>
                  <a:schemeClr val="tx1"/>
                </a:solidFill>
              </a:rPr>
            </a:br>
            <a:r>
              <a:rPr lang="en-IN" sz="1800" dirty="0">
                <a:solidFill>
                  <a:schemeClr val="tx1"/>
                </a:solidFill>
              </a:rPr>
              <a:t>Larger dataset to test scalability of model</a:t>
            </a:r>
            <a:br>
              <a:rPr lang="en-IN" sz="1800" dirty="0">
                <a:solidFill>
                  <a:schemeClr val="tx1"/>
                </a:solidFill>
              </a:rPr>
            </a:br>
            <a:br>
              <a:rPr lang="en-IN" sz="1800" dirty="0">
                <a:solidFill>
                  <a:schemeClr val="tx1"/>
                </a:solidFill>
              </a:rPr>
            </a:br>
            <a:br>
              <a:rPr lang="en-IN" sz="1800" dirty="0">
                <a:solidFill>
                  <a:schemeClr val="tx1"/>
                </a:solidFill>
              </a:rPr>
            </a:br>
            <a:r>
              <a:rPr lang="en-IN" sz="1800" dirty="0">
                <a:solidFill>
                  <a:schemeClr val="tx1"/>
                </a:solidFill>
              </a:rPr>
              <a:t>Could have used word embeddings such as GloVe, FastText or Word2Vec for data representations</a:t>
            </a:r>
            <a:br>
              <a:rPr lang="en-IN" sz="1800" dirty="0">
                <a:solidFill>
                  <a:schemeClr val="tx1"/>
                </a:solidFill>
              </a:rPr>
            </a:br>
            <a:br>
              <a:rPr lang="en-IN" sz="1800" dirty="0">
                <a:solidFill>
                  <a:schemeClr val="tx1"/>
                </a:solidFill>
              </a:rPr>
            </a:br>
            <a:br>
              <a:rPr lang="en-IN" dirty="0">
                <a:solidFill>
                  <a:schemeClr val="tx1"/>
                </a:solidFill>
                <a:highlight>
                  <a:srgbClr val="C0C0C0"/>
                </a:highlight>
              </a:rPr>
            </a:br>
            <a:endParaRPr lang="en-IN" b="1" dirty="0">
              <a:highlight>
                <a:srgbClr val="C0C0C0"/>
              </a:highlight>
            </a:endParaRPr>
          </a:p>
        </p:txBody>
      </p:sp>
    </p:spTree>
    <p:extLst>
      <p:ext uri="{BB962C8B-B14F-4D97-AF65-F5344CB8AC3E}">
        <p14:creationId xmlns:p14="http://schemas.microsoft.com/office/powerpoint/2010/main" val="64997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459105"/>
          </a:xfrm>
        </p:spPr>
        <p:txBody>
          <a:bodyPr/>
          <a:lstStyle/>
          <a:p>
            <a:r>
              <a:rPr lang="en-US" sz="2400" b="1" dirty="0"/>
              <a:t>					</a:t>
            </a:r>
            <a:r>
              <a:rPr lang="en-US" sz="2400" b="1" dirty="0">
                <a:highlight>
                  <a:srgbClr val="C0C0C0"/>
                </a:highlight>
              </a:rPr>
              <a:t>Introduction</a:t>
            </a:r>
            <a:br>
              <a:rPr lang="en-US" sz="2400" b="1" dirty="0"/>
            </a:br>
            <a:br>
              <a:rPr lang="en-US" sz="1800" dirty="0"/>
            </a:br>
            <a:br>
              <a:rPr lang="en-US" sz="1800" dirty="0"/>
            </a:br>
            <a:r>
              <a:rPr lang="en-US" sz="1800" dirty="0"/>
              <a:t>The issue of deception detection is tackled as linguistic one not dependent on the source utilized (</a:t>
            </a:r>
            <a:r>
              <a:rPr lang="en-IN" sz="1800" dirty="0"/>
              <a:t>Saquete, E. et al., 2020)</a:t>
            </a:r>
            <a:br>
              <a:rPr lang="en-IN" sz="1800" dirty="0"/>
            </a:br>
            <a:br>
              <a:rPr lang="en-IN" sz="1800" dirty="0"/>
            </a:br>
            <a:br>
              <a:rPr lang="en-IN" sz="1800" dirty="0"/>
            </a:br>
            <a:r>
              <a:rPr lang="en-IN" sz="1800" dirty="0"/>
              <a:t>Fake news detection continues to receive rising focus from research communities and industry professionals (Alkhodair, S. A. et al., 2019)</a:t>
            </a:r>
            <a:br>
              <a:rPr lang="en-IN" sz="1800" dirty="0"/>
            </a:br>
            <a:br>
              <a:rPr lang="en-IN" sz="1800" dirty="0"/>
            </a:br>
            <a:br>
              <a:rPr lang="en-IN" sz="1800" dirty="0"/>
            </a:br>
            <a:r>
              <a:rPr lang="en-IN" sz="1800" dirty="0"/>
              <a:t>Major transmission of fake news has negative impact on both individuals and society (Zhang, X. et al., 2019)</a:t>
            </a:r>
            <a:br>
              <a:rPr lang="en-IN" sz="1800" dirty="0"/>
            </a:br>
            <a:br>
              <a:rPr lang="en-IN" sz="1800" dirty="0"/>
            </a:br>
            <a:br>
              <a:rPr lang="en-IN" sz="1800" dirty="0"/>
            </a:br>
            <a:r>
              <a:rPr lang="en-IN" sz="1800" dirty="0"/>
              <a:t>Uncovering fake reviews on social media is decisive and technically challenging</a:t>
            </a:r>
            <a:br>
              <a:rPr lang="en-IN" sz="1800" dirty="0"/>
            </a:br>
            <a:br>
              <a:rPr lang="en-IN" sz="1800" dirty="0"/>
            </a:br>
            <a:br>
              <a:rPr lang="en-IN" sz="1800" dirty="0"/>
            </a:br>
            <a:r>
              <a:rPr lang="en-IN" sz="1800" dirty="0"/>
              <a:t>Human eye cannot precisely differentiate between true and false text, so need for automated system</a:t>
            </a:r>
            <a:br>
              <a:rPr lang="en-IN" sz="1800" dirty="0"/>
            </a:br>
            <a:endParaRPr lang="en-US" sz="1800" dirty="0"/>
          </a:p>
        </p:txBody>
      </p:sp>
    </p:spTree>
    <p:extLst>
      <p:ext uri="{BB962C8B-B14F-4D97-AF65-F5344CB8AC3E}">
        <p14:creationId xmlns:p14="http://schemas.microsoft.com/office/powerpoint/2010/main" val="1092977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FCCF2-B75A-4112-96D9-1F60041A6F0D}"/>
              </a:ext>
            </a:extLst>
          </p:cNvPr>
          <p:cNvSpPr>
            <a:spLocks noGrp="1"/>
          </p:cNvSpPr>
          <p:nvPr>
            <p:ph type="ctrTitle"/>
          </p:nvPr>
        </p:nvSpPr>
        <p:spPr>
          <a:xfrm>
            <a:off x="1603899" y="2235801"/>
            <a:ext cx="9144000" cy="972767"/>
          </a:xfrm>
        </p:spPr>
        <p:txBody>
          <a:bodyPr/>
          <a:lstStyle/>
          <a:p>
            <a:pPr algn="ctr"/>
            <a:r>
              <a:rPr lang="en-IN" sz="3600" b="1" dirty="0">
                <a:highlight>
                  <a:srgbClr val="C0C0C0"/>
                </a:highlight>
              </a:rPr>
              <a:t>Questions and Answers (10 mins)</a:t>
            </a:r>
          </a:p>
        </p:txBody>
      </p:sp>
    </p:spTree>
    <p:extLst>
      <p:ext uri="{BB962C8B-B14F-4D97-AF65-F5344CB8AC3E}">
        <p14:creationId xmlns:p14="http://schemas.microsoft.com/office/powerpoint/2010/main" val="4269260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472753"/>
          </a:xfrm>
        </p:spPr>
        <p:txBody>
          <a:bodyPr/>
          <a:lstStyle/>
          <a:p>
            <a:pPr fontAlgn="t"/>
            <a:r>
              <a:rPr lang="en-US" sz="1800" b="1" dirty="0"/>
              <a:t>					</a:t>
            </a:r>
            <a:r>
              <a:rPr lang="en-US" sz="2400" b="1" dirty="0">
                <a:highlight>
                  <a:srgbClr val="C0C0C0"/>
                </a:highlight>
              </a:rPr>
              <a:t>Related Research</a:t>
            </a:r>
            <a:br>
              <a:rPr lang="en-US" sz="1800" dirty="0"/>
            </a:br>
            <a:br>
              <a:rPr lang="en-US" sz="1800" dirty="0"/>
            </a:br>
            <a:br>
              <a:rPr lang="en-US" sz="1800" dirty="0"/>
            </a:br>
            <a:r>
              <a:rPr lang="en-IN" sz="1800" dirty="0"/>
              <a:t>Amazon, continues to sue individuals and companies, which offer to post untruthful reviews on behalf of sellers as a paid service (Kieler et al., 2016)</a:t>
            </a:r>
            <a:br>
              <a:rPr lang="en-IN" sz="1800" dirty="0"/>
            </a:br>
            <a:br>
              <a:rPr lang="en-IN" sz="1800" dirty="0"/>
            </a:br>
            <a:r>
              <a:rPr lang="en-IN" sz="1800" dirty="0"/>
              <a:t>Issue with applying classification methods to detect fake text is dearth of ground truth datasets (Aghakhani et al., 2015)</a:t>
            </a:r>
            <a:br>
              <a:rPr lang="en-IN" sz="1800" dirty="0"/>
            </a:br>
            <a:br>
              <a:rPr lang="en-IN" sz="1800" dirty="0"/>
            </a:br>
            <a:r>
              <a:rPr lang="en-IN" sz="1800" dirty="0"/>
              <a:t>Rubin et al., 2015 stated that there are different kinds of fake news, each with potential textual indicators</a:t>
            </a:r>
            <a:br>
              <a:rPr lang="en-IN" sz="1800" dirty="0"/>
            </a:br>
            <a:br>
              <a:rPr lang="en-IN" sz="1800" dirty="0"/>
            </a:br>
            <a:r>
              <a:rPr lang="en-IN" sz="1800" dirty="0"/>
              <a:t>Ott et al., 2014 designed a multi-domain dataset by asking Turkers to pen down fake reviews</a:t>
            </a:r>
            <a:br>
              <a:rPr lang="en-IN" sz="1800" dirty="0"/>
            </a:br>
            <a:br>
              <a:rPr lang="en-IN" sz="1800" dirty="0"/>
            </a:br>
            <a:r>
              <a:rPr lang="en-IN" sz="1800" dirty="0"/>
              <a:t>Qazvinian et al., 2011 utilized unigram, bigram and part-of-speech (PoS) features of tweets to detect rumour</a:t>
            </a:r>
            <a:br>
              <a:rPr lang="en-IN" sz="1800" dirty="0"/>
            </a:br>
            <a:br>
              <a:rPr lang="en-IN" sz="1800" dirty="0"/>
            </a:br>
            <a:r>
              <a:rPr lang="en-IN" sz="1800" dirty="0"/>
              <a:t>Liu et al., 2006 stated that text classification is a construction problem of models that can classify new documents into pre-defined classes</a:t>
            </a:r>
            <a:br>
              <a:rPr lang="en-IN" sz="1800" dirty="0"/>
            </a:br>
            <a:endParaRPr lang="en-US" sz="1800" dirty="0"/>
          </a:p>
        </p:txBody>
      </p:sp>
    </p:spTree>
    <p:extLst>
      <p:ext uri="{BB962C8B-B14F-4D97-AF65-F5344CB8AC3E}">
        <p14:creationId xmlns:p14="http://schemas.microsoft.com/office/powerpoint/2010/main" val="237836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336275"/>
          </a:xfrm>
        </p:spPr>
        <p:txBody>
          <a:bodyPr/>
          <a:lstStyle/>
          <a:p>
            <a:r>
              <a:rPr lang="en-US" sz="2400" b="1" dirty="0"/>
              <a:t>					</a:t>
            </a:r>
            <a:r>
              <a:rPr lang="en-US" sz="2400" b="1" dirty="0">
                <a:highlight>
                  <a:srgbClr val="C0C0C0"/>
                </a:highlight>
              </a:rPr>
              <a:t>Related Research …</a:t>
            </a:r>
            <a:br>
              <a:rPr lang="en-US" sz="2400" b="1" dirty="0">
                <a:highlight>
                  <a:srgbClr val="C0C0C0"/>
                </a:highlight>
              </a:rPr>
            </a:br>
            <a:br>
              <a:rPr lang="en-US" sz="2400" b="1" dirty="0"/>
            </a:br>
            <a:br>
              <a:rPr lang="en-US" sz="1800" dirty="0"/>
            </a:br>
            <a:br>
              <a:rPr lang="en-US" sz="1800" dirty="0"/>
            </a:br>
            <a:r>
              <a:rPr lang="en-IN" sz="1800" dirty="0"/>
              <a:t>Ren et al., 2017 stated that Convolutional Neural Network (CNN) provides best representation for sentence and Gated Recurrent Unit (GRU) provides best representation for document</a:t>
            </a:r>
            <a:br>
              <a:rPr lang="en-IN" sz="1800" dirty="0"/>
            </a:br>
            <a:br>
              <a:rPr lang="en-IN" sz="1800" dirty="0"/>
            </a:br>
            <a:br>
              <a:rPr lang="en-IN" sz="1800" dirty="0"/>
            </a:br>
            <a:r>
              <a:rPr lang="en-IN" sz="1800" dirty="0"/>
              <a:t>As per Jurafsky et al., 2015 the sequential models like RNN and LSTM can be utilized for semantic composition as well</a:t>
            </a:r>
            <a:br>
              <a:rPr lang="en-IN" sz="1800" dirty="0"/>
            </a:br>
            <a:br>
              <a:rPr lang="en-IN" sz="1800" dirty="0"/>
            </a:br>
            <a:br>
              <a:rPr lang="en-IN" sz="1800" dirty="0"/>
            </a:br>
            <a:r>
              <a:rPr lang="en-IN" sz="1800" dirty="0"/>
              <a:t>Deep Learning methods CNN and RNN (</a:t>
            </a:r>
            <a:r>
              <a:rPr lang="en-IN" sz="1800" dirty="0" err="1"/>
              <a:t>LeCun</a:t>
            </a:r>
            <a:r>
              <a:rPr lang="en-IN" sz="1800" dirty="0"/>
              <a:t> et al., 2015), have garnered great success in image recognition and NLP jobs (</a:t>
            </a:r>
            <a:r>
              <a:rPr lang="en-IN" sz="1800" dirty="0" err="1"/>
              <a:t>Yih</a:t>
            </a:r>
            <a:r>
              <a:rPr lang="en-IN" sz="1800" dirty="0"/>
              <a:t> et al., 2014), sentence modelling (</a:t>
            </a:r>
            <a:r>
              <a:rPr lang="en-IN" sz="1800" dirty="0" err="1"/>
              <a:t>Kalchbrenner</a:t>
            </a:r>
            <a:r>
              <a:rPr lang="en-IN" sz="1800" dirty="0"/>
              <a:t> et al. 2014), and other tasks (</a:t>
            </a:r>
            <a:r>
              <a:rPr lang="en-IN" sz="1800" dirty="0" err="1"/>
              <a:t>Collobert</a:t>
            </a:r>
            <a:r>
              <a:rPr lang="en-IN" sz="1800" dirty="0"/>
              <a:t> et al., 2011)</a:t>
            </a:r>
            <a:br>
              <a:rPr lang="en-IN" sz="1800" dirty="0"/>
            </a:br>
            <a:br>
              <a:rPr lang="en-IN" sz="1800" dirty="0"/>
            </a:br>
            <a:endParaRPr lang="en-US" sz="1800" dirty="0"/>
          </a:p>
        </p:txBody>
      </p:sp>
    </p:spTree>
    <p:extLst>
      <p:ext uri="{BB962C8B-B14F-4D97-AF65-F5344CB8AC3E}">
        <p14:creationId xmlns:p14="http://schemas.microsoft.com/office/powerpoint/2010/main" val="416043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336275"/>
          </a:xfrm>
        </p:spPr>
        <p:txBody>
          <a:bodyPr/>
          <a:lstStyle/>
          <a:p>
            <a:r>
              <a:rPr lang="en-US" sz="2400" b="1" dirty="0"/>
              <a:t>					</a:t>
            </a:r>
            <a:r>
              <a:rPr lang="en-US" sz="2400" b="1" dirty="0">
                <a:highlight>
                  <a:srgbClr val="C0C0C0"/>
                </a:highlight>
              </a:rPr>
              <a:t>Related Research …</a:t>
            </a:r>
            <a:br>
              <a:rPr lang="en-US" sz="1800" dirty="0">
                <a:highlight>
                  <a:srgbClr val="C0C0C0"/>
                </a:highlight>
              </a:rPr>
            </a:br>
            <a:br>
              <a:rPr lang="en-US" sz="1800" dirty="0"/>
            </a:br>
            <a:br>
              <a:rPr lang="en-US" sz="1800" dirty="0"/>
            </a:br>
            <a:r>
              <a:rPr lang="en-US" sz="1800" dirty="0">
                <a:solidFill>
                  <a:schemeClr val="dk1"/>
                </a:solidFill>
              </a:rPr>
              <a:t>The </a:t>
            </a:r>
            <a:r>
              <a:rPr lang="en-US" sz="1800" b="1" dirty="0">
                <a:solidFill>
                  <a:schemeClr val="dk1"/>
                </a:solidFill>
              </a:rPr>
              <a:t>“Social Distance Theory” </a:t>
            </a:r>
            <a:r>
              <a:rPr lang="en-US" sz="1800" dirty="0">
                <a:solidFill>
                  <a:schemeClr val="dk1"/>
                </a:solidFill>
              </a:rPr>
              <a:t>postulated by </a:t>
            </a:r>
            <a:r>
              <a:rPr lang="en-US" sz="1800" b="1" dirty="0">
                <a:solidFill>
                  <a:schemeClr val="dk1"/>
                </a:solidFill>
              </a:rPr>
              <a:t>DePaulo et al.</a:t>
            </a:r>
            <a:r>
              <a:rPr lang="en-US" sz="1800" dirty="0">
                <a:solidFill>
                  <a:schemeClr val="dk1"/>
                </a:solidFill>
              </a:rPr>
              <a:t>, </a:t>
            </a:r>
            <a:r>
              <a:rPr lang="en-US" sz="1800" b="1" dirty="0">
                <a:solidFill>
                  <a:schemeClr val="dk1"/>
                </a:solidFill>
              </a:rPr>
              <a:t>1996</a:t>
            </a:r>
            <a:r>
              <a:rPr lang="en-US" sz="1800" dirty="0">
                <a:solidFill>
                  <a:schemeClr val="dk1"/>
                </a:solidFill>
              </a:rPr>
              <a:t> states that social non-acceptance of deception and psychological negative effect to the deceivers leads to deceivers’ distancing themselves from deceit and persons they attempt to deceive</a:t>
            </a:r>
            <a:br>
              <a:rPr lang="en-US" sz="1800" dirty="0">
                <a:solidFill>
                  <a:schemeClr val="dk1"/>
                </a:solidFill>
              </a:rPr>
            </a:br>
            <a:br>
              <a:rPr lang="en-US" sz="1800" dirty="0">
                <a:solidFill>
                  <a:schemeClr val="dk1"/>
                </a:solidFill>
              </a:rPr>
            </a:br>
            <a:br>
              <a:rPr lang="en-US" sz="1800" dirty="0">
                <a:solidFill>
                  <a:schemeClr val="dk1"/>
                </a:solidFill>
              </a:rPr>
            </a:br>
            <a:r>
              <a:rPr lang="en-US" sz="1800" dirty="0">
                <a:solidFill>
                  <a:schemeClr val="dk1"/>
                </a:solidFill>
              </a:rPr>
              <a:t>The term “Deceptive Communication” factors in deliberately hiding the truth by either exclusion or authority (Ekman and Friesen, 1969) and is a message consciously shared by sender to serve a false notion or conclusion by the receiver. The </a:t>
            </a:r>
            <a:r>
              <a:rPr lang="en-US" sz="1800" b="1" dirty="0">
                <a:solidFill>
                  <a:schemeClr val="dk1"/>
                </a:solidFill>
              </a:rPr>
              <a:t>“Interpersonal Deception Theory” </a:t>
            </a:r>
            <a:r>
              <a:rPr lang="en-US" sz="1800" dirty="0">
                <a:solidFill>
                  <a:schemeClr val="dk1"/>
                </a:solidFill>
              </a:rPr>
              <a:t>(</a:t>
            </a:r>
            <a:r>
              <a:rPr lang="en-US" sz="1800" b="1" dirty="0">
                <a:solidFill>
                  <a:schemeClr val="dk1"/>
                </a:solidFill>
              </a:rPr>
              <a:t>Buller et al., 1996</a:t>
            </a:r>
            <a:r>
              <a:rPr lang="en-US" sz="1800" dirty="0">
                <a:solidFill>
                  <a:schemeClr val="dk1"/>
                </a:solidFill>
              </a:rPr>
              <a:t>) boosts this notion, justifying how deceiver critically manages the communication attitude in reply to the feelings and mistrust of the receivers</a:t>
            </a:r>
            <a:br>
              <a:rPr lang="en-IN" sz="1800" dirty="0"/>
            </a:br>
            <a:br>
              <a:rPr lang="en-IN" sz="1800" dirty="0"/>
            </a:br>
            <a:br>
              <a:rPr lang="en-IN" sz="1800" dirty="0"/>
            </a:br>
            <a:r>
              <a:rPr lang="en-US" sz="1800" dirty="0">
                <a:solidFill>
                  <a:schemeClr val="dk1"/>
                </a:solidFill>
              </a:rPr>
              <a:t>The </a:t>
            </a:r>
            <a:r>
              <a:rPr lang="en-US" sz="1800" b="1" dirty="0">
                <a:solidFill>
                  <a:schemeClr val="dk1"/>
                </a:solidFill>
              </a:rPr>
              <a:t>“Media Richness Theory” </a:t>
            </a:r>
            <a:r>
              <a:rPr lang="en-US" sz="1800" dirty="0">
                <a:solidFill>
                  <a:schemeClr val="dk1"/>
                </a:solidFill>
              </a:rPr>
              <a:t>states that deceptive actors may most likely utilize communication mediums, which give several clues, an option to customize and to share quick feedback (synchronous and immediate) – aiding them to strengthen the non-committal message characteristic and regulate deceptive communication strategy at runtime to blur their deceptive purpose (</a:t>
            </a:r>
            <a:r>
              <a:rPr lang="en-US" sz="1800" b="1" dirty="0">
                <a:solidFill>
                  <a:schemeClr val="dk1"/>
                </a:solidFill>
              </a:rPr>
              <a:t>Daft et al., 1987</a:t>
            </a:r>
            <a:r>
              <a:rPr lang="en-US" sz="1800" dirty="0">
                <a:solidFill>
                  <a:schemeClr val="dk1"/>
                </a:solidFill>
              </a:rPr>
              <a:t>)</a:t>
            </a:r>
            <a:br>
              <a:rPr lang="en-IN" sz="1800" dirty="0"/>
            </a:br>
            <a:endParaRPr lang="en-US" sz="1800" dirty="0"/>
          </a:p>
        </p:txBody>
      </p:sp>
    </p:spTree>
    <p:extLst>
      <p:ext uri="{BB962C8B-B14F-4D97-AF65-F5344CB8AC3E}">
        <p14:creationId xmlns:p14="http://schemas.microsoft.com/office/powerpoint/2010/main" val="428739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336275"/>
          </a:xfrm>
        </p:spPr>
        <p:txBody>
          <a:bodyPr/>
          <a:lstStyle/>
          <a:p>
            <a:r>
              <a:rPr lang="en-US" sz="2400" b="1" dirty="0"/>
              <a:t>				</a:t>
            </a:r>
            <a:r>
              <a:rPr lang="en-US" sz="2400" b="1" dirty="0">
                <a:highlight>
                  <a:srgbClr val="C0C0C0"/>
                </a:highlight>
              </a:rPr>
              <a:t>Research Problem and Objectives</a:t>
            </a:r>
            <a:br>
              <a:rPr lang="en-US" sz="2400" b="1" dirty="0"/>
            </a:br>
            <a:br>
              <a:rPr lang="en-US" sz="1800" dirty="0"/>
            </a:br>
            <a:br>
              <a:rPr lang="en-US" sz="1800" dirty="0"/>
            </a:br>
            <a:r>
              <a:rPr lang="en-IN" sz="1800" i="1" u="sng" dirty="0"/>
              <a:t>Research Problem</a:t>
            </a:r>
            <a:br>
              <a:rPr lang="en-IN" sz="1800" i="1" u="sng" dirty="0"/>
            </a:br>
            <a:br>
              <a:rPr lang="en-IN" sz="1800" i="1" u="sng" dirty="0"/>
            </a:br>
            <a:r>
              <a:rPr lang="en-US" sz="1800" dirty="0"/>
              <a:t>For a given text coming from different online sources such as news, reviews, posts, tweets or blogs, the task is to figure out if it is a fake or real text using deep learning hybrid method in the online social media space</a:t>
            </a:r>
            <a:br>
              <a:rPr lang="en-US" sz="1800" dirty="0"/>
            </a:br>
            <a:br>
              <a:rPr lang="en-IN" sz="1800" dirty="0"/>
            </a:br>
            <a:br>
              <a:rPr lang="en-IN" sz="1800" dirty="0"/>
            </a:br>
            <a:r>
              <a:rPr lang="en-IN" sz="1800" i="1" u="sng" dirty="0"/>
              <a:t>Research Objectives</a:t>
            </a:r>
            <a:br>
              <a:rPr lang="en-IN" sz="1800" i="1" u="sng" dirty="0"/>
            </a:br>
            <a:br>
              <a:rPr lang="en-IN" sz="1800" i="1" u="sng" dirty="0"/>
            </a:br>
            <a:r>
              <a:rPr lang="en-IN" sz="1800" dirty="0"/>
              <a:t>To design Deep Neural Network (DNN) based hybrid model for fake text identification</a:t>
            </a:r>
            <a:br>
              <a:rPr lang="en-IN" sz="1800" dirty="0"/>
            </a:br>
            <a:br>
              <a:rPr lang="en-IN" sz="1800" dirty="0"/>
            </a:br>
            <a:br>
              <a:rPr lang="en-IN" sz="1800" dirty="0"/>
            </a:br>
            <a:r>
              <a:rPr lang="en-IN" sz="1800" dirty="0"/>
              <a:t>To check whether DNN model outclasses machine learning models</a:t>
            </a:r>
            <a:br>
              <a:rPr lang="en-IN" sz="1800" dirty="0"/>
            </a:br>
            <a:br>
              <a:rPr lang="en-IN" sz="1800" dirty="0"/>
            </a:br>
            <a:br>
              <a:rPr lang="en-IN" sz="1800" dirty="0"/>
            </a:br>
            <a:r>
              <a:rPr lang="en-IN" sz="1800" dirty="0"/>
              <a:t>Figure out best text representations methods and their impact on classification metrics</a:t>
            </a:r>
            <a:br>
              <a:rPr lang="en-IN" sz="1800" dirty="0"/>
            </a:br>
            <a:endParaRPr lang="en-US" sz="1800" dirty="0"/>
          </a:p>
        </p:txBody>
      </p:sp>
    </p:spTree>
    <p:extLst>
      <p:ext uri="{BB962C8B-B14F-4D97-AF65-F5344CB8AC3E}">
        <p14:creationId xmlns:p14="http://schemas.microsoft.com/office/powerpoint/2010/main" val="70421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336275"/>
          </a:xfrm>
        </p:spPr>
        <p:txBody>
          <a:bodyPr/>
          <a:lstStyle/>
          <a:p>
            <a:r>
              <a:rPr lang="en-US" sz="2400" b="1" dirty="0"/>
              <a:t>				</a:t>
            </a:r>
            <a:r>
              <a:rPr lang="en-US" sz="2400" b="1" dirty="0">
                <a:highlight>
                  <a:srgbClr val="C0C0C0"/>
                </a:highlight>
              </a:rPr>
              <a:t>Research Methodology</a:t>
            </a:r>
            <a:br>
              <a:rPr lang="en-US" sz="1800" dirty="0"/>
            </a:br>
            <a:br>
              <a:rPr lang="en-US" sz="1800" dirty="0"/>
            </a:br>
            <a:br>
              <a:rPr lang="en-US" sz="1800" dirty="0"/>
            </a:br>
            <a:br>
              <a:rPr lang="en-US" sz="1800" dirty="0"/>
            </a:br>
            <a:br>
              <a:rPr lang="en-US" sz="1800" dirty="0"/>
            </a:br>
            <a:r>
              <a:rPr lang="en-IN" sz="1800" dirty="0"/>
              <a:t>Text pre-processing (stemming, removal of stop words, removal of punctuations, removal of numbers and removal of special characters) done</a:t>
            </a:r>
            <a:br>
              <a:rPr lang="en-IN" sz="1800" dirty="0"/>
            </a:br>
            <a:br>
              <a:rPr lang="en-IN" sz="1800" dirty="0"/>
            </a:br>
            <a:br>
              <a:rPr lang="en-IN" sz="1800" dirty="0"/>
            </a:br>
            <a:br>
              <a:rPr lang="en-IN" sz="1800" dirty="0"/>
            </a:br>
            <a:br>
              <a:rPr lang="en-IN" sz="1800" dirty="0"/>
            </a:br>
            <a:r>
              <a:rPr lang="en-IN" sz="1800" dirty="0"/>
              <a:t>Quantitative approach used in this work using three real-world datasets</a:t>
            </a:r>
            <a:br>
              <a:rPr lang="en-IN" sz="1800" dirty="0"/>
            </a:br>
            <a:br>
              <a:rPr lang="en-IN" sz="1800" dirty="0"/>
            </a:br>
            <a:br>
              <a:rPr lang="en-IN" sz="1800" dirty="0"/>
            </a:br>
            <a:br>
              <a:rPr lang="en-IN" sz="1800" dirty="0"/>
            </a:br>
            <a:br>
              <a:rPr lang="en-IN" sz="1800" dirty="0"/>
            </a:br>
            <a:r>
              <a:rPr lang="en-IN" sz="1800" dirty="0"/>
              <a:t>A state-of-art novel deep learning model, ConvGRUText was designed</a:t>
            </a:r>
            <a:br>
              <a:rPr lang="en-IN" sz="1800" dirty="0"/>
            </a:br>
            <a:endParaRPr lang="en-US" sz="1800" dirty="0"/>
          </a:p>
        </p:txBody>
      </p:sp>
    </p:spTree>
    <p:extLst>
      <p:ext uri="{BB962C8B-B14F-4D97-AF65-F5344CB8AC3E}">
        <p14:creationId xmlns:p14="http://schemas.microsoft.com/office/powerpoint/2010/main" val="3157465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D193A-6B65-43D9-9EBA-F1D6D6AD69E1}"/>
              </a:ext>
            </a:extLst>
          </p:cNvPr>
          <p:cNvSpPr>
            <a:spLocks noGrp="1"/>
          </p:cNvSpPr>
          <p:nvPr>
            <p:ph type="ctrTitle"/>
          </p:nvPr>
        </p:nvSpPr>
        <p:spPr>
          <a:xfrm>
            <a:off x="300251" y="-136478"/>
            <a:ext cx="11655188" cy="5336275"/>
          </a:xfrm>
        </p:spPr>
        <p:txBody>
          <a:bodyPr/>
          <a:lstStyle/>
          <a:p>
            <a:pPr algn="ctr"/>
            <a:r>
              <a:rPr lang="en-US" sz="2400" b="1" dirty="0">
                <a:highlight>
                  <a:srgbClr val="C0C0C0"/>
                </a:highlight>
              </a:rPr>
              <a:t>Proposed Solution (Process View)</a:t>
            </a:r>
            <a:br>
              <a:rPr lang="en-US" sz="1800" dirty="0">
                <a:highlight>
                  <a:srgbClr val="C0C0C0"/>
                </a:highlight>
              </a:rPr>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US" sz="1800" dirty="0"/>
          </a:p>
        </p:txBody>
      </p:sp>
      <p:sp>
        <p:nvSpPr>
          <p:cNvPr id="3" name="Rectangle 2">
            <a:extLst>
              <a:ext uri="{FF2B5EF4-FFF2-40B4-BE49-F238E27FC236}">
                <a16:creationId xmlns:a16="http://schemas.microsoft.com/office/drawing/2014/main" id="{D21C2631-E3FB-4AA7-9CCB-B459D304FAE2}"/>
              </a:ext>
            </a:extLst>
          </p:cNvPr>
          <p:cNvSpPr/>
          <p:nvPr/>
        </p:nvSpPr>
        <p:spPr>
          <a:xfrm>
            <a:off x="3025256" y="2133601"/>
            <a:ext cx="2438400" cy="609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Text Collection</a:t>
            </a:r>
          </a:p>
        </p:txBody>
      </p:sp>
      <p:sp>
        <p:nvSpPr>
          <p:cNvPr id="4" name="Arrow: Right 3">
            <a:extLst>
              <a:ext uri="{FF2B5EF4-FFF2-40B4-BE49-F238E27FC236}">
                <a16:creationId xmlns:a16="http://schemas.microsoft.com/office/drawing/2014/main" id="{6E9AC3B3-0FC7-4B26-93A5-06E379D3F74B}"/>
              </a:ext>
            </a:extLst>
          </p:cNvPr>
          <p:cNvSpPr/>
          <p:nvPr/>
        </p:nvSpPr>
        <p:spPr>
          <a:xfrm>
            <a:off x="5616056" y="22860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F2C86C4-F1A9-4312-B57B-D0AB11639F0E}"/>
              </a:ext>
            </a:extLst>
          </p:cNvPr>
          <p:cNvSpPr/>
          <p:nvPr/>
        </p:nvSpPr>
        <p:spPr>
          <a:xfrm>
            <a:off x="6301856" y="2133600"/>
            <a:ext cx="2438400" cy="609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Text pre-processing and representation</a:t>
            </a:r>
          </a:p>
        </p:txBody>
      </p:sp>
      <p:sp>
        <p:nvSpPr>
          <p:cNvPr id="6" name="Rectangle 5">
            <a:extLst>
              <a:ext uri="{FF2B5EF4-FFF2-40B4-BE49-F238E27FC236}">
                <a16:creationId xmlns:a16="http://schemas.microsoft.com/office/drawing/2014/main" id="{B8B16EB4-74CF-43E5-BC35-F8C0AD1DC4F7}"/>
              </a:ext>
            </a:extLst>
          </p:cNvPr>
          <p:cNvSpPr/>
          <p:nvPr/>
        </p:nvSpPr>
        <p:spPr>
          <a:xfrm>
            <a:off x="6301856" y="4114800"/>
            <a:ext cx="2438400" cy="609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Mining</a:t>
            </a:r>
          </a:p>
        </p:txBody>
      </p:sp>
      <p:sp>
        <p:nvSpPr>
          <p:cNvPr id="7" name="Arrow: Down 6">
            <a:extLst>
              <a:ext uri="{FF2B5EF4-FFF2-40B4-BE49-F238E27FC236}">
                <a16:creationId xmlns:a16="http://schemas.microsoft.com/office/drawing/2014/main" id="{2B2157EF-AC4A-4BB5-9093-5559E59FE760}"/>
              </a:ext>
            </a:extLst>
          </p:cNvPr>
          <p:cNvSpPr/>
          <p:nvPr/>
        </p:nvSpPr>
        <p:spPr>
          <a:xfrm>
            <a:off x="7292456" y="3124200"/>
            <a:ext cx="304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Left 7">
            <a:extLst>
              <a:ext uri="{FF2B5EF4-FFF2-40B4-BE49-F238E27FC236}">
                <a16:creationId xmlns:a16="http://schemas.microsoft.com/office/drawing/2014/main" id="{70856A09-2DE9-4EA0-A5C0-4785B7D56C68}"/>
              </a:ext>
            </a:extLst>
          </p:cNvPr>
          <p:cNvSpPr/>
          <p:nvPr/>
        </p:nvSpPr>
        <p:spPr>
          <a:xfrm>
            <a:off x="5616056" y="4267199"/>
            <a:ext cx="4572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E7875A6-7462-4C3D-BFCB-B819B5E9B4B3}"/>
              </a:ext>
            </a:extLst>
          </p:cNvPr>
          <p:cNvSpPr/>
          <p:nvPr/>
        </p:nvSpPr>
        <p:spPr>
          <a:xfrm>
            <a:off x="3025256" y="4114800"/>
            <a:ext cx="2438400" cy="609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Knowledge Discovery</a:t>
            </a:r>
          </a:p>
        </p:txBody>
      </p:sp>
    </p:spTree>
    <p:extLst>
      <p:ext uri="{BB962C8B-B14F-4D97-AF65-F5344CB8AC3E}">
        <p14:creationId xmlns:p14="http://schemas.microsoft.com/office/powerpoint/2010/main" val="204963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2965</TotalTime>
  <Words>877</Words>
  <Application>Microsoft Office PowerPoint</Application>
  <PresentationFormat>Widescreen</PresentationFormat>
  <Paragraphs>667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     ConvGRUText: A Deep Learning Method for Fake Text Detection on Online Social Media   Gaurav Sarin [1,2] &amp; Pradeep Kumar [2] [1] Delhi School of Business, VIPS-TC [2] Indian Institute of Management, Lucknow India</vt:lpstr>
      <vt:lpstr>Presentation Outline  Introduction  Related Research  Research Problem and Objectives  Research Methodology  Proposed Solution  Experimental Setup and Results  Conclusions  Future Research Directions and Limitations  Q&amp;As</vt:lpstr>
      <vt:lpstr>     Introduction   The issue of deception detection is tackled as linguistic one not dependent on the source utilized (Saquete, E. et al., 2020)   Fake news detection continues to receive rising focus from research communities and industry professionals (Alkhodair, S. A. et al., 2019)   Major transmission of fake news has negative impact on both individuals and society (Zhang, X. et al., 2019)   Uncovering fake reviews on social media is decisive and technically challenging   Human eye cannot precisely differentiate between true and false text, so need for automated system </vt:lpstr>
      <vt:lpstr>     Related Research   Amazon, continues to sue individuals and companies, which offer to post untruthful reviews on behalf of sellers as a paid service (Kieler et al., 2016)  Issue with applying classification methods to detect fake text is dearth of ground truth datasets (Aghakhani et al., 2015)  Rubin et al., 2015 stated that there are different kinds of fake news, each with potential textual indicators  Ott et al., 2014 designed a multi-domain dataset by asking Turkers to pen down fake reviews  Qazvinian et al., 2011 utilized unigram, bigram and part-of-speech (PoS) features of tweets to detect rumour  Liu et al., 2006 stated that text classification is a construction problem of models that can classify new documents into pre-defined classes </vt:lpstr>
      <vt:lpstr>     Related Research …    Ren et al., 2017 stated that Convolutional Neural Network (CNN) provides best representation for sentence and Gated Recurrent Unit (GRU) provides best representation for document   As per Jurafsky et al., 2015 the sequential models like RNN and LSTM can be utilized for semantic composition as well   Deep Learning methods CNN and RNN (LeCun et al., 2015), have garnered great success in image recognition and NLP jobs (Yih et al., 2014), sentence modelling (Kalchbrenner et al. 2014), and other tasks (Collobert et al., 2011)  </vt:lpstr>
      <vt:lpstr>     Related Research …   The “Social Distance Theory” postulated by DePaulo et al., 1996 states that social non-acceptance of deception and psychological negative effect to the deceivers leads to deceivers’ distancing themselves from deceit and persons they attempt to deceive   The term “Deceptive Communication” factors in deliberately hiding the truth by either exclusion or authority (Ekman and Friesen, 1969) and is a message consciously shared by sender to serve a false notion or conclusion by the receiver. The “Interpersonal Deception Theory” (Buller et al., 1996) boosts this notion, justifying how deceiver critically manages the communication attitude in reply to the feelings and mistrust of the receivers   The “Media Richness Theory” states that deceptive actors may most likely utilize communication mediums, which give several clues, an option to customize and to share quick feedback (synchronous and immediate) – aiding them to strengthen the non-committal message characteristic and regulate deceptive communication strategy at runtime to blur their deceptive purpose (Daft et al., 1987) </vt:lpstr>
      <vt:lpstr>    Research Problem and Objectives   Research Problem  For a given text coming from different online sources such as news, reviews, posts, tweets or blogs, the task is to figure out if it is a fake or real text using deep learning hybrid method in the online social media space   Research Objectives  To design Deep Neural Network (DNN) based hybrid model for fake text identification   To check whether DNN model outclasses machine learning models   Figure out best text representations methods and their impact on classification metrics </vt:lpstr>
      <vt:lpstr>    Research Methodology     Text pre-processing (stemming, removal of stop words, removal of punctuations, removal of numbers and removal of special characters) done     Quantitative approach used in this work using three real-world datasets     A state-of-art novel deep learning model, ConvGRUText was designed </vt:lpstr>
      <vt:lpstr>Proposed Solution (Process View)                 </vt:lpstr>
      <vt:lpstr>PowerPoint Presentation</vt:lpstr>
      <vt:lpstr>ConvGRUText Network Diagram                 </vt:lpstr>
      <vt:lpstr>    Experimental Setup and Results   Datasets – https://www.kaggle.com/jruvika/fake-news-detection, https://www.kaggle.com/rtatman/deceptive-opinion-spam-corpus (M. Ott et al., 2014) and https://www.kaggle.com/c/nlp-getting-started   First one 4000 records, second one 1600 records and third one 7500 records. 2 attributes – News text and News label (fake or real) or Review text and Review label (fake or real) or Tweet text and Tweet label (fake or real) used in data analysis   Confusion matrix for fake news, reviews and tweets for different text representations created and compared   Different models and classification metrics for fake news, reviews and tweets compared   Receiver Operating Characteristics curves created for fake news, reviews and tweets</vt:lpstr>
      <vt:lpstr>Results (News TF Models)                   </vt:lpstr>
      <vt:lpstr>Results (News TF-IDF Models)                   </vt:lpstr>
      <vt:lpstr>Results (News Boolean Models)                   </vt:lpstr>
      <vt:lpstr>Results (Reviews TF Models)                   </vt:lpstr>
      <vt:lpstr>Results (Reviews TF-IDF Models)                   </vt:lpstr>
      <vt:lpstr>Results (Reviews Boolean Models)                   </vt:lpstr>
      <vt:lpstr>Results (Tweets TF Models)                   </vt:lpstr>
      <vt:lpstr>Results (Tweets TF-IDF Models)                   </vt:lpstr>
      <vt:lpstr>Results (Tweets Boolean Models)                   </vt:lpstr>
      <vt:lpstr>ROC Curves (News ConvGRUText a. TF b. TF-IDF c. Boolean)</vt:lpstr>
      <vt:lpstr>ROC Curves (Reviews ConvGRUText a. TF b. TF-IDF c. Boolean)</vt:lpstr>
      <vt:lpstr>ROC Curves (Tweets ConvGRUText a. TF b. TF-IDF c. Boolean)</vt:lpstr>
      <vt:lpstr>News Dataset Comparison</vt:lpstr>
      <vt:lpstr>Reviews Dataset Comparison</vt:lpstr>
      <vt:lpstr>Tweets Dataset Comparison</vt:lpstr>
      <vt:lpstr>     Conclusions   Online businesses capitalize on machine learning models to find out if a text is fake or real. They can use the proposed hybrid deep learning model for fake text identification   Regulation is required by governments to stop the advancement of fake texts. This will need appropriate public policy changes   If fake texts are controlled then market fluctuations will be less, leading to a stable economic environment   Data Analytics is the enabler to solve this critical business problem of distinguishing between fake and real texts with high predictive accuracy, hence assisting the policy makers, businesses, communities, consumers and society </vt:lpstr>
      <vt:lpstr>  Future Research Directions and Limitations    Execute developed hybrid model on other domains to further test generalizability   Larger dataset to test scalability of model   Could have used word embeddings such as GloVe, FastText or Word2Vec for data representations   </vt:lpstr>
      <vt:lpstr>Questions and Answers (10 mins)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Brook Pritchett</dc:creator>
  <cp:lastModifiedBy>Gaurav Sarin</cp:lastModifiedBy>
  <cp:revision>128</cp:revision>
  <dcterms:created xsi:type="dcterms:W3CDTF">2020-05-18T13:29:04Z</dcterms:created>
  <dcterms:modified xsi:type="dcterms:W3CDTF">2020-06-21T06:28:50Z</dcterms:modified>
</cp:coreProperties>
</file>