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366" r:id="rId2"/>
    <p:sldId id="354" r:id="rId3"/>
    <p:sldId id="355" r:id="rId4"/>
    <p:sldId id="368" r:id="rId5"/>
    <p:sldId id="375" r:id="rId6"/>
    <p:sldId id="370" r:id="rId7"/>
    <p:sldId id="367" r:id="rId8"/>
    <p:sldId id="271" r:id="rId9"/>
    <p:sldId id="318" r:id="rId10"/>
    <p:sldId id="258" r:id="rId11"/>
    <p:sldId id="331" r:id="rId12"/>
    <p:sldId id="332" r:id="rId13"/>
    <p:sldId id="429" r:id="rId14"/>
    <p:sldId id="430" r:id="rId15"/>
    <p:sldId id="427" r:id="rId16"/>
    <p:sldId id="428" r:id="rId17"/>
    <p:sldId id="425" r:id="rId18"/>
    <p:sldId id="426" r:id="rId19"/>
    <p:sldId id="376" r:id="rId20"/>
    <p:sldId id="377" r:id="rId21"/>
    <p:sldId id="346" r:id="rId22"/>
    <p:sldId id="347" r:id="rId23"/>
    <p:sldId id="348" r:id="rId24"/>
    <p:sldId id="349" r:id="rId25"/>
    <p:sldId id="357" r:id="rId26"/>
    <p:sldId id="333" r:id="rId27"/>
    <p:sldId id="334" r:id="rId28"/>
    <p:sldId id="335" r:id="rId29"/>
    <p:sldId id="350" r:id="rId30"/>
    <p:sldId id="351" r:id="rId31"/>
    <p:sldId id="352" r:id="rId32"/>
    <p:sldId id="353" r:id="rId33"/>
    <p:sldId id="371" r:id="rId34"/>
    <p:sldId id="372" r:id="rId35"/>
    <p:sldId id="374" r:id="rId36"/>
    <p:sldId id="337" r:id="rId37"/>
    <p:sldId id="358" r:id="rId38"/>
    <p:sldId id="359" r:id="rId39"/>
    <p:sldId id="340" r:id="rId40"/>
    <p:sldId id="341" r:id="rId41"/>
    <p:sldId id="317" r:id="rId42"/>
    <p:sldId id="373" r:id="rId43"/>
    <p:sldId id="360" r:id="rId44"/>
    <p:sldId id="327" r:id="rId45"/>
    <p:sldId id="343" r:id="rId46"/>
    <p:sldId id="342" r:id="rId47"/>
    <p:sldId id="361" r:id="rId48"/>
    <p:sldId id="362" r:id="rId49"/>
    <p:sldId id="363" r:id="rId50"/>
    <p:sldId id="364" r:id="rId51"/>
    <p:sldId id="329" r:id="rId52"/>
    <p:sldId id="330" r:id="rId53"/>
    <p:sldId id="369" r:id="rId54"/>
    <p:sldId id="320" r:id="rId55"/>
    <p:sldId id="344" r:id="rId56"/>
    <p:sldId id="324" r:id="rId57"/>
    <p:sldId id="345" r:id="rId58"/>
    <p:sldId id="431" r:id="rId59"/>
    <p:sldId id="266" r:id="rId60"/>
    <p:sldId id="365" r:id="rId61"/>
    <p:sldId id="279" r:id="rId6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65" d="100"/>
          <a:sy n="65" d="100"/>
        </p:scale>
        <p:origin x="145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kumimoji="1" sz="1200">
                <a:latin typeface="Times New Roman" panose="02020603050405020304" pitchFamily="18" charset="0"/>
              </a:defRPr>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kumimoji="1" sz="1200">
                <a:latin typeface="Times New Roman" panose="02020603050405020304" pitchFamily="18" charset="0"/>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kumimoji="1" sz="1200">
                <a:latin typeface="Times New Roman" panose="02020603050405020304" pitchFamily="18" charset="0"/>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buFont typeface="Arial" panose="020B0604020202020204" pitchFamily="34" charset="0"/>
              <a:buNone/>
              <a:defRPr sz="1200" noProof="1">
                <a:latin typeface="Times New Roman" panose="02020603050405020304" pitchFamily="18" charset="0"/>
                <a:cs typeface="+mn-ea"/>
              </a:defRPr>
            </a:lvl1pPr>
          </a:lstStyle>
          <a:p>
            <a:pPr>
              <a:defRPr/>
            </a:pPr>
            <a:fld id="{45B088FC-7CD6-4F17-BD85-0516FE0B5997}" type="slidenum">
              <a:rPr lang="en-US" altLang="zh-CN"/>
              <a:pPr>
                <a:defRPr/>
              </a:pPr>
              <a:t>‹#›</a:t>
            </a:fld>
            <a:endParaRPr lang="en-US" altLang="zh-CN">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kumimoji="1" sz="1200">
                <a:latin typeface="Times New Roman" panose="02020603050405020304" pitchFamily="18" charset="0"/>
              </a:defRPr>
            </a:lvl1pPr>
          </a:lstStyle>
          <a:p>
            <a:pPr>
              <a:defRPr/>
            </a:pPr>
            <a:endParaRPr lang="en-US" altLang="zh-CN"/>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kumimoji="1" sz="1200">
                <a:latin typeface="Times New Roman" panose="02020603050405020304" pitchFamily="18" charset="0"/>
              </a:defRPr>
            </a:lvl1pPr>
          </a:lstStyle>
          <a:p>
            <a:pPr>
              <a:defRPr/>
            </a:pPr>
            <a:endParaRPr lang="en-US" altLang="zh-CN"/>
          </a:p>
        </p:txBody>
      </p:sp>
      <p:sp>
        <p:nvSpPr>
          <p:cNvPr id="15364" name="Rectangle 4"/>
          <p:cNvSpPr>
            <a:spLocks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kumimoji="1" sz="1200">
                <a:latin typeface="Times New Roman" panose="02020603050405020304" pitchFamily="18"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buFont typeface="Arial" panose="020B0604020202020204" pitchFamily="34" charset="0"/>
              <a:buNone/>
              <a:defRPr sz="1200" noProof="1">
                <a:latin typeface="Times New Roman" panose="02020603050405020304" pitchFamily="18" charset="0"/>
                <a:cs typeface="+mn-ea"/>
              </a:defRPr>
            </a:lvl1pPr>
          </a:lstStyle>
          <a:p>
            <a:pPr>
              <a:defRPr/>
            </a:pPr>
            <a:fld id="{F3269D54-C90D-4DE8-ACF3-7202EB0675F6}" type="slidenum">
              <a:rPr lang="en-US" altLang="zh-CN"/>
              <a:pPr>
                <a:defRPr/>
              </a:pPr>
              <a:t>‹#›</a:t>
            </a:fld>
            <a:endParaRPr lang="en-US" altLang="zh-CN">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23739D86-368A-43F6-8A7B-6EFE027D7E44}" type="slidenum">
              <a:rPr lang="en-US" altLang="zh-CN" dirty="0" smtClean="0">
                <a:latin typeface="Times New Roman" panose="02020603050405020304" pitchFamily="18" charset="0"/>
              </a:rPr>
              <a:pPr>
                <a:defRPr/>
              </a:pPr>
              <a:t>9</a:t>
            </a:fld>
            <a:endParaRPr lang="en-US" altLang="zh-CN" smtClean="0">
              <a:latin typeface="Times New Roman" panose="02020603050405020304" pitchFamily="18" charset="0"/>
            </a:endParaRPr>
          </a:p>
        </p:txBody>
      </p:sp>
      <p:sp>
        <p:nvSpPr>
          <p:cNvPr id="26627" name="Rectangle 2"/>
          <p:cNvSpPr>
            <a:spLocks noChangeArrowheads="1" noTextEdit="1"/>
          </p:cNvSpPr>
          <p:nvPr>
            <p:ph type="sldImg" idx="4294967295"/>
          </p:nvPr>
        </p:nvSpPr>
        <p:spPr>
          <a:ln/>
        </p:spPr>
      </p:sp>
      <p:sp>
        <p:nvSpPr>
          <p:cNvPr id="26628" name="Rectangle 3"/>
          <p:cNvSpPr>
            <a:spLocks noGrp="1" noChangeArrowheads="1"/>
          </p:cNvSpPr>
          <p:nvPr>
            <p:ph type="body" idx="4294967295"/>
          </p:nvPr>
        </p:nvSpPr>
        <p:spPr/>
        <p:txBody>
          <a:bodyPr>
            <a:prstTxWarp prst="textNoShape">
              <a:avLst/>
            </a:prstTxWarp>
          </a:bodyPr>
          <a:lstStyle/>
          <a:p>
            <a:pPr eaLnBrk="1" hangingPunct="1"/>
            <a:r>
              <a:rPr lang="zh-CN" altLang="en-US" smtClean="0"/>
              <a:t>，例如计算尺是用长度来标示数值；时钟是用指针在表盘上转动来表示时间；电表是用角度来反映电量大小，这些都是模拟计算装置。</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FAF4A1B8-8BBA-40FB-AE6F-B76A16EE64D9}" type="slidenum">
              <a:rPr lang="en-US" altLang="zh-CN" dirty="0" smtClean="0">
                <a:latin typeface="Times New Roman" panose="02020603050405020304" pitchFamily="18" charset="0"/>
              </a:rPr>
              <a:pPr>
                <a:defRPr/>
              </a:pPr>
              <a:t>10</a:t>
            </a:fld>
            <a:endParaRPr lang="en-US" altLang="zh-CN" smtClean="0">
              <a:latin typeface="Times New Roman" panose="02020603050405020304" pitchFamily="18" charset="0"/>
            </a:endParaRPr>
          </a:p>
        </p:txBody>
      </p:sp>
      <p:sp>
        <p:nvSpPr>
          <p:cNvPr id="28675" name="Rectangle 2"/>
          <p:cNvSpPr>
            <a:spLocks noChangeArrowheads="1" noTextEdit="1"/>
          </p:cNvSpPr>
          <p:nvPr>
            <p:ph type="sldImg" idx="4294967295"/>
          </p:nvPr>
        </p:nvSpPr>
        <p:spPr>
          <a:ln/>
        </p:spPr>
      </p:sp>
      <p:sp>
        <p:nvSpPr>
          <p:cNvPr id="28676" name="Rectangle 3"/>
          <p:cNvSpPr>
            <a:spLocks noGrp="1" noChangeArrowheads="1"/>
          </p:cNvSpPr>
          <p:nvPr>
            <p:ph type="body" idx="4294967295"/>
          </p:nvPr>
        </p:nvSpPr>
        <p:spPr/>
        <p:txBody>
          <a:bodyPr>
            <a:prstTxWarp prst="textNoShape">
              <a:avLst/>
            </a:prstTxWarp>
          </a:bodyPr>
          <a:lstStyle/>
          <a:p>
            <a:pPr eaLnBrk="1" hangingPunct="1"/>
            <a:r>
              <a:rPr lang="zh-CN" altLang="en-US" smtClean="0"/>
              <a:t>专用和通用是根据计算机的效率、速度、价格、运行的经济性和适应性来划分的。专用机是最有效、最经济和最快速的计算机</a:t>
            </a:r>
            <a:r>
              <a:rPr lang="en-US" altLang="zh-CN" smtClean="0"/>
              <a:t>,</a:t>
            </a:r>
            <a:r>
              <a:rPr lang="zh-CN" altLang="en-US" smtClean="0"/>
              <a:t>但是它的适应性很差。通用机适应性很大</a:t>
            </a:r>
            <a:r>
              <a:rPr lang="en-US" altLang="zh-CN" smtClean="0"/>
              <a:t>,</a:t>
            </a:r>
            <a:r>
              <a:rPr lang="zh-CN" altLang="en-US" smtClean="0"/>
              <a:t>但是牺牲了效率、速度和经济性。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6D3DACA9-E768-4C28-9F08-76A60D1BC5EC}" type="slidenum">
              <a:rPr lang="en-US" altLang="zh-CN" smtClean="0"/>
              <a:pPr>
                <a:defRPr/>
              </a:pPr>
              <a:t>12</a:t>
            </a:fld>
            <a:endParaRPr lang="en-US" altLang="zh-CN">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AC13ED4E-9CD9-48DA-AEF7-663B1E6BE0DD}" type="slidenum">
              <a:rPr lang="en-US" altLang="zh-CN" dirty="0" smtClean="0">
                <a:latin typeface="Times New Roman" panose="02020603050405020304" pitchFamily="18" charset="0"/>
              </a:rPr>
              <a:pPr>
                <a:defRPr/>
              </a:pPr>
              <a:t>52</a:t>
            </a:fld>
            <a:endParaRPr lang="en-US" altLang="zh-CN" smtClean="0">
              <a:latin typeface="Times New Roman" panose="02020603050405020304" pitchFamily="18" charset="0"/>
            </a:endParaRPr>
          </a:p>
        </p:txBody>
      </p:sp>
      <p:sp>
        <p:nvSpPr>
          <p:cNvPr id="73731" name="Rectangle 2"/>
          <p:cNvSpPr>
            <a:spLocks noChangeArrowheads="1" noTextEdit="1"/>
          </p:cNvSpPr>
          <p:nvPr>
            <p:ph type="sldImg" idx="4294967295"/>
          </p:nvPr>
        </p:nvSpPr>
        <p:spPr>
          <a:ln/>
        </p:spPr>
      </p:sp>
      <p:sp>
        <p:nvSpPr>
          <p:cNvPr id="73732"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DD929999-DCFC-452F-A72B-479D4B996A98}" type="slidenum">
              <a:rPr lang="en-US" altLang="zh-CN" dirty="0" smtClean="0">
                <a:latin typeface="Times New Roman" panose="02020603050405020304" pitchFamily="18" charset="0"/>
              </a:rPr>
              <a:pPr>
                <a:defRPr/>
              </a:pPr>
              <a:t>56</a:t>
            </a:fld>
            <a:endParaRPr lang="en-US" altLang="zh-CN" smtClean="0">
              <a:latin typeface="Times New Roman" panose="02020603050405020304" pitchFamily="18" charset="0"/>
            </a:endParaRPr>
          </a:p>
        </p:txBody>
      </p:sp>
      <p:sp>
        <p:nvSpPr>
          <p:cNvPr id="78851" name="Rectangle 2"/>
          <p:cNvSpPr>
            <a:spLocks noChangeArrowheads="1" noTextEdit="1"/>
          </p:cNvSpPr>
          <p:nvPr>
            <p:ph type="sldImg" idx="4294967295"/>
          </p:nvPr>
        </p:nvSpPr>
        <p:spPr>
          <a:ln/>
        </p:spPr>
      </p:sp>
      <p:sp>
        <p:nvSpPr>
          <p:cNvPr id="78852"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noProof="1"/>
              <a:t>单击此处编辑母版标题样式</a:t>
            </a:r>
          </a:p>
        </p:txBody>
      </p:sp>
      <p:sp>
        <p:nvSpPr>
          <p:cNvPr id="2052"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r>
              <a:rPr lang="zh-CN" altLang="en-US" noProof="1"/>
              <a:t>单击此处编辑母版副标题样式</a:t>
            </a:r>
          </a:p>
        </p:txBody>
      </p:sp>
      <p:sp>
        <p:nvSpPr>
          <p:cNvPr id="38" name="Rectangle 7"/>
          <p:cNvSpPr>
            <a:spLocks noGrp="1" noChangeArrowheads="1"/>
          </p:cNvSpPr>
          <p:nvPr>
            <p:ph type="sldNum" sz="quarter" idx="10"/>
          </p:nvPr>
        </p:nvSpPr>
        <p:spPr/>
        <p:txBody>
          <a:bodyPr/>
          <a:lstStyle>
            <a:lvl1pPr>
              <a:defRPr/>
            </a:lvl1pPr>
          </a:lstStyle>
          <a:p>
            <a:pPr>
              <a:defRPr/>
            </a:pPr>
            <a:fld id="{65FE4A97-F7AB-494A-B9DB-C3FB2FC5E28C}" type="slidenum">
              <a:rPr lang="en-US" altLang="zh-CN"/>
              <a:pPr>
                <a:defRPr/>
              </a:pPr>
              <a:t>‹#›</a:t>
            </a:fld>
            <a:endParaRPr lang="en-US" altLang="zh-CN"/>
          </a:p>
        </p:txBody>
      </p:sp>
    </p:spTree>
    <p:extLst>
      <p:ext uri="{BB962C8B-B14F-4D97-AF65-F5344CB8AC3E}">
        <p14:creationId xmlns:p14="http://schemas.microsoft.com/office/powerpoint/2010/main" val="3256559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6"/>
          <p:cNvSpPr>
            <a:spLocks noGrp="1" noChangeArrowheads="1"/>
          </p:cNvSpPr>
          <p:nvPr>
            <p:ph type="ftr" sz="quarter" idx="10"/>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BB6B5E2A-646E-45D2-BCE1-F05EE8EFADB4}" type="slidenum">
              <a:rPr lang="en-US" altLang="zh-CN"/>
              <a:pPr>
                <a:defRPr/>
              </a:pPr>
              <a:t>‹#›</a:t>
            </a:fld>
            <a:endParaRPr lang="en-US" altLang="zh-CN"/>
          </a:p>
        </p:txBody>
      </p:sp>
    </p:spTree>
    <p:extLst>
      <p:ext uri="{BB962C8B-B14F-4D97-AF65-F5344CB8AC3E}">
        <p14:creationId xmlns:p14="http://schemas.microsoft.com/office/powerpoint/2010/main" val="1966105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6"/>
          <p:cNvSpPr>
            <a:spLocks noGrp="1" noChangeArrowheads="1"/>
          </p:cNvSpPr>
          <p:nvPr>
            <p:ph type="ftr" sz="quarter" idx="10"/>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BD32D690-60C6-4AD3-9E41-F30E3D5DFE31}" type="slidenum">
              <a:rPr lang="en-US" altLang="zh-CN"/>
              <a:pPr>
                <a:defRPr/>
              </a:pPr>
              <a:t>‹#›</a:t>
            </a:fld>
            <a:endParaRPr lang="en-US" altLang="zh-CN"/>
          </a:p>
        </p:txBody>
      </p:sp>
    </p:spTree>
    <p:extLst>
      <p:ext uri="{BB962C8B-B14F-4D97-AF65-F5344CB8AC3E}">
        <p14:creationId xmlns:p14="http://schemas.microsoft.com/office/powerpoint/2010/main" val="1863272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457200" y="1719263"/>
            <a:ext cx="4038600" cy="4411662"/>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719263"/>
            <a:ext cx="4038600" cy="4411662"/>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6"/>
          <p:cNvSpPr>
            <a:spLocks noGrp="1" noChangeArrowheads="1"/>
          </p:cNvSpPr>
          <p:nvPr>
            <p:ph type="ftr" sz="quarter" idx="10"/>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p:txBody>
          <a:bodyPr/>
          <a:lstStyle>
            <a:lvl1pPr>
              <a:defRPr/>
            </a:lvl1pPr>
          </a:lstStyle>
          <a:p>
            <a:pPr>
              <a:defRPr/>
            </a:pPr>
            <a:fld id="{24541CC8-474A-4690-9FB8-CD51B141F8D7}" type="slidenum">
              <a:rPr lang="en-US" altLang="zh-CN"/>
              <a:pPr>
                <a:defRPr/>
              </a:pPr>
              <a:t>‹#›</a:t>
            </a:fld>
            <a:endParaRPr lang="en-US" altLang="zh-CN"/>
          </a:p>
        </p:txBody>
      </p:sp>
    </p:spTree>
    <p:extLst>
      <p:ext uri="{BB962C8B-B14F-4D97-AF65-F5344CB8AC3E}">
        <p14:creationId xmlns:p14="http://schemas.microsoft.com/office/powerpoint/2010/main" val="1831967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09600"/>
            <a:ext cx="8540750" cy="5489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页脚占位符 3"/>
          <p:cNvSpPr>
            <a:spLocks noGrp="1"/>
          </p:cNvSpPr>
          <p:nvPr>
            <p:ph type="ftr" sz="quarter" idx="10"/>
          </p:nvPr>
        </p:nvSpPr>
        <p:spPr>
          <a:xfrm>
            <a:off x="3124200" y="6245225"/>
            <a:ext cx="2895600" cy="476250"/>
          </a:xfrm>
        </p:spPr>
        <p:txBody>
          <a:bodyPr/>
          <a:lstStyle>
            <a:lvl1pPr>
              <a:defRPr/>
            </a:lvl1pPr>
          </a:lstStyle>
          <a:p>
            <a:pPr>
              <a:defRPr/>
            </a:pPr>
            <a:endParaRPr lang="en-US" altLang="zh-CN"/>
          </a:p>
        </p:txBody>
      </p:sp>
      <p:sp>
        <p:nvSpPr>
          <p:cNvPr id="4" name="灯片编号占位符 4"/>
          <p:cNvSpPr>
            <a:spLocks noGrp="1"/>
          </p:cNvSpPr>
          <p:nvPr>
            <p:ph type="sldNum" sz="quarter" idx="11"/>
          </p:nvPr>
        </p:nvSpPr>
        <p:spPr>
          <a:xfrm>
            <a:off x="6553200" y="6245225"/>
            <a:ext cx="2289175" cy="476250"/>
          </a:xfrm>
        </p:spPr>
        <p:txBody>
          <a:bodyPr/>
          <a:lstStyle>
            <a:lvl1pPr>
              <a:defRPr/>
            </a:lvl1pPr>
          </a:lstStyle>
          <a:p>
            <a:pPr>
              <a:defRPr/>
            </a:pPr>
            <a:fld id="{497ECC70-3E1E-4E3E-B0D0-D4D7234FC2FB}" type="slidenum">
              <a:rPr lang="en-US" altLang="zh-CN"/>
              <a:pPr>
                <a:defRPr/>
              </a:pPr>
              <a:t>‹#›</a:t>
            </a:fld>
            <a:endParaRPr lang="en-US" altLang="zh-CN"/>
          </a:p>
        </p:txBody>
      </p:sp>
    </p:spTree>
    <p:extLst>
      <p:ext uri="{BB962C8B-B14F-4D97-AF65-F5344CB8AC3E}">
        <p14:creationId xmlns:p14="http://schemas.microsoft.com/office/powerpoint/2010/main" val="858093297"/>
      </p:ext>
    </p:extLst>
  </p:cSld>
  <p:clrMapOvr>
    <a:masterClrMapping/>
  </p:clrMapOvr>
  <p:transition spd="med">
    <p:blinds/>
    <p:sndAc>
      <p:stSnd>
        <p:snd r:embed="rId1" name="幻灯机.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074514"/>
          </a:xfr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556792"/>
            <a:ext cx="8229600" cy="457413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6"/>
          <p:cNvSpPr>
            <a:spLocks noGrp="1" noChangeArrowheads="1"/>
          </p:cNvSpPr>
          <p:nvPr>
            <p:ph type="ftr" sz="quarter" idx="10"/>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BF45F322-5A2B-47B7-8262-FEE7E800041F}" type="slidenum">
              <a:rPr lang="en-US" altLang="zh-CN"/>
              <a:pPr>
                <a:defRPr/>
              </a:pPr>
              <a:t>‹#›</a:t>
            </a:fld>
            <a:endParaRPr lang="en-US" altLang="zh-CN"/>
          </a:p>
        </p:txBody>
      </p:sp>
    </p:spTree>
    <p:extLst>
      <p:ext uri="{BB962C8B-B14F-4D97-AF65-F5344CB8AC3E}">
        <p14:creationId xmlns:p14="http://schemas.microsoft.com/office/powerpoint/2010/main" val="1025494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6"/>
          <p:cNvSpPr>
            <a:spLocks noGrp="1" noChangeArrowheads="1"/>
          </p:cNvSpPr>
          <p:nvPr>
            <p:ph type="ftr" sz="quarter" idx="10"/>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1369D6F2-F5D7-4243-A19C-FBC186B53339}" type="slidenum">
              <a:rPr lang="en-US" altLang="zh-CN"/>
              <a:pPr>
                <a:defRPr/>
              </a:pPr>
              <a:t>‹#›</a:t>
            </a:fld>
            <a:endParaRPr lang="en-US" altLang="zh-CN"/>
          </a:p>
        </p:txBody>
      </p:sp>
    </p:spTree>
    <p:extLst>
      <p:ext uri="{BB962C8B-B14F-4D97-AF65-F5344CB8AC3E}">
        <p14:creationId xmlns:p14="http://schemas.microsoft.com/office/powerpoint/2010/main" val="269357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6"/>
          <p:cNvSpPr>
            <a:spLocks noGrp="1" noChangeArrowheads="1"/>
          </p:cNvSpPr>
          <p:nvPr>
            <p:ph type="ftr" sz="quarter" idx="10"/>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p:txBody>
          <a:bodyPr/>
          <a:lstStyle>
            <a:lvl1pPr>
              <a:defRPr/>
            </a:lvl1pPr>
          </a:lstStyle>
          <a:p>
            <a:pPr>
              <a:defRPr/>
            </a:pPr>
            <a:fld id="{B44E1B9E-E0EA-44DC-A8A0-7C6AA3FF4F68}" type="slidenum">
              <a:rPr lang="en-US" altLang="zh-CN"/>
              <a:pPr>
                <a:defRPr/>
              </a:pPr>
              <a:t>‹#›</a:t>
            </a:fld>
            <a:endParaRPr lang="en-US" altLang="zh-CN"/>
          </a:p>
        </p:txBody>
      </p:sp>
    </p:spTree>
    <p:extLst>
      <p:ext uri="{BB962C8B-B14F-4D97-AF65-F5344CB8AC3E}">
        <p14:creationId xmlns:p14="http://schemas.microsoft.com/office/powerpoint/2010/main" val="3567599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6"/>
          <p:cNvSpPr>
            <a:spLocks noGrp="1" noChangeArrowheads="1"/>
          </p:cNvSpPr>
          <p:nvPr>
            <p:ph type="ftr" sz="quarter" idx="10"/>
          </p:nvPr>
        </p:nvSpPr>
        <p:spPr/>
        <p:txBody>
          <a:bodyPr/>
          <a:lstStyle>
            <a:lvl1pPr>
              <a:defRPr/>
            </a:lvl1pPr>
          </a:lstStyle>
          <a:p>
            <a:pPr>
              <a:defRPr/>
            </a:pPr>
            <a:endParaRPr lang="en-US" altLang="zh-CN"/>
          </a:p>
        </p:txBody>
      </p:sp>
      <p:sp>
        <p:nvSpPr>
          <p:cNvPr id="8" name="Rectangle 7"/>
          <p:cNvSpPr>
            <a:spLocks noGrp="1" noChangeArrowheads="1"/>
          </p:cNvSpPr>
          <p:nvPr>
            <p:ph type="sldNum" sz="quarter" idx="11"/>
          </p:nvPr>
        </p:nvSpPr>
        <p:spPr/>
        <p:txBody>
          <a:bodyPr/>
          <a:lstStyle>
            <a:lvl1pPr>
              <a:defRPr/>
            </a:lvl1pPr>
          </a:lstStyle>
          <a:p>
            <a:pPr>
              <a:defRPr/>
            </a:pPr>
            <a:fld id="{0A7B05FD-1C3F-4BB7-B50E-2C4497CA039B}" type="slidenum">
              <a:rPr lang="en-US" altLang="zh-CN"/>
              <a:pPr>
                <a:defRPr/>
              </a:pPr>
              <a:t>‹#›</a:t>
            </a:fld>
            <a:endParaRPr lang="en-US" altLang="zh-CN"/>
          </a:p>
        </p:txBody>
      </p:sp>
    </p:spTree>
    <p:extLst>
      <p:ext uri="{BB962C8B-B14F-4D97-AF65-F5344CB8AC3E}">
        <p14:creationId xmlns:p14="http://schemas.microsoft.com/office/powerpoint/2010/main" val="2112717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6"/>
          <p:cNvSpPr>
            <a:spLocks noGrp="1" noChangeArrowheads="1"/>
          </p:cNvSpPr>
          <p:nvPr>
            <p:ph type="ftr" sz="quarter" idx="10"/>
          </p:nvPr>
        </p:nvSpPr>
        <p:spPr/>
        <p:txBody>
          <a:bodyPr/>
          <a:lstStyle>
            <a:lvl1pPr>
              <a:defRPr/>
            </a:lvl1pPr>
          </a:lstStyle>
          <a:p>
            <a:pPr>
              <a:defRPr/>
            </a:pPr>
            <a:endParaRPr lang="en-US" altLang="zh-CN"/>
          </a:p>
        </p:txBody>
      </p:sp>
      <p:sp>
        <p:nvSpPr>
          <p:cNvPr id="4" name="Rectangle 7"/>
          <p:cNvSpPr>
            <a:spLocks noGrp="1" noChangeArrowheads="1"/>
          </p:cNvSpPr>
          <p:nvPr>
            <p:ph type="sldNum" sz="quarter" idx="11"/>
          </p:nvPr>
        </p:nvSpPr>
        <p:spPr/>
        <p:txBody>
          <a:bodyPr/>
          <a:lstStyle>
            <a:lvl1pPr>
              <a:defRPr/>
            </a:lvl1pPr>
          </a:lstStyle>
          <a:p>
            <a:pPr>
              <a:defRPr/>
            </a:pPr>
            <a:fld id="{A4ECFDB1-B816-48DA-86CF-ED1336B9C7D1}" type="slidenum">
              <a:rPr lang="en-US" altLang="zh-CN"/>
              <a:pPr>
                <a:defRPr/>
              </a:pPr>
              <a:t>‹#›</a:t>
            </a:fld>
            <a:endParaRPr lang="en-US" altLang="zh-CN"/>
          </a:p>
        </p:txBody>
      </p:sp>
    </p:spTree>
    <p:extLst>
      <p:ext uri="{BB962C8B-B14F-4D97-AF65-F5344CB8AC3E}">
        <p14:creationId xmlns:p14="http://schemas.microsoft.com/office/powerpoint/2010/main" val="3753573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p:txBody>
          <a:bodyPr/>
          <a:lstStyle>
            <a:lvl1pPr>
              <a:defRPr/>
            </a:lvl1pPr>
          </a:lstStyle>
          <a:p>
            <a:pPr>
              <a:defRPr/>
            </a:pPr>
            <a:endParaRPr lang="en-US" altLang="zh-CN"/>
          </a:p>
        </p:txBody>
      </p:sp>
      <p:sp>
        <p:nvSpPr>
          <p:cNvPr id="3" name="Rectangle 7"/>
          <p:cNvSpPr>
            <a:spLocks noGrp="1" noChangeArrowheads="1"/>
          </p:cNvSpPr>
          <p:nvPr>
            <p:ph type="sldNum" sz="quarter" idx="11"/>
          </p:nvPr>
        </p:nvSpPr>
        <p:spPr/>
        <p:txBody>
          <a:bodyPr/>
          <a:lstStyle>
            <a:lvl1pPr>
              <a:defRPr/>
            </a:lvl1pPr>
          </a:lstStyle>
          <a:p>
            <a:pPr>
              <a:defRPr/>
            </a:pPr>
            <a:fld id="{720DC6D8-4947-4B5D-AF5F-D9C6CD47DAFD}" type="slidenum">
              <a:rPr lang="en-US" altLang="zh-CN"/>
              <a:pPr>
                <a:defRPr/>
              </a:pPr>
              <a:t>‹#›</a:t>
            </a:fld>
            <a:endParaRPr lang="en-US" altLang="zh-CN"/>
          </a:p>
        </p:txBody>
      </p:sp>
    </p:spTree>
    <p:extLst>
      <p:ext uri="{BB962C8B-B14F-4D97-AF65-F5344CB8AC3E}">
        <p14:creationId xmlns:p14="http://schemas.microsoft.com/office/powerpoint/2010/main" val="822034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6"/>
          <p:cNvSpPr>
            <a:spLocks noGrp="1" noChangeArrowheads="1"/>
          </p:cNvSpPr>
          <p:nvPr>
            <p:ph type="ftr" sz="quarter" idx="10"/>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p:txBody>
          <a:bodyPr/>
          <a:lstStyle>
            <a:lvl1pPr>
              <a:defRPr/>
            </a:lvl1pPr>
          </a:lstStyle>
          <a:p>
            <a:pPr>
              <a:defRPr/>
            </a:pPr>
            <a:fld id="{084DAB84-E10F-405B-BDCC-3C81A1AF7C97}" type="slidenum">
              <a:rPr lang="en-US" altLang="zh-CN"/>
              <a:pPr>
                <a:defRPr/>
              </a:pPr>
              <a:t>‹#›</a:t>
            </a:fld>
            <a:endParaRPr lang="en-US" altLang="zh-CN"/>
          </a:p>
        </p:txBody>
      </p:sp>
    </p:spTree>
    <p:extLst>
      <p:ext uri="{BB962C8B-B14F-4D97-AF65-F5344CB8AC3E}">
        <p14:creationId xmlns:p14="http://schemas.microsoft.com/office/powerpoint/2010/main" val="127207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6"/>
          <p:cNvSpPr>
            <a:spLocks noGrp="1" noChangeArrowheads="1"/>
          </p:cNvSpPr>
          <p:nvPr>
            <p:ph type="ftr" sz="quarter" idx="10"/>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p:txBody>
          <a:bodyPr/>
          <a:lstStyle>
            <a:lvl1pPr>
              <a:defRPr/>
            </a:lvl1pPr>
          </a:lstStyle>
          <a:p>
            <a:pPr>
              <a:defRPr/>
            </a:pPr>
            <a:fld id="{05211086-59CE-4FE6-B436-EC938B9A26DD}" type="slidenum">
              <a:rPr lang="en-US" altLang="zh-CN"/>
              <a:pPr>
                <a:defRPr/>
              </a:pPr>
              <a:t>‹#›</a:t>
            </a:fld>
            <a:endParaRPr lang="en-US" altLang="zh-CN"/>
          </a:p>
        </p:txBody>
      </p:sp>
    </p:spTree>
    <p:extLst>
      <p:ext uri="{BB962C8B-B14F-4D97-AF65-F5344CB8AC3E}">
        <p14:creationId xmlns:p14="http://schemas.microsoft.com/office/powerpoint/2010/main" val="3985634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idx="4294967295"/>
          </p:nvPr>
        </p:nvSpPr>
        <p:spPr bwMode="auto">
          <a:xfrm>
            <a:off x="457200" y="122238"/>
            <a:ext cx="75438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4294967295"/>
          </p:nvPr>
        </p:nvSpPr>
        <p:spPr bwMode="auto">
          <a:xfrm>
            <a:off x="457200" y="1503363"/>
            <a:ext cx="8229600" cy="462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0" name="Rectangle 6"/>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buFontTx/>
              <a:buNone/>
              <a:defRPr sz="1000"/>
            </a:lvl1pPr>
          </a:lstStyle>
          <a:p>
            <a:pPr>
              <a:defRPr/>
            </a:pPr>
            <a:endParaRPr lang="en-US" altLang="zh-CN"/>
          </a:p>
        </p:txBody>
      </p:sp>
      <p:sp>
        <p:nvSpPr>
          <p:cNvPr id="1031" name="Rectangle 7"/>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 typeface="Arial" panose="020B0604020202020204" pitchFamily="34" charset="0"/>
              <a:buNone/>
              <a:defRPr sz="1000" noProof="1">
                <a:cs typeface="+mn-ea"/>
              </a:defRPr>
            </a:lvl1pPr>
          </a:lstStyle>
          <a:p>
            <a:pPr>
              <a:defRPr/>
            </a:pPr>
            <a:fld id="{E465A684-B6BD-4A6F-9F9B-E0F7DBD79395}" type="slidenum">
              <a:rPr lang="en-US" altLang="zh-CN"/>
              <a:pPr>
                <a:defRPr/>
              </a:pPr>
              <a:t>‹#›</a:t>
            </a:fld>
            <a:endParaRPr lang="en-US" altLang="zh-CN">
              <a:cs typeface="+mn-cs"/>
            </a:endParaRPr>
          </a:p>
        </p:txBody>
      </p:sp>
      <p:grpSp>
        <p:nvGrpSpPr>
          <p:cNvPr id="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mtClean="0"/>
            </a:p>
          </p:txBody>
        </p:sp>
      </p:gr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Lst>
  <p:hf sldNum="0" hdr="0" ftr="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1.1.swf"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2.wmf"/></Relationships>
</file>

<file path=ppt/slides/_rels/slide45.xml.rels><?xml version="1.0" encoding="UTF-8" standalone="yes"?>
<Relationships xmlns="http://schemas.openxmlformats.org/package/2006/relationships"><Relationship Id="rId3" Type="http://schemas.openxmlformats.org/officeDocument/2006/relationships/hyperlink" Target="1.4.swf" TargetMode="Externa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2" Type="http://schemas.openxmlformats.org/officeDocument/2006/relationships/hyperlink" Target="1.5.swf"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1.6.swf"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1.7.sw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5"/>
          <p:cNvSpPr>
            <a:spLocks noGrp="1" noChangeArrowheads="1"/>
          </p:cNvSpPr>
          <p:nvPr>
            <p:ph type="ctrTitle"/>
          </p:nvPr>
        </p:nvSpPr>
        <p:spPr/>
        <p:txBody>
          <a:bodyPr/>
          <a:lstStyle/>
          <a:p>
            <a:pPr eaLnBrk="1" hangingPunct="1"/>
            <a:r>
              <a:rPr lang="zh-CN" altLang="en-US" smtClean="0"/>
              <a:t>计算机组成原理</a:t>
            </a:r>
          </a:p>
        </p:txBody>
      </p:sp>
      <p:sp>
        <p:nvSpPr>
          <p:cNvPr id="17411" name="副标题 6"/>
          <p:cNvSpPr>
            <a:spLocks noGrp="1" noChangeArrowheads="1"/>
          </p:cNvSpPr>
          <p:nvPr>
            <p:ph type="subTitle" idx="1"/>
          </p:nvPr>
        </p:nvSpPr>
        <p:spPr/>
        <p:txBody>
          <a:bodyPr/>
          <a:lstStyle/>
          <a:p>
            <a:pPr eaLnBrk="1" hangingPunct="1"/>
            <a:endParaRPr lang="zh-CN" altLang="en-US" smtClean="0"/>
          </a:p>
        </p:txBody>
      </p:sp>
      <p:sp>
        <p:nvSpPr>
          <p:cNvPr id="17412" name="日期占位符 3"/>
          <p:cNvSpPr>
            <a:spLocks noGrp="1" noChangeArrowheads="1"/>
          </p:cNvSpPr>
          <p:nvPr>
            <p:ph type="dt" sz="quarter" idx="4294967295"/>
          </p:nvPr>
        </p:nvSpPr>
        <p:spPr bwMode="auto">
          <a:xfrm>
            <a:off x="4572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A4AFFFFC-015E-4A04-BD94-0DECF4B1E7FD}" type="datetime1">
              <a:rPr lang="zh-CN" altLang="en-US"/>
              <a:pPr>
                <a:buFont typeface="Arial" panose="020B0604020202020204" pitchFamily="34" charset="0"/>
                <a:buNone/>
              </a:pPr>
              <a:t>2021-3-1</a:t>
            </a:fld>
            <a:endParaRPr lang="zh-CN" altLang="en-US"/>
          </a:p>
        </p:txBody>
      </p:sp>
      <p:sp>
        <p:nvSpPr>
          <p:cNvPr id="6148" name="灯片编号占位符 4"/>
          <p:cNvSpPr>
            <a:spLocks noGrp="1" noChangeArrowheads="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5EE028A8-1AE0-45BE-A489-5073BAE0636D}" type="slidenum">
              <a:rPr lang="en-US" altLang="zh-CN" dirty="0" smtClean="0"/>
              <a:pPr>
                <a:defRPr/>
              </a:pPr>
              <a:t>1</a:t>
            </a:fld>
            <a:endParaRPr lang="en-US" altLang="zh-CN"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4"/>
          <p:cNvSpPr>
            <a:spLocks noGrp="1" noChangeArrowheads="1"/>
          </p:cNvSpPr>
          <p:nvPr>
            <p:ph type="dt" sz="quarter" idx="4294967295"/>
          </p:nvPr>
        </p:nvSpPr>
        <p:spPr bwMode="auto">
          <a:xfrm>
            <a:off x="4572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1D12BBE1-0E9A-423E-9978-F16245C41DF3}" type="datetime1">
              <a:rPr lang="zh-CN" altLang="en-US"/>
              <a:pPr>
                <a:buFont typeface="Arial" panose="020B0604020202020204" pitchFamily="34" charset="0"/>
                <a:buNone/>
              </a:pPr>
              <a:t>2021-3-1</a:t>
            </a:fld>
            <a:endParaRPr lang="zh-CN" altLang="en-US"/>
          </a:p>
        </p:txBody>
      </p:sp>
      <p:sp>
        <p:nvSpPr>
          <p:cNvPr id="16386" name="灯片编号占位符 6"/>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61D98D6E-7ED0-4D0C-8707-EEF59D9126E8}" type="slidenum">
              <a:rPr lang="en-US" altLang="zh-CN" dirty="0" smtClean="0"/>
              <a:pPr>
                <a:defRPr/>
              </a:pPr>
              <a:t>10</a:t>
            </a:fld>
            <a:endParaRPr lang="en-US" altLang="zh-CN" smtClean="0"/>
          </a:p>
        </p:txBody>
      </p:sp>
      <p:sp>
        <p:nvSpPr>
          <p:cNvPr id="27652" name="Rectangle 2"/>
          <p:cNvSpPr>
            <a:spLocks noGrp="1" noChangeArrowheads="1"/>
          </p:cNvSpPr>
          <p:nvPr>
            <p:ph type="title"/>
          </p:nvPr>
        </p:nvSpPr>
        <p:spPr/>
        <p:txBody>
          <a:bodyPr/>
          <a:lstStyle/>
          <a:p>
            <a:pPr eaLnBrk="1" hangingPunct="1"/>
            <a:r>
              <a:rPr lang="en-US" altLang="zh-CN" smtClean="0"/>
              <a:t>1.1</a:t>
            </a:r>
            <a:r>
              <a:rPr lang="zh-CN" altLang="en-US" smtClean="0"/>
              <a:t>计算机的分类</a:t>
            </a:r>
          </a:p>
        </p:txBody>
      </p:sp>
      <p:graphicFrame>
        <p:nvGraphicFramePr>
          <p:cNvPr id="8195" name="Group 3"/>
          <p:cNvGraphicFramePr>
            <a:graphicFrameLocks noGrp="1"/>
          </p:cNvGraphicFramePr>
          <p:nvPr>
            <p:ph sz="half" idx="1"/>
          </p:nvPr>
        </p:nvGraphicFramePr>
        <p:xfrm>
          <a:off x="1042988" y="2060575"/>
          <a:ext cx="7127875" cy="3979863"/>
        </p:xfrm>
        <a:graphic>
          <a:graphicData uri="http://schemas.openxmlformats.org/drawingml/2006/table">
            <a:tbl>
              <a:tblPr/>
              <a:tblGrid>
                <a:gridCol w="1781175">
                  <a:extLst>
                    <a:ext uri="{9D8B030D-6E8A-4147-A177-3AD203B41FA5}">
                      <a16:colId xmlns:a16="http://schemas.microsoft.com/office/drawing/2014/main" val="20000"/>
                    </a:ext>
                  </a:extLst>
                </a:gridCol>
                <a:gridCol w="2905125">
                  <a:extLst>
                    <a:ext uri="{9D8B030D-6E8A-4147-A177-3AD203B41FA5}">
                      <a16:colId xmlns:a16="http://schemas.microsoft.com/office/drawing/2014/main" val="20001"/>
                    </a:ext>
                  </a:extLst>
                </a:gridCol>
                <a:gridCol w="2441575">
                  <a:extLst>
                    <a:ext uri="{9D8B030D-6E8A-4147-A177-3AD203B41FA5}">
                      <a16:colId xmlns:a16="http://schemas.microsoft.com/office/drawing/2014/main" val="20002"/>
                    </a:ext>
                  </a:extLst>
                </a:gridCol>
              </a:tblGrid>
              <a:tr h="5683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数字计算机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模拟计算机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83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数据表示方式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数字</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电压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83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计算方式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数字计数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电压组合和测量值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991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控制方式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程序控制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盘上连线</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83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精度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83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数据存储量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83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逻辑判断能力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7687" name="Text Box 37"/>
          <p:cNvSpPr txBox="1">
            <a:spLocks noChangeArrowheads="1"/>
          </p:cNvSpPr>
          <p:nvPr/>
        </p:nvSpPr>
        <p:spPr bwMode="auto">
          <a:xfrm>
            <a:off x="2555875" y="1557338"/>
            <a:ext cx="4529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t>数字计算机与模拟计算机的主要区别</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a:spLocks noGrp="1" noChangeArrowheads="1"/>
          </p:cNvSpPr>
          <p:nvPr>
            <p:ph type="dt" sz="quarter" idx="4294967295"/>
          </p:nvPr>
        </p:nvSpPr>
        <p:spPr bwMode="auto">
          <a:xfrm>
            <a:off x="4572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E3DFA9B4-FC95-4928-91BA-0C80D121DAA3}" type="datetime1">
              <a:rPr lang="zh-CN" altLang="en-US"/>
              <a:pPr>
                <a:buFont typeface="Arial" panose="020B0604020202020204" pitchFamily="34" charset="0"/>
                <a:buNone/>
              </a:pPr>
              <a:t>2021-3-1</a:t>
            </a:fld>
            <a:endParaRPr lang="zh-CN" altLang="en-US"/>
          </a:p>
        </p:txBody>
      </p:sp>
      <p:sp>
        <p:nvSpPr>
          <p:cNvPr id="18434" name="灯片编号占位符 5"/>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253D12C5-C244-4DA2-997D-972950B4015C}" type="slidenum">
              <a:rPr lang="en-US" altLang="zh-CN" dirty="0" smtClean="0"/>
              <a:pPr>
                <a:defRPr/>
              </a:pPr>
              <a:t>11</a:t>
            </a:fld>
            <a:endParaRPr lang="en-US" altLang="zh-CN" smtClean="0"/>
          </a:p>
        </p:txBody>
      </p:sp>
      <p:sp>
        <p:nvSpPr>
          <p:cNvPr id="29700" name="Rectangle 2"/>
          <p:cNvSpPr>
            <a:spLocks noGrp="1" noChangeArrowheads="1"/>
          </p:cNvSpPr>
          <p:nvPr>
            <p:ph type="title"/>
          </p:nvPr>
        </p:nvSpPr>
        <p:spPr>
          <a:xfrm>
            <a:off x="457200" y="122238"/>
            <a:ext cx="7543800" cy="1074737"/>
          </a:xfrm>
        </p:spPr>
        <p:txBody>
          <a:bodyPr/>
          <a:lstStyle/>
          <a:p>
            <a:pPr eaLnBrk="1" hangingPunct="1"/>
            <a:r>
              <a:rPr lang="en-US" altLang="zh-CN" smtClean="0"/>
              <a:t>1.1</a:t>
            </a:r>
            <a:r>
              <a:rPr lang="zh-CN" altLang="en-US" smtClean="0"/>
              <a:t>计算机的分类</a:t>
            </a:r>
          </a:p>
        </p:txBody>
      </p:sp>
      <p:sp>
        <p:nvSpPr>
          <p:cNvPr id="15365" name="Rectangle 3"/>
          <p:cNvSpPr>
            <a:spLocks noGrp="1" noChangeArrowheads="1"/>
          </p:cNvSpPr>
          <p:nvPr>
            <p:ph idx="1"/>
          </p:nvPr>
        </p:nvSpPr>
        <p:spPr>
          <a:xfrm>
            <a:off x="457200" y="1557338"/>
            <a:ext cx="8229600" cy="4573587"/>
          </a:xfrm>
        </p:spPr>
        <p:txBody>
          <a:bodyPr/>
          <a:lstStyle/>
          <a:p>
            <a:pPr eaLnBrk="1" hangingPunct="1">
              <a:buFont typeface="Wingdings" panose="05000000000000000000" pitchFamily="2" charset="2"/>
              <a:buNone/>
              <a:defRPr/>
            </a:pPr>
            <a:r>
              <a:rPr lang="zh-CN" altLang="en-US" dirty="0" smtClean="0"/>
              <a:t>二、数字计算机分类         </a:t>
            </a:r>
          </a:p>
          <a:p>
            <a:pPr eaLnBrk="1" hangingPunct="1">
              <a:buFont typeface="Wingdings" panose="05000000000000000000" pitchFamily="2" charset="2"/>
              <a:buNone/>
              <a:defRPr/>
            </a:pPr>
            <a:r>
              <a:rPr lang="zh-CN" altLang="en-US" dirty="0" smtClean="0"/>
              <a:t>         数字计算机根据计算机的效率、速度、价格、运行的经济性和适应性来划分，可以划分为两类：</a:t>
            </a:r>
          </a:p>
          <a:p>
            <a:pPr lvl="1" indent="-347980" eaLnBrk="1" hangingPunct="1">
              <a:defRPr/>
            </a:pPr>
            <a:r>
              <a:rPr lang="zh-CN" altLang="en-US" b="1" dirty="0" smtClean="0">
                <a:solidFill>
                  <a:srgbClr val="00B0F0"/>
                </a:solidFill>
                <a:cs typeface="+mn-cs"/>
              </a:rPr>
              <a:t>专用</a:t>
            </a:r>
            <a:r>
              <a:rPr lang="zh-CN" altLang="en-US" dirty="0" smtClean="0"/>
              <a:t>计算机：专用机是最有效、最经济和最快速的计算机，但是它的适应性很差。</a:t>
            </a:r>
          </a:p>
          <a:p>
            <a:pPr lvl="1" indent="-347980" eaLnBrk="1" hangingPunct="1">
              <a:defRPr/>
            </a:pPr>
            <a:r>
              <a:rPr lang="zh-CN" altLang="en-US" b="1" dirty="0" smtClean="0">
                <a:solidFill>
                  <a:srgbClr val="00B0F0"/>
                </a:solidFill>
                <a:cs typeface="+mn-cs"/>
              </a:rPr>
              <a:t>通用</a:t>
            </a:r>
            <a:r>
              <a:rPr lang="zh-CN" altLang="en-US" dirty="0" smtClean="0"/>
              <a:t>计算机：通用计算机适应性很大，但是牺牲了效率、速度和经济性。</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4"/>
          <p:cNvSpPr>
            <a:spLocks noGrp="1" noChangeArrowheads="1"/>
          </p:cNvSpPr>
          <p:nvPr>
            <p:ph type="dt" sz="quarter" idx="4294967295"/>
          </p:nvPr>
        </p:nvSpPr>
        <p:spPr bwMode="auto">
          <a:xfrm>
            <a:off x="4572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EC7CDFA1-757A-4259-B9C5-A30688E80312}" type="datetime1">
              <a:rPr lang="zh-CN" altLang="en-US"/>
              <a:pPr>
                <a:buFont typeface="Arial" panose="020B0604020202020204" pitchFamily="34" charset="0"/>
                <a:buNone/>
              </a:pPr>
              <a:t>2021-3-1</a:t>
            </a:fld>
            <a:endParaRPr lang="zh-CN" altLang="en-US"/>
          </a:p>
        </p:txBody>
      </p:sp>
      <p:sp>
        <p:nvSpPr>
          <p:cNvPr id="19458" name="灯片编号占位符 6"/>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01C7A9F4-1BE3-4B60-AFA7-9DC58CBFB822}" type="slidenum">
              <a:rPr lang="en-US" altLang="zh-CN" dirty="0" smtClean="0"/>
              <a:pPr>
                <a:defRPr/>
              </a:pPr>
              <a:t>12</a:t>
            </a:fld>
            <a:endParaRPr lang="en-US" altLang="zh-CN" smtClean="0"/>
          </a:p>
        </p:txBody>
      </p:sp>
      <p:sp>
        <p:nvSpPr>
          <p:cNvPr id="30724" name="Rectangle 2"/>
          <p:cNvSpPr>
            <a:spLocks noGrp="1" noChangeArrowheads="1"/>
          </p:cNvSpPr>
          <p:nvPr>
            <p:ph type="title"/>
          </p:nvPr>
        </p:nvSpPr>
        <p:spPr>
          <a:xfrm>
            <a:off x="457200" y="333375"/>
            <a:ext cx="7543800" cy="939800"/>
          </a:xfrm>
        </p:spPr>
        <p:txBody>
          <a:bodyPr/>
          <a:lstStyle/>
          <a:p>
            <a:pPr eaLnBrk="1" hangingPunct="1"/>
            <a:r>
              <a:rPr lang="en-US" altLang="zh-CN" smtClean="0"/>
              <a:t>1.1</a:t>
            </a:r>
            <a:r>
              <a:rPr lang="zh-CN" altLang="en-US" smtClean="0"/>
              <a:t>计算机的分类</a:t>
            </a:r>
          </a:p>
        </p:txBody>
      </p:sp>
      <p:sp>
        <p:nvSpPr>
          <p:cNvPr id="16389" name="Rectangle 3"/>
          <p:cNvSpPr>
            <a:spLocks noGrp="1" noChangeArrowheads="1"/>
          </p:cNvSpPr>
          <p:nvPr>
            <p:ph type="body" sz="half" idx="1"/>
          </p:nvPr>
        </p:nvSpPr>
        <p:spPr>
          <a:xfrm>
            <a:off x="457200" y="1628775"/>
            <a:ext cx="7570788" cy="4502150"/>
          </a:xfrm>
        </p:spPr>
        <p:txBody>
          <a:bodyPr/>
          <a:lstStyle/>
          <a:p>
            <a:pPr eaLnBrk="1" hangingPunct="1">
              <a:lnSpc>
                <a:spcPct val="90000"/>
              </a:lnSpc>
              <a:buFont typeface="Wingdings" panose="05000000000000000000" pitchFamily="2" charset="2"/>
              <a:buNone/>
              <a:defRPr/>
            </a:pPr>
            <a:r>
              <a:rPr lang="zh-CN" altLang="en-US" sz="2600" dirty="0" smtClean="0"/>
              <a:t>三、通用计算机分类          </a:t>
            </a:r>
          </a:p>
          <a:p>
            <a:pPr marL="0" indent="0" eaLnBrk="1" hangingPunct="1">
              <a:lnSpc>
                <a:spcPct val="120000"/>
              </a:lnSpc>
              <a:buFont typeface="Wingdings" panose="05000000000000000000" pitchFamily="2" charset="2"/>
              <a:buNone/>
              <a:defRPr/>
            </a:pPr>
            <a:r>
              <a:rPr lang="zh-CN" altLang="en-US" sz="2600" dirty="0" smtClean="0"/>
              <a:t>        通用计算机根据体积、简易性、功率损耗、性能指标、数据存储容量、指令系统规模和机器价格等可以分为：</a:t>
            </a:r>
          </a:p>
          <a:p>
            <a:pPr eaLnBrk="1" hangingPunct="1">
              <a:lnSpc>
                <a:spcPct val="90000"/>
              </a:lnSpc>
              <a:defRPr/>
            </a:pPr>
            <a:r>
              <a:rPr lang="zh-CN" altLang="en-US" sz="2600" dirty="0" smtClean="0"/>
              <a:t>超级计算机</a:t>
            </a:r>
          </a:p>
          <a:p>
            <a:pPr eaLnBrk="1" hangingPunct="1">
              <a:lnSpc>
                <a:spcPct val="90000"/>
              </a:lnSpc>
              <a:defRPr/>
            </a:pPr>
            <a:r>
              <a:rPr lang="zh-CN" altLang="en-US" sz="2600" dirty="0" smtClean="0"/>
              <a:t>大型机</a:t>
            </a:r>
          </a:p>
          <a:p>
            <a:pPr eaLnBrk="1" hangingPunct="1">
              <a:lnSpc>
                <a:spcPct val="90000"/>
              </a:lnSpc>
              <a:defRPr/>
            </a:pPr>
            <a:r>
              <a:rPr lang="zh-CN" altLang="en-US" sz="2600" dirty="0" smtClean="0"/>
              <a:t>服务器</a:t>
            </a:r>
          </a:p>
          <a:p>
            <a:pPr eaLnBrk="1" hangingPunct="1">
              <a:lnSpc>
                <a:spcPct val="90000"/>
              </a:lnSpc>
              <a:defRPr/>
            </a:pPr>
            <a:r>
              <a:rPr lang="zh-CN" altLang="en-US" sz="2600" dirty="0" smtClean="0"/>
              <a:t>工作站</a:t>
            </a:r>
          </a:p>
          <a:p>
            <a:pPr eaLnBrk="1" hangingPunct="1">
              <a:lnSpc>
                <a:spcPct val="90000"/>
              </a:lnSpc>
              <a:defRPr/>
            </a:pPr>
            <a:r>
              <a:rPr lang="zh-CN" altLang="en-US" sz="2600" dirty="0" smtClean="0"/>
              <a:t>微型机</a:t>
            </a:r>
          </a:p>
          <a:p>
            <a:pPr eaLnBrk="1" hangingPunct="1">
              <a:lnSpc>
                <a:spcPct val="90000"/>
              </a:lnSpc>
              <a:defRPr/>
            </a:pPr>
            <a:r>
              <a:rPr lang="zh-CN" altLang="en-US" sz="2600" dirty="0" smtClean="0"/>
              <a:t>单片机</a:t>
            </a:r>
          </a:p>
          <a:p>
            <a:pPr eaLnBrk="1" hangingPunct="1">
              <a:lnSpc>
                <a:spcPct val="90000"/>
              </a:lnSpc>
              <a:defRPr/>
            </a:pPr>
            <a:endParaRPr lang="en-US" altLang="zh-CN" sz="2600" dirty="0" smtClean="0"/>
          </a:p>
        </p:txBody>
      </p:sp>
      <p:pic>
        <p:nvPicPr>
          <p:cNvPr id="30726" name="Picture 4" descr="1A1">
            <a:hlinkClick r:id="rId3" action="ppaction://hlinkfil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1275" y="3500438"/>
            <a:ext cx="3592513"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5"/>
          <p:cNvSpPr>
            <a:spLocks noGrp="1"/>
          </p:cNvSpPr>
          <p:nvPr>
            <p:ph type="title"/>
          </p:nvPr>
        </p:nvSpPr>
        <p:spPr>
          <a:xfrm>
            <a:off x="457200" y="122238"/>
            <a:ext cx="7543800" cy="930275"/>
          </a:xfrm>
        </p:spPr>
        <p:txBody>
          <a:bodyPr/>
          <a:lstStyle/>
          <a:p>
            <a:r>
              <a:rPr lang="en-US" altLang="zh-CN" smtClean="0"/>
              <a:t>2020</a:t>
            </a:r>
            <a:r>
              <a:rPr lang="zh-CN" altLang="en-US" smtClean="0"/>
              <a:t>年</a:t>
            </a:r>
            <a:r>
              <a:rPr lang="en-US" altLang="zh-CN" smtClean="0"/>
              <a:t>11</a:t>
            </a:r>
            <a:r>
              <a:rPr lang="zh-CN" altLang="en-US" smtClean="0"/>
              <a:t>月全球超算排名</a:t>
            </a:r>
          </a:p>
        </p:txBody>
      </p:sp>
      <p:sp>
        <p:nvSpPr>
          <p:cNvPr id="32771" name="日期占位符 4"/>
          <p:cNvSpPr>
            <a:spLocks noGrp="1"/>
          </p:cNvSpPr>
          <p:nvPr>
            <p:ph type="dt" sz="quarter" idx="4294967295"/>
          </p:nvPr>
        </p:nvSpPr>
        <p:spPr bwMode="auto">
          <a:xfrm>
            <a:off x="4572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BF7295-9170-46E6-8DD1-FB18BE32DF00}" type="datetime1">
              <a:rPr lang="zh-CN" altLang="en-US"/>
              <a:pPr/>
              <a:t>2021-3-1</a:t>
            </a:fld>
            <a:endParaRPr lang="en-US" altLang="zh-CN"/>
          </a:p>
        </p:txBody>
      </p:sp>
      <p:pic>
        <p:nvPicPr>
          <p:cNvPr id="32772" name="Picture 2" descr="https://gimg2.baidu.com/image_search/src=http%3A%2F%2Fimg3.jiemian.com%2Fjiemian%2Foriginal%2F20200629%2F159344481127234400_a580xH.jpg&amp;refer=http%3A%2F%2Fimg3.jiemian.com&amp;app=2002&amp;size=f9999,10000&amp;q=a80&amp;n=0&amp;g=0n&amp;fmt=jpeg?sec=1617195793&amp;t=21f7c6e5e2c39721c616319bb84496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784350"/>
            <a:ext cx="8704262" cy="358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122238"/>
            <a:ext cx="7543800" cy="930275"/>
          </a:xfrm>
        </p:spPr>
        <p:txBody>
          <a:bodyPr/>
          <a:lstStyle/>
          <a:p>
            <a:r>
              <a:rPr lang="en-US" altLang="zh-CN" smtClean="0"/>
              <a:t>2019</a:t>
            </a:r>
            <a:r>
              <a:rPr lang="zh-CN" altLang="en-US" smtClean="0"/>
              <a:t>年</a:t>
            </a:r>
            <a:r>
              <a:rPr lang="en-US" altLang="zh-CN" smtClean="0"/>
              <a:t>11</a:t>
            </a:r>
            <a:r>
              <a:rPr lang="zh-CN" altLang="en-US" smtClean="0"/>
              <a:t>月全球超算排名</a:t>
            </a:r>
          </a:p>
        </p:txBody>
      </p:sp>
      <p:pic>
        <p:nvPicPr>
          <p:cNvPr id="33795" name="Picture 2" descr="https://gimg2.baidu.com/image_search/src=http%3A%2F%2Fxqimg.imedao.com%2F17084aef84c4f6d3fe865efb.png%21custom660.jpg&amp;refer=http%3A%2F%2Fxqimg.imedao.com&amp;app=2002&amp;size=f9999,10000&amp;q=a80&amp;n=0&amp;g=0n&amp;fmt=jpeg?sec=1617195793&amp;t=0a87ebd72cf4fe75f543aec5fe23006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30300"/>
            <a:ext cx="8074025" cy="510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日期占位符 4"/>
          <p:cNvSpPr>
            <a:spLocks noGrp="1"/>
          </p:cNvSpPr>
          <p:nvPr>
            <p:ph type="dt" sz="quarter" idx="4294967295"/>
          </p:nvPr>
        </p:nvSpPr>
        <p:spPr bwMode="auto">
          <a:xfrm>
            <a:off x="4572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69956BB-FBCA-463E-ACD9-0A4AD0A2AADB}" type="datetime1">
              <a:rPr lang="zh-CN" altLang="en-US"/>
              <a:pPr/>
              <a:t>2021-3-1</a:t>
            </a:fld>
            <a:endParaRPr lang="en-US" altLang="zh-CN"/>
          </a:p>
        </p:txBody>
      </p:sp>
      <p:pic>
        <p:nvPicPr>
          <p:cNvPr id="34819"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52513"/>
            <a:ext cx="8128000" cy="565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5"/>
          <p:cNvSpPr txBox="1">
            <a:spLocks noChangeArrowheads="1"/>
          </p:cNvSpPr>
          <p:nvPr/>
        </p:nvSpPr>
        <p:spPr>
          <a:xfrm>
            <a:off x="457200" y="188913"/>
            <a:ext cx="7543800" cy="129540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a:lstStyle>
          <a:p>
            <a:pPr>
              <a:defRPr/>
            </a:pPr>
            <a:r>
              <a:rPr lang="en-US" altLang="zh-CN" kern="0" dirty="0" smtClean="0"/>
              <a:t>2018</a:t>
            </a:r>
            <a:r>
              <a:rPr lang="zh-CN" altLang="en-US" kern="0" dirty="0" smtClean="0"/>
              <a:t>年全球超算排名</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5842"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0" y="407988"/>
            <a:ext cx="8128000" cy="561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txBox="1">
            <a:spLocks noChangeArrowheads="1"/>
          </p:cNvSpPr>
          <p:nvPr/>
        </p:nvSpPr>
        <p:spPr>
          <a:xfrm>
            <a:off x="831850" y="6223000"/>
            <a:ext cx="7543800" cy="446088"/>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a:lstStyle>
          <a:p>
            <a:pPr algn="ctr">
              <a:defRPr/>
            </a:pPr>
            <a:r>
              <a:rPr lang="en-US" altLang="zh-CN" sz="2000" kern="0" dirty="0" smtClean="0"/>
              <a:t>Summit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5"/>
          <p:cNvSpPr>
            <a:spLocks noGrp="1" noChangeArrowheads="1"/>
          </p:cNvSpPr>
          <p:nvPr>
            <p:ph type="title"/>
          </p:nvPr>
        </p:nvSpPr>
        <p:spPr/>
        <p:txBody>
          <a:bodyPr/>
          <a:lstStyle/>
          <a:p>
            <a:r>
              <a:rPr lang="en-US" altLang="zh-CN" smtClean="0"/>
              <a:t>2017</a:t>
            </a:r>
            <a:r>
              <a:rPr lang="zh-CN" altLang="en-US" smtClean="0"/>
              <a:t>年全球超算排名</a:t>
            </a:r>
          </a:p>
        </p:txBody>
      </p:sp>
      <p:sp>
        <p:nvSpPr>
          <p:cNvPr id="36867" name="日期占位符 4"/>
          <p:cNvSpPr>
            <a:spLocks noGrp="1"/>
          </p:cNvSpPr>
          <p:nvPr>
            <p:ph type="dt" sz="quarter" idx="4294967295"/>
          </p:nvPr>
        </p:nvSpPr>
        <p:spPr bwMode="auto">
          <a:xfrm>
            <a:off x="4572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A7B494D-992C-4FDD-BB0A-509453DCA595}" type="datetime1">
              <a:rPr lang="zh-CN" altLang="en-US"/>
              <a:pPr/>
              <a:t>2021-3-1</a:t>
            </a:fld>
            <a:endParaRPr lang="en-US" altLang="zh-CN"/>
          </a:p>
        </p:txBody>
      </p:sp>
      <p:pic>
        <p:nvPicPr>
          <p:cNvPr id="36868"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3" y="2106613"/>
            <a:ext cx="7953375" cy="333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noChangeArrowheads="1"/>
          </p:cNvSpPr>
          <p:nvPr>
            <p:ph type="title"/>
          </p:nvPr>
        </p:nvSpPr>
        <p:spPr>
          <a:xfrm>
            <a:off x="400050" y="5605463"/>
            <a:ext cx="7543800" cy="642937"/>
          </a:xfrm>
        </p:spPr>
        <p:txBody>
          <a:bodyPr/>
          <a:lstStyle/>
          <a:p>
            <a:r>
              <a:rPr lang="zh-CN" altLang="en-US" sz="2600" smtClean="0"/>
              <a:t>使用自有知识产权的芯片</a:t>
            </a:r>
            <a:br>
              <a:rPr lang="zh-CN" altLang="en-US" sz="2600" smtClean="0"/>
            </a:br>
            <a:r>
              <a:rPr lang="zh-CN" altLang="en-US" sz="2000" smtClean="0"/>
              <a:t>http://www.guancha.cn/tieliu/2016_06_21_364813.shtml</a:t>
            </a:r>
            <a:br>
              <a:rPr lang="zh-CN" altLang="en-US" sz="2000" smtClean="0"/>
            </a:br>
            <a:r>
              <a:rPr lang="zh-CN" altLang="en-US" sz="2000" smtClean="0"/>
              <a:t>https://www.ithome.com/html/discovery/234951.htm</a:t>
            </a:r>
          </a:p>
        </p:txBody>
      </p:sp>
      <p:sp>
        <p:nvSpPr>
          <p:cNvPr id="37891" name="日期占位符 2"/>
          <p:cNvSpPr>
            <a:spLocks noGrp="1"/>
          </p:cNvSpPr>
          <p:nvPr>
            <p:ph type="dt" sz="quarter" idx="4294967295"/>
          </p:nvPr>
        </p:nvSpPr>
        <p:spPr bwMode="auto">
          <a:xfrm>
            <a:off x="4572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40ED0FE-7AA2-4CAD-A4DB-6044F89D67EA}" type="datetime1">
              <a:rPr lang="zh-CN" altLang="en-US"/>
              <a:pPr/>
              <a:t>2021-3-1</a:t>
            </a:fld>
            <a:endParaRPr lang="en-US" altLang="zh-CN"/>
          </a:p>
        </p:txBody>
      </p:sp>
      <p:pic>
        <p:nvPicPr>
          <p:cNvPr id="37892"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796925"/>
            <a:ext cx="8343900" cy="399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4"/>
          <p:cNvSpPr>
            <a:spLocks noGrp="1" noChangeArrowheads="1"/>
          </p:cNvSpPr>
          <p:nvPr>
            <p:ph type="dt" sz="quarter" idx="4294967295"/>
          </p:nvPr>
        </p:nvSpPr>
        <p:spPr bwMode="auto">
          <a:xfrm>
            <a:off x="4572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09715F1C-A668-40A0-9EA3-FAE0BE845317}" type="datetime1">
              <a:rPr lang="zh-CN" altLang="en-US"/>
              <a:pPr>
                <a:buFont typeface="Arial" panose="020B0604020202020204" pitchFamily="34" charset="0"/>
                <a:buNone/>
              </a:pPr>
              <a:t>2021-3-1</a:t>
            </a:fld>
            <a:endParaRPr lang="zh-CN" altLang="en-US"/>
          </a:p>
        </p:txBody>
      </p:sp>
      <p:sp>
        <p:nvSpPr>
          <p:cNvPr id="22530" name="灯片编号占位符 5"/>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BAF4AE37-3AF7-485B-9ABD-E910E95359EC}" type="slidenum">
              <a:rPr lang="en-US" altLang="zh-CN" dirty="0" smtClean="0"/>
              <a:pPr>
                <a:defRPr/>
              </a:pPr>
              <a:t>19</a:t>
            </a:fld>
            <a:endParaRPr lang="en-US" altLang="zh-CN" smtClean="0"/>
          </a:p>
        </p:txBody>
      </p:sp>
      <p:pic>
        <p:nvPicPr>
          <p:cNvPr id="38916" name="Picture 6" descr="http://yc.cq.gov.cn/attach/-1/15111717311429267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428625"/>
            <a:ext cx="7620000" cy="585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灯片编号占位符 5"/>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AB2C73CE-9D6F-4FB7-A4B1-D25F06656457}" type="slidenum">
              <a:rPr lang="en-US" altLang="zh-CN" dirty="0" smtClean="0"/>
              <a:pPr>
                <a:defRPr/>
              </a:pPr>
              <a:t>2</a:t>
            </a:fld>
            <a:endParaRPr lang="en-US" altLang="zh-CN" smtClean="0"/>
          </a:p>
        </p:txBody>
      </p:sp>
      <p:sp>
        <p:nvSpPr>
          <p:cNvPr id="18435" name="Rectangle 2"/>
          <p:cNvSpPr>
            <a:spLocks noGrp="1" noChangeArrowheads="1"/>
          </p:cNvSpPr>
          <p:nvPr>
            <p:ph type="title"/>
          </p:nvPr>
        </p:nvSpPr>
        <p:spPr>
          <a:xfrm>
            <a:off x="1258888" y="476250"/>
            <a:ext cx="7345362" cy="1219200"/>
          </a:xfrm>
        </p:spPr>
        <p:txBody>
          <a:bodyPr/>
          <a:lstStyle/>
          <a:p>
            <a:pPr eaLnBrk="1" hangingPunct="1"/>
            <a:r>
              <a:rPr lang="zh-CN" altLang="en-US" b="0" smtClean="0">
                <a:solidFill>
                  <a:srgbClr val="F0481A"/>
                </a:solidFill>
              </a:rPr>
              <a:t>本课程在计算机专业的地位</a:t>
            </a:r>
          </a:p>
        </p:txBody>
      </p:sp>
      <p:sp>
        <p:nvSpPr>
          <p:cNvPr id="18436" name="Rectangle 3"/>
          <p:cNvSpPr>
            <a:spLocks noGrp="1" noChangeArrowheads="1"/>
          </p:cNvSpPr>
          <p:nvPr>
            <p:ph idx="1"/>
          </p:nvPr>
        </p:nvSpPr>
        <p:spPr>
          <a:xfrm>
            <a:off x="914400" y="990600"/>
            <a:ext cx="8229600" cy="5867400"/>
          </a:xfrm>
        </p:spPr>
        <p:txBody>
          <a:bodyPr/>
          <a:lstStyle/>
          <a:p>
            <a:pPr eaLnBrk="1" hangingPunct="1">
              <a:buFont typeface="Wingdings" panose="05000000000000000000" pitchFamily="2" charset="2"/>
              <a:buNone/>
            </a:pPr>
            <a:endParaRPr lang="en-US" altLang="zh-CN" smtClean="0"/>
          </a:p>
          <a:p>
            <a:pPr eaLnBrk="1" hangingPunct="1">
              <a:buFont typeface="Wingdings" panose="05000000000000000000" pitchFamily="2" charset="2"/>
              <a:buNone/>
            </a:pPr>
            <a:endParaRPr lang="en-US" altLang="zh-CN" smtClean="0"/>
          </a:p>
        </p:txBody>
      </p:sp>
      <p:sp>
        <p:nvSpPr>
          <p:cNvPr id="54276" name="Rectangle 4"/>
          <p:cNvSpPr>
            <a:spLocks noChangeArrowheads="1"/>
          </p:cNvSpPr>
          <p:nvPr/>
        </p:nvSpPr>
        <p:spPr bwMode="auto">
          <a:xfrm>
            <a:off x="3041650" y="1858963"/>
            <a:ext cx="2363788" cy="533400"/>
          </a:xfrm>
          <a:prstGeom prst="rect">
            <a:avLst/>
          </a:prstGeom>
          <a:solidFill>
            <a:srgbClr val="8FE2EB"/>
          </a:solidFill>
          <a:ln w="12700" cap="sq">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400" b="1">
                <a:latin typeface="隶书" panose="02010509060101010101" pitchFamily="49" charset="-122"/>
                <a:ea typeface="隶书" panose="02010509060101010101" pitchFamily="49" charset="-122"/>
              </a:rPr>
              <a:t>数字逻辑</a:t>
            </a:r>
          </a:p>
        </p:txBody>
      </p:sp>
      <p:sp>
        <p:nvSpPr>
          <p:cNvPr id="54277" name="Rectangle 5"/>
          <p:cNvSpPr>
            <a:spLocks noChangeArrowheads="1"/>
          </p:cNvSpPr>
          <p:nvPr/>
        </p:nvSpPr>
        <p:spPr bwMode="auto">
          <a:xfrm>
            <a:off x="5556250" y="1858963"/>
            <a:ext cx="2544763" cy="533400"/>
          </a:xfrm>
          <a:prstGeom prst="rect">
            <a:avLst/>
          </a:prstGeom>
          <a:solidFill>
            <a:srgbClr val="8FE2EB"/>
          </a:solidFill>
          <a:ln w="12700" cap="sq">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b="1">
                <a:latin typeface="隶书" panose="02010509060101010101" pitchFamily="49" charset="-122"/>
                <a:ea typeface="隶书" panose="02010509060101010101" pitchFamily="49" charset="-122"/>
              </a:rPr>
              <a:t>C</a:t>
            </a:r>
            <a:r>
              <a:rPr lang="zh-CN" altLang="en-US" sz="2400" b="1">
                <a:latin typeface="隶书" panose="02010509060101010101" pitchFamily="49" charset="-122"/>
                <a:ea typeface="隶书" panose="02010509060101010101" pitchFamily="49" charset="-122"/>
              </a:rPr>
              <a:t>语言程序设计</a:t>
            </a:r>
          </a:p>
        </p:txBody>
      </p:sp>
      <p:sp>
        <p:nvSpPr>
          <p:cNvPr id="54278" name="Rectangle 6"/>
          <p:cNvSpPr>
            <a:spLocks noChangeArrowheads="1"/>
          </p:cNvSpPr>
          <p:nvPr/>
        </p:nvSpPr>
        <p:spPr bwMode="auto">
          <a:xfrm>
            <a:off x="3041650" y="2697163"/>
            <a:ext cx="2363788" cy="685800"/>
          </a:xfrm>
          <a:prstGeom prst="rect">
            <a:avLst/>
          </a:prstGeom>
          <a:solidFill>
            <a:srgbClr val="F0481A"/>
          </a:solidFill>
          <a:ln w="12700" cap="sq">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400" b="1">
                <a:latin typeface="隶书" panose="02010509060101010101" pitchFamily="49" charset="-122"/>
                <a:ea typeface="隶书" panose="02010509060101010101" pitchFamily="49" charset="-122"/>
              </a:rPr>
              <a:t>计算机组成</a:t>
            </a:r>
          </a:p>
          <a:p>
            <a:pPr algn="ctr" eaLnBrk="1" hangingPunct="1">
              <a:buFont typeface="Arial" panose="020B0604020202020204" pitchFamily="34" charset="0"/>
              <a:buNone/>
            </a:pPr>
            <a:r>
              <a:rPr lang="zh-CN" altLang="en-US" sz="2400" b="1">
                <a:latin typeface="隶书" panose="02010509060101010101" pitchFamily="49" charset="-122"/>
                <a:ea typeface="隶书" panose="02010509060101010101" pitchFamily="49" charset="-122"/>
              </a:rPr>
              <a:t>原理</a:t>
            </a:r>
          </a:p>
        </p:txBody>
      </p:sp>
      <p:sp>
        <p:nvSpPr>
          <p:cNvPr id="54279" name="Rectangle 7"/>
          <p:cNvSpPr>
            <a:spLocks noChangeArrowheads="1"/>
          </p:cNvSpPr>
          <p:nvPr/>
        </p:nvSpPr>
        <p:spPr bwMode="auto">
          <a:xfrm>
            <a:off x="5556250" y="2697163"/>
            <a:ext cx="2544763" cy="685800"/>
          </a:xfrm>
          <a:prstGeom prst="rect">
            <a:avLst/>
          </a:prstGeom>
          <a:solidFill>
            <a:srgbClr val="8FE2EB"/>
          </a:solidFill>
          <a:ln w="12700" cap="sq">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400" b="1">
                <a:latin typeface="隶书" panose="02010509060101010101" pitchFamily="49" charset="-122"/>
                <a:ea typeface="隶书" panose="02010509060101010101" pitchFamily="49" charset="-122"/>
              </a:rPr>
              <a:t>数据结构</a:t>
            </a:r>
          </a:p>
        </p:txBody>
      </p:sp>
      <p:sp>
        <p:nvSpPr>
          <p:cNvPr id="54280" name="Rectangle 8"/>
          <p:cNvSpPr>
            <a:spLocks noChangeArrowheads="1"/>
          </p:cNvSpPr>
          <p:nvPr/>
        </p:nvSpPr>
        <p:spPr bwMode="auto">
          <a:xfrm>
            <a:off x="3041650" y="3916363"/>
            <a:ext cx="2363788" cy="457200"/>
          </a:xfrm>
          <a:prstGeom prst="rect">
            <a:avLst/>
          </a:prstGeom>
          <a:solidFill>
            <a:srgbClr val="8FE2EB"/>
          </a:solidFill>
          <a:ln w="12700" cap="sq">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400" b="1">
                <a:latin typeface="隶书" panose="02010509060101010101" pitchFamily="49" charset="-122"/>
                <a:ea typeface="隶书" panose="02010509060101010101" pitchFamily="49" charset="-122"/>
              </a:rPr>
              <a:t>操作系统</a:t>
            </a:r>
          </a:p>
        </p:txBody>
      </p:sp>
      <p:sp>
        <p:nvSpPr>
          <p:cNvPr id="54281" name="Rectangle 9"/>
          <p:cNvSpPr>
            <a:spLocks noChangeArrowheads="1"/>
          </p:cNvSpPr>
          <p:nvPr/>
        </p:nvSpPr>
        <p:spPr bwMode="auto">
          <a:xfrm>
            <a:off x="5556250" y="3916363"/>
            <a:ext cx="2544763" cy="457200"/>
          </a:xfrm>
          <a:prstGeom prst="rect">
            <a:avLst/>
          </a:prstGeom>
          <a:solidFill>
            <a:srgbClr val="8FE2EB"/>
          </a:solidFill>
          <a:ln w="12700" cap="sq">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400" b="1">
                <a:latin typeface="隶书" panose="02010509060101010101" pitchFamily="49" charset="-122"/>
                <a:ea typeface="隶书" panose="02010509060101010101" pitchFamily="49" charset="-122"/>
              </a:rPr>
              <a:t>数据库原理及应用</a:t>
            </a:r>
          </a:p>
        </p:txBody>
      </p:sp>
      <p:sp>
        <p:nvSpPr>
          <p:cNvPr id="54282" name="Rectangle 10"/>
          <p:cNvSpPr>
            <a:spLocks noChangeArrowheads="1"/>
          </p:cNvSpPr>
          <p:nvPr/>
        </p:nvSpPr>
        <p:spPr bwMode="auto">
          <a:xfrm>
            <a:off x="5556250" y="4983163"/>
            <a:ext cx="2544763" cy="533400"/>
          </a:xfrm>
          <a:prstGeom prst="rect">
            <a:avLst/>
          </a:prstGeom>
          <a:solidFill>
            <a:srgbClr val="8FE2EB"/>
          </a:solidFill>
          <a:ln w="12700" cap="sq">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400" b="1">
                <a:latin typeface="隶书" panose="02010509060101010101" pitchFamily="49" charset="-122"/>
                <a:ea typeface="隶书" panose="02010509060101010101" pitchFamily="49" charset="-122"/>
              </a:rPr>
              <a:t>软件工程</a:t>
            </a:r>
          </a:p>
        </p:txBody>
      </p:sp>
      <p:sp>
        <p:nvSpPr>
          <p:cNvPr id="54283" name="Rectangle 11"/>
          <p:cNvSpPr>
            <a:spLocks noChangeArrowheads="1"/>
          </p:cNvSpPr>
          <p:nvPr/>
        </p:nvSpPr>
        <p:spPr bwMode="auto">
          <a:xfrm>
            <a:off x="684213" y="2697163"/>
            <a:ext cx="2090737" cy="685800"/>
          </a:xfrm>
          <a:prstGeom prst="rect">
            <a:avLst/>
          </a:prstGeom>
          <a:solidFill>
            <a:srgbClr val="8FE2EB"/>
          </a:solidFill>
          <a:ln w="12700" cap="sq">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400" b="1">
                <a:latin typeface="隶书" panose="02010509060101010101" pitchFamily="49" charset="-122"/>
                <a:ea typeface="隶书" panose="02010509060101010101" pitchFamily="49" charset="-122"/>
              </a:rPr>
              <a:t>微机接口技术</a:t>
            </a:r>
          </a:p>
        </p:txBody>
      </p:sp>
      <p:sp>
        <p:nvSpPr>
          <p:cNvPr id="54284" name="Rectangle 12"/>
          <p:cNvSpPr>
            <a:spLocks noChangeArrowheads="1"/>
          </p:cNvSpPr>
          <p:nvPr/>
        </p:nvSpPr>
        <p:spPr bwMode="auto">
          <a:xfrm>
            <a:off x="755650" y="3916363"/>
            <a:ext cx="2090738" cy="457200"/>
          </a:xfrm>
          <a:prstGeom prst="rect">
            <a:avLst/>
          </a:prstGeom>
          <a:solidFill>
            <a:srgbClr val="8FE2EB"/>
          </a:solidFill>
          <a:ln w="12700" cap="sq">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400" b="1">
                <a:latin typeface="隶书" panose="02010509060101010101" pitchFamily="49" charset="-122"/>
                <a:ea typeface="隶书" panose="02010509060101010101" pitchFamily="49" charset="-122"/>
              </a:rPr>
              <a:t>计算机网络</a:t>
            </a:r>
          </a:p>
        </p:txBody>
      </p:sp>
      <p:sp>
        <p:nvSpPr>
          <p:cNvPr id="54285" name="Rectangle 13"/>
          <p:cNvSpPr>
            <a:spLocks noChangeArrowheads="1"/>
          </p:cNvSpPr>
          <p:nvPr/>
        </p:nvSpPr>
        <p:spPr bwMode="auto">
          <a:xfrm>
            <a:off x="1593850" y="4983163"/>
            <a:ext cx="2544763" cy="533400"/>
          </a:xfrm>
          <a:prstGeom prst="rect">
            <a:avLst/>
          </a:prstGeom>
          <a:solidFill>
            <a:srgbClr val="8FE2EB"/>
          </a:solidFill>
          <a:ln w="12700" cap="sq">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400" b="1">
                <a:latin typeface="隶书" panose="02010509060101010101" pitchFamily="49" charset="-122"/>
                <a:ea typeface="隶书" panose="02010509060101010101" pitchFamily="49" charset="-122"/>
              </a:rPr>
              <a:t>计算机系统结构</a:t>
            </a:r>
          </a:p>
        </p:txBody>
      </p:sp>
      <p:sp>
        <p:nvSpPr>
          <p:cNvPr id="54286" name="Line 14"/>
          <p:cNvSpPr>
            <a:spLocks noChangeShapeType="1"/>
          </p:cNvSpPr>
          <p:nvPr/>
        </p:nvSpPr>
        <p:spPr bwMode="auto">
          <a:xfrm flipH="1">
            <a:off x="4014788" y="2392363"/>
            <a:ext cx="0" cy="304800"/>
          </a:xfrm>
          <a:prstGeom prst="line">
            <a:avLst/>
          </a:prstGeom>
          <a:noFill/>
          <a:ln w="381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4287" name="Line 15"/>
          <p:cNvSpPr>
            <a:spLocks noChangeShapeType="1"/>
          </p:cNvSpPr>
          <p:nvPr/>
        </p:nvSpPr>
        <p:spPr bwMode="auto">
          <a:xfrm>
            <a:off x="2051050" y="4373563"/>
            <a:ext cx="0" cy="609600"/>
          </a:xfrm>
          <a:prstGeom prst="line">
            <a:avLst/>
          </a:prstGeom>
          <a:noFill/>
          <a:ln w="381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4288" name="Line 16"/>
          <p:cNvSpPr>
            <a:spLocks noChangeShapeType="1"/>
          </p:cNvSpPr>
          <p:nvPr/>
        </p:nvSpPr>
        <p:spPr bwMode="auto">
          <a:xfrm>
            <a:off x="3422650" y="4373563"/>
            <a:ext cx="0" cy="609600"/>
          </a:xfrm>
          <a:prstGeom prst="line">
            <a:avLst/>
          </a:prstGeom>
          <a:noFill/>
          <a:ln w="381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4289" name="Line 17"/>
          <p:cNvSpPr>
            <a:spLocks noChangeShapeType="1"/>
          </p:cNvSpPr>
          <p:nvPr/>
        </p:nvSpPr>
        <p:spPr bwMode="auto">
          <a:xfrm>
            <a:off x="1593850" y="3382963"/>
            <a:ext cx="0" cy="533400"/>
          </a:xfrm>
          <a:prstGeom prst="line">
            <a:avLst/>
          </a:prstGeom>
          <a:noFill/>
          <a:ln w="381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4290" name="Line 18"/>
          <p:cNvSpPr>
            <a:spLocks noChangeShapeType="1"/>
          </p:cNvSpPr>
          <p:nvPr/>
        </p:nvSpPr>
        <p:spPr bwMode="auto">
          <a:xfrm>
            <a:off x="4014788" y="3382963"/>
            <a:ext cx="0" cy="533400"/>
          </a:xfrm>
          <a:prstGeom prst="line">
            <a:avLst/>
          </a:prstGeom>
          <a:noFill/>
          <a:ln w="381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4291" name="Line 19"/>
          <p:cNvSpPr>
            <a:spLocks noChangeShapeType="1"/>
          </p:cNvSpPr>
          <p:nvPr/>
        </p:nvSpPr>
        <p:spPr bwMode="auto">
          <a:xfrm flipH="1">
            <a:off x="2843213" y="3068638"/>
            <a:ext cx="349250" cy="1587"/>
          </a:xfrm>
          <a:prstGeom prst="line">
            <a:avLst/>
          </a:prstGeom>
          <a:noFill/>
          <a:ln w="381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4292" name="Line 20"/>
          <p:cNvSpPr>
            <a:spLocks noChangeShapeType="1"/>
          </p:cNvSpPr>
          <p:nvPr/>
        </p:nvSpPr>
        <p:spPr bwMode="auto">
          <a:xfrm>
            <a:off x="5022850" y="3030538"/>
            <a:ext cx="636588" cy="1587"/>
          </a:xfrm>
          <a:prstGeom prst="line">
            <a:avLst/>
          </a:prstGeom>
          <a:noFill/>
          <a:ln w="381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4293" name="Line 21"/>
          <p:cNvSpPr>
            <a:spLocks noChangeShapeType="1"/>
          </p:cNvSpPr>
          <p:nvPr/>
        </p:nvSpPr>
        <p:spPr bwMode="auto">
          <a:xfrm>
            <a:off x="6623050" y="2392363"/>
            <a:ext cx="0" cy="304800"/>
          </a:xfrm>
          <a:prstGeom prst="line">
            <a:avLst/>
          </a:prstGeom>
          <a:noFill/>
          <a:ln w="381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4294" name="Line 22"/>
          <p:cNvSpPr>
            <a:spLocks noChangeShapeType="1"/>
          </p:cNvSpPr>
          <p:nvPr/>
        </p:nvSpPr>
        <p:spPr bwMode="auto">
          <a:xfrm>
            <a:off x="6623050" y="3382963"/>
            <a:ext cx="0" cy="533400"/>
          </a:xfrm>
          <a:prstGeom prst="line">
            <a:avLst/>
          </a:prstGeom>
          <a:noFill/>
          <a:ln w="381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4295" name="Line 23"/>
          <p:cNvSpPr>
            <a:spLocks noChangeShapeType="1"/>
          </p:cNvSpPr>
          <p:nvPr/>
        </p:nvSpPr>
        <p:spPr bwMode="auto">
          <a:xfrm>
            <a:off x="6623050" y="4373563"/>
            <a:ext cx="0" cy="609600"/>
          </a:xfrm>
          <a:prstGeom prst="line">
            <a:avLst/>
          </a:prstGeom>
          <a:noFill/>
          <a:ln w="381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4296" name="Line 24"/>
          <p:cNvSpPr>
            <a:spLocks noChangeShapeType="1"/>
          </p:cNvSpPr>
          <p:nvPr/>
        </p:nvSpPr>
        <p:spPr bwMode="auto">
          <a:xfrm>
            <a:off x="5022850" y="4183063"/>
            <a:ext cx="636588" cy="1587"/>
          </a:xfrm>
          <a:prstGeom prst="line">
            <a:avLst/>
          </a:prstGeom>
          <a:noFill/>
          <a:ln w="381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4297" name="Rectangle 25"/>
          <p:cNvSpPr>
            <a:spLocks noChangeArrowheads="1"/>
          </p:cNvSpPr>
          <p:nvPr/>
        </p:nvSpPr>
        <p:spPr bwMode="auto">
          <a:xfrm>
            <a:off x="611188" y="5626100"/>
            <a:ext cx="7885112"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800" b="1">
                <a:solidFill>
                  <a:srgbClr val="FE1806"/>
                </a:solidFill>
                <a:latin typeface="Times New Roman" panose="02020603050405020304" pitchFamily="18" charset="0"/>
                <a:ea typeface="隶书" panose="02010509060101010101" pitchFamily="49" charset="-122"/>
              </a:rPr>
              <a:t>计算机组成原理在计算机专业教学中</a:t>
            </a:r>
          </a:p>
          <a:p>
            <a:pPr algn="ctr" eaLnBrk="1" hangingPunct="1">
              <a:buFont typeface="Arial" panose="020B0604020202020204" pitchFamily="34" charset="0"/>
              <a:buNone/>
            </a:pPr>
            <a:r>
              <a:rPr lang="zh-CN" altLang="en-US" sz="2800" b="1">
                <a:solidFill>
                  <a:srgbClr val="FE1806"/>
                </a:solidFill>
                <a:latin typeface="Times New Roman" panose="02020603050405020304" pitchFamily="18" charset="0"/>
                <a:ea typeface="隶书" panose="02010509060101010101" pitchFamily="49" charset="-122"/>
              </a:rPr>
              <a:t>处于核心位置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blinds(horizontal)">
                                      <p:cBhvr>
                                        <p:cTn id="7" dur="500"/>
                                        <p:tgtEl>
                                          <p:spTgt spid="5427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4277"/>
                                        </p:tgtEl>
                                        <p:attrNameLst>
                                          <p:attrName>style.visibility</p:attrName>
                                        </p:attrNameLst>
                                      </p:cBhvr>
                                      <p:to>
                                        <p:strVal val="visible"/>
                                      </p:to>
                                    </p:set>
                                    <p:animEffect transition="in" filter="blinds(horizontal)">
                                      <p:cBhvr>
                                        <p:cTn id="10" dur="500"/>
                                        <p:tgtEl>
                                          <p:spTgt spid="5427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4286"/>
                                        </p:tgtEl>
                                        <p:attrNameLst>
                                          <p:attrName>style.visibility</p:attrName>
                                        </p:attrNameLst>
                                      </p:cBhvr>
                                      <p:to>
                                        <p:strVal val="visible"/>
                                      </p:to>
                                    </p:set>
                                    <p:animEffect transition="in" filter="blinds(horizontal)">
                                      <p:cBhvr>
                                        <p:cTn id="15" dur="500"/>
                                        <p:tgtEl>
                                          <p:spTgt spid="5428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4278"/>
                                        </p:tgtEl>
                                        <p:attrNameLst>
                                          <p:attrName>style.visibility</p:attrName>
                                        </p:attrNameLst>
                                      </p:cBhvr>
                                      <p:to>
                                        <p:strVal val="visible"/>
                                      </p:to>
                                    </p:set>
                                    <p:animEffect transition="in" filter="blinds(horizontal)">
                                      <p:cBhvr>
                                        <p:cTn id="18" dur="500"/>
                                        <p:tgtEl>
                                          <p:spTgt spid="5427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54291"/>
                                        </p:tgtEl>
                                        <p:attrNameLst>
                                          <p:attrName>style.visibility</p:attrName>
                                        </p:attrNameLst>
                                      </p:cBhvr>
                                      <p:to>
                                        <p:strVal val="visible"/>
                                      </p:to>
                                    </p:set>
                                    <p:animEffect transition="in" filter="blinds(horizontal)">
                                      <p:cBhvr>
                                        <p:cTn id="23" dur="500"/>
                                        <p:tgtEl>
                                          <p:spTgt spid="5429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4283"/>
                                        </p:tgtEl>
                                        <p:attrNameLst>
                                          <p:attrName>style.visibility</p:attrName>
                                        </p:attrNameLst>
                                      </p:cBhvr>
                                      <p:to>
                                        <p:strVal val="visible"/>
                                      </p:to>
                                    </p:set>
                                    <p:animEffect transition="in" filter="blinds(horizontal)">
                                      <p:cBhvr>
                                        <p:cTn id="28" dur="500"/>
                                        <p:tgtEl>
                                          <p:spTgt spid="54283"/>
                                        </p:tgtEl>
                                      </p:cBhvr>
                                    </p:animEffect>
                                  </p:childTnLst>
                                </p:cTn>
                              </p:par>
                              <p:par>
                                <p:cTn id="29" presetID="3" presetClass="entr" presetSubtype="10" fill="hold" nodeType="withEffect">
                                  <p:stCondLst>
                                    <p:cond delay="0"/>
                                  </p:stCondLst>
                                  <p:childTnLst>
                                    <p:set>
                                      <p:cBhvr>
                                        <p:cTn id="30" dur="1" fill="hold">
                                          <p:stCondLst>
                                            <p:cond delay="0"/>
                                          </p:stCondLst>
                                        </p:cTn>
                                        <p:tgtEl>
                                          <p:spTgt spid="54289"/>
                                        </p:tgtEl>
                                        <p:attrNameLst>
                                          <p:attrName>style.visibility</p:attrName>
                                        </p:attrNameLst>
                                      </p:cBhvr>
                                      <p:to>
                                        <p:strVal val="visible"/>
                                      </p:to>
                                    </p:set>
                                    <p:animEffect transition="in" filter="blinds(horizontal)">
                                      <p:cBhvr>
                                        <p:cTn id="31" dur="500"/>
                                        <p:tgtEl>
                                          <p:spTgt spid="5428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4284"/>
                                        </p:tgtEl>
                                        <p:attrNameLst>
                                          <p:attrName>style.visibility</p:attrName>
                                        </p:attrNameLst>
                                      </p:cBhvr>
                                      <p:to>
                                        <p:strVal val="visible"/>
                                      </p:to>
                                    </p:set>
                                    <p:animEffect transition="in" filter="blinds(horizontal)">
                                      <p:cBhvr>
                                        <p:cTn id="34" dur="500"/>
                                        <p:tgtEl>
                                          <p:spTgt spid="54284"/>
                                        </p:tgtEl>
                                      </p:cBhvr>
                                    </p:animEffect>
                                  </p:childTnLst>
                                </p:cTn>
                              </p:par>
                              <p:par>
                                <p:cTn id="35" presetID="3" presetClass="entr" presetSubtype="10" fill="hold" nodeType="withEffect">
                                  <p:stCondLst>
                                    <p:cond delay="0"/>
                                  </p:stCondLst>
                                  <p:childTnLst>
                                    <p:set>
                                      <p:cBhvr>
                                        <p:cTn id="36" dur="1" fill="hold">
                                          <p:stCondLst>
                                            <p:cond delay="0"/>
                                          </p:stCondLst>
                                        </p:cTn>
                                        <p:tgtEl>
                                          <p:spTgt spid="54287"/>
                                        </p:tgtEl>
                                        <p:attrNameLst>
                                          <p:attrName>style.visibility</p:attrName>
                                        </p:attrNameLst>
                                      </p:cBhvr>
                                      <p:to>
                                        <p:strVal val="visible"/>
                                      </p:to>
                                    </p:set>
                                    <p:animEffect transition="in" filter="blinds(horizontal)">
                                      <p:cBhvr>
                                        <p:cTn id="37" dur="500"/>
                                        <p:tgtEl>
                                          <p:spTgt spid="54287"/>
                                        </p:tgtEl>
                                      </p:cBhvr>
                                    </p:animEffect>
                                  </p:childTnLst>
                                </p:cTn>
                              </p:par>
                              <p:par>
                                <p:cTn id="38" presetID="3" presetClass="entr" presetSubtype="10" fill="hold" nodeType="withEffect">
                                  <p:stCondLst>
                                    <p:cond delay="0"/>
                                  </p:stCondLst>
                                  <p:childTnLst>
                                    <p:set>
                                      <p:cBhvr>
                                        <p:cTn id="39" dur="1" fill="hold">
                                          <p:stCondLst>
                                            <p:cond delay="0"/>
                                          </p:stCondLst>
                                        </p:cTn>
                                        <p:tgtEl>
                                          <p:spTgt spid="54290"/>
                                        </p:tgtEl>
                                        <p:attrNameLst>
                                          <p:attrName>style.visibility</p:attrName>
                                        </p:attrNameLst>
                                      </p:cBhvr>
                                      <p:to>
                                        <p:strVal val="visible"/>
                                      </p:to>
                                    </p:set>
                                    <p:animEffect transition="in" filter="blinds(horizontal)">
                                      <p:cBhvr>
                                        <p:cTn id="40" dur="500"/>
                                        <p:tgtEl>
                                          <p:spTgt spid="54290"/>
                                        </p:tgtEl>
                                      </p:cBhvr>
                                    </p:animEffect>
                                  </p:childTnLst>
                                </p:cTn>
                              </p:par>
                              <p:par>
                                <p:cTn id="41" presetID="3" presetClass="entr" presetSubtype="10" fill="hold" nodeType="withEffect">
                                  <p:stCondLst>
                                    <p:cond delay="0"/>
                                  </p:stCondLst>
                                  <p:childTnLst>
                                    <p:set>
                                      <p:cBhvr>
                                        <p:cTn id="42" dur="1" fill="hold">
                                          <p:stCondLst>
                                            <p:cond delay="0"/>
                                          </p:stCondLst>
                                        </p:cTn>
                                        <p:tgtEl>
                                          <p:spTgt spid="54292"/>
                                        </p:tgtEl>
                                        <p:attrNameLst>
                                          <p:attrName>style.visibility</p:attrName>
                                        </p:attrNameLst>
                                      </p:cBhvr>
                                      <p:to>
                                        <p:strVal val="visible"/>
                                      </p:to>
                                    </p:set>
                                    <p:animEffect transition="in" filter="blinds(horizontal)">
                                      <p:cBhvr>
                                        <p:cTn id="43" dur="500"/>
                                        <p:tgtEl>
                                          <p:spTgt spid="54292"/>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4285"/>
                                        </p:tgtEl>
                                        <p:attrNameLst>
                                          <p:attrName>style.visibility</p:attrName>
                                        </p:attrNameLst>
                                      </p:cBhvr>
                                      <p:to>
                                        <p:strVal val="visible"/>
                                      </p:to>
                                    </p:set>
                                    <p:animEffect transition="in" filter="blinds(horizontal)">
                                      <p:cBhvr>
                                        <p:cTn id="46" dur="500"/>
                                        <p:tgtEl>
                                          <p:spTgt spid="54285"/>
                                        </p:tgtEl>
                                      </p:cBhvr>
                                    </p:animEffect>
                                  </p:childTnLst>
                                </p:cTn>
                              </p:par>
                              <p:par>
                                <p:cTn id="47" presetID="3" presetClass="entr" presetSubtype="10" fill="hold" nodeType="withEffect">
                                  <p:stCondLst>
                                    <p:cond delay="0"/>
                                  </p:stCondLst>
                                  <p:childTnLst>
                                    <p:set>
                                      <p:cBhvr>
                                        <p:cTn id="48" dur="1" fill="hold">
                                          <p:stCondLst>
                                            <p:cond delay="0"/>
                                          </p:stCondLst>
                                        </p:cTn>
                                        <p:tgtEl>
                                          <p:spTgt spid="54288"/>
                                        </p:tgtEl>
                                        <p:attrNameLst>
                                          <p:attrName>style.visibility</p:attrName>
                                        </p:attrNameLst>
                                      </p:cBhvr>
                                      <p:to>
                                        <p:strVal val="visible"/>
                                      </p:to>
                                    </p:set>
                                    <p:animEffect transition="in" filter="blinds(horizontal)">
                                      <p:cBhvr>
                                        <p:cTn id="49" dur="500"/>
                                        <p:tgtEl>
                                          <p:spTgt spid="54288"/>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54280"/>
                                        </p:tgtEl>
                                        <p:attrNameLst>
                                          <p:attrName>style.visibility</p:attrName>
                                        </p:attrNameLst>
                                      </p:cBhvr>
                                      <p:to>
                                        <p:strVal val="visible"/>
                                      </p:to>
                                    </p:set>
                                    <p:animEffect transition="in" filter="blinds(horizontal)">
                                      <p:cBhvr>
                                        <p:cTn id="52" dur="500"/>
                                        <p:tgtEl>
                                          <p:spTgt spid="54280"/>
                                        </p:tgtEl>
                                      </p:cBhvr>
                                    </p:animEffect>
                                  </p:childTnLst>
                                </p:cTn>
                              </p:par>
                              <p:par>
                                <p:cTn id="53" presetID="3" presetClass="entr" presetSubtype="10" fill="hold" nodeType="withEffect">
                                  <p:stCondLst>
                                    <p:cond delay="0"/>
                                  </p:stCondLst>
                                  <p:childTnLst>
                                    <p:set>
                                      <p:cBhvr>
                                        <p:cTn id="54" dur="1" fill="hold">
                                          <p:stCondLst>
                                            <p:cond delay="0"/>
                                          </p:stCondLst>
                                        </p:cTn>
                                        <p:tgtEl>
                                          <p:spTgt spid="54296"/>
                                        </p:tgtEl>
                                        <p:attrNameLst>
                                          <p:attrName>style.visibility</p:attrName>
                                        </p:attrNameLst>
                                      </p:cBhvr>
                                      <p:to>
                                        <p:strVal val="visible"/>
                                      </p:to>
                                    </p:set>
                                    <p:animEffect transition="in" filter="blinds(horizontal)">
                                      <p:cBhvr>
                                        <p:cTn id="55" dur="500"/>
                                        <p:tgtEl>
                                          <p:spTgt spid="54296"/>
                                        </p:tgtEl>
                                      </p:cBhvr>
                                    </p:animEffect>
                                  </p:childTnLst>
                                </p:cTn>
                              </p:par>
                              <p:par>
                                <p:cTn id="56" presetID="3" presetClass="entr" presetSubtype="10" fill="hold" nodeType="withEffect">
                                  <p:stCondLst>
                                    <p:cond delay="0"/>
                                  </p:stCondLst>
                                  <p:childTnLst>
                                    <p:set>
                                      <p:cBhvr>
                                        <p:cTn id="57" dur="1" fill="hold">
                                          <p:stCondLst>
                                            <p:cond delay="0"/>
                                          </p:stCondLst>
                                        </p:cTn>
                                        <p:tgtEl>
                                          <p:spTgt spid="54295"/>
                                        </p:tgtEl>
                                        <p:attrNameLst>
                                          <p:attrName>style.visibility</p:attrName>
                                        </p:attrNameLst>
                                      </p:cBhvr>
                                      <p:to>
                                        <p:strVal val="visible"/>
                                      </p:to>
                                    </p:set>
                                    <p:animEffect transition="in" filter="blinds(horizontal)">
                                      <p:cBhvr>
                                        <p:cTn id="58" dur="500"/>
                                        <p:tgtEl>
                                          <p:spTgt spid="54295"/>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54282"/>
                                        </p:tgtEl>
                                        <p:attrNameLst>
                                          <p:attrName>style.visibility</p:attrName>
                                        </p:attrNameLst>
                                      </p:cBhvr>
                                      <p:to>
                                        <p:strVal val="visible"/>
                                      </p:to>
                                    </p:set>
                                    <p:animEffect transition="in" filter="blinds(horizontal)">
                                      <p:cBhvr>
                                        <p:cTn id="61" dur="500"/>
                                        <p:tgtEl>
                                          <p:spTgt spid="54282"/>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54281"/>
                                        </p:tgtEl>
                                        <p:attrNameLst>
                                          <p:attrName>style.visibility</p:attrName>
                                        </p:attrNameLst>
                                      </p:cBhvr>
                                      <p:to>
                                        <p:strVal val="visible"/>
                                      </p:to>
                                    </p:set>
                                    <p:animEffect transition="in" filter="blinds(horizontal)">
                                      <p:cBhvr>
                                        <p:cTn id="64" dur="500"/>
                                        <p:tgtEl>
                                          <p:spTgt spid="54281"/>
                                        </p:tgtEl>
                                      </p:cBhvr>
                                    </p:animEffect>
                                  </p:childTnLst>
                                </p:cTn>
                              </p:par>
                              <p:par>
                                <p:cTn id="65" presetID="3" presetClass="entr" presetSubtype="10" fill="hold" nodeType="withEffect">
                                  <p:stCondLst>
                                    <p:cond delay="0"/>
                                  </p:stCondLst>
                                  <p:childTnLst>
                                    <p:set>
                                      <p:cBhvr>
                                        <p:cTn id="66" dur="1" fill="hold">
                                          <p:stCondLst>
                                            <p:cond delay="0"/>
                                          </p:stCondLst>
                                        </p:cTn>
                                        <p:tgtEl>
                                          <p:spTgt spid="54294"/>
                                        </p:tgtEl>
                                        <p:attrNameLst>
                                          <p:attrName>style.visibility</p:attrName>
                                        </p:attrNameLst>
                                      </p:cBhvr>
                                      <p:to>
                                        <p:strVal val="visible"/>
                                      </p:to>
                                    </p:set>
                                    <p:animEffect transition="in" filter="blinds(horizontal)">
                                      <p:cBhvr>
                                        <p:cTn id="67" dur="500"/>
                                        <p:tgtEl>
                                          <p:spTgt spid="54294"/>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54279"/>
                                        </p:tgtEl>
                                        <p:attrNameLst>
                                          <p:attrName>style.visibility</p:attrName>
                                        </p:attrNameLst>
                                      </p:cBhvr>
                                      <p:to>
                                        <p:strVal val="visible"/>
                                      </p:to>
                                    </p:set>
                                    <p:animEffect transition="in" filter="blinds(horizontal)">
                                      <p:cBhvr>
                                        <p:cTn id="70" dur="500"/>
                                        <p:tgtEl>
                                          <p:spTgt spid="54279"/>
                                        </p:tgtEl>
                                      </p:cBhvr>
                                    </p:animEffect>
                                  </p:childTnLst>
                                </p:cTn>
                              </p:par>
                              <p:par>
                                <p:cTn id="71" presetID="3" presetClass="entr" presetSubtype="10" fill="hold" nodeType="withEffect">
                                  <p:stCondLst>
                                    <p:cond delay="0"/>
                                  </p:stCondLst>
                                  <p:childTnLst>
                                    <p:set>
                                      <p:cBhvr>
                                        <p:cTn id="72" dur="1" fill="hold">
                                          <p:stCondLst>
                                            <p:cond delay="0"/>
                                          </p:stCondLst>
                                        </p:cTn>
                                        <p:tgtEl>
                                          <p:spTgt spid="54293"/>
                                        </p:tgtEl>
                                        <p:attrNameLst>
                                          <p:attrName>style.visibility</p:attrName>
                                        </p:attrNameLst>
                                      </p:cBhvr>
                                      <p:to>
                                        <p:strVal val="visible"/>
                                      </p:to>
                                    </p:set>
                                    <p:animEffect transition="in" filter="blinds(horizontal)">
                                      <p:cBhvr>
                                        <p:cTn id="73" dur="500"/>
                                        <p:tgtEl>
                                          <p:spTgt spid="5429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54297"/>
                                        </p:tgtEl>
                                        <p:attrNameLst>
                                          <p:attrName>style.visibility</p:attrName>
                                        </p:attrNameLst>
                                      </p:cBhvr>
                                      <p:to>
                                        <p:strVal val="visible"/>
                                      </p:to>
                                    </p:set>
                                    <p:animEffect transition="in" filter="blinds(horizontal)">
                                      <p:cBhvr>
                                        <p:cTn id="78" dur="500"/>
                                        <p:tgtEl>
                                          <p:spTgt spid="54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animBg="1"/>
      <p:bldP spid="54277" grpId="0" animBg="1"/>
      <p:bldP spid="54278" grpId="0" animBg="1"/>
      <p:bldP spid="54279" grpId="0" animBg="1"/>
      <p:bldP spid="54280" grpId="0" animBg="1"/>
      <p:bldP spid="54281" grpId="0" animBg="1"/>
      <p:bldP spid="54282" grpId="0" animBg="1"/>
      <p:bldP spid="54283" grpId="0" animBg="1"/>
      <p:bldP spid="54284" grpId="0" animBg="1"/>
      <p:bldP spid="54285" grpId="0" animBg="1"/>
      <p:bldP spid="5429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1"/>
          <p:cNvSpPr>
            <a:spLocks noGrp="1" noChangeArrowheads="1"/>
          </p:cNvSpPr>
          <p:nvPr>
            <p:ph type="dt" sz="quarter" idx="4294967295"/>
          </p:nvPr>
        </p:nvSpPr>
        <p:spPr bwMode="auto">
          <a:xfrm>
            <a:off x="4572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4F25A834-4E6A-4B58-ABF1-B402095774DC}" type="datetime1">
              <a:rPr lang="zh-CN" altLang="en-US"/>
              <a:pPr>
                <a:buFont typeface="Arial" panose="020B0604020202020204" pitchFamily="34" charset="0"/>
                <a:buNone/>
              </a:pPr>
              <a:t>2021-3-1</a:t>
            </a:fld>
            <a:endParaRPr lang="zh-CN" altLang="en-US"/>
          </a:p>
        </p:txBody>
      </p:sp>
      <p:sp>
        <p:nvSpPr>
          <p:cNvPr id="23554" name="灯片编号占位符 2"/>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E6E9FE6B-CE7C-4FE5-887C-E8340C0D7C47}" type="slidenum">
              <a:rPr lang="en-US" altLang="zh-CN" dirty="0" smtClean="0"/>
              <a:pPr>
                <a:defRPr/>
              </a:pPr>
              <a:t>20</a:t>
            </a:fld>
            <a:endParaRPr lang="en-US" altLang="zh-CN" smtClean="0"/>
          </a:p>
        </p:txBody>
      </p:sp>
      <p:sp>
        <p:nvSpPr>
          <p:cNvPr id="39940" name="AutoShape 2" descr="http://img5.imgtn.bdimg.com/it/u=2398306461,1994235702&amp;fm=21&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9941" name="AutoShape 4" descr="http://img5.imgtn.bdimg.com/it/u=2398306461,1994235702&amp;fm=21&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9942" name="AutoShape 6" descr="http://img5.imgtn.bdimg.com/it/u=2398306461,1994235702&amp;fm=21&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pic>
        <p:nvPicPr>
          <p:cNvPr id="39943" name="Picture 8" descr="http://img1.gamersky.com/image2015/11/20151117zhb_1/gamersky_02small_04_2015111711981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300038"/>
            <a:ext cx="8674100" cy="577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4"/>
          <p:cNvSpPr>
            <a:spLocks noGrp="1" noChangeArrowheads="1"/>
          </p:cNvSpPr>
          <p:nvPr>
            <p:ph type="dt" sz="quarter" idx="4294967295"/>
          </p:nvPr>
        </p:nvSpPr>
        <p:spPr bwMode="auto">
          <a:xfrm>
            <a:off x="4572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965E7F5F-50AF-4FF2-90FB-D55B3D7F53F8}" type="datetime1">
              <a:rPr lang="zh-CN" altLang="en-US"/>
              <a:pPr>
                <a:buFont typeface="Arial" panose="020B0604020202020204" pitchFamily="34" charset="0"/>
                <a:buNone/>
              </a:pPr>
              <a:t>2021-3-1</a:t>
            </a:fld>
            <a:endParaRPr lang="zh-CN" altLang="en-US"/>
          </a:p>
        </p:txBody>
      </p:sp>
      <p:sp>
        <p:nvSpPr>
          <p:cNvPr id="24578" name="灯片编号占位符 5"/>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96A434C4-41E1-4239-A83D-45148004D75B}" type="slidenum">
              <a:rPr lang="en-US" altLang="zh-CN" dirty="0" smtClean="0"/>
              <a:pPr>
                <a:defRPr/>
              </a:pPr>
              <a:t>21</a:t>
            </a:fld>
            <a:endParaRPr lang="en-US" altLang="zh-CN" smtClean="0"/>
          </a:p>
        </p:txBody>
      </p:sp>
      <p:pic>
        <p:nvPicPr>
          <p:cNvPr id="40964" name="Picture 2" descr="C:\Documents and Settings\chuntao\桌面\天河一号.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404813"/>
            <a:ext cx="6350000"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Box 7"/>
          <p:cNvSpPr txBox="1">
            <a:spLocks noChangeArrowheads="1"/>
          </p:cNvSpPr>
          <p:nvPr/>
        </p:nvSpPr>
        <p:spPr bwMode="auto">
          <a:xfrm>
            <a:off x="1476375" y="5732463"/>
            <a:ext cx="5688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t>超级计算机，如我国国防科大研制的天河一号</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1"/>
          <p:cNvSpPr>
            <a:spLocks noGrp="1" noChangeArrowheads="1"/>
          </p:cNvSpPr>
          <p:nvPr>
            <p:ph type="dt" sz="quarter" idx="4294967295"/>
          </p:nvPr>
        </p:nvSpPr>
        <p:spPr bwMode="auto">
          <a:xfrm>
            <a:off x="4572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B4E37339-69CC-4828-89E0-C0060F70EF2F}" type="datetime1">
              <a:rPr lang="zh-CN" altLang="en-US"/>
              <a:pPr>
                <a:buFont typeface="Arial" panose="020B0604020202020204" pitchFamily="34" charset="0"/>
                <a:buNone/>
              </a:pPr>
              <a:t>2021-3-1</a:t>
            </a:fld>
            <a:endParaRPr lang="zh-CN" altLang="en-US"/>
          </a:p>
        </p:txBody>
      </p:sp>
      <p:sp>
        <p:nvSpPr>
          <p:cNvPr id="25602" name="灯片编号占位符 2"/>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541F046E-1BE4-4F63-B80C-975C921FC17C}" type="slidenum">
              <a:rPr lang="en-US" altLang="zh-CN" dirty="0" smtClean="0"/>
              <a:pPr>
                <a:defRPr/>
              </a:pPr>
              <a:t>22</a:t>
            </a:fld>
            <a:endParaRPr lang="en-US" altLang="zh-CN" smtClean="0"/>
          </a:p>
        </p:txBody>
      </p:sp>
      <p:pic>
        <p:nvPicPr>
          <p:cNvPr id="41988" name="Picture 2" descr="C:\Documents and Settings\chuntao\桌面\大型机.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9263" y="3954463"/>
            <a:ext cx="1206500" cy="134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3" descr="C:\Documents and Settings\chuntao\桌面\大型机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175" y="3644900"/>
            <a:ext cx="4694238"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4" descr="C:\Documents and Settings\chuntao\桌面\大型机.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33375"/>
            <a:ext cx="356235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TextBox 6"/>
          <p:cNvSpPr txBox="1">
            <a:spLocks noChangeArrowheads="1"/>
          </p:cNvSpPr>
          <p:nvPr/>
        </p:nvSpPr>
        <p:spPr bwMode="auto">
          <a:xfrm>
            <a:off x="1258888" y="4581525"/>
            <a:ext cx="2520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t>大型机</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1"/>
          <p:cNvSpPr>
            <a:spLocks noGrp="1" noChangeArrowheads="1"/>
          </p:cNvSpPr>
          <p:nvPr>
            <p:ph type="dt" sz="quarter" idx="4294967295"/>
          </p:nvPr>
        </p:nvSpPr>
        <p:spPr bwMode="auto">
          <a:xfrm>
            <a:off x="4572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36ED799C-BEB7-45E9-B2D3-48320ED338BD}" type="datetime1">
              <a:rPr lang="zh-CN" altLang="en-US"/>
              <a:pPr>
                <a:buFont typeface="Arial" panose="020B0604020202020204" pitchFamily="34" charset="0"/>
                <a:buNone/>
              </a:pPr>
              <a:t>2021-3-1</a:t>
            </a:fld>
            <a:endParaRPr lang="zh-CN" altLang="en-US"/>
          </a:p>
        </p:txBody>
      </p:sp>
      <p:sp>
        <p:nvSpPr>
          <p:cNvPr id="26626" name="灯片编号占位符 2"/>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6A395C97-4E7F-4889-A1FA-591204F1A28A}" type="slidenum">
              <a:rPr lang="en-US" altLang="zh-CN" dirty="0" smtClean="0"/>
              <a:pPr>
                <a:defRPr/>
              </a:pPr>
              <a:t>23</a:t>
            </a:fld>
            <a:endParaRPr lang="en-US" altLang="zh-CN" smtClean="0"/>
          </a:p>
        </p:txBody>
      </p:sp>
      <p:pic>
        <p:nvPicPr>
          <p:cNvPr id="43012" name="Picture 2" descr="C:\Documents and Settings\chuntao\桌面\服务器.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0713"/>
            <a:ext cx="4049713"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3" descr="C:\Documents and Settings\chuntao\桌面\服务器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838" y="1557338"/>
            <a:ext cx="4886325"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TextBox 5"/>
          <p:cNvSpPr txBox="1">
            <a:spLocks noChangeArrowheads="1"/>
          </p:cNvSpPr>
          <p:nvPr/>
        </p:nvSpPr>
        <p:spPr bwMode="auto">
          <a:xfrm>
            <a:off x="1258888" y="4581525"/>
            <a:ext cx="2520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t>服务器</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1"/>
          <p:cNvSpPr>
            <a:spLocks noGrp="1" noChangeArrowheads="1"/>
          </p:cNvSpPr>
          <p:nvPr>
            <p:ph type="dt" sz="quarter" idx="4294967295"/>
          </p:nvPr>
        </p:nvSpPr>
        <p:spPr bwMode="auto">
          <a:xfrm>
            <a:off x="4572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8852BB54-529C-48C5-9FBB-C788E9064903}" type="datetime1">
              <a:rPr lang="zh-CN" altLang="en-US"/>
              <a:pPr>
                <a:buFont typeface="Arial" panose="020B0604020202020204" pitchFamily="34" charset="0"/>
                <a:buNone/>
              </a:pPr>
              <a:t>2021-3-1</a:t>
            </a:fld>
            <a:endParaRPr lang="zh-CN" altLang="en-US"/>
          </a:p>
        </p:txBody>
      </p:sp>
      <p:sp>
        <p:nvSpPr>
          <p:cNvPr id="27650" name="灯片编号占位符 2"/>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9C7091FC-3C1A-4A5A-8339-71D33DAC5ED5}" type="slidenum">
              <a:rPr lang="en-US" altLang="zh-CN" dirty="0" smtClean="0"/>
              <a:pPr>
                <a:defRPr/>
              </a:pPr>
              <a:t>24</a:t>
            </a:fld>
            <a:endParaRPr lang="en-US" altLang="zh-CN" smtClean="0"/>
          </a:p>
        </p:txBody>
      </p:sp>
      <p:pic>
        <p:nvPicPr>
          <p:cNvPr id="44036" name="Picture 2" descr="C:\Documents and Settings\chuntao\桌面\微型机.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924300" cy="272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TextBox 4"/>
          <p:cNvSpPr txBox="1">
            <a:spLocks noChangeArrowheads="1"/>
          </p:cNvSpPr>
          <p:nvPr/>
        </p:nvSpPr>
        <p:spPr bwMode="auto">
          <a:xfrm>
            <a:off x="971550" y="2636838"/>
            <a:ext cx="2520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t>微型机</a:t>
            </a:r>
          </a:p>
        </p:txBody>
      </p:sp>
      <p:pic>
        <p:nvPicPr>
          <p:cNvPr id="44038" name="Picture 3" descr="C:\Documents and Settings\chuntao\桌面\单片机.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44450"/>
            <a:ext cx="5437188"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9" name="TextBox 6"/>
          <p:cNvSpPr txBox="1">
            <a:spLocks noChangeArrowheads="1"/>
          </p:cNvSpPr>
          <p:nvPr/>
        </p:nvSpPr>
        <p:spPr bwMode="auto">
          <a:xfrm>
            <a:off x="4932363" y="3789363"/>
            <a:ext cx="2519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t>单片机</a:t>
            </a:r>
          </a:p>
        </p:txBody>
      </p:sp>
      <p:pic>
        <p:nvPicPr>
          <p:cNvPr id="44040" name="Picture 4" descr="C:\Documents and Settings\chuntao\桌面\双核机.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694113"/>
            <a:ext cx="3678238"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1" name="TextBox 9"/>
          <p:cNvSpPr txBox="1">
            <a:spLocks noChangeArrowheads="1"/>
          </p:cNvSpPr>
          <p:nvPr/>
        </p:nvSpPr>
        <p:spPr bwMode="auto">
          <a:xfrm>
            <a:off x="1619250" y="6488113"/>
            <a:ext cx="2520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t>双核机</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a:xfrm>
            <a:off x="323850" y="549275"/>
            <a:ext cx="8540750" cy="935038"/>
          </a:xfrm>
        </p:spPr>
        <p:txBody>
          <a:bodyPr/>
          <a:lstStyle/>
          <a:p>
            <a:pPr eaLnBrk="1" hangingPunct="1"/>
            <a:r>
              <a:rPr lang="zh-CN" altLang="en-US" sz="4000" smtClean="0"/>
              <a:t>（归纳）</a:t>
            </a:r>
          </a:p>
        </p:txBody>
      </p:sp>
      <p:sp>
        <p:nvSpPr>
          <p:cNvPr id="45059" name="Rectangle 3"/>
          <p:cNvSpPr>
            <a:spLocks noGrp="1" noRot="1" noChangeArrowheads="1"/>
          </p:cNvSpPr>
          <p:nvPr>
            <p:ph idx="1"/>
          </p:nvPr>
        </p:nvSpPr>
        <p:spPr>
          <a:xfrm>
            <a:off x="323850" y="1484313"/>
            <a:ext cx="8540750" cy="647700"/>
          </a:xfrm>
        </p:spPr>
        <p:txBody>
          <a:bodyPr/>
          <a:lstStyle/>
          <a:p>
            <a:pPr eaLnBrk="1" hangingPunct="1"/>
            <a:r>
              <a:rPr lang="zh-CN" altLang="en-US" smtClean="0"/>
              <a:t>计算机的分类</a:t>
            </a:r>
          </a:p>
        </p:txBody>
      </p:sp>
      <p:grpSp>
        <p:nvGrpSpPr>
          <p:cNvPr id="2" name="Group 18"/>
          <p:cNvGrpSpPr>
            <a:grpSpLocks/>
          </p:cNvGrpSpPr>
          <p:nvPr/>
        </p:nvGrpSpPr>
        <p:grpSpPr bwMode="auto">
          <a:xfrm>
            <a:off x="611188" y="2420938"/>
            <a:ext cx="4394200" cy="2760662"/>
            <a:chOff x="385" y="1525"/>
            <a:chExt cx="2768" cy="1739"/>
          </a:xfrm>
        </p:grpSpPr>
        <p:sp>
          <p:nvSpPr>
            <p:cNvPr id="45073" name="Text Box 4"/>
            <p:cNvSpPr txBox="1">
              <a:spLocks noChangeArrowheads="1"/>
            </p:cNvSpPr>
            <p:nvPr/>
          </p:nvSpPr>
          <p:spPr bwMode="auto">
            <a:xfrm>
              <a:off x="385" y="2251"/>
              <a:ext cx="11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400" b="1">
                  <a:solidFill>
                    <a:schemeClr val="tx2"/>
                  </a:solidFill>
                </a:rPr>
                <a:t>电子计算机</a:t>
              </a:r>
            </a:p>
          </p:txBody>
        </p:sp>
        <p:sp>
          <p:nvSpPr>
            <p:cNvPr id="45074" name="AutoShape 5"/>
            <p:cNvSpPr>
              <a:spLocks/>
            </p:cNvSpPr>
            <p:nvPr/>
          </p:nvSpPr>
          <p:spPr bwMode="auto">
            <a:xfrm>
              <a:off x="1429" y="1616"/>
              <a:ext cx="136" cy="1543"/>
            </a:xfrm>
            <a:prstGeom prst="leftBrace">
              <a:avLst>
                <a:gd name="adj1" fmla="val 94336"/>
                <a:gd name="adj2" fmla="val 50000"/>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45075" name="Text Box 6"/>
            <p:cNvSpPr txBox="1">
              <a:spLocks noChangeArrowheads="1"/>
            </p:cNvSpPr>
            <p:nvPr/>
          </p:nvSpPr>
          <p:spPr bwMode="auto">
            <a:xfrm>
              <a:off x="1565" y="1525"/>
              <a:ext cx="15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400" b="1">
                  <a:solidFill>
                    <a:schemeClr val="tx2"/>
                  </a:solidFill>
                </a:rPr>
                <a:t>电子模拟计算机</a:t>
              </a:r>
            </a:p>
          </p:txBody>
        </p:sp>
        <p:sp>
          <p:nvSpPr>
            <p:cNvPr id="45076" name="Text Box 7"/>
            <p:cNvSpPr txBox="1">
              <a:spLocks noChangeArrowheads="1"/>
            </p:cNvSpPr>
            <p:nvPr/>
          </p:nvSpPr>
          <p:spPr bwMode="auto">
            <a:xfrm>
              <a:off x="1565" y="2976"/>
              <a:ext cx="15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400" b="1">
                  <a:solidFill>
                    <a:schemeClr val="tx2"/>
                  </a:solidFill>
                </a:rPr>
                <a:t>电子数字计算机</a:t>
              </a:r>
            </a:p>
          </p:txBody>
        </p:sp>
      </p:grpSp>
      <p:grpSp>
        <p:nvGrpSpPr>
          <p:cNvPr id="3" name="Group 19"/>
          <p:cNvGrpSpPr>
            <a:grpSpLocks/>
          </p:cNvGrpSpPr>
          <p:nvPr/>
        </p:nvGrpSpPr>
        <p:grpSpPr bwMode="auto">
          <a:xfrm>
            <a:off x="4716463" y="4005263"/>
            <a:ext cx="2016125" cy="1897062"/>
            <a:chOff x="2971" y="2523"/>
            <a:chExt cx="1270" cy="1195"/>
          </a:xfrm>
        </p:grpSpPr>
        <p:sp>
          <p:nvSpPr>
            <p:cNvPr id="45070" name="AutoShape 8"/>
            <p:cNvSpPr>
              <a:spLocks/>
            </p:cNvSpPr>
            <p:nvPr/>
          </p:nvSpPr>
          <p:spPr bwMode="auto">
            <a:xfrm>
              <a:off x="2971" y="2659"/>
              <a:ext cx="137" cy="953"/>
            </a:xfrm>
            <a:prstGeom prst="leftBrace">
              <a:avLst>
                <a:gd name="adj1" fmla="val 57840"/>
                <a:gd name="adj2" fmla="val 50000"/>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45071" name="Text Box 9"/>
            <p:cNvSpPr txBox="1">
              <a:spLocks noChangeArrowheads="1"/>
            </p:cNvSpPr>
            <p:nvPr/>
          </p:nvSpPr>
          <p:spPr bwMode="auto">
            <a:xfrm>
              <a:off x="3107" y="3430"/>
              <a:ext cx="10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400" b="1">
                  <a:solidFill>
                    <a:schemeClr val="tx2"/>
                  </a:solidFill>
                </a:rPr>
                <a:t>专用计算机</a:t>
              </a:r>
            </a:p>
          </p:txBody>
        </p:sp>
        <p:sp>
          <p:nvSpPr>
            <p:cNvPr id="45072" name="Text Box 10"/>
            <p:cNvSpPr txBox="1">
              <a:spLocks noChangeArrowheads="1"/>
            </p:cNvSpPr>
            <p:nvPr/>
          </p:nvSpPr>
          <p:spPr bwMode="auto">
            <a:xfrm>
              <a:off x="3152" y="2523"/>
              <a:ext cx="10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400" b="1">
                  <a:solidFill>
                    <a:schemeClr val="tx2"/>
                  </a:solidFill>
                </a:rPr>
                <a:t>通用计算机</a:t>
              </a:r>
            </a:p>
          </p:txBody>
        </p:sp>
      </p:grpSp>
      <p:grpSp>
        <p:nvGrpSpPr>
          <p:cNvPr id="4" name="Group 20"/>
          <p:cNvGrpSpPr>
            <a:grpSpLocks/>
          </p:cNvGrpSpPr>
          <p:nvPr/>
        </p:nvGrpSpPr>
        <p:grpSpPr bwMode="auto">
          <a:xfrm>
            <a:off x="6732588" y="2492375"/>
            <a:ext cx="1511300" cy="3338513"/>
            <a:chOff x="4241" y="1570"/>
            <a:chExt cx="952" cy="2103"/>
          </a:xfrm>
        </p:grpSpPr>
        <p:sp>
          <p:nvSpPr>
            <p:cNvPr id="45063" name="AutoShape 11"/>
            <p:cNvSpPr>
              <a:spLocks/>
            </p:cNvSpPr>
            <p:nvPr/>
          </p:nvSpPr>
          <p:spPr bwMode="auto">
            <a:xfrm>
              <a:off x="4241" y="1752"/>
              <a:ext cx="136" cy="1860"/>
            </a:xfrm>
            <a:prstGeom prst="leftBrace">
              <a:avLst>
                <a:gd name="adj1" fmla="val 113717"/>
                <a:gd name="adj2" fmla="val 50000"/>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45064" name="Text Box 12"/>
            <p:cNvSpPr txBox="1">
              <a:spLocks noChangeArrowheads="1"/>
            </p:cNvSpPr>
            <p:nvPr/>
          </p:nvSpPr>
          <p:spPr bwMode="auto">
            <a:xfrm>
              <a:off x="4422" y="1570"/>
              <a:ext cx="7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400" b="1">
                  <a:solidFill>
                    <a:schemeClr val="tx2"/>
                  </a:solidFill>
                </a:rPr>
                <a:t>巨型机</a:t>
              </a:r>
            </a:p>
          </p:txBody>
        </p:sp>
        <p:sp>
          <p:nvSpPr>
            <p:cNvPr id="45065" name="Text Box 13"/>
            <p:cNvSpPr txBox="1">
              <a:spLocks noChangeArrowheads="1"/>
            </p:cNvSpPr>
            <p:nvPr/>
          </p:nvSpPr>
          <p:spPr bwMode="auto">
            <a:xfrm>
              <a:off x="4422" y="1933"/>
              <a:ext cx="7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400" b="1">
                  <a:solidFill>
                    <a:schemeClr val="tx2"/>
                  </a:solidFill>
                </a:rPr>
                <a:t>大型机</a:t>
              </a:r>
            </a:p>
          </p:txBody>
        </p:sp>
        <p:sp>
          <p:nvSpPr>
            <p:cNvPr id="45066" name="Text Box 14"/>
            <p:cNvSpPr txBox="1">
              <a:spLocks noChangeArrowheads="1"/>
            </p:cNvSpPr>
            <p:nvPr/>
          </p:nvSpPr>
          <p:spPr bwMode="auto">
            <a:xfrm>
              <a:off x="4422" y="2296"/>
              <a:ext cx="7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400" b="1">
                  <a:solidFill>
                    <a:schemeClr val="tx2"/>
                  </a:solidFill>
                </a:rPr>
                <a:t>服务器</a:t>
              </a:r>
            </a:p>
          </p:txBody>
        </p:sp>
        <p:sp>
          <p:nvSpPr>
            <p:cNvPr id="45067" name="Text Box 15"/>
            <p:cNvSpPr txBox="1">
              <a:spLocks noChangeArrowheads="1"/>
            </p:cNvSpPr>
            <p:nvPr/>
          </p:nvSpPr>
          <p:spPr bwMode="auto">
            <a:xfrm>
              <a:off x="4422" y="2659"/>
              <a:ext cx="7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400" b="1">
                  <a:solidFill>
                    <a:schemeClr val="tx2"/>
                  </a:solidFill>
                </a:rPr>
                <a:t>工作站</a:t>
              </a:r>
            </a:p>
          </p:txBody>
        </p:sp>
        <p:sp>
          <p:nvSpPr>
            <p:cNvPr id="45068" name="Text Box 16"/>
            <p:cNvSpPr txBox="1">
              <a:spLocks noChangeArrowheads="1"/>
            </p:cNvSpPr>
            <p:nvPr/>
          </p:nvSpPr>
          <p:spPr bwMode="auto">
            <a:xfrm>
              <a:off x="4422" y="3022"/>
              <a:ext cx="7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400" b="1">
                  <a:solidFill>
                    <a:schemeClr val="tx2"/>
                  </a:solidFill>
                </a:rPr>
                <a:t>微型机</a:t>
              </a:r>
            </a:p>
          </p:txBody>
        </p:sp>
        <p:sp>
          <p:nvSpPr>
            <p:cNvPr id="45069" name="Text Box 17"/>
            <p:cNvSpPr txBox="1">
              <a:spLocks noChangeArrowheads="1"/>
            </p:cNvSpPr>
            <p:nvPr/>
          </p:nvSpPr>
          <p:spPr bwMode="auto">
            <a:xfrm>
              <a:off x="4422" y="3385"/>
              <a:ext cx="7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400" b="1">
                  <a:solidFill>
                    <a:schemeClr val="tx2"/>
                  </a:solidFill>
                </a:rPr>
                <a:t>单片机</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a:spLocks noGrp="1" noChangeArrowheads="1"/>
          </p:cNvSpPr>
          <p:nvPr>
            <p:ph type="dt" sz="quarter" idx="4294967295"/>
          </p:nvPr>
        </p:nvSpPr>
        <p:spPr bwMode="auto">
          <a:xfrm>
            <a:off x="4572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1CA5FCEA-8422-460C-A0B5-BB7A90D5A985}" type="datetime1">
              <a:rPr lang="zh-CN" altLang="en-US"/>
              <a:pPr>
                <a:buFont typeface="Arial" panose="020B0604020202020204" pitchFamily="34" charset="0"/>
                <a:buNone/>
              </a:pPr>
              <a:t>2021-3-1</a:t>
            </a:fld>
            <a:endParaRPr lang="zh-CN" altLang="en-US"/>
          </a:p>
        </p:txBody>
      </p:sp>
      <p:sp>
        <p:nvSpPr>
          <p:cNvPr id="29698" name="灯片编号占位符 5"/>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49F779D9-C57F-4E29-8B8F-0BF58BE44436}" type="slidenum">
              <a:rPr lang="en-US" altLang="zh-CN" dirty="0" smtClean="0"/>
              <a:pPr>
                <a:defRPr/>
              </a:pPr>
              <a:t>26</a:t>
            </a:fld>
            <a:endParaRPr lang="en-US" altLang="zh-CN" smtClean="0"/>
          </a:p>
        </p:txBody>
      </p:sp>
      <p:sp>
        <p:nvSpPr>
          <p:cNvPr id="46084" name="Rectangle 2"/>
          <p:cNvSpPr>
            <a:spLocks noGrp="1" noChangeArrowheads="1"/>
          </p:cNvSpPr>
          <p:nvPr>
            <p:ph type="title"/>
          </p:nvPr>
        </p:nvSpPr>
        <p:spPr>
          <a:xfrm>
            <a:off x="457200" y="122238"/>
            <a:ext cx="7543800" cy="1074737"/>
          </a:xfrm>
        </p:spPr>
        <p:txBody>
          <a:bodyPr/>
          <a:lstStyle/>
          <a:p>
            <a:pPr eaLnBrk="1" hangingPunct="1"/>
            <a:r>
              <a:rPr lang="en-US" altLang="zh-CN" smtClean="0"/>
              <a:t>1.2</a:t>
            </a:r>
            <a:r>
              <a:rPr lang="zh-CN" altLang="en-US" smtClean="0"/>
              <a:t>计算机发展简史</a:t>
            </a:r>
            <a:endParaRPr lang="zh-CN" altLang="en-US" smtClean="0">
              <a:cs typeface="Arial" panose="020B0604020202020204" pitchFamily="34" charset="0"/>
            </a:endParaRPr>
          </a:p>
        </p:txBody>
      </p:sp>
      <p:sp>
        <p:nvSpPr>
          <p:cNvPr id="46085" name="Rectangle 3"/>
          <p:cNvSpPr>
            <a:spLocks noGrp="1" noChangeArrowheads="1"/>
          </p:cNvSpPr>
          <p:nvPr>
            <p:ph idx="1"/>
          </p:nvPr>
        </p:nvSpPr>
        <p:spPr>
          <a:xfrm>
            <a:off x="395288" y="1773238"/>
            <a:ext cx="7812087" cy="4411662"/>
          </a:xfrm>
        </p:spPr>
        <p:txBody>
          <a:bodyPr/>
          <a:lstStyle/>
          <a:p>
            <a:pPr eaLnBrk="1" hangingPunct="1">
              <a:lnSpc>
                <a:spcPct val="90000"/>
              </a:lnSpc>
              <a:buFont typeface="Wingdings" panose="05000000000000000000" pitchFamily="2" charset="2"/>
              <a:buNone/>
            </a:pPr>
            <a:r>
              <a:rPr lang="zh-CN" altLang="en-US" sz="2600" smtClean="0"/>
              <a:t>一、计算机的五代变化</a:t>
            </a:r>
          </a:p>
          <a:p>
            <a:pPr eaLnBrk="1" hangingPunct="1">
              <a:lnSpc>
                <a:spcPct val="90000"/>
              </a:lnSpc>
              <a:spcBef>
                <a:spcPts val="1800"/>
              </a:spcBef>
            </a:pPr>
            <a:r>
              <a:rPr lang="zh-CN" altLang="en-US" sz="2500" smtClean="0"/>
              <a:t>第一代为</a:t>
            </a:r>
            <a:r>
              <a:rPr lang="en-US" altLang="zh-CN" sz="2500" smtClean="0"/>
              <a:t>1946—1957</a:t>
            </a:r>
            <a:r>
              <a:rPr lang="zh-CN" altLang="en-US" sz="2500" smtClean="0"/>
              <a:t>年，电子管计算机：数据处理</a:t>
            </a:r>
          </a:p>
          <a:p>
            <a:pPr eaLnBrk="1" hangingPunct="1">
              <a:lnSpc>
                <a:spcPct val="90000"/>
              </a:lnSpc>
              <a:spcBef>
                <a:spcPts val="1800"/>
              </a:spcBef>
            </a:pPr>
            <a:r>
              <a:rPr lang="zh-CN" altLang="en-US" sz="2500" smtClean="0"/>
              <a:t>第二代为</a:t>
            </a:r>
            <a:r>
              <a:rPr lang="en-US" altLang="zh-CN" sz="2500" smtClean="0"/>
              <a:t>1958—1964</a:t>
            </a:r>
            <a:r>
              <a:rPr lang="zh-CN" altLang="en-US" sz="2500" smtClean="0"/>
              <a:t>年，晶体管计算机：工业控制</a:t>
            </a:r>
          </a:p>
          <a:p>
            <a:pPr eaLnBrk="1" hangingPunct="1">
              <a:lnSpc>
                <a:spcPct val="90000"/>
              </a:lnSpc>
              <a:spcBef>
                <a:spcPts val="1800"/>
              </a:spcBef>
            </a:pPr>
            <a:r>
              <a:rPr lang="zh-CN" altLang="en-US" sz="2500" smtClean="0"/>
              <a:t>第三代为</a:t>
            </a:r>
            <a:r>
              <a:rPr lang="en-US" altLang="zh-CN" sz="2500" smtClean="0"/>
              <a:t>1965—1971</a:t>
            </a:r>
            <a:r>
              <a:rPr lang="zh-CN" altLang="en-US" sz="2500" smtClean="0"/>
              <a:t>年，中小规模集成电路计算机：小型计算机</a:t>
            </a:r>
          </a:p>
          <a:p>
            <a:pPr eaLnBrk="1" hangingPunct="1">
              <a:lnSpc>
                <a:spcPct val="90000"/>
              </a:lnSpc>
              <a:spcBef>
                <a:spcPts val="1800"/>
              </a:spcBef>
            </a:pPr>
            <a:r>
              <a:rPr lang="zh-CN" altLang="en-US" sz="2500" smtClean="0"/>
              <a:t>第四代为</a:t>
            </a:r>
            <a:r>
              <a:rPr lang="en-US" altLang="zh-CN" sz="2500" smtClean="0"/>
              <a:t>1972—1990</a:t>
            </a:r>
            <a:r>
              <a:rPr lang="zh-CN" altLang="en-US" sz="2500" smtClean="0"/>
              <a:t>年，大规模和超大规模集成电路计算机：微型计算机</a:t>
            </a:r>
          </a:p>
          <a:p>
            <a:pPr eaLnBrk="1" hangingPunct="1">
              <a:lnSpc>
                <a:spcPct val="90000"/>
              </a:lnSpc>
              <a:spcBef>
                <a:spcPts val="1800"/>
              </a:spcBef>
            </a:pPr>
            <a:r>
              <a:rPr lang="zh-CN" altLang="en-US" sz="2500" smtClean="0"/>
              <a:t>第五代为</a:t>
            </a:r>
            <a:r>
              <a:rPr lang="en-US" altLang="zh-CN" sz="2500" smtClean="0"/>
              <a:t>1991</a:t>
            </a:r>
            <a:r>
              <a:rPr lang="zh-CN" altLang="en-US" sz="2500" smtClean="0"/>
              <a:t>年开始，巨大规模集成电路计算机：单片机</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09A1D856-7085-496D-83FF-4EB326DFF816}" type="slidenum">
              <a:rPr lang="en-US" altLang="zh-CN" dirty="0" smtClean="0"/>
              <a:pPr>
                <a:defRPr/>
              </a:pPr>
              <a:t>27</a:t>
            </a:fld>
            <a:endParaRPr lang="en-US" altLang="zh-CN" smtClean="0"/>
          </a:p>
        </p:txBody>
      </p:sp>
      <p:sp>
        <p:nvSpPr>
          <p:cNvPr id="47108" name="Rectangle 2"/>
          <p:cNvSpPr>
            <a:spLocks noGrp="1" noChangeArrowheads="1"/>
          </p:cNvSpPr>
          <p:nvPr>
            <p:ph type="title"/>
          </p:nvPr>
        </p:nvSpPr>
        <p:spPr>
          <a:xfrm>
            <a:off x="457200" y="122238"/>
            <a:ext cx="7543800" cy="1074737"/>
          </a:xfrm>
        </p:spPr>
        <p:txBody>
          <a:bodyPr/>
          <a:lstStyle/>
          <a:p>
            <a:pPr eaLnBrk="1" hangingPunct="1"/>
            <a:r>
              <a:rPr lang="en-US" altLang="zh-CN" smtClean="0"/>
              <a:t>1.2</a:t>
            </a:r>
            <a:r>
              <a:rPr lang="zh-CN" altLang="en-US" smtClean="0"/>
              <a:t>计算机发展简史</a:t>
            </a:r>
            <a:endParaRPr lang="zh-CN" altLang="en-US" smtClean="0">
              <a:cs typeface="Arial" panose="020B0604020202020204" pitchFamily="34" charset="0"/>
            </a:endParaRPr>
          </a:p>
        </p:txBody>
      </p:sp>
      <p:sp>
        <p:nvSpPr>
          <p:cNvPr id="47109" name="Rectangle 3"/>
          <p:cNvSpPr>
            <a:spLocks noGrp="1" noChangeArrowheads="1"/>
          </p:cNvSpPr>
          <p:nvPr>
            <p:ph idx="1"/>
          </p:nvPr>
        </p:nvSpPr>
        <p:spPr>
          <a:xfrm>
            <a:off x="457200" y="1557338"/>
            <a:ext cx="8229600" cy="4573587"/>
          </a:xfrm>
        </p:spPr>
        <p:txBody>
          <a:bodyPr/>
          <a:lstStyle/>
          <a:p>
            <a:pPr eaLnBrk="1" hangingPunct="1">
              <a:lnSpc>
                <a:spcPct val="90000"/>
              </a:lnSpc>
              <a:buFont typeface="Wingdings" panose="05000000000000000000" pitchFamily="2" charset="2"/>
              <a:buNone/>
            </a:pPr>
            <a:r>
              <a:rPr lang="zh-CN" altLang="en-US" smtClean="0"/>
              <a:t>二、半导体存储器的发展</a:t>
            </a:r>
          </a:p>
          <a:p>
            <a:pPr eaLnBrk="1" hangingPunct="1">
              <a:lnSpc>
                <a:spcPct val="90000"/>
              </a:lnSpc>
              <a:spcBef>
                <a:spcPts val="1800"/>
              </a:spcBef>
            </a:pPr>
            <a:r>
              <a:rPr lang="en-US" altLang="zh-CN" sz="2600" smtClean="0"/>
              <a:t>20</a:t>
            </a:r>
            <a:r>
              <a:rPr lang="zh-CN" altLang="en-US" sz="2600" smtClean="0"/>
              <a:t>世纪</a:t>
            </a:r>
            <a:r>
              <a:rPr lang="en-US" altLang="zh-CN" sz="2600" smtClean="0"/>
              <a:t>50</a:t>
            </a:r>
            <a:r>
              <a:rPr lang="zh-CN" altLang="en-US" sz="2600" smtClean="0"/>
              <a:t>～</a:t>
            </a:r>
            <a:r>
              <a:rPr lang="en-US" altLang="zh-CN" sz="2600" smtClean="0"/>
              <a:t>60</a:t>
            </a:r>
            <a:r>
              <a:rPr lang="zh-CN" altLang="en-US" sz="2600" smtClean="0"/>
              <a:t>年代，所有计算机存储器都是由微小的铁磁体环</a:t>
            </a:r>
          </a:p>
          <a:p>
            <a:pPr eaLnBrk="1" hangingPunct="1">
              <a:lnSpc>
                <a:spcPct val="90000"/>
              </a:lnSpc>
              <a:spcBef>
                <a:spcPts val="1800"/>
              </a:spcBef>
            </a:pPr>
            <a:r>
              <a:rPr lang="en-US" altLang="zh-CN" sz="2600" smtClean="0"/>
              <a:t>1970</a:t>
            </a:r>
            <a:r>
              <a:rPr lang="zh-CN" altLang="en-US" sz="2600" smtClean="0"/>
              <a:t>年，仙童半导体公司生产出了第一个较大容量半导体存储器</a:t>
            </a:r>
          </a:p>
          <a:p>
            <a:pPr eaLnBrk="1" hangingPunct="1">
              <a:lnSpc>
                <a:spcPct val="90000"/>
              </a:lnSpc>
              <a:spcBef>
                <a:spcPts val="1800"/>
              </a:spcBef>
            </a:pPr>
            <a:r>
              <a:rPr lang="zh-CN" altLang="en-US" sz="2600" smtClean="0"/>
              <a:t>从</a:t>
            </a:r>
            <a:r>
              <a:rPr lang="en-US" altLang="zh-CN" sz="2600" smtClean="0"/>
              <a:t>1970</a:t>
            </a:r>
            <a:r>
              <a:rPr lang="zh-CN" altLang="en-US" sz="2600" smtClean="0"/>
              <a:t>年起，半导体存储器经历了</a:t>
            </a:r>
            <a:r>
              <a:rPr lang="en-US" altLang="zh-CN" sz="2600" smtClean="0"/>
              <a:t>11</a:t>
            </a:r>
            <a:r>
              <a:rPr lang="zh-CN" altLang="en-US" sz="2600" smtClean="0"/>
              <a:t>代：单个芯片</a:t>
            </a:r>
            <a:r>
              <a:rPr lang="en-US" altLang="zh-CN" sz="2600" smtClean="0"/>
              <a:t>1KB</a:t>
            </a:r>
            <a:r>
              <a:rPr lang="zh-CN" altLang="en-US" sz="2600" smtClean="0"/>
              <a:t>、</a:t>
            </a:r>
            <a:r>
              <a:rPr lang="en-US" altLang="zh-CN" sz="2600" smtClean="0"/>
              <a:t>4KB</a:t>
            </a:r>
            <a:r>
              <a:rPr lang="zh-CN" altLang="en-US" sz="2600" smtClean="0"/>
              <a:t>、</a:t>
            </a:r>
            <a:r>
              <a:rPr lang="en-US" altLang="zh-CN" sz="2600" smtClean="0"/>
              <a:t>16KB</a:t>
            </a:r>
            <a:r>
              <a:rPr lang="zh-CN" altLang="en-US" sz="2600" smtClean="0"/>
              <a:t>、</a:t>
            </a:r>
            <a:r>
              <a:rPr lang="en-US" altLang="zh-CN" sz="2600" smtClean="0"/>
              <a:t>64KB</a:t>
            </a:r>
            <a:r>
              <a:rPr lang="zh-CN" altLang="en-US" sz="2600" smtClean="0"/>
              <a:t>、</a:t>
            </a:r>
            <a:r>
              <a:rPr lang="en-US" altLang="zh-CN" sz="2600" smtClean="0"/>
              <a:t>256KB</a:t>
            </a:r>
            <a:r>
              <a:rPr lang="zh-CN" altLang="en-US" sz="2600" smtClean="0"/>
              <a:t>、</a:t>
            </a:r>
            <a:r>
              <a:rPr lang="en-US" altLang="zh-CN" sz="2600" smtClean="0"/>
              <a:t>1MB</a:t>
            </a:r>
            <a:r>
              <a:rPr lang="zh-CN" altLang="en-US" sz="2600" smtClean="0"/>
              <a:t>、</a:t>
            </a:r>
            <a:r>
              <a:rPr lang="en-US" altLang="zh-CN" sz="2600" smtClean="0"/>
              <a:t>4MB</a:t>
            </a:r>
            <a:r>
              <a:rPr lang="zh-CN" altLang="en-US" sz="2600" smtClean="0"/>
              <a:t>、</a:t>
            </a:r>
            <a:r>
              <a:rPr lang="en-US" altLang="zh-CN" sz="2600" smtClean="0"/>
              <a:t>16MB</a:t>
            </a:r>
            <a:r>
              <a:rPr lang="zh-CN" altLang="en-US" sz="2600" smtClean="0"/>
              <a:t>、</a:t>
            </a:r>
            <a:r>
              <a:rPr lang="en-US" altLang="zh-CN" sz="2600" smtClean="0"/>
              <a:t>64MB</a:t>
            </a:r>
            <a:r>
              <a:rPr lang="zh-CN" altLang="en-US" sz="2600" smtClean="0"/>
              <a:t>、</a:t>
            </a:r>
            <a:r>
              <a:rPr lang="en-US" altLang="zh-CN" sz="2600" smtClean="0"/>
              <a:t>256MB</a:t>
            </a:r>
            <a:r>
              <a:rPr lang="zh-CN" altLang="en-US" sz="2600" smtClean="0"/>
              <a:t>、</a:t>
            </a:r>
            <a:r>
              <a:rPr lang="en-US" altLang="zh-CN" sz="2600" smtClean="0"/>
              <a:t>1GB</a:t>
            </a:r>
            <a:r>
              <a:rPr lang="zh-CN" altLang="en-US" sz="2600" smtClean="0"/>
              <a:t>。</a:t>
            </a:r>
          </a:p>
          <a:p>
            <a:pPr eaLnBrk="1" hangingPunct="1">
              <a:lnSpc>
                <a:spcPct val="90000"/>
              </a:lnSpc>
              <a:spcBef>
                <a:spcPts val="1800"/>
              </a:spcBef>
            </a:pPr>
            <a:r>
              <a:rPr lang="zh-CN" altLang="en-US" sz="2600" smtClean="0"/>
              <a:t>其中</a:t>
            </a:r>
            <a:r>
              <a:rPr lang="en-US" altLang="zh-CN" sz="2600" smtClean="0"/>
              <a:t>1K=2</a:t>
            </a:r>
            <a:r>
              <a:rPr lang="en-US" altLang="zh-CN" sz="2600" baseline="30000" smtClean="0"/>
              <a:t>10</a:t>
            </a:r>
            <a:r>
              <a:rPr lang="en-US" altLang="zh-CN" sz="2600" smtClean="0"/>
              <a:t>,1M=2</a:t>
            </a:r>
            <a:r>
              <a:rPr lang="en-US" altLang="zh-CN" sz="2600" baseline="30000" smtClean="0"/>
              <a:t>20</a:t>
            </a:r>
            <a:r>
              <a:rPr lang="en-US" altLang="zh-CN" sz="2600" smtClean="0"/>
              <a:t>,1G=2</a:t>
            </a:r>
            <a:r>
              <a:rPr lang="en-US" altLang="zh-CN" sz="2600" baseline="30000" smtClean="0"/>
              <a:t>30</a:t>
            </a:r>
            <a:endParaRPr lang="en-US" altLang="zh-CN"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A483B28D-5258-4C11-893C-05D98CF6926E}" type="slidenum">
              <a:rPr lang="en-US" altLang="zh-CN" dirty="0" smtClean="0"/>
              <a:pPr>
                <a:defRPr/>
              </a:pPr>
              <a:t>28</a:t>
            </a:fld>
            <a:endParaRPr lang="en-US" altLang="zh-CN" smtClean="0"/>
          </a:p>
        </p:txBody>
      </p:sp>
      <p:sp>
        <p:nvSpPr>
          <p:cNvPr id="48131" name="Rectangle 2"/>
          <p:cNvSpPr>
            <a:spLocks noGrp="1" noChangeArrowheads="1"/>
          </p:cNvSpPr>
          <p:nvPr>
            <p:ph type="title"/>
          </p:nvPr>
        </p:nvSpPr>
        <p:spPr>
          <a:xfrm>
            <a:off x="457200" y="122238"/>
            <a:ext cx="7543800" cy="930275"/>
          </a:xfrm>
        </p:spPr>
        <p:txBody>
          <a:bodyPr/>
          <a:lstStyle/>
          <a:p>
            <a:pPr eaLnBrk="1" hangingPunct="1"/>
            <a:r>
              <a:rPr lang="en-US" altLang="zh-CN" smtClean="0"/>
              <a:t>1.2</a:t>
            </a:r>
            <a:r>
              <a:rPr lang="zh-CN" altLang="en-US" smtClean="0"/>
              <a:t>计算机发展简史</a:t>
            </a:r>
            <a:endParaRPr lang="zh-CN" altLang="en-US" smtClean="0">
              <a:cs typeface="Arial" panose="020B0604020202020204" pitchFamily="34" charset="0"/>
            </a:endParaRPr>
          </a:p>
        </p:txBody>
      </p:sp>
      <p:sp>
        <p:nvSpPr>
          <p:cNvPr id="48132" name="Rectangle 3"/>
          <p:cNvSpPr>
            <a:spLocks noGrp="1" noChangeArrowheads="1"/>
          </p:cNvSpPr>
          <p:nvPr>
            <p:ph idx="1"/>
          </p:nvPr>
        </p:nvSpPr>
        <p:spPr>
          <a:xfrm>
            <a:off x="457200" y="1393825"/>
            <a:ext cx="8229600" cy="4411663"/>
          </a:xfrm>
        </p:spPr>
        <p:txBody>
          <a:bodyPr/>
          <a:lstStyle/>
          <a:p>
            <a:pPr eaLnBrk="1" hangingPunct="1">
              <a:lnSpc>
                <a:spcPct val="80000"/>
              </a:lnSpc>
              <a:buFont typeface="Wingdings" panose="05000000000000000000" pitchFamily="2" charset="2"/>
              <a:buNone/>
            </a:pPr>
            <a:r>
              <a:rPr lang="zh-CN" altLang="en-US" sz="2600" smtClean="0"/>
              <a:t>三、微处理器的发展</a:t>
            </a:r>
          </a:p>
          <a:p>
            <a:pPr eaLnBrk="1" hangingPunct="1">
              <a:lnSpc>
                <a:spcPct val="80000"/>
              </a:lnSpc>
              <a:spcBef>
                <a:spcPts val="1200"/>
              </a:spcBef>
            </a:pPr>
            <a:r>
              <a:rPr lang="en-US" altLang="zh-CN" sz="2100" smtClean="0"/>
              <a:t>1971</a:t>
            </a:r>
            <a:r>
              <a:rPr lang="zh-CN" altLang="en-US" sz="2100" smtClean="0"/>
              <a:t>年</a:t>
            </a:r>
            <a:r>
              <a:rPr lang="en-US" altLang="zh-CN" sz="2100" smtClean="0"/>
              <a:t>Intel</a:t>
            </a:r>
            <a:r>
              <a:rPr lang="zh-CN" altLang="en-US" sz="2100" smtClean="0"/>
              <a:t>公司开发出</a:t>
            </a:r>
            <a:r>
              <a:rPr lang="en-US" altLang="zh-CN" sz="2100" smtClean="0"/>
              <a:t>Intel 4004</a:t>
            </a:r>
            <a:r>
              <a:rPr lang="zh-CN" altLang="en-US" sz="2100" smtClean="0"/>
              <a:t>。这是第一个将</a:t>
            </a:r>
            <a:r>
              <a:rPr lang="en-US" altLang="zh-CN" sz="2100" smtClean="0"/>
              <a:t>CPU</a:t>
            </a:r>
            <a:r>
              <a:rPr lang="zh-CN" altLang="en-US" sz="2100" smtClean="0"/>
              <a:t>的所有元件都放入同一块芯片内的产品，于是，微处理器诞生了。</a:t>
            </a:r>
          </a:p>
          <a:p>
            <a:pPr eaLnBrk="1" hangingPunct="1">
              <a:lnSpc>
                <a:spcPct val="80000"/>
              </a:lnSpc>
              <a:spcBef>
                <a:spcPts val="1200"/>
              </a:spcBef>
            </a:pPr>
            <a:r>
              <a:rPr lang="zh-CN" altLang="en-US" sz="2100" smtClean="0"/>
              <a:t>微处理器演变中的另一个主要进步是</a:t>
            </a:r>
            <a:r>
              <a:rPr lang="en-US" altLang="zh-CN" sz="2100" smtClean="0"/>
              <a:t>1972</a:t>
            </a:r>
            <a:r>
              <a:rPr lang="zh-CN" altLang="en-US" sz="2100" smtClean="0"/>
              <a:t>年出现的</a:t>
            </a:r>
            <a:r>
              <a:rPr lang="en-US" altLang="zh-CN" sz="2100" smtClean="0"/>
              <a:t>Intel 8008</a:t>
            </a:r>
            <a:r>
              <a:rPr lang="zh-CN" altLang="en-US" sz="2100" smtClean="0"/>
              <a:t>，这是第一个</a:t>
            </a:r>
            <a:r>
              <a:rPr lang="en-US" altLang="zh-CN" sz="2100" smtClean="0"/>
              <a:t>8</a:t>
            </a:r>
            <a:r>
              <a:rPr lang="zh-CN" altLang="en-US" sz="2100" smtClean="0"/>
              <a:t>位微处理器，它比</a:t>
            </a:r>
            <a:r>
              <a:rPr lang="en-US" altLang="zh-CN" sz="2100" smtClean="0"/>
              <a:t>4004</a:t>
            </a:r>
            <a:r>
              <a:rPr lang="zh-CN" altLang="en-US" sz="2100" smtClean="0"/>
              <a:t>复杂一倍。 </a:t>
            </a:r>
          </a:p>
          <a:p>
            <a:pPr eaLnBrk="1" hangingPunct="1">
              <a:lnSpc>
                <a:spcPct val="80000"/>
              </a:lnSpc>
              <a:spcBef>
                <a:spcPts val="1200"/>
              </a:spcBef>
            </a:pPr>
            <a:r>
              <a:rPr lang="en-US" altLang="zh-CN" sz="2100" smtClean="0"/>
              <a:t>1974</a:t>
            </a:r>
            <a:r>
              <a:rPr lang="zh-CN" altLang="en-US" sz="2100" smtClean="0"/>
              <a:t>年出现了</a:t>
            </a:r>
            <a:r>
              <a:rPr lang="en-US" altLang="zh-CN" sz="2100" smtClean="0"/>
              <a:t>Intel 8080</a:t>
            </a:r>
            <a:r>
              <a:rPr lang="zh-CN" altLang="en-US" sz="2100" smtClean="0"/>
              <a:t>。这是第一个通用微处理器，而</a:t>
            </a:r>
            <a:r>
              <a:rPr lang="en-US" altLang="zh-CN" sz="2100" smtClean="0"/>
              <a:t>4004</a:t>
            </a:r>
            <a:r>
              <a:rPr lang="zh-CN" altLang="en-US" sz="2100" smtClean="0"/>
              <a:t>和</a:t>
            </a:r>
            <a:r>
              <a:rPr lang="en-US" altLang="zh-CN" sz="2100" smtClean="0"/>
              <a:t>8008</a:t>
            </a:r>
            <a:r>
              <a:rPr lang="zh-CN" altLang="en-US" sz="2100" smtClean="0"/>
              <a:t>是为特殊用途而设计的。</a:t>
            </a:r>
            <a:r>
              <a:rPr lang="en-US" altLang="zh-CN" sz="2100" smtClean="0"/>
              <a:t>8080</a:t>
            </a:r>
            <a:r>
              <a:rPr lang="zh-CN" altLang="en-US" sz="2100" smtClean="0"/>
              <a:t>是为通用微机而设计的中央处理器。</a:t>
            </a:r>
          </a:p>
          <a:p>
            <a:pPr eaLnBrk="1" hangingPunct="1">
              <a:lnSpc>
                <a:spcPct val="80000"/>
              </a:lnSpc>
              <a:spcBef>
                <a:spcPts val="1200"/>
              </a:spcBef>
            </a:pPr>
            <a:r>
              <a:rPr lang="en-US" altLang="zh-CN" sz="2100" smtClean="0"/>
              <a:t>20</a:t>
            </a:r>
            <a:r>
              <a:rPr lang="zh-CN" altLang="en-US" sz="2100" smtClean="0"/>
              <a:t>世纪</a:t>
            </a:r>
            <a:r>
              <a:rPr lang="en-US" altLang="zh-CN" sz="2100" smtClean="0"/>
              <a:t>70</a:t>
            </a:r>
            <a:r>
              <a:rPr lang="zh-CN" altLang="en-US" sz="2100" smtClean="0"/>
              <a:t>年代末才出现强大的通用</a:t>
            </a:r>
            <a:r>
              <a:rPr lang="en-US" altLang="zh-CN" sz="2100" smtClean="0"/>
              <a:t>16</a:t>
            </a:r>
            <a:r>
              <a:rPr lang="zh-CN" altLang="en-US" sz="2100" smtClean="0"/>
              <a:t>位微处理器，</a:t>
            </a:r>
            <a:r>
              <a:rPr lang="en-US" altLang="zh-CN" sz="2100" smtClean="0"/>
              <a:t>8086</a:t>
            </a:r>
            <a:r>
              <a:rPr lang="zh-CN" altLang="en-US" sz="2100" smtClean="0"/>
              <a:t>便是其中之一。</a:t>
            </a:r>
          </a:p>
          <a:p>
            <a:pPr eaLnBrk="1" hangingPunct="1">
              <a:lnSpc>
                <a:spcPct val="80000"/>
              </a:lnSpc>
              <a:spcBef>
                <a:spcPts val="1200"/>
              </a:spcBef>
            </a:pPr>
            <a:r>
              <a:rPr lang="zh-CN" altLang="en-US" sz="2100" smtClean="0"/>
              <a:t>这一发展趋势中的另一阶段是在</a:t>
            </a:r>
            <a:r>
              <a:rPr lang="en-US" altLang="zh-CN" sz="2100" smtClean="0"/>
              <a:t>1981</a:t>
            </a:r>
            <a:r>
              <a:rPr lang="zh-CN" altLang="en-US" sz="2100" smtClean="0"/>
              <a:t>年，贝尔实验室和</a:t>
            </a:r>
            <a:r>
              <a:rPr lang="en-US" altLang="zh-CN" sz="2100" smtClean="0"/>
              <a:t>HP</a:t>
            </a:r>
            <a:r>
              <a:rPr lang="zh-CN" altLang="en-US" sz="2100" smtClean="0"/>
              <a:t>公司开发出了</a:t>
            </a:r>
            <a:r>
              <a:rPr lang="en-US" altLang="zh-CN" sz="2100" smtClean="0"/>
              <a:t>32</a:t>
            </a:r>
            <a:r>
              <a:rPr lang="zh-CN" altLang="en-US" sz="2100" smtClean="0"/>
              <a:t>位单片微处理器。</a:t>
            </a:r>
          </a:p>
          <a:p>
            <a:pPr eaLnBrk="1" hangingPunct="1">
              <a:lnSpc>
                <a:spcPct val="80000"/>
              </a:lnSpc>
              <a:spcBef>
                <a:spcPts val="1200"/>
              </a:spcBef>
            </a:pPr>
            <a:r>
              <a:rPr lang="en-US" altLang="zh-CN" sz="2100" smtClean="0"/>
              <a:t>Intel</a:t>
            </a:r>
            <a:r>
              <a:rPr lang="zh-CN" altLang="en-US" sz="2100" smtClean="0"/>
              <a:t>于</a:t>
            </a:r>
            <a:r>
              <a:rPr lang="en-US" altLang="zh-CN" sz="2100" smtClean="0"/>
              <a:t>1985</a:t>
            </a:r>
            <a:r>
              <a:rPr lang="zh-CN" altLang="en-US" sz="2100" smtClean="0"/>
              <a:t>年推出了</a:t>
            </a:r>
            <a:r>
              <a:rPr lang="en-US" altLang="zh-CN" sz="2100" smtClean="0"/>
              <a:t>32</a:t>
            </a:r>
            <a:r>
              <a:rPr lang="zh-CN" altLang="en-US" sz="2100" smtClean="0"/>
              <a:t>位微处理器</a:t>
            </a:r>
            <a:r>
              <a:rPr lang="en-US" altLang="zh-CN" sz="2100" smtClean="0"/>
              <a:t>Intel 80386</a:t>
            </a:r>
            <a:r>
              <a:rPr lang="zh-CN" altLang="en-US" sz="2100" smtClean="0"/>
              <a:t>。</a:t>
            </a:r>
          </a:p>
          <a:p>
            <a:pPr eaLnBrk="1" hangingPunct="1">
              <a:lnSpc>
                <a:spcPct val="80000"/>
              </a:lnSpc>
              <a:spcBef>
                <a:spcPts val="1200"/>
              </a:spcBef>
            </a:pPr>
            <a:r>
              <a:rPr lang="zh-CN" altLang="en-US" sz="2100" smtClean="0"/>
              <a:t>到现在的</a:t>
            </a:r>
            <a:r>
              <a:rPr lang="en-US" altLang="zh-CN" sz="2100" smtClean="0"/>
              <a:t>64</a:t>
            </a:r>
            <a:r>
              <a:rPr lang="zh-CN" altLang="en-US" sz="2100" smtClean="0"/>
              <a:t>位处理器和多核处理器</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a:xfrm>
            <a:off x="457200" y="122238"/>
            <a:ext cx="7543800" cy="1003300"/>
          </a:xfrm>
        </p:spPr>
        <p:txBody>
          <a:bodyPr/>
          <a:lstStyle/>
          <a:p>
            <a:pPr eaLnBrk="1" hangingPunct="1"/>
            <a:r>
              <a:rPr lang="en-US" altLang="zh-CN" smtClean="0"/>
              <a:t>1.2</a:t>
            </a:r>
            <a:r>
              <a:rPr lang="zh-CN" altLang="en-US" smtClean="0"/>
              <a:t>计算机发展简史</a:t>
            </a:r>
          </a:p>
        </p:txBody>
      </p:sp>
      <p:sp>
        <p:nvSpPr>
          <p:cNvPr id="49155" name="内容占位符 2"/>
          <p:cNvSpPr>
            <a:spLocks noGrp="1" noChangeArrowheads="1"/>
          </p:cNvSpPr>
          <p:nvPr>
            <p:ph idx="1"/>
          </p:nvPr>
        </p:nvSpPr>
        <p:spPr>
          <a:xfrm>
            <a:off x="458788" y="1412875"/>
            <a:ext cx="8229600" cy="4411663"/>
          </a:xfrm>
        </p:spPr>
        <p:txBody>
          <a:bodyPr/>
          <a:lstStyle/>
          <a:p>
            <a:pPr eaLnBrk="1" hangingPunct="1">
              <a:buFont typeface="Wingdings" panose="05000000000000000000" pitchFamily="2" charset="2"/>
              <a:buNone/>
            </a:pPr>
            <a:r>
              <a:rPr lang="zh-CN" altLang="en-US" smtClean="0"/>
              <a:t>四、</a:t>
            </a:r>
            <a:r>
              <a:rPr lang="en-US" altLang="zh-CN" smtClean="0"/>
              <a:t> </a:t>
            </a:r>
            <a:r>
              <a:rPr lang="zh-CN" altLang="en-US" smtClean="0"/>
              <a:t>计算机的性能指标</a:t>
            </a:r>
          </a:p>
          <a:p>
            <a:pPr eaLnBrk="1" hangingPunct="1">
              <a:lnSpc>
                <a:spcPct val="120000"/>
              </a:lnSpc>
              <a:spcBef>
                <a:spcPts val="1200"/>
              </a:spcBef>
            </a:pPr>
            <a:r>
              <a:rPr lang="zh-CN" altLang="en-US" sz="2200" smtClean="0">
                <a:solidFill>
                  <a:srgbClr val="FF0000"/>
                </a:solidFill>
              </a:rPr>
              <a:t>吞吐量</a:t>
            </a:r>
            <a:r>
              <a:rPr lang="zh-CN" altLang="en-US" sz="2200" smtClean="0"/>
              <a:t>：表征一台计算机在某一时间间隔内能够处理的信息量，单位是字节</a:t>
            </a:r>
            <a:r>
              <a:rPr lang="zh-CN" altLang="zh-CN" sz="2200" smtClean="0"/>
              <a:t>/</a:t>
            </a:r>
            <a:r>
              <a:rPr lang="zh-CN" altLang="en-US" sz="2200" smtClean="0"/>
              <a:t>秒（</a:t>
            </a:r>
            <a:r>
              <a:rPr lang="zh-CN" altLang="zh-CN" sz="2200" smtClean="0"/>
              <a:t>B/S</a:t>
            </a:r>
            <a:r>
              <a:rPr lang="zh-CN" altLang="en-US" sz="2200" smtClean="0"/>
              <a:t>）。</a:t>
            </a:r>
            <a:endParaRPr lang="en-US" altLang="zh-CN" sz="2200" smtClean="0"/>
          </a:p>
          <a:p>
            <a:pPr eaLnBrk="1" hangingPunct="1">
              <a:lnSpc>
                <a:spcPct val="120000"/>
              </a:lnSpc>
              <a:spcBef>
                <a:spcPts val="1200"/>
              </a:spcBef>
            </a:pPr>
            <a:r>
              <a:rPr lang="zh-CN" altLang="en-US" sz="2200" smtClean="0">
                <a:solidFill>
                  <a:srgbClr val="FF0000"/>
                </a:solidFill>
              </a:rPr>
              <a:t>响应时间</a:t>
            </a:r>
            <a:r>
              <a:rPr lang="zh-CN" altLang="en-US" sz="2200" smtClean="0"/>
              <a:t>：表征从输入有效到系统产生响应之间的时间度量，用时间单位来度量，例如微秒（</a:t>
            </a:r>
            <a:r>
              <a:rPr lang="zh-CN" altLang="zh-CN" sz="2200" smtClean="0"/>
              <a:t>10</a:t>
            </a:r>
            <a:r>
              <a:rPr lang="zh-CN" altLang="zh-CN" sz="2200" baseline="30000" smtClean="0"/>
              <a:t>-6</a:t>
            </a:r>
            <a:r>
              <a:rPr lang="zh-CN" altLang="zh-CN" sz="2200" smtClean="0"/>
              <a:t>S</a:t>
            </a:r>
            <a:r>
              <a:rPr lang="zh-CN" altLang="en-US" sz="2200" smtClean="0"/>
              <a:t>）、纳秒（</a:t>
            </a:r>
            <a:r>
              <a:rPr lang="zh-CN" altLang="zh-CN" sz="2200" smtClean="0"/>
              <a:t>10</a:t>
            </a:r>
            <a:r>
              <a:rPr lang="zh-CN" altLang="zh-CN" sz="2200" baseline="30000" smtClean="0"/>
              <a:t>-9</a:t>
            </a:r>
            <a:r>
              <a:rPr lang="zh-CN" altLang="zh-CN" sz="2200" smtClean="0"/>
              <a:t>S</a:t>
            </a:r>
            <a:r>
              <a:rPr lang="zh-CN" altLang="en-US" sz="2200" smtClean="0"/>
              <a:t>）。</a:t>
            </a:r>
            <a:endParaRPr lang="en-US" altLang="zh-CN" sz="2200" smtClean="0"/>
          </a:p>
          <a:p>
            <a:pPr eaLnBrk="1" hangingPunct="1">
              <a:lnSpc>
                <a:spcPct val="120000"/>
              </a:lnSpc>
              <a:spcBef>
                <a:spcPts val="1200"/>
              </a:spcBef>
            </a:pPr>
            <a:r>
              <a:rPr lang="zh-CN" altLang="en-US" sz="2200" smtClean="0">
                <a:solidFill>
                  <a:srgbClr val="FF0000"/>
                </a:solidFill>
              </a:rPr>
              <a:t>利用率</a:t>
            </a:r>
            <a:r>
              <a:rPr lang="zh-CN" altLang="en-US" sz="2200" smtClean="0"/>
              <a:t>：表示在给定的时间间隔内，系统被实际使用的时间所占的比率，一般用百分比表示。</a:t>
            </a:r>
            <a:endParaRPr lang="en-US" altLang="zh-CN" sz="2200" smtClean="0"/>
          </a:p>
          <a:p>
            <a:pPr eaLnBrk="1" hangingPunct="1">
              <a:lnSpc>
                <a:spcPct val="120000"/>
              </a:lnSpc>
              <a:spcBef>
                <a:spcPts val="1200"/>
              </a:spcBef>
            </a:pPr>
            <a:r>
              <a:rPr lang="zh-CN" altLang="en-US" sz="2200" smtClean="0">
                <a:solidFill>
                  <a:srgbClr val="FF0000"/>
                </a:solidFill>
              </a:rPr>
              <a:t>处理机字长</a:t>
            </a:r>
            <a:r>
              <a:rPr lang="zh-CN" altLang="en-US" sz="2200" smtClean="0"/>
              <a:t>：指处理机运算器中一次能够完成二进制数运算的位数。当前处理机的字长有</a:t>
            </a:r>
            <a:r>
              <a:rPr lang="zh-CN" altLang="zh-CN" sz="2200" smtClean="0"/>
              <a:t>8</a:t>
            </a:r>
            <a:r>
              <a:rPr lang="zh-CN" altLang="en-US" sz="2200" smtClean="0"/>
              <a:t>位、</a:t>
            </a:r>
            <a:r>
              <a:rPr lang="zh-CN" altLang="zh-CN" sz="2200" smtClean="0"/>
              <a:t>16</a:t>
            </a:r>
            <a:r>
              <a:rPr lang="zh-CN" altLang="en-US" sz="2200" smtClean="0"/>
              <a:t>位、</a:t>
            </a:r>
            <a:r>
              <a:rPr lang="zh-CN" altLang="zh-CN" sz="2200" smtClean="0"/>
              <a:t>32</a:t>
            </a:r>
            <a:r>
              <a:rPr lang="zh-CN" altLang="en-US" sz="2200" smtClean="0"/>
              <a:t>位、</a:t>
            </a:r>
            <a:r>
              <a:rPr lang="zh-CN" altLang="zh-CN" sz="2200" smtClean="0"/>
              <a:t>64</a:t>
            </a:r>
            <a:r>
              <a:rPr lang="zh-CN" altLang="en-US" sz="2200" smtClean="0"/>
              <a:t>位。</a:t>
            </a:r>
            <a:br>
              <a:rPr lang="zh-CN" altLang="en-US" sz="2200" smtClean="0"/>
            </a:br>
            <a:r>
              <a:rPr lang="zh-CN" altLang="en-US" sz="2200" smtClean="0"/>
              <a:t>字长越长，表示计算的精度越高。</a:t>
            </a:r>
            <a:r>
              <a:rPr lang="zh-CN" altLang="en-US" sz="2400" smtClean="0"/>
              <a:t/>
            </a:r>
            <a:br>
              <a:rPr lang="zh-CN" altLang="en-US" sz="2400" smtClean="0"/>
            </a:br>
            <a:endParaRPr lang="zh-CN" altLang="en-US" sz="2400" smtClean="0"/>
          </a:p>
          <a:p>
            <a:pPr eaLnBrk="1" hangingPunct="1"/>
            <a:endParaRPr lang="zh-CN" altLang="en-US" sz="2400" smtClean="0"/>
          </a:p>
        </p:txBody>
      </p:sp>
      <p:sp>
        <p:nvSpPr>
          <p:cNvPr id="32772" name="灯片编号占位符 4"/>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E611194E-4A05-4B6D-A655-6798EB047BDF}" type="slidenum">
              <a:rPr lang="en-US" altLang="zh-CN" dirty="0" smtClean="0"/>
              <a:pPr>
                <a:defRPr/>
              </a:pPr>
              <a:t>29</a:t>
            </a:fld>
            <a:endParaRPr lang="en-US" altLang="zh-CN"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灯片编号占位符 5"/>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E5DB8BAA-AF3A-4938-870D-1DD1F04123E3}" type="slidenum">
              <a:rPr lang="en-US" altLang="zh-CN" dirty="0" smtClean="0"/>
              <a:pPr>
                <a:defRPr/>
              </a:pPr>
              <a:t>3</a:t>
            </a:fld>
            <a:endParaRPr lang="en-US" altLang="zh-CN" smtClean="0"/>
          </a:p>
        </p:txBody>
      </p:sp>
      <p:sp>
        <p:nvSpPr>
          <p:cNvPr id="19459" name="Rectangle 2"/>
          <p:cNvSpPr>
            <a:spLocks noGrp="1" noChangeArrowheads="1"/>
          </p:cNvSpPr>
          <p:nvPr>
            <p:ph type="title"/>
          </p:nvPr>
        </p:nvSpPr>
        <p:spPr>
          <a:xfrm>
            <a:off x="457200" y="122238"/>
            <a:ext cx="7543800" cy="1074737"/>
          </a:xfrm>
        </p:spPr>
        <p:txBody>
          <a:bodyPr/>
          <a:lstStyle/>
          <a:p>
            <a:pPr eaLnBrk="1" hangingPunct="1"/>
            <a:r>
              <a:rPr lang="zh-CN" altLang="en-US" smtClean="0"/>
              <a:t>参考书</a:t>
            </a:r>
          </a:p>
        </p:txBody>
      </p:sp>
      <p:sp>
        <p:nvSpPr>
          <p:cNvPr id="19460" name="Rectangle 3"/>
          <p:cNvSpPr>
            <a:spLocks noGrp="1" noChangeArrowheads="1"/>
          </p:cNvSpPr>
          <p:nvPr>
            <p:ph idx="1"/>
          </p:nvPr>
        </p:nvSpPr>
        <p:spPr>
          <a:xfrm>
            <a:off x="468313" y="2017713"/>
            <a:ext cx="8486775" cy="4114800"/>
          </a:xfrm>
        </p:spPr>
        <p:txBody>
          <a:bodyPr/>
          <a:lstStyle/>
          <a:p>
            <a:pPr eaLnBrk="1" hangingPunct="1"/>
            <a:r>
              <a:rPr lang="en-US" altLang="zh-CN" smtClean="0">
                <a:solidFill>
                  <a:srgbClr val="FF0000"/>
                </a:solidFill>
                <a:latin typeface="隶书" panose="02010509060101010101" pitchFamily="49" charset="-122"/>
              </a:rPr>
              <a:t>《</a:t>
            </a:r>
            <a:r>
              <a:rPr lang="zh-CN" altLang="en-US" smtClean="0">
                <a:solidFill>
                  <a:srgbClr val="FF0000"/>
                </a:solidFill>
                <a:latin typeface="隶书" panose="02010509060101010101" pitchFamily="49" charset="-122"/>
              </a:rPr>
              <a:t>计算机组成原理</a:t>
            </a:r>
            <a:r>
              <a:rPr lang="en-US" altLang="zh-CN" smtClean="0">
                <a:solidFill>
                  <a:srgbClr val="FF0000"/>
                </a:solidFill>
                <a:latin typeface="隶书" panose="02010509060101010101" pitchFamily="49" charset="-122"/>
              </a:rPr>
              <a:t>》</a:t>
            </a:r>
            <a:r>
              <a:rPr lang="zh-CN" altLang="en-US" smtClean="0">
                <a:solidFill>
                  <a:srgbClr val="FF0000"/>
                </a:solidFill>
                <a:latin typeface="隶书" panose="02010509060101010101" pitchFamily="49" charset="-122"/>
              </a:rPr>
              <a:t>（第六版）白中英等编著 科学出版社 </a:t>
            </a:r>
            <a:r>
              <a:rPr lang="en-US" altLang="zh-CN" smtClean="0">
                <a:solidFill>
                  <a:srgbClr val="FF0000"/>
                </a:solidFill>
                <a:latin typeface="隶书" panose="02010509060101010101" pitchFamily="49" charset="-122"/>
              </a:rPr>
              <a:t>(</a:t>
            </a:r>
            <a:r>
              <a:rPr lang="zh-CN" altLang="en-US" smtClean="0">
                <a:solidFill>
                  <a:srgbClr val="FF0000"/>
                </a:solidFill>
                <a:latin typeface="隶书" panose="02010509060101010101" pitchFamily="49" charset="-122"/>
              </a:rPr>
              <a:t>上课教材）</a:t>
            </a:r>
            <a:endParaRPr lang="en-US" altLang="zh-CN" smtClean="0">
              <a:solidFill>
                <a:srgbClr val="FF0000"/>
              </a:solidFill>
              <a:latin typeface="隶书" panose="02010509060101010101" pitchFamily="49" charset="-122"/>
            </a:endParaRPr>
          </a:p>
          <a:p>
            <a:pPr eaLnBrk="1" hangingPunct="1"/>
            <a:endParaRPr lang="zh-CN" altLang="en-US" smtClean="0">
              <a:latin typeface="隶书" panose="02010509060101010101" pitchFamily="49" charset="-122"/>
            </a:endParaRPr>
          </a:p>
          <a:p>
            <a:pPr eaLnBrk="1" hangingPunct="1"/>
            <a:r>
              <a:rPr lang="en-US" altLang="zh-CN" smtClean="0">
                <a:latin typeface="隶书" panose="02010509060101010101" pitchFamily="49" charset="-122"/>
              </a:rPr>
              <a:t>《</a:t>
            </a:r>
            <a:r>
              <a:rPr lang="zh-CN" altLang="en-US" smtClean="0">
                <a:latin typeface="隶书" panose="02010509060101010101" pitchFamily="49" charset="-122"/>
              </a:rPr>
              <a:t>计算机组成原理</a:t>
            </a:r>
            <a:r>
              <a:rPr lang="en-US" altLang="zh-CN" smtClean="0">
                <a:latin typeface="隶书" panose="02010509060101010101" pitchFamily="49" charset="-122"/>
              </a:rPr>
              <a:t>》</a:t>
            </a:r>
            <a:r>
              <a:rPr lang="zh-CN" altLang="en-US" smtClean="0">
                <a:latin typeface="隶书" panose="02010509060101010101" pitchFamily="49" charset="-122"/>
              </a:rPr>
              <a:t>唐朔飞 高等教育出版社</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p:cNvSpPr>
            <a:spLocks noGrp="1" noChangeArrowheads="1"/>
          </p:cNvSpPr>
          <p:nvPr>
            <p:ph idx="1"/>
          </p:nvPr>
        </p:nvSpPr>
        <p:spPr>
          <a:xfrm>
            <a:off x="250825" y="260350"/>
            <a:ext cx="7705725" cy="6024563"/>
          </a:xfrm>
        </p:spPr>
        <p:txBody>
          <a:bodyPr/>
          <a:lstStyle/>
          <a:p>
            <a:pPr algn="just" eaLnBrk="1" hangingPunct="1">
              <a:lnSpc>
                <a:spcPct val="120000"/>
              </a:lnSpc>
              <a:spcBef>
                <a:spcPts val="1200"/>
              </a:spcBef>
            </a:pPr>
            <a:r>
              <a:rPr lang="zh-CN" altLang="en-US" sz="2200" smtClean="0">
                <a:solidFill>
                  <a:srgbClr val="FF0000"/>
                </a:solidFill>
              </a:rPr>
              <a:t>总线宽度</a:t>
            </a:r>
            <a:r>
              <a:rPr lang="zh-CN" altLang="en-US" sz="2200" smtClean="0"/>
              <a:t>：一般指</a:t>
            </a:r>
            <a:r>
              <a:rPr lang="zh-CN" altLang="zh-CN" sz="2200" smtClean="0"/>
              <a:t>CPU</a:t>
            </a:r>
            <a:r>
              <a:rPr lang="zh-CN" altLang="en-US" sz="2200" smtClean="0"/>
              <a:t>中运算器与存储器之间进行互连的内部总线二进制位数。</a:t>
            </a:r>
            <a:endParaRPr lang="en-US" altLang="zh-CN" sz="2200" smtClean="0"/>
          </a:p>
          <a:p>
            <a:pPr algn="just" eaLnBrk="1" hangingPunct="1">
              <a:lnSpc>
                <a:spcPct val="120000"/>
              </a:lnSpc>
              <a:spcBef>
                <a:spcPts val="1200"/>
              </a:spcBef>
            </a:pPr>
            <a:r>
              <a:rPr lang="zh-CN" altLang="en-US" sz="2200" smtClean="0">
                <a:solidFill>
                  <a:srgbClr val="FF0000"/>
                </a:solidFill>
              </a:rPr>
              <a:t>存储器容量</a:t>
            </a:r>
            <a:r>
              <a:rPr lang="zh-CN" altLang="en-US" sz="2200" smtClean="0"/>
              <a:t>：存储器中所有存储单元的总数目，通常用</a:t>
            </a:r>
            <a:r>
              <a:rPr lang="zh-CN" altLang="zh-CN" sz="2200" smtClean="0"/>
              <a:t>KB</a:t>
            </a:r>
            <a:r>
              <a:rPr lang="zh-CN" altLang="en-US" sz="2200" smtClean="0"/>
              <a:t>、</a:t>
            </a:r>
            <a:r>
              <a:rPr lang="zh-CN" altLang="zh-CN" sz="2200" smtClean="0"/>
              <a:t>MB</a:t>
            </a:r>
            <a:r>
              <a:rPr lang="zh-CN" altLang="en-US" sz="2200" smtClean="0"/>
              <a:t>、</a:t>
            </a:r>
            <a:r>
              <a:rPr lang="zh-CN" altLang="zh-CN" sz="2200" smtClean="0"/>
              <a:t>GB</a:t>
            </a:r>
            <a:r>
              <a:rPr lang="zh-CN" altLang="en-US" sz="2200" smtClean="0"/>
              <a:t>、</a:t>
            </a:r>
            <a:r>
              <a:rPr lang="zh-CN" altLang="zh-CN" sz="2200" smtClean="0"/>
              <a:t>TB</a:t>
            </a:r>
            <a:r>
              <a:rPr lang="zh-CN" altLang="en-US" sz="2200" smtClean="0"/>
              <a:t>来表示。其中</a:t>
            </a:r>
            <a:r>
              <a:rPr lang="zh-CN" altLang="zh-CN" sz="2200" smtClean="0"/>
              <a:t>K=2</a:t>
            </a:r>
            <a:r>
              <a:rPr lang="zh-CN" altLang="zh-CN" sz="2200" baseline="30000" smtClean="0"/>
              <a:t>10</a:t>
            </a:r>
            <a:r>
              <a:rPr lang="zh-CN" altLang="en-US" sz="2200" smtClean="0"/>
              <a:t>，</a:t>
            </a:r>
            <a:r>
              <a:rPr lang="zh-CN" altLang="zh-CN" sz="2200" smtClean="0"/>
              <a:t>M=2</a:t>
            </a:r>
            <a:r>
              <a:rPr lang="zh-CN" altLang="zh-CN" sz="2200" baseline="30000" smtClean="0"/>
              <a:t>20</a:t>
            </a:r>
            <a:r>
              <a:rPr lang="zh-CN" altLang="en-US" sz="2200" smtClean="0"/>
              <a:t>，</a:t>
            </a:r>
            <a:r>
              <a:rPr lang="zh-CN" altLang="zh-CN" sz="2200" smtClean="0"/>
              <a:t>G=2</a:t>
            </a:r>
            <a:r>
              <a:rPr lang="zh-CN" altLang="zh-CN" sz="2200" baseline="30000" smtClean="0"/>
              <a:t>30</a:t>
            </a:r>
            <a:r>
              <a:rPr lang="zh-CN" altLang="en-US" sz="2200" smtClean="0"/>
              <a:t>，</a:t>
            </a:r>
            <a:r>
              <a:rPr lang="zh-CN" altLang="zh-CN" sz="2200" smtClean="0"/>
              <a:t>T=2</a:t>
            </a:r>
            <a:r>
              <a:rPr lang="zh-CN" altLang="zh-CN" sz="2200" baseline="30000" smtClean="0"/>
              <a:t>40</a:t>
            </a:r>
            <a:r>
              <a:rPr lang="zh-CN" altLang="en-US" sz="2200" smtClean="0"/>
              <a:t>，</a:t>
            </a:r>
            <a:r>
              <a:rPr lang="zh-CN" altLang="zh-CN" sz="2200" smtClean="0"/>
              <a:t>B=8</a:t>
            </a:r>
            <a:r>
              <a:rPr lang="zh-CN" altLang="en-US" sz="2200" smtClean="0"/>
              <a:t>位（</a:t>
            </a:r>
            <a:r>
              <a:rPr lang="zh-CN" altLang="zh-CN" sz="2200" smtClean="0"/>
              <a:t>1</a:t>
            </a:r>
            <a:r>
              <a:rPr lang="zh-CN" altLang="en-US" sz="2200" smtClean="0"/>
              <a:t>字节）。存储器容量越大，记忆的二进制数越多。</a:t>
            </a:r>
            <a:endParaRPr lang="en-US" altLang="zh-CN" sz="2200" smtClean="0"/>
          </a:p>
          <a:p>
            <a:pPr algn="just" eaLnBrk="1" hangingPunct="1">
              <a:lnSpc>
                <a:spcPct val="120000"/>
              </a:lnSpc>
              <a:spcBef>
                <a:spcPts val="1200"/>
              </a:spcBef>
            </a:pPr>
            <a:r>
              <a:rPr lang="zh-CN" altLang="en-US" sz="2200" smtClean="0">
                <a:solidFill>
                  <a:srgbClr val="FF0000"/>
                </a:solidFill>
              </a:rPr>
              <a:t>存储器带宽</a:t>
            </a:r>
            <a:r>
              <a:rPr lang="zh-CN" altLang="en-US" sz="2200" smtClean="0"/>
              <a:t>：存储器的速度指标，单位时间内从存储器读出的二进制数信息量，一般用字节数</a:t>
            </a:r>
            <a:r>
              <a:rPr lang="zh-CN" altLang="zh-CN" sz="2200" smtClean="0"/>
              <a:t>/</a:t>
            </a:r>
            <a:r>
              <a:rPr lang="zh-CN" altLang="en-US" sz="2200" smtClean="0"/>
              <a:t>秒表示。</a:t>
            </a:r>
            <a:endParaRPr lang="en-US" altLang="zh-CN" sz="2200" smtClean="0"/>
          </a:p>
          <a:p>
            <a:pPr algn="just" eaLnBrk="1" hangingPunct="1">
              <a:lnSpc>
                <a:spcPct val="120000"/>
              </a:lnSpc>
              <a:spcBef>
                <a:spcPts val="1200"/>
              </a:spcBef>
            </a:pPr>
            <a:r>
              <a:rPr lang="zh-CN" altLang="en-US" sz="2200" smtClean="0">
                <a:solidFill>
                  <a:srgbClr val="FF0000"/>
                </a:solidFill>
              </a:rPr>
              <a:t>主频</a:t>
            </a:r>
            <a:r>
              <a:rPr lang="zh-CN" altLang="zh-CN" sz="2200" smtClean="0">
                <a:solidFill>
                  <a:srgbClr val="FF0000"/>
                </a:solidFill>
              </a:rPr>
              <a:t>/</a:t>
            </a:r>
            <a:r>
              <a:rPr lang="zh-CN" altLang="en-US" sz="2200" smtClean="0">
                <a:solidFill>
                  <a:srgbClr val="FF0000"/>
                </a:solidFill>
              </a:rPr>
              <a:t>时钟周期</a:t>
            </a:r>
            <a:r>
              <a:rPr lang="zh-CN" altLang="en-US" sz="2200" smtClean="0"/>
              <a:t>：</a:t>
            </a:r>
            <a:r>
              <a:rPr lang="zh-CN" altLang="zh-CN" sz="2200" smtClean="0"/>
              <a:t>CPU</a:t>
            </a:r>
            <a:r>
              <a:rPr lang="zh-CN" altLang="en-US" sz="2200" smtClean="0"/>
              <a:t>的工作节拍受主时钟控制，主时钟不断产生固定频率的时钟，主时钟的频率（</a:t>
            </a:r>
            <a:r>
              <a:rPr lang="zh-CN" altLang="zh-CN" sz="2200" smtClean="0"/>
              <a:t>f</a:t>
            </a:r>
            <a:r>
              <a:rPr lang="zh-CN" altLang="en-US" sz="2200" smtClean="0"/>
              <a:t>）叫</a:t>
            </a:r>
            <a:r>
              <a:rPr lang="zh-CN" altLang="zh-CN" sz="2200" smtClean="0"/>
              <a:t>CPU</a:t>
            </a:r>
            <a:r>
              <a:rPr lang="zh-CN" altLang="en-US" sz="2200" smtClean="0"/>
              <a:t>的主频。度量单位是</a:t>
            </a:r>
            <a:r>
              <a:rPr lang="zh-CN" altLang="zh-CN" sz="2200" smtClean="0"/>
              <a:t>MHz</a:t>
            </a:r>
            <a:r>
              <a:rPr lang="zh-CN" altLang="en-US" sz="2200" smtClean="0"/>
              <a:t>（兆赫兹）、</a:t>
            </a:r>
            <a:r>
              <a:rPr lang="zh-CN" altLang="zh-CN" sz="2200" smtClean="0"/>
              <a:t>GHz</a:t>
            </a:r>
            <a:r>
              <a:rPr lang="zh-CN" altLang="en-US" sz="2200" smtClean="0"/>
              <a:t>（吉赫兹）。例如</a:t>
            </a:r>
            <a:r>
              <a:rPr lang="zh-CN" altLang="zh-CN" sz="2200" smtClean="0"/>
              <a:t>Pentium</a:t>
            </a:r>
            <a:r>
              <a:rPr lang="zh-CN" altLang="en-US" sz="2200" smtClean="0"/>
              <a:t>系列机为</a:t>
            </a:r>
            <a:r>
              <a:rPr lang="zh-CN" altLang="zh-CN" sz="2200" smtClean="0"/>
              <a:t>60MHz</a:t>
            </a:r>
            <a:r>
              <a:rPr lang="zh-CN" altLang="en-US" sz="2200" smtClean="0"/>
              <a:t>～</a:t>
            </a:r>
            <a:r>
              <a:rPr lang="zh-CN" altLang="zh-CN" sz="2200" smtClean="0"/>
              <a:t>266MHz</a:t>
            </a:r>
            <a:r>
              <a:rPr lang="zh-CN" altLang="en-US" sz="2200" smtClean="0"/>
              <a:t>，而</a:t>
            </a:r>
            <a:r>
              <a:rPr lang="zh-CN" altLang="zh-CN" sz="2200" smtClean="0"/>
              <a:t>Pentium 4</a:t>
            </a:r>
            <a:r>
              <a:rPr lang="zh-CN" altLang="en-US" sz="2200" smtClean="0"/>
              <a:t>升至</a:t>
            </a:r>
            <a:r>
              <a:rPr lang="zh-CN" altLang="zh-CN" sz="2200" smtClean="0"/>
              <a:t>3.6GHz</a:t>
            </a:r>
            <a:r>
              <a:rPr lang="zh-CN" altLang="en-US" sz="2200" smtClean="0"/>
              <a:t>。</a:t>
            </a:r>
            <a:endParaRPr lang="en-US" altLang="zh-CN" sz="2200" smtClean="0"/>
          </a:p>
          <a:p>
            <a:pPr algn="just" eaLnBrk="1" hangingPunct="1">
              <a:lnSpc>
                <a:spcPct val="120000"/>
              </a:lnSpc>
              <a:spcBef>
                <a:spcPts val="600"/>
              </a:spcBef>
              <a:buFont typeface="Wingdings" panose="05000000000000000000" pitchFamily="2" charset="2"/>
              <a:buNone/>
            </a:pPr>
            <a:r>
              <a:rPr lang="en-US" altLang="zh-CN" sz="2200" smtClean="0"/>
              <a:t>    </a:t>
            </a:r>
            <a:r>
              <a:rPr lang="zh-CN" altLang="en-US" sz="2200" smtClean="0"/>
              <a:t>主频的倒数称为</a:t>
            </a:r>
            <a:r>
              <a:rPr lang="zh-CN" altLang="zh-CN" sz="2200" smtClean="0"/>
              <a:t>CPU</a:t>
            </a:r>
            <a:r>
              <a:rPr lang="zh-CN" altLang="en-US" sz="2200" smtClean="0"/>
              <a:t>时钟周期（</a:t>
            </a:r>
            <a:r>
              <a:rPr lang="zh-CN" altLang="zh-CN" sz="2200" smtClean="0"/>
              <a:t>T</a:t>
            </a:r>
            <a:r>
              <a:rPr lang="zh-CN" altLang="en-US" sz="2200" smtClean="0"/>
              <a:t>），即</a:t>
            </a:r>
            <a:r>
              <a:rPr lang="zh-CN" altLang="zh-CN" sz="2200" smtClean="0"/>
              <a:t>T=1/f</a:t>
            </a:r>
            <a:r>
              <a:rPr lang="zh-CN" altLang="en-US" sz="2200" smtClean="0"/>
              <a:t>，度量单位是微秒、纳秒。</a:t>
            </a:r>
            <a:endParaRPr lang="en-US" altLang="zh-CN" sz="2200" smtClean="0"/>
          </a:p>
          <a:p>
            <a:pPr eaLnBrk="1" hangingPunct="1">
              <a:spcBef>
                <a:spcPts val="1200"/>
              </a:spcBef>
              <a:buFont typeface="Wingdings" panose="05000000000000000000" pitchFamily="2" charset="2"/>
              <a:buNone/>
            </a:pPr>
            <a:r>
              <a:rPr lang="zh-CN" altLang="en-US" smtClean="0"/>
              <a:t/>
            </a:r>
            <a:br>
              <a:rPr lang="zh-CN" altLang="en-US" smtClean="0"/>
            </a:br>
            <a:endParaRPr lang="zh-CN" altLang="en-US" smtClean="0"/>
          </a:p>
        </p:txBody>
      </p:sp>
      <p:sp>
        <p:nvSpPr>
          <p:cNvPr id="33794" name="灯片编号占位符 4"/>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E71990FF-E58F-4C81-B833-77B7517380C3}" type="slidenum">
              <a:rPr lang="en-US" altLang="zh-CN" dirty="0" smtClean="0"/>
              <a:pPr>
                <a:defRPr/>
              </a:pPr>
              <a:t>30</a:t>
            </a:fld>
            <a:endParaRPr lang="en-US" altLang="zh-CN"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noChangeArrowheads="1"/>
          </p:cNvSpPr>
          <p:nvPr>
            <p:ph idx="1"/>
          </p:nvPr>
        </p:nvSpPr>
        <p:spPr>
          <a:xfrm>
            <a:off x="230188" y="188913"/>
            <a:ext cx="7654925" cy="5797550"/>
          </a:xfrm>
        </p:spPr>
        <p:txBody>
          <a:bodyPr/>
          <a:lstStyle/>
          <a:p>
            <a:pPr eaLnBrk="1" hangingPunct="1"/>
            <a:endParaRPr lang="en-US" altLang="zh-CN" sz="2200" smtClean="0"/>
          </a:p>
          <a:p>
            <a:pPr eaLnBrk="1" hangingPunct="1">
              <a:lnSpc>
                <a:spcPct val="120000"/>
              </a:lnSpc>
            </a:pPr>
            <a:r>
              <a:rPr lang="zh-CN" altLang="zh-CN" sz="2200" smtClean="0">
                <a:solidFill>
                  <a:srgbClr val="FF0000"/>
                </a:solidFill>
              </a:rPr>
              <a:t>CPU</a:t>
            </a:r>
            <a:r>
              <a:rPr lang="zh-CN" altLang="en-US" sz="2200" smtClean="0">
                <a:solidFill>
                  <a:srgbClr val="FF0000"/>
                </a:solidFill>
              </a:rPr>
              <a:t>执行时间</a:t>
            </a:r>
            <a:r>
              <a:rPr lang="zh-CN" altLang="en-US" sz="2200" smtClean="0"/>
              <a:t>：表示</a:t>
            </a:r>
            <a:r>
              <a:rPr lang="zh-CN" altLang="zh-CN" sz="2200" smtClean="0"/>
              <a:t>CPU</a:t>
            </a:r>
            <a:r>
              <a:rPr lang="zh-CN" altLang="en-US" sz="2200" smtClean="0"/>
              <a:t>执行一段程序所占用的</a:t>
            </a:r>
            <a:r>
              <a:rPr lang="zh-CN" altLang="zh-CN" sz="2200" smtClean="0"/>
              <a:t>CPU</a:t>
            </a:r>
            <a:r>
              <a:rPr lang="zh-CN" altLang="en-US" sz="2200" smtClean="0"/>
              <a:t>时间，可用下式计算：</a:t>
            </a:r>
            <a:br>
              <a:rPr lang="zh-CN" altLang="en-US" sz="2200" smtClean="0"/>
            </a:br>
            <a:r>
              <a:rPr lang="zh-CN" altLang="zh-CN" sz="2200" smtClean="0"/>
              <a:t>CPU</a:t>
            </a:r>
            <a:r>
              <a:rPr lang="zh-CN" altLang="en-US" sz="2200" smtClean="0"/>
              <a:t>执行时间 ＝ </a:t>
            </a:r>
            <a:r>
              <a:rPr lang="zh-CN" altLang="zh-CN" sz="2200" smtClean="0"/>
              <a:t>CPU</a:t>
            </a:r>
            <a:r>
              <a:rPr lang="zh-CN" altLang="en-US" sz="2200" smtClean="0"/>
              <a:t>时钟周期数 </a:t>
            </a:r>
            <a:r>
              <a:rPr lang="zh-CN" altLang="zh-CN" sz="2200" smtClean="0"/>
              <a:t>× CPU</a:t>
            </a:r>
            <a:r>
              <a:rPr lang="zh-CN" altLang="en-US" sz="2200" smtClean="0"/>
              <a:t>时钟周期长</a:t>
            </a:r>
            <a:endParaRPr lang="en-US" altLang="zh-CN" sz="2200" smtClean="0"/>
          </a:p>
          <a:p>
            <a:pPr eaLnBrk="1" hangingPunct="1">
              <a:lnSpc>
                <a:spcPct val="120000"/>
              </a:lnSpc>
              <a:spcBef>
                <a:spcPts val="2400"/>
              </a:spcBef>
            </a:pPr>
            <a:r>
              <a:rPr lang="zh-CN" altLang="zh-CN" sz="2200" smtClean="0">
                <a:solidFill>
                  <a:srgbClr val="FF0000"/>
                </a:solidFill>
              </a:rPr>
              <a:t>CPI</a:t>
            </a:r>
            <a:r>
              <a:rPr lang="zh-CN" altLang="en-US" sz="2200" smtClean="0"/>
              <a:t>：表示每条指令周期数，即执行一条指令所需的平均时钟周期数。用下式计算：</a:t>
            </a:r>
            <a:br>
              <a:rPr lang="zh-CN" altLang="en-US" sz="2200" smtClean="0"/>
            </a:br>
            <a:r>
              <a:rPr lang="en-US" altLang="zh-CN" sz="2200" smtClean="0"/>
              <a:t>          </a:t>
            </a:r>
            <a:r>
              <a:rPr lang="zh-CN" altLang="zh-CN" sz="2200" smtClean="0"/>
              <a:t>CPI </a:t>
            </a:r>
            <a:r>
              <a:rPr lang="zh-CN" altLang="en-US" sz="2200" smtClean="0"/>
              <a:t>＝</a:t>
            </a:r>
            <a:r>
              <a:rPr lang="en-US" altLang="zh-CN" sz="2200" smtClean="0"/>
              <a:t>  </a:t>
            </a:r>
            <a:r>
              <a:rPr lang="zh-CN" altLang="en-US" sz="2200" smtClean="0"/>
              <a:t>执行某段程序所需的</a:t>
            </a:r>
            <a:r>
              <a:rPr lang="zh-CN" altLang="zh-CN" sz="2200" smtClean="0"/>
              <a:t>CPU</a:t>
            </a:r>
            <a:r>
              <a:rPr lang="zh-CN" altLang="en-US" sz="2200" smtClean="0"/>
              <a:t>时钟周期数</a:t>
            </a:r>
            <a:r>
              <a:rPr lang="en-US" altLang="zh-CN" sz="2200" smtClean="0"/>
              <a:t> /</a:t>
            </a:r>
            <a:r>
              <a:rPr lang="zh-CN" altLang="zh-CN" sz="2200" smtClean="0"/>
              <a:t/>
            </a:r>
            <a:br>
              <a:rPr lang="zh-CN" altLang="zh-CN" sz="2200" smtClean="0"/>
            </a:br>
            <a:r>
              <a:rPr lang="zh-CN" altLang="en-US" sz="2200" smtClean="0"/>
              <a:t>　　　</a:t>
            </a:r>
            <a:r>
              <a:rPr lang="en-US" altLang="zh-CN" sz="2200" smtClean="0"/>
              <a:t>            </a:t>
            </a:r>
            <a:r>
              <a:rPr lang="zh-CN" altLang="en-US" sz="2200" smtClean="0"/>
              <a:t>该程序包含的指令条数 　　</a:t>
            </a:r>
            <a:endParaRPr lang="en-US" altLang="zh-CN" sz="2200" smtClean="0"/>
          </a:p>
          <a:p>
            <a:pPr eaLnBrk="1" hangingPunct="1">
              <a:lnSpc>
                <a:spcPct val="120000"/>
              </a:lnSpc>
              <a:spcBef>
                <a:spcPts val="2400"/>
              </a:spcBef>
            </a:pPr>
            <a:r>
              <a:rPr lang="zh-CN" altLang="zh-CN" sz="2200" smtClean="0">
                <a:solidFill>
                  <a:srgbClr val="FF0000"/>
                </a:solidFill>
              </a:rPr>
              <a:t>MIPS</a:t>
            </a:r>
            <a:r>
              <a:rPr lang="zh-CN" altLang="en-US" sz="2200" smtClean="0"/>
              <a:t>：表示每秒百万条指令数，用下式计算：</a:t>
            </a:r>
            <a:br>
              <a:rPr lang="zh-CN" altLang="en-US" sz="2200" smtClean="0"/>
            </a:br>
            <a:r>
              <a:rPr lang="en-US" altLang="zh-CN" sz="2200" smtClean="0"/>
              <a:t>           </a:t>
            </a:r>
            <a:r>
              <a:rPr lang="zh-CN" altLang="zh-CN" sz="2200" smtClean="0"/>
              <a:t>MIPS </a:t>
            </a:r>
            <a:r>
              <a:rPr lang="zh-CN" altLang="en-US" sz="2200" smtClean="0"/>
              <a:t>＝指令条数</a:t>
            </a:r>
            <a:r>
              <a:rPr lang="en-US" altLang="zh-CN" sz="2200" smtClean="0"/>
              <a:t> / (</a:t>
            </a:r>
            <a:r>
              <a:rPr lang="zh-CN" altLang="en-US" sz="2200" smtClean="0"/>
              <a:t>程序执行时间 </a:t>
            </a:r>
            <a:r>
              <a:rPr lang="zh-CN" altLang="zh-CN" sz="2200" smtClean="0"/>
              <a:t>× 10</a:t>
            </a:r>
            <a:r>
              <a:rPr lang="zh-CN" altLang="zh-CN" sz="2200" baseline="30000" smtClean="0"/>
              <a:t>6</a:t>
            </a:r>
            <a:r>
              <a:rPr lang="zh-CN" altLang="zh-CN" sz="2200" smtClean="0"/>
              <a:t> </a:t>
            </a:r>
            <a:r>
              <a:rPr lang="en-US" altLang="zh-CN" sz="2200" smtClean="0"/>
              <a:t>)</a:t>
            </a:r>
          </a:p>
          <a:p>
            <a:pPr eaLnBrk="1" hangingPunct="1">
              <a:lnSpc>
                <a:spcPct val="120000"/>
              </a:lnSpc>
              <a:buFont typeface="Wingdings" panose="05000000000000000000" pitchFamily="2" charset="2"/>
              <a:buNone/>
            </a:pPr>
            <a:r>
              <a:rPr lang="en-US" altLang="zh-CN" sz="2200" smtClean="0"/>
              <a:t>                        </a:t>
            </a:r>
            <a:r>
              <a:rPr lang="zh-CN" altLang="zh-CN" sz="2200" smtClean="0"/>
              <a:t> </a:t>
            </a:r>
            <a:r>
              <a:rPr lang="zh-CN" altLang="en-US" sz="2200" smtClean="0"/>
              <a:t>＝</a:t>
            </a:r>
            <a:r>
              <a:rPr lang="en-US" altLang="zh-CN" sz="2200" smtClean="0"/>
              <a:t> </a:t>
            </a:r>
            <a:r>
              <a:rPr lang="zh-CN" altLang="en-US" sz="2200" smtClean="0"/>
              <a:t>时钟频率</a:t>
            </a:r>
            <a:r>
              <a:rPr lang="en-US" altLang="zh-CN" sz="2200" smtClean="0"/>
              <a:t> / (</a:t>
            </a:r>
            <a:r>
              <a:rPr lang="zh-CN" altLang="zh-CN" sz="2200" smtClean="0"/>
              <a:t>CPI × 10</a:t>
            </a:r>
            <a:r>
              <a:rPr lang="zh-CN" altLang="zh-CN" sz="2200" baseline="30000" smtClean="0"/>
              <a:t>6</a:t>
            </a:r>
            <a:r>
              <a:rPr lang="zh-CN" altLang="zh-CN" sz="2200" smtClean="0"/>
              <a:t> </a:t>
            </a:r>
            <a:r>
              <a:rPr lang="en-US" altLang="zh-CN" sz="2200" smtClean="0"/>
              <a:t>)</a:t>
            </a:r>
          </a:p>
          <a:p>
            <a:pPr eaLnBrk="1" hangingPunct="1">
              <a:lnSpc>
                <a:spcPct val="120000"/>
              </a:lnSpc>
              <a:buFont typeface="Wingdings" panose="05000000000000000000" pitchFamily="2" charset="2"/>
              <a:buNone/>
            </a:pPr>
            <a:r>
              <a:rPr lang="en-US" altLang="zh-CN" sz="2400" smtClean="0"/>
              <a:t>              </a:t>
            </a:r>
            <a:r>
              <a:rPr lang="zh-CN" altLang="en-US" sz="2400" smtClean="0"/>
              <a:t>程序执行时间</a:t>
            </a:r>
            <a:r>
              <a:rPr lang="zh-CN" altLang="zh-CN" sz="2400" smtClean="0"/>
              <a:t>Te</a:t>
            </a:r>
            <a:r>
              <a:rPr lang="zh-CN" altLang="en-US" sz="2400" smtClean="0"/>
              <a:t>为：</a:t>
            </a:r>
            <a:br>
              <a:rPr lang="zh-CN" altLang="en-US" sz="2400" smtClean="0"/>
            </a:br>
            <a:r>
              <a:rPr lang="en-US" altLang="zh-CN" sz="2400" smtClean="0"/>
              <a:t>               </a:t>
            </a:r>
            <a:r>
              <a:rPr lang="zh-CN" altLang="zh-CN" sz="2400" smtClean="0"/>
              <a:t>Te </a:t>
            </a:r>
            <a:r>
              <a:rPr lang="zh-CN" altLang="en-US" sz="2400" smtClean="0"/>
              <a:t>＝指令条数</a:t>
            </a:r>
            <a:r>
              <a:rPr lang="en-US" altLang="zh-CN" sz="2400" smtClean="0"/>
              <a:t> / (</a:t>
            </a:r>
            <a:r>
              <a:rPr lang="zh-CN" altLang="zh-CN" sz="2400" smtClean="0"/>
              <a:t>MIPS × 10</a:t>
            </a:r>
            <a:r>
              <a:rPr lang="zh-CN" altLang="zh-CN" sz="2400" baseline="30000" smtClean="0"/>
              <a:t>6</a:t>
            </a:r>
            <a:r>
              <a:rPr lang="zh-CN" altLang="zh-CN" sz="2400" smtClean="0"/>
              <a:t> </a:t>
            </a:r>
            <a:r>
              <a:rPr lang="en-US" altLang="zh-CN" sz="2400" smtClean="0"/>
              <a:t>)</a:t>
            </a:r>
            <a:endParaRPr lang="zh-CN" altLang="en-US" sz="2200" smtClean="0"/>
          </a:p>
        </p:txBody>
      </p:sp>
      <p:sp>
        <p:nvSpPr>
          <p:cNvPr id="34819" name="灯片编号占位符 4"/>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D445DA3F-B44F-42CB-9F11-8345A25C013C}" type="slidenum">
              <a:rPr lang="en-US" altLang="zh-CN" dirty="0" smtClean="0"/>
              <a:pPr>
                <a:defRPr/>
              </a:pPr>
              <a:t>31</a:t>
            </a:fld>
            <a:endParaRPr lang="en-US" altLang="zh-CN"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p:cNvSpPr>
            <a:spLocks noGrp="1" noChangeArrowheads="1"/>
          </p:cNvSpPr>
          <p:nvPr>
            <p:ph idx="1"/>
          </p:nvPr>
        </p:nvSpPr>
        <p:spPr>
          <a:xfrm>
            <a:off x="230188" y="333375"/>
            <a:ext cx="7654925" cy="5797550"/>
          </a:xfrm>
        </p:spPr>
        <p:txBody>
          <a:bodyPr/>
          <a:lstStyle/>
          <a:p>
            <a:pPr eaLnBrk="1" hangingPunct="1"/>
            <a:r>
              <a:rPr lang="zh-CN" altLang="zh-CN" sz="2400" smtClean="0">
                <a:solidFill>
                  <a:srgbClr val="FF0000"/>
                </a:solidFill>
              </a:rPr>
              <a:t>MFLOPS</a:t>
            </a:r>
            <a:r>
              <a:rPr lang="zh-CN" altLang="en-US" sz="2400" smtClean="0"/>
              <a:t>：表示每秒百万次浮点操作次数，用下式计算：</a:t>
            </a:r>
            <a:br>
              <a:rPr lang="zh-CN" altLang="en-US" sz="2400" smtClean="0"/>
            </a:br>
            <a:r>
              <a:rPr lang="en-US" altLang="zh-CN" sz="2400" smtClean="0"/>
              <a:t>        </a:t>
            </a:r>
            <a:r>
              <a:rPr lang="zh-CN" altLang="zh-CN" sz="2400" smtClean="0"/>
              <a:t>MFLOPS </a:t>
            </a:r>
            <a:r>
              <a:rPr lang="zh-CN" altLang="en-US" sz="2400" smtClean="0"/>
              <a:t>＝</a:t>
            </a:r>
            <a:r>
              <a:rPr lang="en-US" altLang="zh-CN" sz="2400" smtClean="0"/>
              <a:t>  </a:t>
            </a:r>
            <a:r>
              <a:rPr lang="zh-CN" altLang="en-US" sz="2400" smtClean="0"/>
              <a:t>程序中的浮点操作次数</a:t>
            </a:r>
            <a:r>
              <a:rPr lang="en-US" altLang="zh-CN" sz="2400" smtClean="0"/>
              <a:t> / (</a:t>
            </a:r>
            <a:r>
              <a:rPr lang="zh-CN" altLang="en-US" sz="2400" smtClean="0"/>
              <a:t>程序执</a:t>
            </a:r>
            <a:r>
              <a:rPr lang="en-US" altLang="zh-CN" sz="2400" smtClean="0"/>
              <a:t>   </a:t>
            </a:r>
          </a:p>
          <a:p>
            <a:pPr eaLnBrk="1" hangingPunct="1">
              <a:buFont typeface="Wingdings" panose="05000000000000000000" pitchFamily="2" charset="2"/>
              <a:buNone/>
            </a:pPr>
            <a:r>
              <a:rPr lang="en-US" altLang="zh-CN" sz="2400" smtClean="0"/>
              <a:t>                                   </a:t>
            </a:r>
            <a:r>
              <a:rPr lang="zh-CN" altLang="en-US" sz="2400" smtClean="0"/>
              <a:t>行时间 </a:t>
            </a:r>
            <a:r>
              <a:rPr lang="zh-CN" altLang="zh-CN" sz="2400" smtClean="0"/>
              <a:t>× 10</a:t>
            </a:r>
            <a:r>
              <a:rPr lang="zh-CN" altLang="zh-CN" sz="2400" baseline="30000" smtClean="0"/>
              <a:t>6</a:t>
            </a:r>
            <a:r>
              <a:rPr lang="zh-CN" altLang="zh-CN" sz="2400" smtClean="0"/>
              <a:t> </a:t>
            </a:r>
            <a:r>
              <a:rPr lang="en-US" altLang="zh-CN" sz="2400" smtClean="0"/>
              <a:t>)</a:t>
            </a:r>
          </a:p>
          <a:p>
            <a:pPr eaLnBrk="1" hangingPunct="1">
              <a:buFont typeface="Wingdings" panose="05000000000000000000" pitchFamily="2" charset="2"/>
              <a:buNone/>
            </a:pPr>
            <a:endParaRPr lang="en-US" altLang="zh-CN" sz="2400" smtClean="0"/>
          </a:p>
          <a:p>
            <a:pPr eaLnBrk="1" hangingPunct="1">
              <a:lnSpc>
                <a:spcPct val="120000"/>
              </a:lnSpc>
              <a:buFont typeface="Wingdings" panose="05000000000000000000" pitchFamily="2" charset="2"/>
              <a:buNone/>
            </a:pPr>
            <a:r>
              <a:rPr lang="en-US" altLang="zh-CN" sz="2400" smtClean="0"/>
              <a:t>           </a:t>
            </a:r>
            <a:r>
              <a:rPr lang="zh-CN" altLang="zh-CN" sz="2400" smtClean="0"/>
              <a:t>MIPS</a:t>
            </a:r>
            <a:r>
              <a:rPr lang="zh-CN" altLang="en-US" sz="2400" smtClean="0"/>
              <a:t>是单位时间内的执行指令数，所以</a:t>
            </a:r>
            <a:r>
              <a:rPr lang="zh-CN" altLang="zh-CN" sz="2400" smtClean="0"/>
              <a:t>MIPS</a:t>
            </a:r>
            <a:r>
              <a:rPr lang="zh-CN" altLang="en-US" sz="2400" smtClean="0"/>
              <a:t>值越高说明机器速度越快。</a:t>
            </a:r>
            <a:br>
              <a:rPr lang="zh-CN" altLang="en-US" sz="2400" smtClean="0"/>
            </a:br>
            <a:r>
              <a:rPr lang="zh-CN" altLang="en-US" sz="2400" smtClean="0"/>
              <a:t>　　</a:t>
            </a:r>
            <a:r>
              <a:rPr lang="zh-CN" altLang="zh-CN" sz="2400" smtClean="0"/>
              <a:t>MFLOPS</a:t>
            </a:r>
            <a:r>
              <a:rPr lang="zh-CN" altLang="en-US" sz="2400" smtClean="0"/>
              <a:t>是基于操作而非指令的，只能用来衡量机器浮点操作的性能，而不能体现机器的整体性能。</a:t>
            </a:r>
            <a:endParaRPr lang="en-US" altLang="zh-CN" sz="2400" smtClean="0"/>
          </a:p>
          <a:p>
            <a:pPr eaLnBrk="1" hangingPunct="1">
              <a:buFont typeface="Wingdings" panose="05000000000000000000" pitchFamily="2" charset="2"/>
              <a:buNone/>
            </a:pPr>
            <a:endParaRPr lang="en-US" altLang="zh-CN" sz="2400" smtClean="0"/>
          </a:p>
          <a:p>
            <a:pPr eaLnBrk="1" hangingPunct="1">
              <a:lnSpc>
                <a:spcPct val="120000"/>
              </a:lnSpc>
            </a:pPr>
            <a:r>
              <a:rPr lang="zh-CN" altLang="zh-CN" sz="2400" smtClean="0">
                <a:solidFill>
                  <a:srgbClr val="FF0000"/>
                </a:solidFill>
              </a:rPr>
              <a:t>TFLOPS</a:t>
            </a:r>
            <a:r>
              <a:rPr lang="en-US" altLang="zh-CN" sz="2400" smtClean="0"/>
              <a:t>: </a:t>
            </a:r>
            <a:r>
              <a:rPr lang="zh-CN" altLang="en-US" sz="2400" smtClean="0"/>
              <a:t>表示每秒万亿次浮点操作次数，该技术指标一般在超级计算机中使用。</a:t>
            </a:r>
            <a:br>
              <a:rPr lang="zh-CN" altLang="en-US" sz="2400" smtClean="0"/>
            </a:br>
            <a:endParaRPr lang="en-US" altLang="zh-CN" sz="2200" smtClean="0"/>
          </a:p>
        </p:txBody>
      </p:sp>
      <p:sp>
        <p:nvSpPr>
          <p:cNvPr id="35843" name="灯片编号占位符 4"/>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103A6F64-F476-4FA4-9897-1F97E9965763}" type="slidenum">
              <a:rPr lang="en-US" altLang="zh-CN" dirty="0" smtClean="0"/>
              <a:pPr>
                <a:defRPr/>
              </a:pPr>
              <a:t>32</a:t>
            </a:fld>
            <a:endParaRPr lang="en-US" altLang="zh-CN"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p:cNvSpPr>
            <a:spLocks noGrp="1" noChangeArrowheads="1"/>
          </p:cNvSpPr>
          <p:nvPr>
            <p:ph idx="1"/>
          </p:nvPr>
        </p:nvSpPr>
        <p:spPr>
          <a:xfrm>
            <a:off x="214313" y="428625"/>
            <a:ext cx="7786687" cy="5702300"/>
          </a:xfrm>
        </p:spPr>
        <p:txBody>
          <a:bodyPr/>
          <a:lstStyle/>
          <a:p>
            <a:pPr marL="0" indent="0">
              <a:lnSpc>
                <a:spcPct val="120000"/>
              </a:lnSpc>
              <a:buFont typeface="Wingdings" panose="05000000000000000000" pitchFamily="2" charset="2"/>
              <a:buNone/>
              <a:defRPr/>
            </a:pPr>
            <a:r>
              <a:rPr lang="zh-CN" altLang="en-US" sz="2600" dirty="0" smtClean="0"/>
              <a:t>例</a:t>
            </a:r>
            <a:r>
              <a:rPr lang="zh-CN" altLang="zh-CN" sz="2600" dirty="0" smtClean="0"/>
              <a:t>1.1</a:t>
            </a:r>
            <a:r>
              <a:rPr lang="zh-CN" altLang="en-US" sz="2600" dirty="0" smtClean="0"/>
              <a:t>：对于一个给定的程序，</a:t>
            </a:r>
            <a:r>
              <a:rPr lang="zh-CN" altLang="zh-CN" sz="2600" dirty="0" smtClean="0"/>
              <a:t>I</a:t>
            </a:r>
            <a:r>
              <a:rPr lang="zh-CN" altLang="zh-CN" sz="2600" baseline="-25000" dirty="0" smtClean="0"/>
              <a:t>N</a:t>
            </a:r>
            <a:r>
              <a:rPr lang="zh-CN" altLang="en-US" sz="2600" dirty="0" smtClean="0"/>
              <a:t>表示执行程序中的指令总数，</a:t>
            </a:r>
            <a:r>
              <a:rPr lang="zh-CN" altLang="zh-CN" sz="2600" dirty="0" smtClean="0"/>
              <a:t>t</a:t>
            </a:r>
            <a:r>
              <a:rPr lang="zh-CN" altLang="zh-CN" sz="2600" baseline="-25000" dirty="0" smtClean="0"/>
              <a:t>CPU</a:t>
            </a:r>
            <a:r>
              <a:rPr lang="zh-CN" altLang="en-US" sz="2600" dirty="0" smtClean="0"/>
              <a:t>表示执行该程序所需的</a:t>
            </a:r>
            <a:r>
              <a:rPr lang="zh-CN" altLang="zh-CN" sz="2600" dirty="0" smtClean="0"/>
              <a:t>CPU</a:t>
            </a:r>
            <a:r>
              <a:rPr lang="zh-CN" altLang="en-US" sz="2600" dirty="0" smtClean="0"/>
              <a:t>时间，</a:t>
            </a:r>
            <a:r>
              <a:rPr lang="zh-CN" altLang="zh-CN" sz="2600" dirty="0" smtClean="0"/>
              <a:t>T</a:t>
            </a:r>
            <a:r>
              <a:rPr lang="zh-CN" altLang="en-US" sz="2600" dirty="0" smtClean="0"/>
              <a:t>为时钟周期，</a:t>
            </a:r>
            <a:r>
              <a:rPr lang="zh-CN" altLang="zh-CN" sz="2600" dirty="0" smtClean="0"/>
              <a:t>f</a:t>
            </a:r>
            <a:r>
              <a:rPr lang="zh-CN" altLang="en-US" sz="2600" dirty="0" smtClean="0"/>
              <a:t>为时钟频率（</a:t>
            </a:r>
            <a:r>
              <a:rPr lang="zh-CN" altLang="zh-CN" sz="2600" dirty="0" smtClean="0"/>
              <a:t>T</a:t>
            </a:r>
            <a:r>
              <a:rPr lang="zh-CN" altLang="en-US" sz="2600" dirty="0" smtClean="0"/>
              <a:t>的倒数），</a:t>
            </a:r>
            <a:r>
              <a:rPr lang="zh-CN" altLang="zh-CN" sz="2600" dirty="0" smtClean="0"/>
              <a:t>N</a:t>
            </a:r>
            <a:r>
              <a:rPr lang="zh-CN" altLang="zh-CN" sz="2600" baseline="-25000" dirty="0" smtClean="0"/>
              <a:t>C</a:t>
            </a:r>
            <a:r>
              <a:rPr lang="zh-CN" altLang="en-US" sz="2600" dirty="0" smtClean="0"/>
              <a:t>为</a:t>
            </a:r>
            <a:r>
              <a:rPr lang="zh-CN" altLang="zh-CN" sz="2600" dirty="0" smtClean="0"/>
              <a:t>CPU</a:t>
            </a:r>
            <a:r>
              <a:rPr lang="zh-CN" altLang="en-US" sz="2600" dirty="0" smtClean="0"/>
              <a:t>时钟周期数。</a:t>
            </a:r>
            <a:endParaRPr lang="en-US" altLang="zh-CN" sz="2600" dirty="0" smtClean="0"/>
          </a:p>
          <a:p>
            <a:pPr marL="0" indent="633413">
              <a:lnSpc>
                <a:spcPct val="120000"/>
              </a:lnSpc>
              <a:buFont typeface="Wingdings" panose="05000000000000000000" pitchFamily="2" charset="2"/>
              <a:buNone/>
              <a:defRPr/>
            </a:pPr>
            <a:r>
              <a:rPr lang="zh-CN" altLang="en-US" sz="2600" dirty="0" smtClean="0"/>
              <a:t>设</a:t>
            </a:r>
            <a:r>
              <a:rPr lang="zh-CN" altLang="zh-CN" sz="2600" dirty="0" smtClean="0"/>
              <a:t>CPI</a:t>
            </a:r>
            <a:r>
              <a:rPr lang="zh-CN" altLang="en-US" sz="2600" dirty="0" smtClean="0"/>
              <a:t>表示每条指令的平均时钟周期数，</a:t>
            </a:r>
            <a:r>
              <a:rPr lang="zh-CN" altLang="zh-CN" sz="2600" dirty="0" smtClean="0"/>
              <a:t>MIPS</a:t>
            </a:r>
            <a:r>
              <a:rPr lang="zh-CN" altLang="en-US" sz="2600" dirty="0" smtClean="0"/>
              <a:t>表示每秒钟执行的百万条指令数，请写出如下四种参数的表达式：</a:t>
            </a:r>
            <a:br>
              <a:rPr lang="zh-CN" altLang="en-US" sz="2600" dirty="0" smtClean="0"/>
            </a:br>
            <a:r>
              <a:rPr lang="zh-CN" altLang="en-US" sz="2600" dirty="0" smtClean="0"/>
              <a:t>       </a:t>
            </a:r>
            <a:r>
              <a:rPr lang="zh-CN" altLang="zh-CN" sz="2600" dirty="0" smtClean="0"/>
              <a:t>(1) t</a:t>
            </a:r>
            <a:r>
              <a:rPr lang="zh-CN" altLang="zh-CN" sz="2600" baseline="-25000" dirty="0" smtClean="0"/>
              <a:t>CPU</a:t>
            </a:r>
            <a:r>
              <a:rPr lang="zh-CN" altLang="en-US" sz="2600" dirty="0" smtClean="0"/>
              <a:t>　</a:t>
            </a:r>
            <a:r>
              <a:rPr lang="zh-CN" altLang="zh-CN" sz="2600" dirty="0" smtClean="0"/>
              <a:t>(2) CPI</a:t>
            </a:r>
            <a:r>
              <a:rPr lang="zh-CN" altLang="en-US" sz="2600" dirty="0" smtClean="0"/>
              <a:t>　</a:t>
            </a:r>
            <a:r>
              <a:rPr lang="zh-CN" altLang="zh-CN" sz="2600" dirty="0" smtClean="0"/>
              <a:t>(3) MIPS</a:t>
            </a:r>
            <a:r>
              <a:rPr lang="zh-CN" altLang="en-US" sz="2600" dirty="0" smtClean="0"/>
              <a:t>　</a:t>
            </a:r>
            <a:r>
              <a:rPr lang="zh-CN" altLang="zh-CN" sz="2600" dirty="0" smtClean="0"/>
              <a:t>(4) N</a:t>
            </a:r>
            <a:r>
              <a:rPr lang="zh-CN" altLang="zh-CN" sz="2600" baseline="-25000" dirty="0" smtClean="0"/>
              <a:t>C</a:t>
            </a:r>
            <a:endParaRPr lang="zh-CN" altLang="en-US" sz="2600" dirty="0" smtClean="0"/>
          </a:p>
        </p:txBody>
      </p:sp>
      <p:sp>
        <p:nvSpPr>
          <p:cNvPr id="36867" name="灯片编号占位符 4"/>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C30FB1BC-A813-4C6A-83EC-723A84D5C472}" type="slidenum">
              <a:rPr lang="en-US" altLang="zh-CN" dirty="0" smtClean="0"/>
              <a:pPr>
                <a:defRPr/>
              </a:pPr>
              <a:t>33</a:t>
            </a:fld>
            <a:endParaRPr lang="en-US" altLang="zh-CN"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4"/>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E9B43D22-B97B-41A6-9C48-312159367BAF}" type="slidenum">
              <a:rPr lang="en-US" altLang="zh-CN" dirty="0" smtClean="0"/>
              <a:pPr>
                <a:defRPr/>
              </a:pPr>
              <a:t>34</a:t>
            </a:fld>
            <a:endParaRPr lang="en-US" altLang="zh-CN" smtClean="0"/>
          </a:p>
        </p:txBody>
      </p:sp>
      <p:pic>
        <p:nvPicPr>
          <p:cNvPr id="54275" name="Picture 2" descr="H:\授课课程\计算机组成原理\电子教材\白中英《计算机组成原理》第五版附带光盘\电子教案PPT\chp1.files\eg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333500"/>
            <a:ext cx="8929688"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4276" name="直接连接符 7"/>
          <p:cNvCxnSpPr>
            <a:cxnSpLocks noChangeShapeType="1"/>
          </p:cNvCxnSpPr>
          <p:nvPr/>
        </p:nvCxnSpPr>
        <p:spPr bwMode="auto">
          <a:xfrm rot="5400000">
            <a:off x="2500313" y="1857375"/>
            <a:ext cx="428625" cy="142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3"/>
          <p:cNvSpPr>
            <a:spLocks noGrp="1" noChangeArrowheads="1"/>
          </p:cNvSpPr>
          <p:nvPr>
            <p:ph type="title"/>
          </p:nvPr>
        </p:nvSpPr>
        <p:spPr>
          <a:xfrm>
            <a:off x="457200" y="122238"/>
            <a:ext cx="7543800" cy="1074737"/>
          </a:xfrm>
        </p:spPr>
        <p:txBody>
          <a:bodyPr/>
          <a:lstStyle/>
          <a:p>
            <a:r>
              <a:rPr lang="zh-CN" altLang="en-US" smtClean="0"/>
              <a:t>例</a:t>
            </a:r>
            <a:r>
              <a:rPr lang="en-US" altLang="zh-CN" smtClean="0"/>
              <a:t>1.2</a:t>
            </a:r>
            <a:endParaRPr lang="zh-CN" altLang="en-US" smtClean="0"/>
          </a:p>
        </p:txBody>
      </p:sp>
      <p:sp>
        <p:nvSpPr>
          <p:cNvPr id="55299" name="内容占位符 4"/>
          <p:cNvSpPr>
            <a:spLocks noGrp="1" noChangeArrowheads="1"/>
          </p:cNvSpPr>
          <p:nvPr>
            <p:ph idx="1"/>
          </p:nvPr>
        </p:nvSpPr>
        <p:spPr>
          <a:xfrm>
            <a:off x="457200" y="1557338"/>
            <a:ext cx="8229600" cy="4573587"/>
          </a:xfrm>
        </p:spPr>
        <p:txBody>
          <a:bodyPr/>
          <a:lstStyle/>
          <a:p>
            <a:r>
              <a:rPr lang="zh-CN" altLang="en-US" smtClean="0"/>
              <a:t>当作课后作业</a:t>
            </a:r>
            <a:endParaRPr lang="en-US" altLang="zh-CN" smtClean="0"/>
          </a:p>
          <a:p>
            <a:r>
              <a:rPr lang="zh-CN" altLang="en-US" smtClean="0"/>
              <a:t>加深关键概念的理解与计算，需掌握</a:t>
            </a:r>
          </a:p>
        </p:txBody>
      </p:sp>
      <p:sp>
        <p:nvSpPr>
          <p:cNvPr id="38916" name="灯片编号占位符 2"/>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C08F7F9C-7DE2-4627-8AF5-3C6FC4666BAE}" type="slidenum">
              <a:rPr lang="en-US" altLang="zh-CN" dirty="0" smtClean="0"/>
              <a:pPr>
                <a:defRPr/>
              </a:pPr>
              <a:t>35</a:t>
            </a:fld>
            <a:endParaRPr lang="en-US" altLang="zh-CN"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7A61B4EB-1AB7-47E0-BE0B-F3E63E99EDD7}" type="slidenum">
              <a:rPr lang="en-US" altLang="zh-CN" dirty="0" smtClean="0"/>
              <a:pPr>
                <a:defRPr/>
              </a:pPr>
              <a:t>36</a:t>
            </a:fld>
            <a:endParaRPr lang="en-US" altLang="zh-CN" smtClean="0"/>
          </a:p>
        </p:txBody>
      </p:sp>
      <p:sp>
        <p:nvSpPr>
          <p:cNvPr id="56323" name="Rectangle 2"/>
          <p:cNvSpPr>
            <a:spLocks noGrp="1" noChangeArrowheads="1"/>
          </p:cNvSpPr>
          <p:nvPr>
            <p:ph type="title"/>
          </p:nvPr>
        </p:nvSpPr>
        <p:spPr>
          <a:xfrm>
            <a:off x="457200" y="122238"/>
            <a:ext cx="7543800" cy="930275"/>
          </a:xfrm>
        </p:spPr>
        <p:txBody>
          <a:bodyPr/>
          <a:lstStyle/>
          <a:p>
            <a:pPr eaLnBrk="1" hangingPunct="1"/>
            <a:r>
              <a:rPr lang="en-US" altLang="zh-CN" smtClean="0"/>
              <a:t>1.3</a:t>
            </a:r>
            <a:r>
              <a:rPr lang="zh-CN" altLang="en-US" smtClean="0"/>
              <a:t>计算机的硬件</a:t>
            </a:r>
          </a:p>
        </p:txBody>
      </p:sp>
      <p:sp>
        <p:nvSpPr>
          <p:cNvPr id="56324" name="Rectangle 3"/>
          <p:cNvSpPr>
            <a:spLocks noGrp="1" noChangeArrowheads="1"/>
          </p:cNvSpPr>
          <p:nvPr>
            <p:ph idx="1"/>
          </p:nvPr>
        </p:nvSpPr>
        <p:spPr>
          <a:xfrm>
            <a:off x="179388" y="1177925"/>
            <a:ext cx="8229600" cy="4411663"/>
          </a:xfrm>
        </p:spPr>
        <p:txBody>
          <a:bodyPr/>
          <a:lstStyle/>
          <a:p>
            <a:pPr eaLnBrk="1" hangingPunct="1">
              <a:buFont typeface="Wingdings" panose="05000000000000000000" pitchFamily="2" charset="2"/>
              <a:buNone/>
            </a:pPr>
            <a:r>
              <a:rPr lang="zh-CN" altLang="en-US" sz="2800" smtClean="0"/>
              <a:t>一、硬件组成要素</a:t>
            </a:r>
          </a:p>
          <a:p>
            <a:pPr eaLnBrk="1" hangingPunct="1">
              <a:spcBef>
                <a:spcPts val="1800"/>
              </a:spcBef>
              <a:buFont typeface="Wingdings" panose="05000000000000000000" pitchFamily="2" charset="2"/>
              <a:buNone/>
            </a:pPr>
            <a:r>
              <a:rPr lang="zh-CN" altLang="en-US" sz="2800" smtClean="0"/>
              <a:t>		 通过一个例子我们来了解数字计算机的主要组成和工作原理。</a:t>
            </a:r>
          </a:p>
          <a:p>
            <a:pPr eaLnBrk="1" hangingPunct="1">
              <a:spcBef>
                <a:spcPts val="1800"/>
              </a:spcBef>
            </a:pPr>
            <a:r>
              <a:rPr lang="zh-CN" altLang="en-US" sz="2800" smtClean="0"/>
              <a:t>假设给一个算盘、一张带有横格的纸和一支笔，要求我们计算</a:t>
            </a:r>
            <a:r>
              <a:rPr lang="en-US" altLang="zh-CN" sz="2800" smtClean="0">
                <a:solidFill>
                  <a:srgbClr val="00B0F0"/>
                </a:solidFill>
              </a:rPr>
              <a:t>y=ax+b-c</a:t>
            </a:r>
            <a:r>
              <a:rPr lang="zh-CN" altLang="en-US" sz="2800" smtClean="0"/>
              <a:t>这样一个题目。</a:t>
            </a:r>
          </a:p>
          <a:p>
            <a:pPr eaLnBrk="1" hangingPunct="1">
              <a:spcBef>
                <a:spcPts val="1800"/>
              </a:spcBef>
            </a:pPr>
            <a:r>
              <a:rPr lang="zh-CN" altLang="en-US" sz="2800" smtClean="0"/>
              <a:t>解题步骤和数据记录在横格纸上，请看过程。</a:t>
            </a:r>
          </a:p>
        </p:txBody>
      </p:sp>
      <p:pic>
        <p:nvPicPr>
          <p:cNvPr id="56325" name="Picture 4" descr="C:\Documents and Settings\chuntao\桌面\算盘.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4508500"/>
            <a:ext cx="3424238"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3"/>
          <p:cNvGrpSpPr>
            <a:grpSpLocks/>
          </p:cNvGrpSpPr>
          <p:nvPr/>
        </p:nvGrpSpPr>
        <p:grpSpPr bwMode="auto">
          <a:xfrm>
            <a:off x="1828800" y="5842000"/>
            <a:ext cx="7315200" cy="395288"/>
            <a:chOff x="930" y="3680"/>
            <a:chExt cx="4608" cy="249"/>
          </a:xfrm>
        </p:grpSpPr>
        <p:sp>
          <p:nvSpPr>
            <p:cNvPr id="57418" name="Rectangle 5"/>
            <p:cNvSpPr>
              <a:spLocks noChangeArrowheads="1"/>
            </p:cNvSpPr>
            <p:nvPr/>
          </p:nvSpPr>
          <p:spPr bwMode="auto">
            <a:xfrm>
              <a:off x="2894" y="3680"/>
              <a:ext cx="264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chemeClr val="tx2"/>
                  </a:solidFill>
                  <a:latin typeface="宋体" panose="02010600030101010101" pitchFamily="2" charset="-122"/>
                </a:rPr>
                <a:t>数据</a:t>
              </a:r>
            </a:p>
          </p:txBody>
        </p:sp>
        <p:sp>
          <p:nvSpPr>
            <p:cNvPr id="57419" name="Rectangle 6"/>
            <p:cNvSpPr>
              <a:spLocks noChangeArrowheads="1"/>
            </p:cNvSpPr>
            <p:nvPr/>
          </p:nvSpPr>
          <p:spPr bwMode="auto">
            <a:xfrm>
              <a:off x="930" y="3680"/>
              <a:ext cx="196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y</a:t>
              </a:r>
            </a:p>
          </p:txBody>
        </p:sp>
      </p:grpSp>
      <p:grpSp>
        <p:nvGrpSpPr>
          <p:cNvPr id="3" name="Group 162"/>
          <p:cNvGrpSpPr>
            <a:grpSpLocks/>
          </p:cNvGrpSpPr>
          <p:nvPr/>
        </p:nvGrpSpPr>
        <p:grpSpPr bwMode="auto">
          <a:xfrm>
            <a:off x="1828800" y="4257675"/>
            <a:ext cx="7315200" cy="1584325"/>
            <a:chOff x="930" y="2682"/>
            <a:chExt cx="4608" cy="998"/>
          </a:xfrm>
        </p:grpSpPr>
        <p:sp>
          <p:nvSpPr>
            <p:cNvPr id="57410" name="Rectangle 8"/>
            <p:cNvSpPr>
              <a:spLocks noChangeArrowheads="1"/>
            </p:cNvSpPr>
            <p:nvPr/>
          </p:nvSpPr>
          <p:spPr bwMode="auto">
            <a:xfrm>
              <a:off x="2894" y="3430"/>
              <a:ext cx="26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chemeClr val="tx2"/>
                  </a:solidFill>
                  <a:latin typeface="宋体" panose="02010600030101010101" pitchFamily="2" charset="-122"/>
                </a:rPr>
                <a:t>数据</a:t>
              </a:r>
            </a:p>
          </p:txBody>
        </p:sp>
        <p:sp>
          <p:nvSpPr>
            <p:cNvPr id="57411" name="Rectangle 9"/>
            <p:cNvSpPr>
              <a:spLocks noChangeArrowheads="1"/>
            </p:cNvSpPr>
            <p:nvPr/>
          </p:nvSpPr>
          <p:spPr bwMode="auto">
            <a:xfrm>
              <a:off x="930" y="3430"/>
              <a:ext cx="19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x</a:t>
              </a:r>
            </a:p>
          </p:txBody>
        </p:sp>
        <p:sp>
          <p:nvSpPr>
            <p:cNvPr id="57412" name="Rectangle 11"/>
            <p:cNvSpPr>
              <a:spLocks noChangeArrowheads="1"/>
            </p:cNvSpPr>
            <p:nvPr/>
          </p:nvSpPr>
          <p:spPr bwMode="auto">
            <a:xfrm>
              <a:off x="2894" y="3181"/>
              <a:ext cx="264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chemeClr val="tx2"/>
                  </a:solidFill>
                  <a:latin typeface="宋体" panose="02010600030101010101" pitchFamily="2" charset="-122"/>
                </a:rPr>
                <a:t>数据</a:t>
              </a:r>
            </a:p>
          </p:txBody>
        </p:sp>
        <p:sp>
          <p:nvSpPr>
            <p:cNvPr id="57413" name="Rectangle 12"/>
            <p:cNvSpPr>
              <a:spLocks noChangeArrowheads="1"/>
            </p:cNvSpPr>
            <p:nvPr/>
          </p:nvSpPr>
          <p:spPr bwMode="auto">
            <a:xfrm>
              <a:off x="930" y="3181"/>
              <a:ext cx="196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c</a:t>
              </a:r>
            </a:p>
          </p:txBody>
        </p:sp>
        <p:sp>
          <p:nvSpPr>
            <p:cNvPr id="57414" name="Rectangle 14"/>
            <p:cNvSpPr>
              <a:spLocks noChangeArrowheads="1"/>
            </p:cNvSpPr>
            <p:nvPr/>
          </p:nvSpPr>
          <p:spPr bwMode="auto">
            <a:xfrm>
              <a:off x="2894" y="2931"/>
              <a:ext cx="26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chemeClr val="tx2"/>
                  </a:solidFill>
                  <a:latin typeface="宋体" panose="02010600030101010101" pitchFamily="2" charset="-122"/>
                </a:rPr>
                <a:t>数据</a:t>
              </a:r>
            </a:p>
          </p:txBody>
        </p:sp>
        <p:sp>
          <p:nvSpPr>
            <p:cNvPr id="57415" name="Rectangle 15"/>
            <p:cNvSpPr>
              <a:spLocks noChangeArrowheads="1"/>
            </p:cNvSpPr>
            <p:nvPr/>
          </p:nvSpPr>
          <p:spPr bwMode="auto">
            <a:xfrm>
              <a:off x="930" y="2931"/>
              <a:ext cx="19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b</a:t>
              </a:r>
            </a:p>
          </p:txBody>
        </p:sp>
        <p:sp>
          <p:nvSpPr>
            <p:cNvPr id="57416" name="Rectangle 17"/>
            <p:cNvSpPr>
              <a:spLocks noChangeArrowheads="1"/>
            </p:cNvSpPr>
            <p:nvPr/>
          </p:nvSpPr>
          <p:spPr bwMode="auto">
            <a:xfrm>
              <a:off x="2894" y="2682"/>
              <a:ext cx="264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chemeClr val="tx2"/>
                  </a:solidFill>
                  <a:latin typeface="宋体" panose="02010600030101010101" pitchFamily="2" charset="-122"/>
                </a:rPr>
                <a:t>数据</a:t>
              </a:r>
            </a:p>
          </p:txBody>
        </p:sp>
        <p:sp>
          <p:nvSpPr>
            <p:cNvPr id="57417" name="Rectangle 18"/>
            <p:cNvSpPr>
              <a:spLocks noChangeArrowheads="1"/>
            </p:cNvSpPr>
            <p:nvPr/>
          </p:nvSpPr>
          <p:spPr bwMode="auto">
            <a:xfrm>
              <a:off x="930" y="2682"/>
              <a:ext cx="196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a</a:t>
              </a:r>
            </a:p>
          </p:txBody>
        </p:sp>
      </p:grpSp>
      <p:sp>
        <p:nvSpPr>
          <p:cNvPr id="57348" name="Rectangle 20"/>
          <p:cNvSpPr>
            <a:spLocks noChangeArrowheads="1"/>
          </p:cNvSpPr>
          <p:nvPr/>
        </p:nvSpPr>
        <p:spPr bwMode="auto">
          <a:xfrm>
            <a:off x="4946650" y="3860800"/>
            <a:ext cx="419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chemeClr val="tx2"/>
                </a:solidFill>
                <a:latin typeface="宋体" panose="02010600030101010101" pitchFamily="2" charset="-122"/>
              </a:rPr>
              <a:t> </a:t>
            </a:r>
          </a:p>
        </p:txBody>
      </p:sp>
      <p:sp>
        <p:nvSpPr>
          <p:cNvPr id="57349" name="Rectangle 21"/>
          <p:cNvSpPr>
            <a:spLocks noChangeArrowheads="1"/>
          </p:cNvSpPr>
          <p:nvPr/>
        </p:nvSpPr>
        <p:spPr bwMode="auto">
          <a:xfrm>
            <a:off x="1828800" y="3860800"/>
            <a:ext cx="311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chemeClr val="tx2"/>
                </a:solidFill>
                <a:latin typeface="宋体" panose="02010600030101010101" pitchFamily="2" charset="-122"/>
              </a:rPr>
              <a:t> </a:t>
            </a:r>
          </a:p>
        </p:txBody>
      </p:sp>
      <p:grpSp>
        <p:nvGrpSpPr>
          <p:cNvPr id="4" name="Group 160"/>
          <p:cNvGrpSpPr>
            <a:grpSpLocks/>
          </p:cNvGrpSpPr>
          <p:nvPr/>
        </p:nvGrpSpPr>
        <p:grpSpPr bwMode="auto">
          <a:xfrm>
            <a:off x="1828800" y="3465513"/>
            <a:ext cx="7315200" cy="395287"/>
            <a:chOff x="930" y="2183"/>
            <a:chExt cx="4608" cy="249"/>
          </a:xfrm>
        </p:grpSpPr>
        <p:sp>
          <p:nvSpPr>
            <p:cNvPr id="57408" name="Rectangle 23"/>
            <p:cNvSpPr>
              <a:spLocks noChangeArrowheads="1"/>
            </p:cNvSpPr>
            <p:nvPr/>
          </p:nvSpPr>
          <p:spPr bwMode="auto">
            <a:xfrm>
              <a:off x="2894" y="2183"/>
              <a:ext cx="264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chemeClr val="tx2"/>
                  </a:solidFill>
                  <a:latin typeface="宋体" panose="02010600030101010101" pitchFamily="2" charset="-122"/>
                </a:rPr>
                <a:t>运算完毕</a:t>
              </a:r>
              <a:r>
                <a:rPr lang="en-US" altLang="zh-CN" sz="2000" b="1">
                  <a:solidFill>
                    <a:schemeClr val="tx2"/>
                  </a:solidFill>
                  <a:latin typeface="宋体" panose="02010600030101010101" pitchFamily="2" charset="-122"/>
                </a:rPr>
                <a:t>,</a:t>
              </a:r>
              <a:r>
                <a:rPr lang="zh-CN" altLang="en-US" sz="2000" b="1">
                  <a:solidFill>
                    <a:schemeClr val="tx2"/>
                  </a:solidFill>
                  <a:latin typeface="宋体" panose="02010600030101010101" pitchFamily="2" charset="-122"/>
                </a:rPr>
                <a:t>暂停</a:t>
              </a:r>
            </a:p>
          </p:txBody>
        </p:sp>
        <p:sp>
          <p:nvSpPr>
            <p:cNvPr id="57409" name="Rectangle 24"/>
            <p:cNvSpPr>
              <a:spLocks noChangeArrowheads="1"/>
            </p:cNvSpPr>
            <p:nvPr/>
          </p:nvSpPr>
          <p:spPr bwMode="auto">
            <a:xfrm>
              <a:off x="930" y="2183"/>
              <a:ext cx="196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tx2"/>
                  </a:solidFill>
                  <a:latin typeface="宋体" panose="02010600030101010101" pitchFamily="2" charset="-122"/>
                </a:rPr>
                <a:t>停止</a:t>
              </a:r>
            </a:p>
          </p:txBody>
        </p:sp>
      </p:grpSp>
      <p:grpSp>
        <p:nvGrpSpPr>
          <p:cNvPr id="5" name="Group 159"/>
          <p:cNvGrpSpPr>
            <a:grpSpLocks/>
          </p:cNvGrpSpPr>
          <p:nvPr/>
        </p:nvGrpSpPr>
        <p:grpSpPr bwMode="auto">
          <a:xfrm>
            <a:off x="1828800" y="3068638"/>
            <a:ext cx="7315200" cy="396875"/>
            <a:chOff x="930" y="1933"/>
            <a:chExt cx="4608" cy="250"/>
          </a:xfrm>
        </p:grpSpPr>
        <p:sp>
          <p:nvSpPr>
            <p:cNvPr id="57406" name="Rectangle 26"/>
            <p:cNvSpPr>
              <a:spLocks noChangeArrowheads="1"/>
            </p:cNvSpPr>
            <p:nvPr/>
          </p:nvSpPr>
          <p:spPr bwMode="auto">
            <a:xfrm>
              <a:off x="2894" y="1933"/>
              <a:ext cx="26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chemeClr val="tx2"/>
                  </a:solidFill>
                  <a:latin typeface="宋体" panose="02010600030101010101" pitchFamily="2" charset="-122"/>
                </a:rPr>
                <a:t>把算盘上的</a:t>
              </a:r>
              <a:r>
                <a:rPr lang="en-US" altLang="zh-CN" sz="2000" b="1">
                  <a:solidFill>
                    <a:schemeClr val="tx2"/>
                  </a:solidFill>
                  <a:latin typeface="宋体" panose="02010600030101010101" pitchFamily="2" charset="-122"/>
                </a:rPr>
                <a:t>y</a:t>
              </a:r>
              <a:r>
                <a:rPr lang="zh-CN" altLang="en-US" sz="2000" b="1">
                  <a:solidFill>
                    <a:schemeClr val="tx2"/>
                  </a:solidFill>
                  <a:latin typeface="宋体" panose="02010600030101010101" pitchFamily="2" charset="-122"/>
                </a:rPr>
                <a:t>值写出给人看</a:t>
              </a:r>
            </a:p>
          </p:txBody>
        </p:sp>
        <p:sp>
          <p:nvSpPr>
            <p:cNvPr id="57407" name="Rectangle 27"/>
            <p:cNvSpPr>
              <a:spLocks noChangeArrowheads="1"/>
            </p:cNvSpPr>
            <p:nvPr/>
          </p:nvSpPr>
          <p:spPr bwMode="auto">
            <a:xfrm>
              <a:off x="930" y="1933"/>
              <a:ext cx="19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tx2"/>
                  </a:solidFill>
                  <a:latin typeface="宋体" panose="02010600030101010101" pitchFamily="2" charset="-122"/>
                </a:rPr>
                <a:t>输出</a:t>
              </a:r>
            </a:p>
          </p:txBody>
        </p:sp>
      </p:grpSp>
      <p:grpSp>
        <p:nvGrpSpPr>
          <p:cNvPr id="6" name="Group 161"/>
          <p:cNvGrpSpPr>
            <a:grpSpLocks/>
          </p:cNvGrpSpPr>
          <p:nvPr/>
        </p:nvGrpSpPr>
        <p:grpSpPr bwMode="auto">
          <a:xfrm>
            <a:off x="1828800" y="2673350"/>
            <a:ext cx="7315200" cy="395288"/>
            <a:chOff x="930" y="1684"/>
            <a:chExt cx="4608" cy="249"/>
          </a:xfrm>
        </p:grpSpPr>
        <p:sp>
          <p:nvSpPr>
            <p:cNvPr id="57404" name="Rectangle 29"/>
            <p:cNvSpPr>
              <a:spLocks noChangeArrowheads="1"/>
            </p:cNvSpPr>
            <p:nvPr/>
          </p:nvSpPr>
          <p:spPr bwMode="auto">
            <a:xfrm>
              <a:off x="2894" y="1684"/>
              <a:ext cx="264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chemeClr val="tx2"/>
                  </a:solidFill>
                  <a:latin typeface="宋体" panose="02010600030101010101" pitchFamily="2" charset="-122"/>
                </a:rPr>
                <a:t>算盘上的</a:t>
              </a:r>
              <a:r>
                <a:rPr lang="en-US" altLang="zh-CN" sz="2000" b="1">
                  <a:solidFill>
                    <a:schemeClr val="tx2"/>
                  </a:solidFill>
                  <a:latin typeface="宋体" panose="02010600030101010101" pitchFamily="2" charset="-122"/>
                </a:rPr>
                <a:t>y</a:t>
              </a:r>
              <a:r>
                <a:rPr lang="zh-CN" altLang="en-US" sz="2000" b="1">
                  <a:solidFill>
                    <a:schemeClr val="tx2"/>
                  </a:solidFill>
                  <a:latin typeface="宋体" panose="02010600030101010101" pitchFamily="2" charset="-122"/>
                </a:rPr>
                <a:t>值记到第</a:t>
              </a:r>
              <a:r>
                <a:rPr lang="en-US" altLang="zh-CN" sz="2000" b="1">
                  <a:solidFill>
                    <a:schemeClr val="tx2"/>
                  </a:solidFill>
                  <a:latin typeface="宋体" panose="02010600030101010101" pitchFamily="2" charset="-122"/>
                </a:rPr>
                <a:t>13</a:t>
              </a:r>
              <a:r>
                <a:rPr lang="zh-CN" altLang="en-US" sz="2000" b="1">
                  <a:solidFill>
                    <a:schemeClr val="tx2"/>
                  </a:solidFill>
                  <a:latin typeface="宋体" panose="02010600030101010101" pitchFamily="2" charset="-122"/>
                </a:rPr>
                <a:t>行</a:t>
              </a:r>
            </a:p>
          </p:txBody>
        </p:sp>
        <p:sp>
          <p:nvSpPr>
            <p:cNvPr id="57405" name="Rectangle 30"/>
            <p:cNvSpPr>
              <a:spLocks noChangeArrowheads="1"/>
            </p:cNvSpPr>
            <p:nvPr/>
          </p:nvSpPr>
          <p:spPr bwMode="auto">
            <a:xfrm>
              <a:off x="930" y="1684"/>
              <a:ext cx="196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tx2"/>
                  </a:solidFill>
                  <a:latin typeface="宋体" panose="02010600030101010101" pitchFamily="2" charset="-122"/>
                </a:rPr>
                <a:t>存数 </a:t>
              </a:r>
              <a:r>
                <a:rPr lang="en-US" altLang="zh-CN" sz="2000" b="1">
                  <a:solidFill>
                    <a:schemeClr val="tx2"/>
                  </a:solidFill>
                  <a:latin typeface="宋体" panose="02010600030101010101" pitchFamily="2" charset="-122"/>
                </a:rPr>
                <a:t>y→13</a:t>
              </a:r>
            </a:p>
          </p:txBody>
        </p:sp>
      </p:grpSp>
      <p:grpSp>
        <p:nvGrpSpPr>
          <p:cNvPr id="7" name="Group 157"/>
          <p:cNvGrpSpPr>
            <a:grpSpLocks/>
          </p:cNvGrpSpPr>
          <p:nvPr/>
        </p:nvGrpSpPr>
        <p:grpSpPr bwMode="auto">
          <a:xfrm>
            <a:off x="1828800" y="2276475"/>
            <a:ext cx="7315200" cy="396875"/>
            <a:chOff x="930" y="1434"/>
            <a:chExt cx="4608" cy="250"/>
          </a:xfrm>
        </p:grpSpPr>
        <p:sp>
          <p:nvSpPr>
            <p:cNvPr id="57402" name="Rectangle 32"/>
            <p:cNvSpPr>
              <a:spLocks noChangeArrowheads="1"/>
            </p:cNvSpPr>
            <p:nvPr/>
          </p:nvSpPr>
          <p:spPr bwMode="auto">
            <a:xfrm>
              <a:off x="2894" y="1434"/>
              <a:ext cx="26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chemeClr val="tx2"/>
                  </a:solidFill>
                  <a:latin typeface="宋体" panose="02010600030101010101" pitchFamily="2" charset="-122"/>
                </a:rPr>
                <a:t>完成</a:t>
              </a:r>
              <a:r>
                <a:rPr lang="en-US" altLang="zh-CN" sz="2000" b="1">
                  <a:solidFill>
                    <a:schemeClr val="tx2"/>
                  </a:solidFill>
                  <a:latin typeface="宋体" panose="02010600030101010101" pitchFamily="2" charset="-122"/>
                </a:rPr>
                <a:t>ax+b-c,</a:t>
              </a:r>
              <a:r>
                <a:rPr lang="zh-CN" altLang="en-US" sz="2000" b="1">
                  <a:solidFill>
                    <a:schemeClr val="tx2"/>
                  </a:solidFill>
                  <a:latin typeface="宋体" panose="02010600030101010101" pitchFamily="2" charset="-122"/>
                </a:rPr>
                <a:t>结果在算盘上</a:t>
              </a:r>
            </a:p>
          </p:txBody>
        </p:sp>
        <p:sp>
          <p:nvSpPr>
            <p:cNvPr id="57403" name="Rectangle 33"/>
            <p:cNvSpPr>
              <a:spLocks noChangeArrowheads="1"/>
            </p:cNvSpPr>
            <p:nvPr/>
          </p:nvSpPr>
          <p:spPr bwMode="auto">
            <a:xfrm>
              <a:off x="930" y="1434"/>
              <a:ext cx="19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tx2"/>
                  </a:solidFill>
                  <a:latin typeface="宋体" panose="02010600030101010101" pitchFamily="2" charset="-122"/>
                </a:rPr>
                <a:t>减法 </a:t>
              </a:r>
              <a:r>
                <a:rPr lang="en-US" altLang="zh-CN" sz="2000" b="1">
                  <a:solidFill>
                    <a:schemeClr val="tx2"/>
                  </a:solidFill>
                  <a:latin typeface="宋体" panose="02010600030101010101" pitchFamily="2" charset="-122"/>
                </a:rPr>
                <a:t>(11)→</a:t>
              </a:r>
              <a:r>
                <a:rPr lang="zh-CN" altLang="en-US" sz="2000" b="1">
                  <a:solidFill>
                    <a:schemeClr val="tx2"/>
                  </a:solidFill>
                  <a:latin typeface="宋体" panose="02010600030101010101" pitchFamily="2" charset="-122"/>
                </a:rPr>
                <a:t>算盘</a:t>
              </a:r>
            </a:p>
          </p:txBody>
        </p:sp>
      </p:grpSp>
      <p:grpSp>
        <p:nvGrpSpPr>
          <p:cNvPr id="8" name="Group 156"/>
          <p:cNvGrpSpPr>
            <a:grpSpLocks/>
          </p:cNvGrpSpPr>
          <p:nvPr/>
        </p:nvGrpSpPr>
        <p:grpSpPr bwMode="auto">
          <a:xfrm>
            <a:off x="1828800" y="1881188"/>
            <a:ext cx="7315200" cy="395287"/>
            <a:chOff x="930" y="1185"/>
            <a:chExt cx="4608" cy="249"/>
          </a:xfrm>
        </p:grpSpPr>
        <p:sp>
          <p:nvSpPr>
            <p:cNvPr id="57400" name="Rectangle 35"/>
            <p:cNvSpPr>
              <a:spLocks noChangeArrowheads="1"/>
            </p:cNvSpPr>
            <p:nvPr/>
          </p:nvSpPr>
          <p:spPr bwMode="auto">
            <a:xfrm>
              <a:off x="2894" y="1185"/>
              <a:ext cx="264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chemeClr val="tx2"/>
                  </a:solidFill>
                  <a:latin typeface="宋体" panose="02010600030101010101" pitchFamily="2" charset="-122"/>
                </a:rPr>
                <a:t>完成</a:t>
              </a:r>
              <a:r>
                <a:rPr lang="en-US" altLang="zh-CN" sz="2000" b="1">
                  <a:solidFill>
                    <a:schemeClr val="tx2"/>
                  </a:solidFill>
                  <a:latin typeface="宋体" panose="02010600030101010101" pitchFamily="2" charset="-122"/>
                </a:rPr>
                <a:t>ax+b,</a:t>
              </a:r>
              <a:r>
                <a:rPr lang="zh-CN" altLang="en-US" sz="2000" b="1">
                  <a:solidFill>
                    <a:schemeClr val="tx2"/>
                  </a:solidFill>
                  <a:latin typeface="宋体" panose="02010600030101010101" pitchFamily="2" charset="-122"/>
                </a:rPr>
                <a:t>结果在算盘上</a:t>
              </a:r>
            </a:p>
          </p:txBody>
        </p:sp>
        <p:sp>
          <p:nvSpPr>
            <p:cNvPr id="57401" name="Rectangle 36"/>
            <p:cNvSpPr>
              <a:spLocks noChangeArrowheads="1"/>
            </p:cNvSpPr>
            <p:nvPr/>
          </p:nvSpPr>
          <p:spPr bwMode="auto">
            <a:xfrm>
              <a:off x="930" y="1185"/>
              <a:ext cx="196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tx2"/>
                  </a:solidFill>
                  <a:latin typeface="宋体" panose="02010600030101010101" pitchFamily="2" charset="-122"/>
                </a:rPr>
                <a:t>加法 </a:t>
              </a:r>
              <a:r>
                <a:rPr lang="en-US" altLang="zh-CN" sz="2000" b="1">
                  <a:solidFill>
                    <a:schemeClr val="tx2"/>
                  </a:solidFill>
                  <a:latin typeface="宋体" panose="02010600030101010101" pitchFamily="2" charset="-122"/>
                </a:rPr>
                <a:t>(10)→</a:t>
              </a:r>
              <a:r>
                <a:rPr lang="zh-CN" altLang="en-US" sz="2000" b="1">
                  <a:solidFill>
                    <a:schemeClr val="tx2"/>
                  </a:solidFill>
                  <a:latin typeface="宋体" panose="02010600030101010101" pitchFamily="2" charset="-122"/>
                </a:rPr>
                <a:t>算盘</a:t>
              </a:r>
            </a:p>
          </p:txBody>
        </p:sp>
      </p:grpSp>
      <p:grpSp>
        <p:nvGrpSpPr>
          <p:cNvPr id="9" name="Group 155"/>
          <p:cNvGrpSpPr>
            <a:grpSpLocks/>
          </p:cNvGrpSpPr>
          <p:nvPr/>
        </p:nvGrpSpPr>
        <p:grpSpPr bwMode="auto">
          <a:xfrm>
            <a:off x="1828800" y="1484313"/>
            <a:ext cx="7315200" cy="396875"/>
            <a:chOff x="930" y="935"/>
            <a:chExt cx="4608" cy="250"/>
          </a:xfrm>
        </p:grpSpPr>
        <p:sp>
          <p:nvSpPr>
            <p:cNvPr id="57398" name="Rectangle 38"/>
            <p:cNvSpPr>
              <a:spLocks noChangeArrowheads="1"/>
            </p:cNvSpPr>
            <p:nvPr/>
          </p:nvSpPr>
          <p:spPr bwMode="auto">
            <a:xfrm>
              <a:off x="2894" y="935"/>
              <a:ext cx="26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chemeClr val="tx2"/>
                  </a:solidFill>
                  <a:latin typeface="宋体" panose="02010600030101010101" pitchFamily="2" charset="-122"/>
                </a:rPr>
                <a:t>完成</a:t>
              </a:r>
              <a:r>
                <a:rPr lang="en-US" altLang="zh-CN" sz="2000" b="1">
                  <a:solidFill>
                    <a:schemeClr val="tx2"/>
                  </a:solidFill>
                  <a:latin typeface="宋体" panose="02010600030101010101" pitchFamily="2" charset="-122"/>
                </a:rPr>
                <a:t>a*x,</a:t>
              </a:r>
              <a:r>
                <a:rPr lang="zh-CN" altLang="en-US" sz="2000" b="1">
                  <a:solidFill>
                    <a:schemeClr val="tx2"/>
                  </a:solidFill>
                  <a:latin typeface="宋体" panose="02010600030101010101" pitchFamily="2" charset="-122"/>
                </a:rPr>
                <a:t>结果在算盘上</a:t>
              </a:r>
            </a:p>
          </p:txBody>
        </p:sp>
        <p:sp>
          <p:nvSpPr>
            <p:cNvPr id="57399" name="Rectangle 39"/>
            <p:cNvSpPr>
              <a:spLocks noChangeArrowheads="1"/>
            </p:cNvSpPr>
            <p:nvPr/>
          </p:nvSpPr>
          <p:spPr bwMode="auto">
            <a:xfrm>
              <a:off x="930" y="935"/>
              <a:ext cx="19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tx2"/>
                  </a:solidFill>
                  <a:latin typeface="宋体" panose="02010600030101010101" pitchFamily="2" charset="-122"/>
                </a:rPr>
                <a:t>乘法 </a:t>
              </a:r>
              <a:r>
                <a:rPr lang="en-US" altLang="zh-CN" sz="2000" b="1">
                  <a:solidFill>
                    <a:schemeClr val="tx2"/>
                  </a:solidFill>
                  <a:latin typeface="宋体" panose="02010600030101010101" pitchFamily="2" charset="-122"/>
                </a:rPr>
                <a:t>(12)→</a:t>
              </a:r>
              <a:r>
                <a:rPr lang="zh-CN" altLang="en-US" sz="2000" b="1">
                  <a:solidFill>
                    <a:schemeClr val="tx2"/>
                  </a:solidFill>
                  <a:latin typeface="宋体" panose="02010600030101010101" pitchFamily="2" charset="-122"/>
                </a:rPr>
                <a:t>算盘</a:t>
              </a:r>
            </a:p>
          </p:txBody>
        </p:sp>
      </p:grpSp>
      <p:grpSp>
        <p:nvGrpSpPr>
          <p:cNvPr id="10" name="Group 154"/>
          <p:cNvGrpSpPr>
            <a:grpSpLocks/>
          </p:cNvGrpSpPr>
          <p:nvPr/>
        </p:nvGrpSpPr>
        <p:grpSpPr bwMode="auto">
          <a:xfrm>
            <a:off x="1828800" y="1089025"/>
            <a:ext cx="7315200" cy="395288"/>
            <a:chOff x="930" y="686"/>
            <a:chExt cx="4608" cy="249"/>
          </a:xfrm>
        </p:grpSpPr>
        <p:sp>
          <p:nvSpPr>
            <p:cNvPr id="57396" name="Rectangle 41"/>
            <p:cNvSpPr>
              <a:spLocks noChangeArrowheads="1"/>
            </p:cNvSpPr>
            <p:nvPr/>
          </p:nvSpPr>
          <p:spPr bwMode="auto">
            <a:xfrm>
              <a:off x="2894" y="686"/>
              <a:ext cx="264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(9)</a:t>
              </a:r>
              <a:r>
                <a:rPr lang="zh-CN" altLang="en-US" sz="2000" b="1">
                  <a:solidFill>
                    <a:schemeClr val="tx2"/>
                  </a:solidFill>
                  <a:latin typeface="宋体" panose="02010600030101010101" pitchFamily="2" charset="-122"/>
                </a:rPr>
                <a:t>表示第</a:t>
              </a:r>
              <a:r>
                <a:rPr lang="en-US" altLang="zh-CN" sz="2000" b="1">
                  <a:solidFill>
                    <a:schemeClr val="tx2"/>
                  </a:solidFill>
                  <a:latin typeface="宋体" panose="02010600030101010101" pitchFamily="2" charset="-122"/>
                </a:rPr>
                <a:t>9</a:t>
              </a:r>
              <a:r>
                <a:rPr lang="zh-CN" altLang="en-US" sz="2000" b="1">
                  <a:solidFill>
                    <a:schemeClr val="tx2"/>
                  </a:solidFill>
                  <a:latin typeface="宋体" panose="02010600030101010101" pitchFamily="2" charset="-122"/>
                </a:rPr>
                <a:t>行的数</a:t>
              </a:r>
              <a:r>
                <a:rPr lang="en-US" altLang="zh-CN" sz="2000" b="1">
                  <a:solidFill>
                    <a:schemeClr val="tx2"/>
                  </a:solidFill>
                  <a:latin typeface="宋体" panose="02010600030101010101" pitchFamily="2" charset="-122"/>
                </a:rPr>
                <a:t>a,</a:t>
              </a:r>
              <a:r>
                <a:rPr lang="zh-CN" altLang="en-US" sz="2000" b="1">
                  <a:solidFill>
                    <a:schemeClr val="tx2"/>
                  </a:solidFill>
                  <a:latin typeface="宋体" panose="02010600030101010101" pitchFamily="2" charset="-122"/>
                </a:rPr>
                <a:t>下同</a:t>
              </a:r>
            </a:p>
          </p:txBody>
        </p:sp>
        <p:sp>
          <p:nvSpPr>
            <p:cNvPr id="57397" name="Rectangle 42"/>
            <p:cNvSpPr>
              <a:spLocks noChangeArrowheads="1"/>
            </p:cNvSpPr>
            <p:nvPr/>
          </p:nvSpPr>
          <p:spPr bwMode="auto">
            <a:xfrm>
              <a:off x="930" y="686"/>
              <a:ext cx="196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tx2"/>
                  </a:solidFill>
                  <a:latin typeface="宋体" panose="02010600030101010101" pitchFamily="2" charset="-122"/>
                </a:rPr>
                <a:t>取数 </a:t>
              </a:r>
              <a:r>
                <a:rPr lang="en-US" altLang="zh-CN" sz="2000" b="1">
                  <a:solidFill>
                    <a:schemeClr val="tx2"/>
                  </a:solidFill>
                  <a:latin typeface="宋体" panose="02010600030101010101" pitchFamily="2" charset="-122"/>
                </a:rPr>
                <a:t>(9)→</a:t>
              </a:r>
              <a:r>
                <a:rPr lang="zh-CN" altLang="en-US" sz="2000" b="1">
                  <a:solidFill>
                    <a:schemeClr val="tx2"/>
                  </a:solidFill>
                  <a:latin typeface="宋体" panose="02010600030101010101" pitchFamily="2" charset="-122"/>
                </a:rPr>
                <a:t>算盘</a:t>
              </a:r>
            </a:p>
          </p:txBody>
        </p:sp>
      </p:grpSp>
      <p:grpSp>
        <p:nvGrpSpPr>
          <p:cNvPr id="11" name="Group 152"/>
          <p:cNvGrpSpPr>
            <a:grpSpLocks/>
          </p:cNvGrpSpPr>
          <p:nvPr/>
        </p:nvGrpSpPr>
        <p:grpSpPr bwMode="auto">
          <a:xfrm>
            <a:off x="1828800" y="692150"/>
            <a:ext cx="7315200" cy="396875"/>
            <a:chOff x="930" y="436"/>
            <a:chExt cx="4608" cy="250"/>
          </a:xfrm>
        </p:grpSpPr>
        <p:sp>
          <p:nvSpPr>
            <p:cNvPr id="57394" name="Rectangle 44"/>
            <p:cNvSpPr>
              <a:spLocks noChangeArrowheads="1"/>
            </p:cNvSpPr>
            <p:nvPr/>
          </p:nvSpPr>
          <p:spPr bwMode="auto">
            <a:xfrm>
              <a:off x="2894" y="436"/>
              <a:ext cx="26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chemeClr val="tx2"/>
                  </a:solidFill>
                  <a:latin typeface="宋体" panose="02010600030101010101" pitchFamily="2" charset="-122"/>
                </a:rPr>
                <a:t>说    明</a:t>
              </a:r>
            </a:p>
          </p:txBody>
        </p:sp>
        <p:sp>
          <p:nvSpPr>
            <p:cNvPr id="57395" name="Rectangle 45"/>
            <p:cNvSpPr>
              <a:spLocks noChangeArrowheads="1"/>
            </p:cNvSpPr>
            <p:nvPr/>
          </p:nvSpPr>
          <p:spPr bwMode="auto">
            <a:xfrm>
              <a:off x="930" y="436"/>
              <a:ext cx="19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chemeClr val="tx2"/>
                  </a:solidFill>
                  <a:latin typeface="宋体" panose="02010600030101010101" pitchFamily="2" charset="-122"/>
                </a:rPr>
                <a:t>解题步骤和数据</a:t>
              </a:r>
            </a:p>
          </p:txBody>
        </p:sp>
      </p:grpSp>
      <p:grpSp>
        <p:nvGrpSpPr>
          <p:cNvPr id="12" name="Group 151"/>
          <p:cNvGrpSpPr>
            <a:grpSpLocks/>
          </p:cNvGrpSpPr>
          <p:nvPr/>
        </p:nvGrpSpPr>
        <p:grpSpPr bwMode="auto">
          <a:xfrm>
            <a:off x="603250" y="692150"/>
            <a:ext cx="1225550" cy="5545138"/>
            <a:chOff x="158" y="436"/>
            <a:chExt cx="772" cy="3493"/>
          </a:xfrm>
        </p:grpSpPr>
        <p:sp>
          <p:nvSpPr>
            <p:cNvPr id="57379" name="Rectangle 7"/>
            <p:cNvSpPr>
              <a:spLocks noChangeArrowheads="1"/>
            </p:cNvSpPr>
            <p:nvPr/>
          </p:nvSpPr>
          <p:spPr bwMode="auto">
            <a:xfrm>
              <a:off x="158" y="3680"/>
              <a:ext cx="77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13</a:t>
              </a:r>
            </a:p>
          </p:txBody>
        </p:sp>
        <p:sp>
          <p:nvSpPr>
            <p:cNvPr id="57380" name="Rectangle 10"/>
            <p:cNvSpPr>
              <a:spLocks noChangeArrowheads="1"/>
            </p:cNvSpPr>
            <p:nvPr/>
          </p:nvSpPr>
          <p:spPr bwMode="auto">
            <a:xfrm>
              <a:off x="158" y="3430"/>
              <a:ext cx="7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12</a:t>
              </a:r>
            </a:p>
          </p:txBody>
        </p:sp>
        <p:sp>
          <p:nvSpPr>
            <p:cNvPr id="57381" name="Rectangle 13"/>
            <p:cNvSpPr>
              <a:spLocks noChangeArrowheads="1"/>
            </p:cNvSpPr>
            <p:nvPr/>
          </p:nvSpPr>
          <p:spPr bwMode="auto">
            <a:xfrm>
              <a:off x="158" y="3181"/>
              <a:ext cx="77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11</a:t>
              </a:r>
            </a:p>
          </p:txBody>
        </p:sp>
        <p:sp>
          <p:nvSpPr>
            <p:cNvPr id="57382" name="Rectangle 16"/>
            <p:cNvSpPr>
              <a:spLocks noChangeArrowheads="1"/>
            </p:cNvSpPr>
            <p:nvPr/>
          </p:nvSpPr>
          <p:spPr bwMode="auto">
            <a:xfrm>
              <a:off x="158" y="2931"/>
              <a:ext cx="7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10</a:t>
              </a:r>
            </a:p>
          </p:txBody>
        </p:sp>
        <p:sp>
          <p:nvSpPr>
            <p:cNvPr id="57383" name="Rectangle 19"/>
            <p:cNvSpPr>
              <a:spLocks noChangeArrowheads="1"/>
            </p:cNvSpPr>
            <p:nvPr/>
          </p:nvSpPr>
          <p:spPr bwMode="auto">
            <a:xfrm>
              <a:off x="158" y="2682"/>
              <a:ext cx="77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9</a:t>
              </a:r>
            </a:p>
          </p:txBody>
        </p:sp>
        <p:sp>
          <p:nvSpPr>
            <p:cNvPr id="57384" name="Rectangle 22"/>
            <p:cNvSpPr>
              <a:spLocks noChangeArrowheads="1"/>
            </p:cNvSpPr>
            <p:nvPr/>
          </p:nvSpPr>
          <p:spPr bwMode="auto">
            <a:xfrm>
              <a:off x="158" y="2432"/>
              <a:ext cx="7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8</a:t>
              </a:r>
            </a:p>
          </p:txBody>
        </p:sp>
        <p:sp>
          <p:nvSpPr>
            <p:cNvPr id="57385" name="Rectangle 25"/>
            <p:cNvSpPr>
              <a:spLocks noChangeArrowheads="1"/>
            </p:cNvSpPr>
            <p:nvPr/>
          </p:nvSpPr>
          <p:spPr bwMode="auto">
            <a:xfrm>
              <a:off x="158" y="2183"/>
              <a:ext cx="77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7</a:t>
              </a:r>
            </a:p>
          </p:txBody>
        </p:sp>
        <p:sp>
          <p:nvSpPr>
            <p:cNvPr id="57386" name="Rectangle 28"/>
            <p:cNvSpPr>
              <a:spLocks noChangeArrowheads="1"/>
            </p:cNvSpPr>
            <p:nvPr/>
          </p:nvSpPr>
          <p:spPr bwMode="auto">
            <a:xfrm>
              <a:off x="158" y="1933"/>
              <a:ext cx="7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6</a:t>
              </a:r>
            </a:p>
          </p:txBody>
        </p:sp>
        <p:sp>
          <p:nvSpPr>
            <p:cNvPr id="57387" name="Rectangle 31"/>
            <p:cNvSpPr>
              <a:spLocks noChangeArrowheads="1"/>
            </p:cNvSpPr>
            <p:nvPr/>
          </p:nvSpPr>
          <p:spPr bwMode="auto">
            <a:xfrm>
              <a:off x="158" y="1684"/>
              <a:ext cx="77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5</a:t>
              </a:r>
            </a:p>
          </p:txBody>
        </p:sp>
        <p:sp>
          <p:nvSpPr>
            <p:cNvPr id="57388" name="Rectangle 34"/>
            <p:cNvSpPr>
              <a:spLocks noChangeArrowheads="1"/>
            </p:cNvSpPr>
            <p:nvPr/>
          </p:nvSpPr>
          <p:spPr bwMode="auto">
            <a:xfrm>
              <a:off x="158" y="1434"/>
              <a:ext cx="7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4</a:t>
              </a:r>
            </a:p>
          </p:txBody>
        </p:sp>
        <p:sp>
          <p:nvSpPr>
            <p:cNvPr id="57389" name="Rectangle 37"/>
            <p:cNvSpPr>
              <a:spLocks noChangeArrowheads="1"/>
            </p:cNvSpPr>
            <p:nvPr/>
          </p:nvSpPr>
          <p:spPr bwMode="auto">
            <a:xfrm>
              <a:off x="158" y="1185"/>
              <a:ext cx="77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3</a:t>
              </a:r>
            </a:p>
          </p:txBody>
        </p:sp>
        <p:sp>
          <p:nvSpPr>
            <p:cNvPr id="57390" name="Rectangle 40"/>
            <p:cNvSpPr>
              <a:spLocks noChangeArrowheads="1"/>
            </p:cNvSpPr>
            <p:nvPr/>
          </p:nvSpPr>
          <p:spPr bwMode="auto">
            <a:xfrm>
              <a:off x="158" y="935"/>
              <a:ext cx="7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2</a:t>
              </a:r>
            </a:p>
          </p:txBody>
        </p:sp>
        <p:sp>
          <p:nvSpPr>
            <p:cNvPr id="57391" name="Rectangle 43"/>
            <p:cNvSpPr>
              <a:spLocks noChangeArrowheads="1"/>
            </p:cNvSpPr>
            <p:nvPr/>
          </p:nvSpPr>
          <p:spPr bwMode="auto">
            <a:xfrm>
              <a:off x="158" y="686"/>
              <a:ext cx="77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1</a:t>
              </a:r>
            </a:p>
          </p:txBody>
        </p:sp>
        <p:sp>
          <p:nvSpPr>
            <p:cNvPr id="57392" name="Rectangle 46"/>
            <p:cNvSpPr>
              <a:spLocks noChangeArrowheads="1"/>
            </p:cNvSpPr>
            <p:nvPr/>
          </p:nvSpPr>
          <p:spPr bwMode="auto">
            <a:xfrm>
              <a:off x="158" y="436"/>
              <a:ext cx="7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chemeClr val="tx2"/>
                  </a:solidFill>
                  <a:latin typeface="宋体" panose="02010600030101010101" pitchFamily="2" charset="-122"/>
                </a:rPr>
                <a:t>行数</a:t>
              </a:r>
            </a:p>
          </p:txBody>
        </p:sp>
        <p:sp>
          <p:nvSpPr>
            <p:cNvPr id="57393" name="Line 55"/>
            <p:cNvSpPr>
              <a:spLocks noChangeShapeType="1"/>
            </p:cNvSpPr>
            <p:nvPr/>
          </p:nvSpPr>
          <p:spPr bwMode="auto">
            <a:xfrm>
              <a:off x="930" y="436"/>
              <a:ext cx="0" cy="34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150"/>
          <p:cNvGrpSpPr>
            <a:grpSpLocks/>
          </p:cNvGrpSpPr>
          <p:nvPr/>
        </p:nvGrpSpPr>
        <p:grpSpPr bwMode="auto">
          <a:xfrm>
            <a:off x="352425" y="692150"/>
            <a:ext cx="8540750" cy="5545138"/>
            <a:chOff x="158" y="436"/>
            <a:chExt cx="5380" cy="3493"/>
          </a:xfrm>
        </p:grpSpPr>
        <p:sp>
          <p:nvSpPr>
            <p:cNvPr id="57361" name="Line 47"/>
            <p:cNvSpPr>
              <a:spLocks noChangeShapeType="1"/>
            </p:cNvSpPr>
            <p:nvPr/>
          </p:nvSpPr>
          <p:spPr bwMode="auto">
            <a:xfrm>
              <a:off x="158" y="436"/>
              <a:ext cx="538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2" name="Line 56"/>
            <p:cNvSpPr>
              <a:spLocks noChangeShapeType="1"/>
            </p:cNvSpPr>
            <p:nvPr/>
          </p:nvSpPr>
          <p:spPr bwMode="auto">
            <a:xfrm>
              <a:off x="2894" y="436"/>
              <a:ext cx="0" cy="34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3" name="Line 58"/>
            <p:cNvSpPr>
              <a:spLocks noChangeShapeType="1"/>
            </p:cNvSpPr>
            <p:nvPr/>
          </p:nvSpPr>
          <p:spPr bwMode="auto">
            <a:xfrm>
              <a:off x="158" y="686"/>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4" name="Line 65"/>
            <p:cNvSpPr>
              <a:spLocks noChangeShapeType="1"/>
            </p:cNvSpPr>
            <p:nvPr/>
          </p:nvSpPr>
          <p:spPr bwMode="auto">
            <a:xfrm>
              <a:off x="158" y="935"/>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5" name="Line 72"/>
            <p:cNvSpPr>
              <a:spLocks noChangeShapeType="1"/>
            </p:cNvSpPr>
            <p:nvPr/>
          </p:nvSpPr>
          <p:spPr bwMode="auto">
            <a:xfrm>
              <a:off x="158" y="1185"/>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6" name="Line 79"/>
            <p:cNvSpPr>
              <a:spLocks noChangeShapeType="1"/>
            </p:cNvSpPr>
            <p:nvPr/>
          </p:nvSpPr>
          <p:spPr bwMode="auto">
            <a:xfrm>
              <a:off x="158" y="1434"/>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7" name="Line 86"/>
            <p:cNvSpPr>
              <a:spLocks noChangeShapeType="1"/>
            </p:cNvSpPr>
            <p:nvPr/>
          </p:nvSpPr>
          <p:spPr bwMode="auto">
            <a:xfrm>
              <a:off x="158" y="1684"/>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8" name="Line 93"/>
            <p:cNvSpPr>
              <a:spLocks noChangeShapeType="1"/>
            </p:cNvSpPr>
            <p:nvPr/>
          </p:nvSpPr>
          <p:spPr bwMode="auto">
            <a:xfrm>
              <a:off x="158" y="1933"/>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9" name="Line 100"/>
            <p:cNvSpPr>
              <a:spLocks noChangeShapeType="1"/>
            </p:cNvSpPr>
            <p:nvPr/>
          </p:nvSpPr>
          <p:spPr bwMode="auto">
            <a:xfrm>
              <a:off x="158" y="2183"/>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0" name="Line 107"/>
            <p:cNvSpPr>
              <a:spLocks noChangeShapeType="1"/>
            </p:cNvSpPr>
            <p:nvPr/>
          </p:nvSpPr>
          <p:spPr bwMode="auto">
            <a:xfrm>
              <a:off x="158" y="2432"/>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1" name="Line 114"/>
            <p:cNvSpPr>
              <a:spLocks noChangeShapeType="1"/>
            </p:cNvSpPr>
            <p:nvPr/>
          </p:nvSpPr>
          <p:spPr bwMode="auto">
            <a:xfrm>
              <a:off x="158" y="2682"/>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2" name="Line 121"/>
            <p:cNvSpPr>
              <a:spLocks noChangeShapeType="1"/>
            </p:cNvSpPr>
            <p:nvPr/>
          </p:nvSpPr>
          <p:spPr bwMode="auto">
            <a:xfrm>
              <a:off x="158" y="2931"/>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3" name="Line 128"/>
            <p:cNvSpPr>
              <a:spLocks noChangeShapeType="1"/>
            </p:cNvSpPr>
            <p:nvPr/>
          </p:nvSpPr>
          <p:spPr bwMode="auto">
            <a:xfrm>
              <a:off x="158" y="3181"/>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4" name="Line 135"/>
            <p:cNvSpPr>
              <a:spLocks noChangeShapeType="1"/>
            </p:cNvSpPr>
            <p:nvPr/>
          </p:nvSpPr>
          <p:spPr bwMode="auto">
            <a:xfrm>
              <a:off x="158" y="3430"/>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5" name="Line 49"/>
            <p:cNvSpPr>
              <a:spLocks noChangeShapeType="1"/>
            </p:cNvSpPr>
            <p:nvPr/>
          </p:nvSpPr>
          <p:spPr bwMode="auto">
            <a:xfrm>
              <a:off x="158" y="436"/>
              <a:ext cx="0" cy="3493"/>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6" name="Line 50"/>
            <p:cNvSpPr>
              <a:spLocks noChangeShapeType="1"/>
            </p:cNvSpPr>
            <p:nvPr/>
          </p:nvSpPr>
          <p:spPr bwMode="auto">
            <a:xfrm>
              <a:off x="5538" y="436"/>
              <a:ext cx="0" cy="3493"/>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7" name="Line 142"/>
            <p:cNvSpPr>
              <a:spLocks noChangeShapeType="1"/>
            </p:cNvSpPr>
            <p:nvPr/>
          </p:nvSpPr>
          <p:spPr bwMode="auto">
            <a:xfrm>
              <a:off x="158" y="3680"/>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8" name="Line 48"/>
            <p:cNvSpPr>
              <a:spLocks noChangeShapeType="1"/>
            </p:cNvSpPr>
            <p:nvPr/>
          </p:nvSpPr>
          <p:spPr bwMode="auto">
            <a:xfrm>
              <a:off x="158" y="3929"/>
              <a:ext cx="538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7360" name="Rectangle 2"/>
          <p:cNvSpPr txBox="1">
            <a:spLocks noChangeArrowheads="1"/>
          </p:cNvSpPr>
          <p:nvPr/>
        </p:nvSpPr>
        <p:spPr bwMode="auto">
          <a:xfrm>
            <a:off x="457200" y="44450"/>
            <a:ext cx="7543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2"/>
              </a:buClr>
              <a:buSzPct val="70000"/>
              <a:buFont typeface="Arial" panose="020B0604020202020204" pitchFamily="34" charset="0"/>
              <a:buNone/>
            </a:pPr>
            <a:r>
              <a:rPr lang="zh-CN" altLang="en-US" sz="3000" b="1"/>
              <a:t>手工模仿计算机工作（</a:t>
            </a:r>
            <a:r>
              <a:rPr lang="en-US" altLang="zh-CN" sz="3000" b="1"/>
              <a:t>1</a:t>
            </a:r>
            <a:r>
              <a:rPr lang="zh-CN" altLang="en-US" sz="3000" b="1"/>
              <a:t>）</a:t>
            </a:r>
          </a:p>
        </p:txBody>
      </p:sp>
    </p:spTree>
  </p:cSld>
  <p:clrMapOvr>
    <a:masterClrMapping/>
  </p:clrMapOvr>
  <p:transition spd="med">
    <p:blinds/>
    <p:sndAc>
      <p:stSnd>
        <p:snd r:embed="rId2" name="幻灯机.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horizontal)">
                                      <p:cBhvr>
                                        <p:cTn id="47" dur="500"/>
                                        <p:tgtEl>
                                          <p:spTgt spid="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linds(horizontal)">
                                      <p:cBhvr>
                                        <p:cTn id="52" dur="500"/>
                                        <p:tgtEl>
                                          <p:spTgt spid="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linds(horizontal)">
                                      <p:cBhvr>
                                        <p:cTn id="57" dur="500"/>
                                        <p:tgtEl>
                                          <p:spTgt spid="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blinds(horizontal)">
                                      <p:cBhvr>
                                        <p:cTn id="6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Rot="1" noChangeArrowheads="1"/>
          </p:cNvSpPr>
          <p:nvPr>
            <p:ph idx="1"/>
          </p:nvPr>
        </p:nvSpPr>
        <p:spPr>
          <a:xfrm>
            <a:off x="323850" y="1052513"/>
            <a:ext cx="5278438" cy="2447925"/>
          </a:xfrm>
        </p:spPr>
        <p:txBody>
          <a:bodyPr/>
          <a:lstStyle/>
          <a:p>
            <a:pPr eaLnBrk="1" hangingPunct="1">
              <a:lnSpc>
                <a:spcPct val="110000"/>
              </a:lnSpc>
              <a:buFont typeface="Wingdings" panose="05000000000000000000" pitchFamily="2" charset="2"/>
              <a:buNone/>
            </a:pPr>
            <a:r>
              <a:rPr lang="zh-CN" altLang="en-US" smtClean="0">
                <a:latin typeface="宋体" panose="02010600030101010101" pitchFamily="2" charset="-122"/>
              </a:rPr>
              <a:t>算盘计算中用到了：</a:t>
            </a:r>
            <a:r>
              <a:rPr lang="zh-CN" altLang="en-US" sz="2800" smtClean="0">
                <a:latin typeface="宋体" panose="02010600030101010101" pitchFamily="2" charset="-122"/>
              </a:rPr>
              <a:t>　 </a:t>
            </a:r>
          </a:p>
          <a:p>
            <a:pPr eaLnBrk="1" hangingPunct="1">
              <a:lnSpc>
                <a:spcPct val="110000"/>
              </a:lnSpc>
              <a:buFont typeface="Wingdings" panose="05000000000000000000" pitchFamily="2" charset="2"/>
              <a:buNone/>
            </a:pPr>
            <a:r>
              <a:rPr lang="en-US" altLang="zh-CN" sz="2800" smtClean="0">
                <a:latin typeface="宋体" panose="02010600030101010101" pitchFamily="2" charset="-122"/>
              </a:rPr>
              <a:t>1)</a:t>
            </a:r>
            <a:r>
              <a:rPr lang="zh-CN" altLang="en-US" sz="2800" smtClean="0">
                <a:latin typeface="宋体" panose="02010600030101010101" pitchFamily="2" charset="-122"/>
              </a:rPr>
              <a:t>纸</a:t>
            </a:r>
            <a:r>
              <a:rPr lang="en-US" altLang="zh-CN" sz="2800" smtClean="0">
                <a:latin typeface="宋体" panose="02010600030101010101" pitchFamily="2" charset="-122"/>
              </a:rPr>
              <a:t>:</a:t>
            </a:r>
            <a:r>
              <a:rPr lang="zh-CN" altLang="en-US" sz="2800" smtClean="0">
                <a:latin typeface="宋体" panose="02010600030101010101" pitchFamily="2" charset="-122"/>
              </a:rPr>
              <a:t>存储解题的原始信息 </a:t>
            </a:r>
          </a:p>
          <a:p>
            <a:pPr eaLnBrk="1" hangingPunct="1">
              <a:lnSpc>
                <a:spcPct val="110000"/>
              </a:lnSpc>
              <a:buFont typeface="Wingdings" panose="05000000000000000000" pitchFamily="2" charset="2"/>
              <a:buNone/>
            </a:pPr>
            <a:r>
              <a:rPr lang="en-US" altLang="zh-CN" sz="2800" smtClean="0">
                <a:latin typeface="宋体" panose="02010600030101010101" pitchFamily="2" charset="-122"/>
              </a:rPr>
              <a:t>2)</a:t>
            </a:r>
            <a:r>
              <a:rPr lang="zh-CN" altLang="en-US" sz="2800" smtClean="0">
                <a:latin typeface="宋体" panose="02010600030101010101" pitchFamily="2" charset="-122"/>
              </a:rPr>
              <a:t>算盘</a:t>
            </a:r>
            <a:r>
              <a:rPr lang="en-US" altLang="zh-CN" sz="2800" smtClean="0">
                <a:latin typeface="宋体" panose="02010600030101010101" pitchFamily="2" charset="-122"/>
              </a:rPr>
              <a:t>:</a:t>
            </a:r>
            <a:r>
              <a:rPr lang="zh-CN" altLang="en-US" sz="2800" smtClean="0">
                <a:latin typeface="宋体" panose="02010600030101010101" pitchFamily="2" charset="-122"/>
              </a:rPr>
              <a:t>对数据进行算术运算</a:t>
            </a:r>
          </a:p>
          <a:p>
            <a:pPr eaLnBrk="1" hangingPunct="1">
              <a:lnSpc>
                <a:spcPct val="110000"/>
              </a:lnSpc>
              <a:buFont typeface="Wingdings" panose="05000000000000000000" pitchFamily="2" charset="2"/>
              <a:buNone/>
            </a:pPr>
            <a:r>
              <a:rPr lang="en-US" altLang="zh-CN" sz="2800" smtClean="0">
                <a:latin typeface="宋体" panose="02010600030101010101" pitchFamily="2" charset="-122"/>
              </a:rPr>
              <a:t>3)</a:t>
            </a:r>
            <a:r>
              <a:rPr lang="zh-CN" altLang="en-US" sz="2800" smtClean="0">
                <a:latin typeface="宋体" panose="02010600030101010101" pitchFamily="2" charset="-122"/>
              </a:rPr>
              <a:t>笔</a:t>
            </a:r>
            <a:r>
              <a:rPr lang="en-US" altLang="zh-CN" sz="2800" smtClean="0">
                <a:latin typeface="宋体" panose="02010600030101010101" pitchFamily="2" charset="-122"/>
              </a:rPr>
              <a:t>:</a:t>
            </a:r>
            <a:r>
              <a:rPr lang="zh-CN" altLang="en-US" sz="2800" smtClean="0">
                <a:latin typeface="宋体" panose="02010600030101010101" pitchFamily="2" charset="-122"/>
              </a:rPr>
              <a:t>记录数据或写出结果</a:t>
            </a:r>
          </a:p>
          <a:p>
            <a:pPr eaLnBrk="1" hangingPunct="1">
              <a:lnSpc>
                <a:spcPct val="110000"/>
              </a:lnSpc>
              <a:buFont typeface="Wingdings" panose="05000000000000000000" pitchFamily="2" charset="2"/>
              <a:buNone/>
            </a:pPr>
            <a:r>
              <a:rPr lang="en-US" altLang="zh-CN" sz="2800" smtClean="0">
                <a:latin typeface="宋体" panose="02010600030101010101" pitchFamily="2" charset="-122"/>
              </a:rPr>
              <a:t>4)</a:t>
            </a:r>
            <a:r>
              <a:rPr lang="zh-CN" altLang="en-US" sz="2800" smtClean="0">
                <a:latin typeface="宋体" panose="02010600030101010101" pitchFamily="2" charset="-122"/>
              </a:rPr>
              <a:t>人</a:t>
            </a:r>
            <a:r>
              <a:rPr lang="en-US" altLang="zh-CN" sz="2800" smtClean="0">
                <a:latin typeface="宋体" panose="02010600030101010101" pitchFamily="2" charset="-122"/>
              </a:rPr>
              <a:t>:</a:t>
            </a:r>
            <a:r>
              <a:rPr lang="zh-CN" altLang="en-US" sz="2800" smtClean="0">
                <a:latin typeface="宋体" panose="02010600030101010101" pitchFamily="2" charset="-122"/>
              </a:rPr>
              <a:t>控制解题步骤。</a:t>
            </a:r>
          </a:p>
        </p:txBody>
      </p:sp>
      <p:sp>
        <p:nvSpPr>
          <p:cNvPr id="13316" name="Rectangle 4"/>
          <p:cNvSpPr>
            <a:spLocks noChangeArrowheads="1"/>
          </p:cNvSpPr>
          <p:nvPr/>
        </p:nvSpPr>
        <p:spPr bwMode="auto">
          <a:xfrm>
            <a:off x="6034088" y="590550"/>
            <a:ext cx="31686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3000" b="1">
                <a:solidFill>
                  <a:schemeClr val="tx2"/>
                </a:solidFill>
              </a:rPr>
              <a:t>计算机相</a:t>
            </a:r>
            <a:endParaRPr lang="en-US" altLang="zh-CN" sz="3000" b="1">
              <a:solidFill>
                <a:schemeClr val="tx2"/>
              </a:solidFill>
            </a:endParaRPr>
          </a:p>
          <a:p>
            <a:pPr eaLnBrk="1" hangingPunct="1">
              <a:buFont typeface="Arial" panose="020B0604020202020204" pitchFamily="34" charset="0"/>
              <a:buNone/>
            </a:pPr>
            <a:r>
              <a:rPr lang="zh-CN" altLang="en-US" sz="3000" b="1">
                <a:solidFill>
                  <a:schemeClr val="tx2"/>
                </a:solidFill>
              </a:rPr>
              <a:t>应部件</a:t>
            </a:r>
            <a:r>
              <a:rPr lang="en-US" altLang="zh-CN" sz="3000" b="1">
                <a:solidFill>
                  <a:schemeClr val="tx2"/>
                </a:solidFill>
              </a:rPr>
              <a:t>:</a:t>
            </a:r>
          </a:p>
        </p:txBody>
      </p:sp>
      <p:sp>
        <p:nvSpPr>
          <p:cNvPr id="13317" name="AutoShape 5"/>
          <p:cNvSpPr>
            <a:spLocks noChangeArrowheads="1"/>
          </p:cNvSpPr>
          <p:nvPr/>
        </p:nvSpPr>
        <p:spPr bwMode="auto">
          <a:xfrm>
            <a:off x="5003800" y="1989138"/>
            <a:ext cx="1008063" cy="360362"/>
          </a:xfrm>
          <a:prstGeom prst="leftRightArrow">
            <a:avLst>
              <a:gd name="adj1" fmla="val 50000"/>
              <a:gd name="adj2" fmla="val 55895"/>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3318" name="Text Box 6"/>
          <p:cNvSpPr txBox="1">
            <a:spLocks noChangeArrowheads="1"/>
          </p:cNvSpPr>
          <p:nvPr/>
        </p:nvSpPr>
        <p:spPr bwMode="auto">
          <a:xfrm>
            <a:off x="6227763" y="1603375"/>
            <a:ext cx="14398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800" b="1">
                <a:solidFill>
                  <a:schemeClr val="tx2"/>
                </a:solidFill>
              </a:rPr>
              <a:t>存储器</a:t>
            </a:r>
          </a:p>
        </p:txBody>
      </p:sp>
      <p:sp>
        <p:nvSpPr>
          <p:cNvPr id="13319" name="Text Box 7"/>
          <p:cNvSpPr txBox="1">
            <a:spLocks noChangeArrowheads="1"/>
          </p:cNvSpPr>
          <p:nvPr/>
        </p:nvSpPr>
        <p:spPr bwMode="auto">
          <a:xfrm>
            <a:off x="6227763" y="2117725"/>
            <a:ext cx="1511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800" b="1">
                <a:solidFill>
                  <a:schemeClr val="tx2"/>
                </a:solidFill>
              </a:rPr>
              <a:t>运算器</a:t>
            </a:r>
          </a:p>
        </p:txBody>
      </p:sp>
      <p:sp>
        <p:nvSpPr>
          <p:cNvPr id="13320" name="Text Box 8"/>
          <p:cNvSpPr txBox="1">
            <a:spLocks noChangeArrowheads="1"/>
          </p:cNvSpPr>
          <p:nvPr/>
        </p:nvSpPr>
        <p:spPr bwMode="auto">
          <a:xfrm>
            <a:off x="6227763" y="2622550"/>
            <a:ext cx="26273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800" b="1">
                <a:solidFill>
                  <a:schemeClr val="tx2"/>
                </a:solidFill>
              </a:rPr>
              <a:t>输入输出设备</a:t>
            </a:r>
          </a:p>
        </p:txBody>
      </p:sp>
      <p:sp>
        <p:nvSpPr>
          <p:cNvPr id="13321" name="Text Box 9"/>
          <p:cNvSpPr txBox="1">
            <a:spLocks noChangeArrowheads="1"/>
          </p:cNvSpPr>
          <p:nvPr/>
        </p:nvSpPr>
        <p:spPr bwMode="auto">
          <a:xfrm>
            <a:off x="6227763" y="3197225"/>
            <a:ext cx="1368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800" b="1">
                <a:solidFill>
                  <a:schemeClr val="tx2"/>
                </a:solidFill>
              </a:rPr>
              <a:t>控制器</a:t>
            </a:r>
          </a:p>
        </p:txBody>
      </p:sp>
      <p:sp>
        <p:nvSpPr>
          <p:cNvPr id="13322" name="Text Box 10"/>
          <p:cNvSpPr txBox="1">
            <a:spLocks noChangeArrowheads="1"/>
          </p:cNvSpPr>
          <p:nvPr/>
        </p:nvSpPr>
        <p:spPr bwMode="auto">
          <a:xfrm>
            <a:off x="539750" y="4200525"/>
            <a:ext cx="784860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 typeface="Arial" panose="020B0604020202020204" pitchFamily="34" charset="0"/>
              <a:buNone/>
            </a:pPr>
            <a:r>
              <a:rPr lang="en-US" altLang="zh-CN" sz="2800" b="1">
                <a:solidFill>
                  <a:schemeClr val="tx2"/>
                </a:solidFill>
              </a:rPr>
              <a:t>        </a:t>
            </a:r>
            <a:r>
              <a:rPr lang="zh-CN" altLang="en-US" sz="2800" b="1">
                <a:solidFill>
                  <a:schemeClr val="tx2"/>
                </a:solidFill>
              </a:rPr>
              <a:t>计算机的硬件结构又运算器、控制器、存储器、输入设备、输出设备五大组成部分构成。这一结构又称为</a:t>
            </a:r>
            <a:r>
              <a:rPr lang="zh-CN" altLang="en-US" sz="2800" b="1">
                <a:solidFill>
                  <a:srgbClr val="FF0000"/>
                </a:solidFill>
              </a:rPr>
              <a:t>冯</a:t>
            </a:r>
            <a:r>
              <a:rPr lang="en-US" altLang="zh-CN" sz="2800" b="1">
                <a:solidFill>
                  <a:srgbClr val="FF0000"/>
                </a:solidFill>
              </a:rPr>
              <a:t>·</a:t>
            </a:r>
            <a:r>
              <a:rPr lang="zh-CN" altLang="en-US" sz="2800" b="1">
                <a:solidFill>
                  <a:srgbClr val="FF0000"/>
                </a:solidFill>
              </a:rPr>
              <a:t>诺依曼</a:t>
            </a:r>
            <a:r>
              <a:rPr lang="zh-CN" altLang="en-US" sz="2800" b="1">
                <a:solidFill>
                  <a:schemeClr val="tx2"/>
                </a:solidFill>
              </a:rPr>
              <a:t>机型，该结构是所有的计算机共同遵守的结构标准。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blinds(horizontal)">
                                      <p:cBhvr>
                                        <p:cTn id="7" dur="500"/>
                                        <p:tgtEl>
                                          <p:spTgt spid="133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linds(horizontal)">
                                      <p:cBhvr>
                                        <p:cTn id="12" dur="500"/>
                                        <p:tgtEl>
                                          <p:spTgt spid="133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18"/>
                                        </p:tgtEl>
                                        <p:attrNameLst>
                                          <p:attrName>style.visibility</p:attrName>
                                        </p:attrNameLst>
                                      </p:cBhvr>
                                      <p:to>
                                        <p:strVal val="visible"/>
                                      </p:to>
                                    </p:set>
                                    <p:animEffect transition="in" filter="blinds(horizontal)">
                                      <p:cBhvr>
                                        <p:cTn id="17" dur="500"/>
                                        <p:tgtEl>
                                          <p:spTgt spid="133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19"/>
                                        </p:tgtEl>
                                        <p:attrNameLst>
                                          <p:attrName>style.visibility</p:attrName>
                                        </p:attrNameLst>
                                      </p:cBhvr>
                                      <p:to>
                                        <p:strVal val="visible"/>
                                      </p:to>
                                    </p:set>
                                    <p:animEffect transition="in" filter="blinds(horizontal)">
                                      <p:cBhvr>
                                        <p:cTn id="22" dur="500"/>
                                        <p:tgtEl>
                                          <p:spTgt spid="133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320"/>
                                        </p:tgtEl>
                                        <p:attrNameLst>
                                          <p:attrName>style.visibility</p:attrName>
                                        </p:attrNameLst>
                                      </p:cBhvr>
                                      <p:to>
                                        <p:strVal val="visible"/>
                                      </p:to>
                                    </p:set>
                                    <p:animEffect transition="in" filter="blinds(horizontal)">
                                      <p:cBhvr>
                                        <p:cTn id="27" dur="500"/>
                                        <p:tgtEl>
                                          <p:spTgt spid="133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321"/>
                                        </p:tgtEl>
                                        <p:attrNameLst>
                                          <p:attrName>style.visibility</p:attrName>
                                        </p:attrNameLst>
                                      </p:cBhvr>
                                      <p:to>
                                        <p:strVal val="visible"/>
                                      </p:to>
                                    </p:set>
                                    <p:animEffect transition="in" filter="blinds(horizontal)">
                                      <p:cBhvr>
                                        <p:cTn id="32" dur="500"/>
                                        <p:tgtEl>
                                          <p:spTgt spid="133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322"/>
                                        </p:tgtEl>
                                        <p:attrNameLst>
                                          <p:attrName>style.visibility</p:attrName>
                                        </p:attrNameLst>
                                      </p:cBhvr>
                                      <p:to>
                                        <p:strVal val="visible"/>
                                      </p:to>
                                    </p:set>
                                    <p:animEffect transition="in" filter="blinds(horizontal)">
                                      <p:cBhvr>
                                        <p:cTn id="37" dur="500"/>
                                        <p:tgtEl>
                                          <p:spTgt spid="13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3317" grpId="0" animBg="1"/>
      <p:bldP spid="13318" grpId="0"/>
      <p:bldP spid="13319" grpId="0"/>
      <p:bldP spid="13320" grpId="0"/>
      <p:bldP spid="13321" grpId="0"/>
      <p:bldP spid="1332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28874E81-DE92-4B8E-ACC1-0E0FDE3BACC0}" type="slidenum">
              <a:rPr lang="en-US" altLang="zh-CN" dirty="0" smtClean="0"/>
              <a:pPr>
                <a:defRPr/>
              </a:pPr>
              <a:t>39</a:t>
            </a:fld>
            <a:endParaRPr lang="en-US" altLang="zh-CN" smtClean="0"/>
          </a:p>
        </p:txBody>
      </p:sp>
      <p:sp>
        <p:nvSpPr>
          <p:cNvPr id="59395" name="Rectangle 2"/>
          <p:cNvSpPr>
            <a:spLocks noGrp="1" noChangeArrowheads="1"/>
          </p:cNvSpPr>
          <p:nvPr>
            <p:ph type="title"/>
          </p:nvPr>
        </p:nvSpPr>
        <p:spPr>
          <a:xfrm>
            <a:off x="457200" y="122238"/>
            <a:ext cx="7543800" cy="1074737"/>
          </a:xfrm>
        </p:spPr>
        <p:txBody>
          <a:bodyPr/>
          <a:lstStyle/>
          <a:p>
            <a:pPr eaLnBrk="1" hangingPunct="1"/>
            <a:r>
              <a:rPr lang="en-US" altLang="zh-CN" smtClean="0"/>
              <a:t>1.3</a:t>
            </a:r>
            <a:r>
              <a:rPr lang="zh-CN" altLang="en-US" smtClean="0"/>
              <a:t>计算机的硬件</a:t>
            </a:r>
          </a:p>
        </p:txBody>
      </p:sp>
      <p:sp>
        <p:nvSpPr>
          <p:cNvPr id="59396" name="Rectangle 3"/>
          <p:cNvSpPr>
            <a:spLocks noGrp="1" noChangeArrowheads="1"/>
          </p:cNvSpPr>
          <p:nvPr>
            <p:ph idx="1"/>
          </p:nvPr>
        </p:nvSpPr>
        <p:spPr>
          <a:xfrm>
            <a:off x="457200" y="1557338"/>
            <a:ext cx="8229600" cy="4573587"/>
          </a:xfrm>
        </p:spPr>
        <p:txBody>
          <a:bodyPr/>
          <a:lstStyle/>
          <a:p>
            <a:pPr eaLnBrk="1" hangingPunct="1">
              <a:lnSpc>
                <a:spcPct val="120000"/>
              </a:lnSpc>
              <a:buFont typeface="Wingdings" panose="05000000000000000000" pitchFamily="2" charset="2"/>
              <a:buNone/>
            </a:pPr>
            <a:r>
              <a:rPr lang="zh-CN" altLang="en-US" smtClean="0"/>
              <a:t>二、数字计算机基本组成</a:t>
            </a:r>
          </a:p>
          <a:p>
            <a:pPr eaLnBrk="1" hangingPunct="1">
              <a:lnSpc>
                <a:spcPct val="120000"/>
              </a:lnSpc>
            </a:pPr>
            <a:r>
              <a:rPr lang="zh-CN" altLang="en-US" smtClean="0"/>
              <a:t>控制器：人的大脑的操作控制功能</a:t>
            </a:r>
          </a:p>
          <a:p>
            <a:pPr eaLnBrk="1" hangingPunct="1">
              <a:lnSpc>
                <a:spcPct val="120000"/>
              </a:lnSpc>
            </a:pPr>
            <a:r>
              <a:rPr lang="zh-CN" altLang="en-US" smtClean="0"/>
              <a:t>运算器：人的大脑的计算功能</a:t>
            </a:r>
          </a:p>
          <a:p>
            <a:pPr eaLnBrk="1" hangingPunct="1">
              <a:lnSpc>
                <a:spcPct val="120000"/>
              </a:lnSpc>
            </a:pPr>
            <a:r>
              <a:rPr lang="zh-CN" altLang="en-US" smtClean="0"/>
              <a:t>存储器：人的大脑记忆功能</a:t>
            </a:r>
          </a:p>
          <a:p>
            <a:pPr eaLnBrk="1" hangingPunct="1">
              <a:lnSpc>
                <a:spcPct val="120000"/>
              </a:lnSpc>
            </a:pPr>
            <a:r>
              <a:rPr lang="zh-CN" altLang="en-US" smtClean="0"/>
              <a:t>输入设备：交互接口，笔</a:t>
            </a:r>
          </a:p>
          <a:p>
            <a:pPr eaLnBrk="1" hangingPunct="1">
              <a:lnSpc>
                <a:spcPct val="120000"/>
              </a:lnSpc>
            </a:pPr>
            <a:r>
              <a:rPr lang="zh-CN" altLang="en-US" smtClean="0"/>
              <a:t>输出设备：交互接口，纸</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a:xfrm>
            <a:off x="457200" y="122238"/>
            <a:ext cx="7543800" cy="1074737"/>
          </a:xfrm>
        </p:spPr>
        <p:txBody>
          <a:bodyPr/>
          <a:lstStyle/>
          <a:p>
            <a:r>
              <a:rPr lang="zh-CN" altLang="en-US" smtClean="0"/>
              <a:t>课程安排</a:t>
            </a:r>
          </a:p>
        </p:txBody>
      </p:sp>
      <p:sp>
        <p:nvSpPr>
          <p:cNvPr id="20483" name="内容占位符 2"/>
          <p:cNvSpPr>
            <a:spLocks noGrp="1" noChangeArrowheads="1"/>
          </p:cNvSpPr>
          <p:nvPr>
            <p:ph idx="1"/>
          </p:nvPr>
        </p:nvSpPr>
        <p:spPr>
          <a:xfrm>
            <a:off x="457200" y="1500188"/>
            <a:ext cx="8229600" cy="4411662"/>
          </a:xfrm>
        </p:spPr>
        <p:txBody>
          <a:bodyPr/>
          <a:lstStyle/>
          <a:p>
            <a:pPr marL="342900" lvl="3" indent="-342900">
              <a:buSzPct val="70000"/>
              <a:buFont typeface="Wingdings" panose="05000000000000000000" pitchFamily="2" charset="2"/>
              <a:buChar char="l"/>
            </a:pPr>
            <a:r>
              <a:rPr lang="zh-CN" altLang="en-US" sz="2800" b="1" smtClean="0">
                <a:solidFill>
                  <a:srgbClr val="0070C0"/>
                </a:solidFill>
              </a:rPr>
              <a:t>课时</a:t>
            </a:r>
            <a:endParaRPr lang="en-US" altLang="zh-CN" sz="2800" b="1" smtClean="0">
              <a:solidFill>
                <a:srgbClr val="0070C0"/>
              </a:solidFill>
            </a:endParaRPr>
          </a:p>
          <a:p>
            <a:pPr lvl="1">
              <a:buFont typeface="Wingdings" panose="05000000000000000000" pitchFamily="2" charset="2"/>
              <a:buChar char="•"/>
            </a:pPr>
            <a:r>
              <a:rPr lang="zh-CN" altLang="en-US" smtClean="0"/>
              <a:t>理论课</a:t>
            </a:r>
            <a:r>
              <a:rPr lang="en-US" altLang="zh-CN" smtClean="0"/>
              <a:t>48</a:t>
            </a:r>
            <a:r>
              <a:rPr lang="zh-CN" altLang="en-US" smtClean="0"/>
              <a:t>学时</a:t>
            </a:r>
            <a:endParaRPr lang="en-US" altLang="zh-CN" smtClean="0"/>
          </a:p>
          <a:p>
            <a:pPr lvl="1">
              <a:buFont typeface="Wingdings" panose="05000000000000000000" pitchFamily="2" charset="2"/>
              <a:buChar char="•"/>
            </a:pPr>
            <a:r>
              <a:rPr lang="zh-CN" altLang="en-US" smtClean="0"/>
              <a:t>实验课</a:t>
            </a:r>
            <a:r>
              <a:rPr lang="en-US" altLang="zh-CN" smtClean="0"/>
              <a:t>16</a:t>
            </a:r>
            <a:r>
              <a:rPr lang="zh-CN" altLang="en-US" smtClean="0"/>
              <a:t>学时</a:t>
            </a:r>
            <a:endParaRPr lang="en-US" altLang="zh-CN" smtClean="0"/>
          </a:p>
          <a:p>
            <a:pPr lvl="1">
              <a:buFont typeface="Wingdings" panose="05000000000000000000" pitchFamily="2" charset="2"/>
              <a:buChar char="•"/>
            </a:pPr>
            <a:endParaRPr lang="en-US" altLang="zh-CN" sz="1000" smtClean="0"/>
          </a:p>
          <a:p>
            <a:pPr marL="342900" lvl="3" indent="-342900">
              <a:buSzPct val="70000"/>
              <a:buFont typeface="Wingdings" panose="05000000000000000000" pitchFamily="2" charset="2"/>
              <a:buChar char="l"/>
            </a:pPr>
            <a:r>
              <a:rPr lang="zh-CN" altLang="en-US" sz="2800" b="1" smtClean="0">
                <a:solidFill>
                  <a:srgbClr val="0070C0"/>
                </a:solidFill>
              </a:rPr>
              <a:t>理论课成绩（总共占</a:t>
            </a:r>
            <a:r>
              <a:rPr lang="en-US" altLang="zh-CN" sz="2800" b="1" smtClean="0">
                <a:solidFill>
                  <a:srgbClr val="0070C0"/>
                </a:solidFill>
              </a:rPr>
              <a:t>85%</a:t>
            </a:r>
            <a:r>
              <a:rPr lang="zh-CN" altLang="en-US" sz="2800" b="1" smtClean="0">
                <a:solidFill>
                  <a:srgbClr val="0070C0"/>
                </a:solidFill>
              </a:rPr>
              <a:t>）</a:t>
            </a:r>
          </a:p>
          <a:p>
            <a:pPr lvl="1">
              <a:buFont typeface="Wingdings" panose="05000000000000000000" pitchFamily="2" charset="2"/>
              <a:buChar char="•"/>
            </a:pPr>
            <a:r>
              <a:rPr lang="zh-CN" altLang="en-US" smtClean="0"/>
              <a:t>上课考勤</a:t>
            </a:r>
            <a:r>
              <a:rPr lang="en-US" altLang="zh-CN" smtClean="0"/>
              <a:t>4%</a:t>
            </a:r>
            <a:r>
              <a:rPr lang="zh-CN" altLang="en-US" smtClean="0"/>
              <a:t>，课后作业</a:t>
            </a:r>
            <a:r>
              <a:rPr lang="en-US" altLang="zh-CN" smtClean="0"/>
              <a:t>9</a:t>
            </a:r>
            <a:r>
              <a:rPr lang="zh-CN" altLang="en-US" smtClean="0"/>
              <a:t>％，</a:t>
            </a:r>
            <a:r>
              <a:rPr lang="en-US" altLang="zh-CN" smtClean="0"/>
              <a:t>2</a:t>
            </a:r>
            <a:r>
              <a:rPr lang="zh-CN" altLang="en-US" smtClean="0"/>
              <a:t>次小测（有一次含</a:t>
            </a:r>
            <a:r>
              <a:rPr lang="en-US" altLang="zh-CN" smtClean="0"/>
              <a:t>VHDL</a:t>
            </a:r>
            <a:r>
              <a:rPr lang="zh-CN" altLang="en-US" smtClean="0"/>
              <a:t>内容）占</a:t>
            </a:r>
            <a:r>
              <a:rPr lang="en-US" altLang="zh-CN" smtClean="0"/>
              <a:t>8%</a:t>
            </a:r>
            <a:r>
              <a:rPr lang="zh-CN" altLang="en-US" smtClean="0"/>
              <a:t>，</a:t>
            </a:r>
            <a:r>
              <a:rPr lang="en-US" altLang="zh-CN" smtClean="0"/>
              <a:t>1</a:t>
            </a:r>
            <a:r>
              <a:rPr lang="zh-CN" altLang="en-US" smtClean="0"/>
              <a:t>次讨论占</a:t>
            </a:r>
            <a:r>
              <a:rPr lang="en-US" altLang="zh-CN" smtClean="0"/>
              <a:t>4%</a:t>
            </a:r>
          </a:p>
          <a:p>
            <a:pPr lvl="1">
              <a:buFont typeface="Wingdings" panose="05000000000000000000" pitchFamily="2" charset="2"/>
              <a:buChar char="•"/>
            </a:pPr>
            <a:r>
              <a:rPr lang="zh-CN" altLang="en-US" smtClean="0"/>
              <a:t>期末（笔试）占</a:t>
            </a:r>
            <a:r>
              <a:rPr lang="en-US" altLang="zh-CN" smtClean="0"/>
              <a:t>60</a:t>
            </a:r>
            <a:r>
              <a:rPr lang="zh-CN" altLang="en-US" smtClean="0"/>
              <a:t>％</a:t>
            </a:r>
            <a:endParaRPr lang="en-US" altLang="zh-CN" smtClean="0"/>
          </a:p>
          <a:p>
            <a:pPr lvl="1">
              <a:buFont typeface="Wingdings" panose="05000000000000000000" pitchFamily="2" charset="2"/>
              <a:buChar char="•"/>
            </a:pPr>
            <a:endParaRPr lang="en-US" altLang="zh-CN" sz="1000" smtClean="0"/>
          </a:p>
          <a:p>
            <a:pPr marL="342900" lvl="3" indent="-342900">
              <a:buSzPct val="70000"/>
              <a:buFont typeface="Wingdings" panose="05000000000000000000" pitchFamily="2" charset="2"/>
              <a:buChar char="l"/>
            </a:pPr>
            <a:r>
              <a:rPr lang="zh-CN" altLang="en-US" sz="2800" b="1" smtClean="0">
                <a:solidFill>
                  <a:srgbClr val="0070C0"/>
                </a:solidFill>
              </a:rPr>
              <a:t>实验课成绩（总共占</a:t>
            </a:r>
            <a:r>
              <a:rPr lang="en-US" altLang="zh-CN" sz="2800" b="1" smtClean="0">
                <a:solidFill>
                  <a:srgbClr val="0070C0"/>
                </a:solidFill>
              </a:rPr>
              <a:t>15%</a:t>
            </a:r>
            <a:r>
              <a:rPr lang="zh-CN" altLang="en-US" sz="2800" b="1" smtClean="0">
                <a:solidFill>
                  <a:srgbClr val="0070C0"/>
                </a:solidFill>
              </a:rPr>
              <a:t>）</a:t>
            </a:r>
            <a:endParaRPr lang="en-US" altLang="zh-CN" sz="2800" b="1" smtClean="0">
              <a:solidFill>
                <a:srgbClr val="0070C0"/>
              </a:solidFill>
            </a:endParaRPr>
          </a:p>
          <a:p>
            <a:pPr lvl="1"/>
            <a:r>
              <a:rPr lang="zh-CN" altLang="en-US" smtClean="0"/>
              <a:t>考勤</a:t>
            </a:r>
            <a:r>
              <a:rPr lang="en-US" altLang="zh-CN" smtClean="0"/>
              <a:t>1%</a:t>
            </a:r>
            <a:r>
              <a:rPr lang="zh-CN" altLang="en-US" smtClean="0"/>
              <a:t>，独立实验</a:t>
            </a:r>
            <a:r>
              <a:rPr lang="en-US" altLang="zh-CN" smtClean="0"/>
              <a:t>4%</a:t>
            </a:r>
            <a:r>
              <a:rPr lang="zh-CN" altLang="en-US" smtClean="0"/>
              <a:t>，综合实验</a:t>
            </a:r>
            <a:r>
              <a:rPr lang="en-US" altLang="zh-CN" smtClean="0"/>
              <a:t>10%</a:t>
            </a:r>
          </a:p>
          <a:p>
            <a:endParaRPr lang="en-US" altLang="zh-CN" smtClean="0"/>
          </a:p>
          <a:p>
            <a:endParaRPr lang="zh-CN" altLang="en-US" smtClean="0"/>
          </a:p>
        </p:txBody>
      </p:sp>
      <p:sp>
        <p:nvSpPr>
          <p:cNvPr id="20484" name="日期占位符 3"/>
          <p:cNvSpPr>
            <a:spLocks noGrp="1" noChangeArrowheads="1"/>
          </p:cNvSpPr>
          <p:nvPr>
            <p:ph type="dt" sz="quarter" idx="4294967295"/>
          </p:nvPr>
        </p:nvSpPr>
        <p:spPr bwMode="auto">
          <a:xfrm>
            <a:off x="4572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24A05B48-DCE5-41E0-8D5D-C0440D252C8F}" type="datetime1">
              <a:rPr lang="zh-CN" altLang="en-US"/>
              <a:pPr>
                <a:buFont typeface="Arial" panose="020B0604020202020204" pitchFamily="34" charset="0"/>
                <a:buNone/>
              </a:pPr>
              <a:t>2021-3-1</a:t>
            </a:fld>
            <a:endParaRPr lang="zh-CN" altLang="en-US"/>
          </a:p>
        </p:txBody>
      </p:sp>
      <p:sp>
        <p:nvSpPr>
          <p:cNvPr id="9220" name="灯片编号占位符 4"/>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386512F0-244A-481D-8765-B6CCA82BFA5F}" type="slidenum">
              <a:rPr lang="en-US" altLang="zh-CN" dirty="0" smtClean="0"/>
              <a:pPr>
                <a:defRPr/>
              </a:pPr>
              <a:t>4</a:t>
            </a:fld>
            <a:endParaRPr lang="en-US" altLang="zh-CN"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7827A964-EB47-49AA-AAD7-A536BFC11384}" type="slidenum">
              <a:rPr lang="en-US" altLang="zh-CN" dirty="0" smtClean="0"/>
              <a:pPr>
                <a:defRPr/>
              </a:pPr>
              <a:t>40</a:t>
            </a:fld>
            <a:endParaRPr lang="en-US" altLang="zh-CN" smtClean="0"/>
          </a:p>
        </p:txBody>
      </p:sp>
      <p:sp>
        <p:nvSpPr>
          <p:cNvPr id="60419" name="Rectangle 2"/>
          <p:cNvSpPr>
            <a:spLocks noGrp="1" noChangeArrowheads="1"/>
          </p:cNvSpPr>
          <p:nvPr>
            <p:ph type="title"/>
          </p:nvPr>
        </p:nvSpPr>
        <p:spPr>
          <a:xfrm>
            <a:off x="457200" y="122238"/>
            <a:ext cx="7543800" cy="1074737"/>
          </a:xfrm>
        </p:spPr>
        <p:txBody>
          <a:bodyPr/>
          <a:lstStyle/>
          <a:p>
            <a:pPr eaLnBrk="1" hangingPunct="1"/>
            <a:r>
              <a:rPr lang="en-US" altLang="zh-CN" smtClean="0"/>
              <a:t>1.3</a:t>
            </a:r>
            <a:r>
              <a:rPr lang="zh-CN" altLang="en-US" smtClean="0"/>
              <a:t>计算机的硬件</a:t>
            </a:r>
          </a:p>
        </p:txBody>
      </p:sp>
      <p:sp>
        <p:nvSpPr>
          <p:cNvPr id="60420" name="Rectangle 3"/>
          <p:cNvSpPr>
            <a:spLocks noGrp="1" noChangeArrowheads="1"/>
          </p:cNvSpPr>
          <p:nvPr>
            <p:ph idx="1"/>
          </p:nvPr>
        </p:nvSpPr>
        <p:spPr>
          <a:xfrm>
            <a:off x="457200" y="1754188"/>
            <a:ext cx="8229600" cy="4411662"/>
          </a:xfrm>
        </p:spPr>
        <p:txBody>
          <a:bodyPr/>
          <a:lstStyle/>
          <a:p>
            <a:pPr eaLnBrk="1" hangingPunct="1">
              <a:lnSpc>
                <a:spcPct val="120000"/>
              </a:lnSpc>
              <a:buFont typeface="Wingdings" panose="05000000000000000000" pitchFamily="2" charset="2"/>
              <a:buNone/>
            </a:pPr>
            <a:r>
              <a:rPr lang="zh-CN" altLang="en-US" smtClean="0"/>
              <a:t>三、</a:t>
            </a:r>
            <a:r>
              <a:rPr lang="zh-CN" altLang="en-US" sz="3400" smtClean="0"/>
              <a:t>冯</a:t>
            </a:r>
            <a:r>
              <a:rPr lang="en-US" altLang="zh-CN" sz="3400" smtClean="0"/>
              <a:t>·</a:t>
            </a:r>
            <a:r>
              <a:rPr lang="zh-CN" altLang="en-US" sz="3400" smtClean="0"/>
              <a:t>诺依曼型计算机</a:t>
            </a:r>
            <a:r>
              <a:rPr lang="zh-CN" altLang="en-US" sz="3800" smtClean="0"/>
              <a:t> </a:t>
            </a:r>
          </a:p>
          <a:p>
            <a:pPr lvl="1" eaLnBrk="1" hangingPunct="1">
              <a:lnSpc>
                <a:spcPct val="120000"/>
              </a:lnSpc>
            </a:pPr>
            <a:r>
              <a:rPr lang="zh-CN" altLang="en-US" sz="2900" smtClean="0"/>
              <a:t>存储程序</a:t>
            </a:r>
          </a:p>
          <a:p>
            <a:pPr lvl="1" eaLnBrk="1" hangingPunct="1">
              <a:lnSpc>
                <a:spcPct val="120000"/>
              </a:lnSpc>
            </a:pPr>
            <a:r>
              <a:rPr lang="zh-CN" altLang="en-US" sz="2900" smtClean="0"/>
              <a:t>按地址自动执行 </a:t>
            </a:r>
          </a:p>
          <a:p>
            <a:pPr lvl="1" eaLnBrk="1" hangingPunct="1">
              <a:lnSpc>
                <a:spcPct val="120000"/>
              </a:lnSpc>
            </a:pPr>
            <a:r>
              <a:rPr lang="zh-CN" altLang="en-US" sz="2900" smtClean="0"/>
              <a:t>五大部件：包括控制器、运算器、存储器、输入设备、输出设备</a:t>
            </a:r>
          </a:p>
          <a:p>
            <a:pPr lvl="1" eaLnBrk="1" hangingPunct="1">
              <a:lnSpc>
                <a:spcPct val="120000"/>
              </a:lnSpc>
            </a:pPr>
            <a:r>
              <a:rPr lang="zh-CN" altLang="en-US" sz="2900" smtClean="0"/>
              <a:t>以运算器为中心</a:t>
            </a:r>
          </a:p>
          <a:p>
            <a:pPr lvl="1" eaLnBrk="1" hangingPunct="1">
              <a:buFont typeface="Wingdings" panose="05000000000000000000" pitchFamily="2" charset="2"/>
              <a:buNone/>
            </a:pPr>
            <a:endParaRPr lang="en-US" altLang="zh-CN"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6"/>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30FAEA44-8956-4D1A-A438-7283B8BBD612}" type="slidenum">
              <a:rPr lang="en-US" altLang="zh-CN" dirty="0" smtClean="0"/>
              <a:pPr>
                <a:defRPr/>
              </a:pPr>
              <a:t>41</a:t>
            </a:fld>
            <a:endParaRPr lang="en-US" altLang="zh-CN" smtClean="0"/>
          </a:p>
        </p:txBody>
      </p:sp>
      <p:sp>
        <p:nvSpPr>
          <p:cNvPr id="61443" name="Rectangle 2"/>
          <p:cNvSpPr>
            <a:spLocks noGrp="1" noChangeArrowheads="1"/>
          </p:cNvSpPr>
          <p:nvPr>
            <p:ph type="title"/>
          </p:nvPr>
        </p:nvSpPr>
        <p:spPr/>
        <p:txBody>
          <a:bodyPr/>
          <a:lstStyle/>
          <a:p>
            <a:pPr eaLnBrk="1" hangingPunct="1"/>
            <a:r>
              <a:rPr lang="en-US" altLang="zh-CN" smtClean="0"/>
              <a:t>1.3</a:t>
            </a:r>
            <a:r>
              <a:rPr lang="zh-CN" altLang="en-US" smtClean="0"/>
              <a:t>计算机的硬件</a:t>
            </a:r>
          </a:p>
        </p:txBody>
      </p:sp>
      <p:sp>
        <p:nvSpPr>
          <p:cNvPr id="61444" name="Rectangle 3"/>
          <p:cNvSpPr>
            <a:spLocks noGrp="1" noChangeArrowheads="1"/>
          </p:cNvSpPr>
          <p:nvPr>
            <p:ph type="body" sz="half" idx="1"/>
          </p:nvPr>
        </p:nvSpPr>
        <p:spPr>
          <a:xfrm>
            <a:off x="684213" y="1557338"/>
            <a:ext cx="4038600" cy="4411662"/>
          </a:xfrm>
        </p:spPr>
        <p:txBody>
          <a:bodyPr/>
          <a:lstStyle/>
          <a:p>
            <a:pPr marL="571500" indent="-571500" eaLnBrk="1" hangingPunct="1">
              <a:buFont typeface="Wingdings" panose="05000000000000000000" pitchFamily="2" charset="2"/>
              <a:buNone/>
            </a:pPr>
            <a:r>
              <a:rPr lang="zh-CN" altLang="en-US" sz="2600" smtClean="0"/>
              <a:t>冯</a:t>
            </a:r>
            <a:r>
              <a:rPr lang="en-US" altLang="zh-CN" sz="2600" smtClean="0"/>
              <a:t>·</a:t>
            </a:r>
            <a:r>
              <a:rPr lang="zh-CN" altLang="en-US" sz="2600" smtClean="0"/>
              <a:t>诺依曼型计算机</a:t>
            </a:r>
          </a:p>
        </p:txBody>
      </p:sp>
      <p:sp>
        <p:nvSpPr>
          <p:cNvPr id="61445" name="AutoShape 4"/>
          <p:cNvSpPr>
            <a:spLocks noChangeAspect="1" noChangeArrowheads="1" noTextEdit="1"/>
          </p:cNvSpPr>
          <p:nvPr/>
        </p:nvSpPr>
        <p:spPr bwMode="auto">
          <a:xfrm>
            <a:off x="1835150" y="2420938"/>
            <a:ext cx="6049963"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446" name="Rectangle 5"/>
          <p:cNvSpPr>
            <a:spLocks noChangeArrowheads="1"/>
          </p:cNvSpPr>
          <p:nvPr/>
        </p:nvSpPr>
        <p:spPr bwMode="auto">
          <a:xfrm>
            <a:off x="3262313" y="6034088"/>
            <a:ext cx="15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a:p>
        </p:txBody>
      </p:sp>
      <p:sp>
        <p:nvSpPr>
          <p:cNvPr id="61447" name="Rectangle 6"/>
          <p:cNvSpPr>
            <a:spLocks noChangeArrowheads="1"/>
          </p:cNvSpPr>
          <p:nvPr/>
        </p:nvSpPr>
        <p:spPr bwMode="auto">
          <a:xfrm>
            <a:off x="3548063" y="6018213"/>
            <a:ext cx="15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a:p>
        </p:txBody>
      </p:sp>
      <p:sp>
        <p:nvSpPr>
          <p:cNvPr id="61448" name="Rectangle 7"/>
          <p:cNvSpPr>
            <a:spLocks noChangeArrowheads="1"/>
          </p:cNvSpPr>
          <p:nvPr/>
        </p:nvSpPr>
        <p:spPr bwMode="auto">
          <a:xfrm>
            <a:off x="3984625" y="6034088"/>
            <a:ext cx="15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a:p>
        </p:txBody>
      </p:sp>
      <p:grpSp>
        <p:nvGrpSpPr>
          <p:cNvPr id="61449" name="Group 8"/>
          <p:cNvGrpSpPr>
            <a:grpSpLocks/>
          </p:cNvGrpSpPr>
          <p:nvPr/>
        </p:nvGrpSpPr>
        <p:grpSpPr bwMode="auto">
          <a:xfrm>
            <a:off x="3968750" y="2606675"/>
            <a:ext cx="1260475" cy="520700"/>
            <a:chOff x="2427" y="1493"/>
            <a:chExt cx="709" cy="293"/>
          </a:xfrm>
        </p:grpSpPr>
        <p:sp>
          <p:nvSpPr>
            <p:cNvPr id="61526" name="Freeform 9"/>
            <p:cNvSpPr>
              <a:spLocks noChangeArrowheads="1"/>
            </p:cNvSpPr>
            <p:nvPr/>
          </p:nvSpPr>
          <p:spPr bwMode="auto">
            <a:xfrm>
              <a:off x="3107" y="1493"/>
              <a:ext cx="29" cy="293"/>
            </a:xfrm>
            <a:custGeom>
              <a:avLst/>
              <a:gdLst>
                <a:gd name="T0" fmla="*/ 0 w 29"/>
                <a:gd name="T1" fmla="*/ 293 h 293"/>
                <a:gd name="T2" fmla="*/ 0 w 29"/>
                <a:gd name="T3" fmla="*/ 28 h 293"/>
                <a:gd name="T4" fmla="*/ 29 w 29"/>
                <a:gd name="T5" fmla="*/ 0 h 293"/>
                <a:gd name="T6" fmla="*/ 29 w 29"/>
                <a:gd name="T7" fmla="*/ 265 h 293"/>
                <a:gd name="T8" fmla="*/ 0 w 29"/>
                <a:gd name="T9" fmla="*/ 293 h 2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293">
                  <a:moveTo>
                    <a:pt x="0" y="293"/>
                  </a:moveTo>
                  <a:lnTo>
                    <a:pt x="0" y="28"/>
                  </a:lnTo>
                  <a:lnTo>
                    <a:pt x="29" y="0"/>
                  </a:lnTo>
                  <a:lnTo>
                    <a:pt x="29" y="265"/>
                  </a:lnTo>
                  <a:lnTo>
                    <a:pt x="0" y="293"/>
                  </a:lnTo>
                  <a:close/>
                </a:path>
              </a:pathLst>
            </a:custGeom>
            <a:solidFill>
              <a:srgbClr val="E0B3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27" name="Freeform 10"/>
            <p:cNvSpPr>
              <a:spLocks noChangeArrowheads="1"/>
            </p:cNvSpPr>
            <p:nvPr/>
          </p:nvSpPr>
          <p:spPr bwMode="auto">
            <a:xfrm>
              <a:off x="2427" y="1493"/>
              <a:ext cx="709" cy="28"/>
            </a:xfrm>
            <a:custGeom>
              <a:avLst/>
              <a:gdLst>
                <a:gd name="T0" fmla="*/ 680 w 709"/>
                <a:gd name="T1" fmla="*/ 28 h 28"/>
                <a:gd name="T2" fmla="*/ 0 w 709"/>
                <a:gd name="T3" fmla="*/ 28 h 28"/>
                <a:gd name="T4" fmla="*/ 28 w 709"/>
                <a:gd name="T5" fmla="*/ 0 h 28"/>
                <a:gd name="T6" fmla="*/ 709 w 709"/>
                <a:gd name="T7" fmla="*/ 0 h 28"/>
                <a:gd name="T8" fmla="*/ 680 w 709"/>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9" h="28">
                  <a:moveTo>
                    <a:pt x="680" y="28"/>
                  </a:moveTo>
                  <a:lnTo>
                    <a:pt x="0" y="28"/>
                  </a:lnTo>
                  <a:lnTo>
                    <a:pt x="28" y="0"/>
                  </a:lnTo>
                  <a:lnTo>
                    <a:pt x="709" y="0"/>
                  </a:lnTo>
                  <a:lnTo>
                    <a:pt x="680" y="28"/>
                  </a:lnTo>
                  <a:close/>
                </a:path>
              </a:pathLst>
            </a:custGeom>
            <a:solidFill>
              <a:srgbClr val="977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28" name="Rectangle 11"/>
            <p:cNvSpPr>
              <a:spLocks noChangeArrowheads="1"/>
            </p:cNvSpPr>
            <p:nvPr/>
          </p:nvSpPr>
          <p:spPr bwMode="auto">
            <a:xfrm>
              <a:off x="2427" y="1521"/>
              <a:ext cx="680" cy="265"/>
            </a:xfrm>
            <a:prstGeom prst="rect">
              <a:avLst/>
            </a:prstGeom>
            <a:solidFill>
              <a:srgbClr val="C39C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sp>
        <p:nvSpPr>
          <p:cNvPr id="61450" name="Rectangle 12"/>
          <p:cNvSpPr>
            <a:spLocks noChangeArrowheads="1"/>
          </p:cNvSpPr>
          <p:nvPr/>
        </p:nvSpPr>
        <p:spPr bwMode="auto">
          <a:xfrm>
            <a:off x="4221163" y="2722563"/>
            <a:ext cx="6461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700">
                <a:solidFill>
                  <a:srgbClr val="000000"/>
                </a:solidFill>
                <a:latin typeface="宋体" panose="02010600030101010101" pitchFamily="2" charset="-122"/>
              </a:rPr>
              <a:t>存储器</a:t>
            </a:r>
            <a:endParaRPr lang="zh-CN" altLang="en-US"/>
          </a:p>
        </p:txBody>
      </p:sp>
      <p:grpSp>
        <p:nvGrpSpPr>
          <p:cNvPr id="61451" name="Group 13"/>
          <p:cNvGrpSpPr>
            <a:grpSpLocks/>
          </p:cNvGrpSpPr>
          <p:nvPr/>
        </p:nvGrpSpPr>
        <p:grpSpPr bwMode="auto">
          <a:xfrm>
            <a:off x="5849938" y="2722563"/>
            <a:ext cx="857250" cy="1917700"/>
            <a:chOff x="3485" y="1559"/>
            <a:chExt cx="482" cy="1078"/>
          </a:xfrm>
        </p:grpSpPr>
        <p:sp>
          <p:nvSpPr>
            <p:cNvPr id="61523" name="Freeform 14"/>
            <p:cNvSpPr>
              <a:spLocks noChangeArrowheads="1"/>
            </p:cNvSpPr>
            <p:nvPr/>
          </p:nvSpPr>
          <p:spPr bwMode="auto">
            <a:xfrm>
              <a:off x="3939" y="1559"/>
              <a:ext cx="28" cy="1078"/>
            </a:xfrm>
            <a:custGeom>
              <a:avLst/>
              <a:gdLst>
                <a:gd name="T0" fmla="*/ 0 w 28"/>
                <a:gd name="T1" fmla="*/ 1078 h 1078"/>
                <a:gd name="T2" fmla="*/ 0 w 28"/>
                <a:gd name="T3" fmla="*/ 28 h 1078"/>
                <a:gd name="T4" fmla="*/ 28 w 28"/>
                <a:gd name="T5" fmla="*/ 0 h 1078"/>
                <a:gd name="T6" fmla="*/ 28 w 28"/>
                <a:gd name="T7" fmla="*/ 1049 h 1078"/>
                <a:gd name="T8" fmla="*/ 0 w 28"/>
                <a:gd name="T9" fmla="*/ 1078 h 1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1078">
                  <a:moveTo>
                    <a:pt x="0" y="1078"/>
                  </a:moveTo>
                  <a:lnTo>
                    <a:pt x="0" y="28"/>
                  </a:lnTo>
                  <a:lnTo>
                    <a:pt x="28" y="0"/>
                  </a:lnTo>
                  <a:lnTo>
                    <a:pt x="28" y="1049"/>
                  </a:lnTo>
                  <a:lnTo>
                    <a:pt x="0" y="1078"/>
                  </a:lnTo>
                  <a:close/>
                </a:path>
              </a:pathLst>
            </a:custGeom>
            <a:solidFill>
              <a:srgbClr val="E0E0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24" name="Freeform 15"/>
            <p:cNvSpPr>
              <a:spLocks noChangeArrowheads="1"/>
            </p:cNvSpPr>
            <p:nvPr/>
          </p:nvSpPr>
          <p:spPr bwMode="auto">
            <a:xfrm>
              <a:off x="3485" y="1559"/>
              <a:ext cx="482" cy="28"/>
            </a:xfrm>
            <a:custGeom>
              <a:avLst/>
              <a:gdLst>
                <a:gd name="T0" fmla="*/ 454 w 482"/>
                <a:gd name="T1" fmla="*/ 28 h 28"/>
                <a:gd name="T2" fmla="*/ 0 w 482"/>
                <a:gd name="T3" fmla="*/ 28 h 28"/>
                <a:gd name="T4" fmla="*/ 29 w 482"/>
                <a:gd name="T5" fmla="*/ 0 h 28"/>
                <a:gd name="T6" fmla="*/ 482 w 482"/>
                <a:gd name="T7" fmla="*/ 0 h 28"/>
                <a:gd name="T8" fmla="*/ 454 w 482"/>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2" h="28">
                  <a:moveTo>
                    <a:pt x="454" y="28"/>
                  </a:moveTo>
                  <a:lnTo>
                    <a:pt x="0" y="28"/>
                  </a:lnTo>
                  <a:lnTo>
                    <a:pt x="29" y="0"/>
                  </a:lnTo>
                  <a:lnTo>
                    <a:pt x="482" y="0"/>
                  </a:lnTo>
                  <a:lnTo>
                    <a:pt x="454" y="28"/>
                  </a:lnTo>
                  <a:close/>
                </a:path>
              </a:pathLst>
            </a:custGeom>
            <a:solidFill>
              <a:srgbClr val="9797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25" name="Rectangle 16"/>
            <p:cNvSpPr>
              <a:spLocks noChangeArrowheads="1"/>
            </p:cNvSpPr>
            <p:nvPr/>
          </p:nvSpPr>
          <p:spPr bwMode="auto">
            <a:xfrm>
              <a:off x="3485" y="1587"/>
              <a:ext cx="454" cy="1050"/>
            </a:xfrm>
            <a:prstGeom prst="rect">
              <a:avLst/>
            </a:prstGeom>
            <a:solidFill>
              <a:srgbClr val="C3C3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sp>
        <p:nvSpPr>
          <p:cNvPr id="61452" name="Rectangle 17"/>
          <p:cNvSpPr>
            <a:spLocks noChangeArrowheads="1"/>
          </p:cNvSpPr>
          <p:nvPr/>
        </p:nvSpPr>
        <p:spPr bwMode="auto">
          <a:xfrm>
            <a:off x="6018213" y="3413125"/>
            <a:ext cx="4318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700">
                <a:solidFill>
                  <a:srgbClr val="000000"/>
                </a:solidFill>
                <a:latin typeface="宋体" panose="02010600030101010101" pitchFamily="2" charset="-122"/>
              </a:rPr>
              <a:t>输出</a:t>
            </a:r>
            <a:endParaRPr lang="zh-CN" altLang="en-US"/>
          </a:p>
        </p:txBody>
      </p:sp>
      <p:grpSp>
        <p:nvGrpSpPr>
          <p:cNvPr id="61453" name="Group 18"/>
          <p:cNvGrpSpPr>
            <a:grpSpLocks/>
          </p:cNvGrpSpPr>
          <p:nvPr/>
        </p:nvGrpSpPr>
        <p:grpSpPr bwMode="auto">
          <a:xfrm>
            <a:off x="2624138" y="2722563"/>
            <a:ext cx="857250" cy="1917700"/>
            <a:chOff x="1671" y="1559"/>
            <a:chExt cx="482" cy="1078"/>
          </a:xfrm>
        </p:grpSpPr>
        <p:sp>
          <p:nvSpPr>
            <p:cNvPr id="61520" name="Freeform 19"/>
            <p:cNvSpPr>
              <a:spLocks noChangeArrowheads="1"/>
            </p:cNvSpPr>
            <p:nvPr/>
          </p:nvSpPr>
          <p:spPr bwMode="auto">
            <a:xfrm>
              <a:off x="2124" y="1559"/>
              <a:ext cx="29" cy="1078"/>
            </a:xfrm>
            <a:custGeom>
              <a:avLst/>
              <a:gdLst>
                <a:gd name="T0" fmla="*/ 0 w 29"/>
                <a:gd name="T1" fmla="*/ 1078 h 1078"/>
                <a:gd name="T2" fmla="*/ 0 w 29"/>
                <a:gd name="T3" fmla="*/ 28 h 1078"/>
                <a:gd name="T4" fmla="*/ 29 w 29"/>
                <a:gd name="T5" fmla="*/ 0 h 1078"/>
                <a:gd name="T6" fmla="*/ 29 w 29"/>
                <a:gd name="T7" fmla="*/ 1049 h 1078"/>
                <a:gd name="T8" fmla="*/ 0 w 29"/>
                <a:gd name="T9" fmla="*/ 1078 h 1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1078">
                  <a:moveTo>
                    <a:pt x="0" y="1078"/>
                  </a:moveTo>
                  <a:lnTo>
                    <a:pt x="0" y="28"/>
                  </a:lnTo>
                  <a:lnTo>
                    <a:pt x="29" y="0"/>
                  </a:lnTo>
                  <a:lnTo>
                    <a:pt x="29" y="1049"/>
                  </a:lnTo>
                  <a:lnTo>
                    <a:pt x="0" y="1078"/>
                  </a:lnTo>
                  <a:close/>
                </a:path>
              </a:pathLst>
            </a:custGeom>
            <a:solidFill>
              <a:srgbClr val="E0E0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21" name="Freeform 20"/>
            <p:cNvSpPr>
              <a:spLocks noChangeArrowheads="1"/>
            </p:cNvSpPr>
            <p:nvPr/>
          </p:nvSpPr>
          <p:spPr bwMode="auto">
            <a:xfrm>
              <a:off x="1671" y="1559"/>
              <a:ext cx="482" cy="28"/>
            </a:xfrm>
            <a:custGeom>
              <a:avLst/>
              <a:gdLst>
                <a:gd name="T0" fmla="*/ 453 w 482"/>
                <a:gd name="T1" fmla="*/ 28 h 28"/>
                <a:gd name="T2" fmla="*/ 0 w 482"/>
                <a:gd name="T3" fmla="*/ 28 h 28"/>
                <a:gd name="T4" fmla="*/ 28 w 482"/>
                <a:gd name="T5" fmla="*/ 0 h 28"/>
                <a:gd name="T6" fmla="*/ 482 w 482"/>
                <a:gd name="T7" fmla="*/ 0 h 28"/>
                <a:gd name="T8" fmla="*/ 453 w 482"/>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2" h="28">
                  <a:moveTo>
                    <a:pt x="453" y="28"/>
                  </a:moveTo>
                  <a:lnTo>
                    <a:pt x="0" y="28"/>
                  </a:lnTo>
                  <a:lnTo>
                    <a:pt x="28" y="0"/>
                  </a:lnTo>
                  <a:lnTo>
                    <a:pt x="482" y="0"/>
                  </a:lnTo>
                  <a:lnTo>
                    <a:pt x="453" y="28"/>
                  </a:lnTo>
                  <a:close/>
                </a:path>
              </a:pathLst>
            </a:custGeom>
            <a:solidFill>
              <a:srgbClr val="9797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22" name="Rectangle 21"/>
            <p:cNvSpPr>
              <a:spLocks noChangeArrowheads="1"/>
            </p:cNvSpPr>
            <p:nvPr/>
          </p:nvSpPr>
          <p:spPr bwMode="auto">
            <a:xfrm>
              <a:off x="1671" y="1587"/>
              <a:ext cx="453" cy="1050"/>
            </a:xfrm>
            <a:prstGeom prst="rect">
              <a:avLst/>
            </a:prstGeom>
            <a:solidFill>
              <a:srgbClr val="C3C3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sp>
        <p:nvSpPr>
          <p:cNvPr id="61454" name="Rectangle 22"/>
          <p:cNvSpPr>
            <a:spLocks noChangeArrowheads="1"/>
          </p:cNvSpPr>
          <p:nvPr/>
        </p:nvSpPr>
        <p:spPr bwMode="auto">
          <a:xfrm>
            <a:off x="2790825" y="3413125"/>
            <a:ext cx="4318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700">
                <a:solidFill>
                  <a:srgbClr val="000000"/>
                </a:solidFill>
                <a:latin typeface="宋体" panose="02010600030101010101" pitchFamily="2" charset="-122"/>
              </a:rPr>
              <a:t>输入</a:t>
            </a:r>
            <a:endParaRPr lang="zh-CN" altLang="en-US"/>
          </a:p>
        </p:txBody>
      </p:sp>
      <p:grpSp>
        <p:nvGrpSpPr>
          <p:cNvPr id="61455" name="Group 23"/>
          <p:cNvGrpSpPr>
            <a:grpSpLocks/>
          </p:cNvGrpSpPr>
          <p:nvPr/>
        </p:nvGrpSpPr>
        <p:grpSpPr bwMode="auto">
          <a:xfrm>
            <a:off x="3968750" y="3429000"/>
            <a:ext cx="1260475" cy="520700"/>
            <a:chOff x="2427" y="1956"/>
            <a:chExt cx="709" cy="293"/>
          </a:xfrm>
        </p:grpSpPr>
        <p:sp>
          <p:nvSpPr>
            <p:cNvPr id="61517" name="Freeform 24"/>
            <p:cNvSpPr>
              <a:spLocks noChangeArrowheads="1"/>
            </p:cNvSpPr>
            <p:nvPr/>
          </p:nvSpPr>
          <p:spPr bwMode="auto">
            <a:xfrm>
              <a:off x="3107" y="1956"/>
              <a:ext cx="29" cy="293"/>
            </a:xfrm>
            <a:custGeom>
              <a:avLst/>
              <a:gdLst>
                <a:gd name="T0" fmla="*/ 0 w 29"/>
                <a:gd name="T1" fmla="*/ 293 h 293"/>
                <a:gd name="T2" fmla="*/ 0 w 29"/>
                <a:gd name="T3" fmla="*/ 28 h 293"/>
                <a:gd name="T4" fmla="*/ 29 w 29"/>
                <a:gd name="T5" fmla="*/ 0 h 293"/>
                <a:gd name="T6" fmla="*/ 29 w 29"/>
                <a:gd name="T7" fmla="*/ 265 h 293"/>
                <a:gd name="T8" fmla="*/ 0 w 29"/>
                <a:gd name="T9" fmla="*/ 293 h 2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293">
                  <a:moveTo>
                    <a:pt x="0" y="293"/>
                  </a:moveTo>
                  <a:lnTo>
                    <a:pt x="0" y="28"/>
                  </a:lnTo>
                  <a:lnTo>
                    <a:pt x="29" y="0"/>
                  </a:lnTo>
                  <a:lnTo>
                    <a:pt x="29" y="265"/>
                  </a:lnTo>
                  <a:lnTo>
                    <a:pt x="0" y="293"/>
                  </a:lnTo>
                  <a:close/>
                </a:path>
              </a:pathLst>
            </a:custGeom>
            <a:solidFill>
              <a:srgbClr val="B3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18" name="Freeform 25"/>
            <p:cNvSpPr>
              <a:spLocks noChangeArrowheads="1"/>
            </p:cNvSpPr>
            <p:nvPr/>
          </p:nvSpPr>
          <p:spPr bwMode="auto">
            <a:xfrm>
              <a:off x="2427" y="1956"/>
              <a:ext cx="709" cy="28"/>
            </a:xfrm>
            <a:custGeom>
              <a:avLst/>
              <a:gdLst>
                <a:gd name="T0" fmla="*/ 680 w 709"/>
                <a:gd name="T1" fmla="*/ 28 h 28"/>
                <a:gd name="T2" fmla="*/ 0 w 709"/>
                <a:gd name="T3" fmla="*/ 28 h 28"/>
                <a:gd name="T4" fmla="*/ 28 w 709"/>
                <a:gd name="T5" fmla="*/ 0 h 28"/>
                <a:gd name="T6" fmla="*/ 709 w 709"/>
                <a:gd name="T7" fmla="*/ 0 h 28"/>
                <a:gd name="T8" fmla="*/ 680 w 709"/>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9" h="28">
                  <a:moveTo>
                    <a:pt x="680" y="28"/>
                  </a:moveTo>
                  <a:lnTo>
                    <a:pt x="0" y="28"/>
                  </a:lnTo>
                  <a:lnTo>
                    <a:pt x="28" y="0"/>
                  </a:lnTo>
                  <a:lnTo>
                    <a:pt x="709" y="0"/>
                  </a:lnTo>
                  <a:lnTo>
                    <a:pt x="680" y="28"/>
                  </a:lnTo>
                  <a:close/>
                </a:path>
              </a:pathLst>
            </a:custGeom>
            <a:solidFill>
              <a:srgbClr val="7997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19" name="Rectangle 26"/>
            <p:cNvSpPr>
              <a:spLocks noChangeArrowheads="1"/>
            </p:cNvSpPr>
            <p:nvPr/>
          </p:nvSpPr>
          <p:spPr bwMode="auto">
            <a:xfrm>
              <a:off x="2427" y="1984"/>
              <a:ext cx="680" cy="265"/>
            </a:xfrm>
            <a:prstGeom prst="rect">
              <a:avLst/>
            </a:prstGeom>
            <a:solidFill>
              <a:srgbClr val="9CC3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sp>
        <p:nvSpPr>
          <p:cNvPr id="61456" name="Rectangle 27"/>
          <p:cNvSpPr>
            <a:spLocks noChangeArrowheads="1"/>
          </p:cNvSpPr>
          <p:nvPr/>
        </p:nvSpPr>
        <p:spPr bwMode="auto">
          <a:xfrm>
            <a:off x="4221163" y="3546475"/>
            <a:ext cx="646112"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700">
                <a:solidFill>
                  <a:srgbClr val="000000"/>
                </a:solidFill>
                <a:latin typeface="宋体" panose="02010600030101010101" pitchFamily="2" charset="-122"/>
              </a:rPr>
              <a:t>运算器</a:t>
            </a:r>
            <a:endParaRPr lang="zh-CN" altLang="en-US"/>
          </a:p>
        </p:txBody>
      </p:sp>
      <p:grpSp>
        <p:nvGrpSpPr>
          <p:cNvPr id="61457" name="Group 28"/>
          <p:cNvGrpSpPr>
            <a:grpSpLocks/>
          </p:cNvGrpSpPr>
          <p:nvPr/>
        </p:nvGrpSpPr>
        <p:grpSpPr bwMode="auto">
          <a:xfrm>
            <a:off x="3968750" y="4252913"/>
            <a:ext cx="1260475" cy="520700"/>
            <a:chOff x="2427" y="2419"/>
            <a:chExt cx="709" cy="293"/>
          </a:xfrm>
        </p:grpSpPr>
        <p:sp>
          <p:nvSpPr>
            <p:cNvPr id="61514" name="Freeform 29"/>
            <p:cNvSpPr>
              <a:spLocks noChangeArrowheads="1"/>
            </p:cNvSpPr>
            <p:nvPr/>
          </p:nvSpPr>
          <p:spPr bwMode="auto">
            <a:xfrm>
              <a:off x="3107" y="2419"/>
              <a:ext cx="29" cy="293"/>
            </a:xfrm>
            <a:custGeom>
              <a:avLst/>
              <a:gdLst>
                <a:gd name="T0" fmla="*/ 0 w 29"/>
                <a:gd name="T1" fmla="*/ 293 h 293"/>
                <a:gd name="T2" fmla="*/ 0 w 29"/>
                <a:gd name="T3" fmla="*/ 29 h 293"/>
                <a:gd name="T4" fmla="*/ 29 w 29"/>
                <a:gd name="T5" fmla="*/ 0 h 293"/>
                <a:gd name="T6" fmla="*/ 29 w 29"/>
                <a:gd name="T7" fmla="*/ 265 h 293"/>
                <a:gd name="T8" fmla="*/ 0 w 29"/>
                <a:gd name="T9" fmla="*/ 293 h 2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293">
                  <a:moveTo>
                    <a:pt x="0" y="293"/>
                  </a:moveTo>
                  <a:lnTo>
                    <a:pt x="0" y="29"/>
                  </a:lnTo>
                  <a:lnTo>
                    <a:pt x="29" y="0"/>
                  </a:lnTo>
                  <a:lnTo>
                    <a:pt x="29" y="265"/>
                  </a:lnTo>
                  <a:lnTo>
                    <a:pt x="0" y="293"/>
                  </a:lnTo>
                  <a:close/>
                </a:path>
              </a:pathLst>
            </a:custGeom>
            <a:solidFill>
              <a:srgbClr val="B3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15" name="Freeform 30"/>
            <p:cNvSpPr>
              <a:spLocks noChangeArrowheads="1"/>
            </p:cNvSpPr>
            <p:nvPr/>
          </p:nvSpPr>
          <p:spPr bwMode="auto">
            <a:xfrm>
              <a:off x="2427" y="2419"/>
              <a:ext cx="709" cy="29"/>
            </a:xfrm>
            <a:custGeom>
              <a:avLst/>
              <a:gdLst>
                <a:gd name="T0" fmla="*/ 680 w 709"/>
                <a:gd name="T1" fmla="*/ 29 h 29"/>
                <a:gd name="T2" fmla="*/ 0 w 709"/>
                <a:gd name="T3" fmla="*/ 29 h 29"/>
                <a:gd name="T4" fmla="*/ 28 w 709"/>
                <a:gd name="T5" fmla="*/ 0 h 29"/>
                <a:gd name="T6" fmla="*/ 709 w 709"/>
                <a:gd name="T7" fmla="*/ 0 h 29"/>
                <a:gd name="T8" fmla="*/ 680 w 709"/>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9" h="29">
                  <a:moveTo>
                    <a:pt x="680" y="29"/>
                  </a:moveTo>
                  <a:lnTo>
                    <a:pt x="0" y="29"/>
                  </a:lnTo>
                  <a:lnTo>
                    <a:pt x="28" y="0"/>
                  </a:lnTo>
                  <a:lnTo>
                    <a:pt x="709" y="0"/>
                  </a:lnTo>
                  <a:lnTo>
                    <a:pt x="680" y="29"/>
                  </a:lnTo>
                  <a:close/>
                </a:path>
              </a:pathLst>
            </a:custGeom>
            <a:solidFill>
              <a:srgbClr val="7997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16" name="Rectangle 31"/>
            <p:cNvSpPr>
              <a:spLocks noChangeArrowheads="1"/>
            </p:cNvSpPr>
            <p:nvPr/>
          </p:nvSpPr>
          <p:spPr bwMode="auto">
            <a:xfrm>
              <a:off x="2427" y="2448"/>
              <a:ext cx="680" cy="264"/>
            </a:xfrm>
            <a:prstGeom prst="rect">
              <a:avLst/>
            </a:prstGeom>
            <a:solidFill>
              <a:srgbClr val="9CC3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sp>
        <p:nvSpPr>
          <p:cNvPr id="61458" name="Rectangle 32"/>
          <p:cNvSpPr>
            <a:spLocks noChangeArrowheads="1"/>
          </p:cNvSpPr>
          <p:nvPr/>
        </p:nvSpPr>
        <p:spPr bwMode="auto">
          <a:xfrm>
            <a:off x="4221163" y="4370388"/>
            <a:ext cx="6461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700">
                <a:solidFill>
                  <a:srgbClr val="000000"/>
                </a:solidFill>
                <a:latin typeface="宋体" panose="02010600030101010101" pitchFamily="2" charset="-122"/>
              </a:rPr>
              <a:t>控制器</a:t>
            </a:r>
            <a:endParaRPr lang="zh-CN" altLang="en-US"/>
          </a:p>
        </p:txBody>
      </p:sp>
      <p:sp>
        <p:nvSpPr>
          <p:cNvPr id="61459" name="Rectangle 33"/>
          <p:cNvSpPr>
            <a:spLocks noChangeArrowheads="1"/>
          </p:cNvSpPr>
          <p:nvPr/>
        </p:nvSpPr>
        <p:spPr bwMode="auto">
          <a:xfrm>
            <a:off x="3027363" y="4891088"/>
            <a:ext cx="122555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61460" name="Rectangle 34"/>
          <p:cNvSpPr>
            <a:spLocks noChangeArrowheads="1"/>
          </p:cNvSpPr>
          <p:nvPr/>
        </p:nvSpPr>
        <p:spPr bwMode="auto">
          <a:xfrm>
            <a:off x="3144838" y="4941888"/>
            <a:ext cx="8636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700">
                <a:solidFill>
                  <a:srgbClr val="000000"/>
                </a:solidFill>
                <a:latin typeface="宋体" panose="02010600030101010101" pitchFamily="2" charset="-122"/>
              </a:rPr>
              <a:t>数据信号</a:t>
            </a:r>
            <a:endParaRPr lang="zh-CN" altLang="en-US"/>
          </a:p>
        </p:txBody>
      </p:sp>
      <p:sp>
        <p:nvSpPr>
          <p:cNvPr id="61461" name="Rectangle 35"/>
          <p:cNvSpPr>
            <a:spLocks noChangeArrowheads="1"/>
          </p:cNvSpPr>
          <p:nvPr/>
        </p:nvSpPr>
        <p:spPr bwMode="auto">
          <a:xfrm>
            <a:off x="3027363" y="5245100"/>
            <a:ext cx="12255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61462" name="Rectangle 36"/>
          <p:cNvSpPr>
            <a:spLocks noChangeArrowheads="1"/>
          </p:cNvSpPr>
          <p:nvPr/>
        </p:nvSpPr>
        <p:spPr bwMode="auto">
          <a:xfrm>
            <a:off x="3144838" y="5294313"/>
            <a:ext cx="8636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700">
                <a:solidFill>
                  <a:srgbClr val="000000"/>
                </a:solidFill>
                <a:latin typeface="宋体" panose="02010600030101010101" pitchFamily="2" charset="-122"/>
              </a:rPr>
              <a:t>控制信号</a:t>
            </a:r>
            <a:endParaRPr lang="zh-CN" altLang="en-US"/>
          </a:p>
        </p:txBody>
      </p:sp>
      <p:grpSp>
        <p:nvGrpSpPr>
          <p:cNvPr id="61463" name="Group 37"/>
          <p:cNvGrpSpPr>
            <a:grpSpLocks/>
          </p:cNvGrpSpPr>
          <p:nvPr/>
        </p:nvGrpSpPr>
        <p:grpSpPr bwMode="auto">
          <a:xfrm>
            <a:off x="3429000" y="3663950"/>
            <a:ext cx="539750" cy="119063"/>
            <a:chOff x="2124" y="2088"/>
            <a:chExt cx="303" cy="67"/>
          </a:xfrm>
        </p:grpSpPr>
        <p:sp>
          <p:nvSpPr>
            <p:cNvPr id="61512" name="Line 38"/>
            <p:cNvSpPr>
              <a:spLocks noChangeShapeType="1"/>
            </p:cNvSpPr>
            <p:nvPr/>
          </p:nvSpPr>
          <p:spPr bwMode="auto">
            <a:xfrm>
              <a:off x="2124" y="2117"/>
              <a:ext cx="265"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3" name="Freeform 39"/>
            <p:cNvSpPr>
              <a:spLocks noChangeArrowheads="1"/>
            </p:cNvSpPr>
            <p:nvPr/>
          </p:nvSpPr>
          <p:spPr bwMode="auto">
            <a:xfrm>
              <a:off x="2370" y="2088"/>
              <a:ext cx="57" cy="67"/>
            </a:xfrm>
            <a:custGeom>
              <a:avLst/>
              <a:gdLst>
                <a:gd name="T0" fmla="*/ 0 w 57"/>
                <a:gd name="T1" fmla="*/ 67 h 67"/>
                <a:gd name="T2" fmla="*/ 57 w 57"/>
                <a:gd name="T3" fmla="*/ 29 h 67"/>
                <a:gd name="T4" fmla="*/ 0 w 57"/>
                <a:gd name="T5" fmla="*/ 0 h 67"/>
                <a:gd name="T6" fmla="*/ 0 w 57"/>
                <a:gd name="T7" fmla="*/ 67 h 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67">
                  <a:moveTo>
                    <a:pt x="0" y="67"/>
                  </a:moveTo>
                  <a:lnTo>
                    <a:pt x="57" y="29"/>
                  </a:lnTo>
                  <a:lnTo>
                    <a:pt x="0" y="0"/>
                  </a:lnTo>
                  <a:lnTo>
                    <a:pt x="0"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1464" name="Group 40"/>
          <p:cNvGrpSpPr>
            <a:grpSpLocks/>
          </p:cNvGrpSpPr>
          <p:nvPr/>
        </p:nvGrpSpPr>
        <p:grpSpPr bwMode="auto">
          <a:xfrm>
            <a:off x="5176838" y="3663950"/>
            <a:ext cx="673100" cy="119063"/>
            <a:chOff x="3107" y="2088"/>
            <a:chExt cx="378" cy="67"/>
          </a:xfrm>
        </p:grpSpPr>
        <p:sp>
          <p:nvSpPr>
            <p:cNvPr id="61510" name="Line 41"/>
            <p:cNvSpPr>
              <a:spLocks noChangeShapeType="1"/>
            </p:cNvSpPr>
            <p:nvPr/>
          </p:nvSpPr>
          <p:spPr bwMode="auto">
            <a:xfrm>
              <a:off x="3107" y="2117"/>
              <a:ext cx="340"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1" name="Freeform 42"/>
            <p:cNvSpPr>
              <a:spLocks noChangeArrowheads="1"/>
            </p:cNvSpPr>
            <p:nvPr/>
          </p:nvSpPr>
          <p:spPr bwMode="auto">
            <a:xfrm>
              <a:off x="3429" y="2088"/>
              <a:ext cx="56" cy="67"/>
            </a:xfrm>
            <a:custGeom>
              <a:avLst/>
              <a:gdLst>
                <a:gd name="T0" fmla="*/ 0 w 56"/>
                <a:gd name="T1" fmla="*/ 67 h 67"/>
                <a:gd name="T2" fmla="*/ 56 w 56"/>
                <a:gd name="T3" fmla="*/ 29 h 67"/>
                <a:gd name="T4" fmla="*/ 0 w 56"/>
                <a:gd name="T5" fmla="*/ 0 h 67"/>
                <a:gd name="T6" fmla="*/ 0 w 56"/>
                <a:gd name="T7" fmla="*/ 67 h 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 h="67">
                  <a:moveTo>
                    <a:pt x="0" y="67"/>
                  </a:moveTo>
                  <a:lnTo>
                    <a:pt x="56" y="29"/>
                  </a:lnTo>
                  <a:lnTo>
                    <a:pt x="0" y="0"/>
                  </a:lnTo>
                  <a:lnTo>
                    <a:pt x="0"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1465" name="Group 43"/>
          <p:cNvGrpSpPr>
            <a:grpSpLocks/>
          </p:cNvGrpSpPr>
          <p:nvPr/>
        </p:nvGrpSpPr>
        <p:grpSpPr bwMode="auto">
          <a:xfrm>
            <a:off x="2219325" y="3648075"/>
            <a:ext cx="404813" cy="117475"/>
            <a:chOff x="1444" y="2079"/>
            <a:chExt cx="227" cy="66"/>
          </a:xfrm>
        </p:grpSpPr>
        <p:sp>
          <p:nvSpPr>
            <p:cNvPr id="61508" name="Line 44"/>
            <p:cNvSpPr>
              <a:spLocks noChangeShapeType="1"/>
            </p:cNvSpPr>
            <p:nvPr/>
          </p:nvSpPr>
          <p:spPr bwMode="auto">
            <a:xfrm>
              <a:off x="1444" y="2107"/>
              <a:ext cx="18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9" name="Freeform 45"/>
            <p:cNvSpPr>
              <a:spLocks noChangeArrowheads="1"/>
            </p:cNvSpPr>
            <p:nvPr/>
          </p:nvSpPr>
          <p:spPr bwMode="auto">
            <a:xfrm>
              <a:off x="1614" y="2079"/>
              <a:ext cx="57" cy="66"/>
            </a:xfrm>
            <a:custGeom>
              <a:avLst/>
              <a:gdLst>
                <a:gd name="T0" fmla="*/ 0 w 57"/>
                <a:gd name="T1" fmla="*/ 66 h 66"/>
                <a:gd name="T2" fmla="*/ 57 w 57"/>
                <a:gd name="T3" fmla="*/ 28 h 66"/>
                <a:gd name="T4" fmla="*/ 0 w 57"/>
                <a:gd name="T5" fmla="*/ 0 h 66"/>
                <a:gd name="T6" fmla="*/ 0 w 57"/>
                <a:gd name="T7" fmla="*/ 66 h 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66">
                  <a:moveTo>
                    <a:pt x="0" y="66"/>
                  </a:moveTo>
                  <a:lnTo>
                    <a:pt x="57" y="28"/>
                  </a:lnTo>
                  <a:lnTo>
                    <a:pt x="0" y="0"/>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1466" name="Group 46"/>
          <p:cNvGrpSpPr>
            <a:grpSpLocks/>
          </p:cNvGrpSpPr>
          <p:nvPr/>
        </p:nvGrpSpPr>
        <p:grpSpPr bwMode="auto">
          <a:xfrm>
            <a:off x="6656388" y="3663950"/>
            <a:ext cx="404812" cy="119063"/>
            <a:chOff x="3939" y="2088"/>
            <a:chExt cx="227" cy="67"/>
          </a:xfrm>
        </p:grpSpPr>
        <p:sp>
          <p:nvSpPr>
            <p:cNvPr id="61506" name="Line 47"/>
            <p:cNvSpPr>
              <a:spLocks noChangeShapeType="1"/>
            </p:cNvSpPr>
            <p:nvPr/>
          </p:nvSpPr>
          <p:spPr bwMode="auto">
            <a:xfrm>
              <a:off x="3939" y="2117"/>
              <a:ext cx="18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7" name="Freeform 48"/>
            <p:cNvSpPr>
              <a:spLocks noChangeArrowheads="1"/>
            </p:cNvSpPr>
            <p:nvPr/>
          </p:nvSpPr>
          <p:spPr bwMode="auto">
            <a:xfrm>
              <a:off x="4109" y="2088"/>
              <a:ext cx="57" cy="67"/>
            </a:xfrm>
            <a:custGeom>
              <a:avLst/>
              <a:gdLst>
                <a:gd name="T0" fmla="*/ 0 w 57"/>
                <a:gd name="T1" fmla="*/ 67 h 67"/>
                <a:gd name="T2" fmla="*/ 57 w 57"/>
                <a:gd name="T3" fmla="*/ 29 h 67"/>
                <a:gd name="T4" fmla="*/ 0 w 57"/>
                <a:gd name="T5" fmla="*/ 0 h 67"/>
                <a:gd name="T6" fmla="*/ 0 w 57"/>
                <a:gd name="T7" fmla="*/ 67 h 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67">
                  <a:moveTo>
                    <a:pt x="0" y="67"/>
                  </a:moveTo>
                  <a:lnTo>
                    <a:pt x="57" y="29"/>
                  </a:lnTo>
                  <a:lnTo>
                    <a:pt x="0" y="0"/>
                  </a:lnTo>
                  <a:lnTo>
                    <a:pt x="0"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1467" name="Group 49"/>
          <p:cNvGrpSpPr>
            <a:grpSpLocks/>
          </p:cNvGrpSpPr>
          <p:nvPr/>
        </p:nvGrpSpPr>
        <p:grpSpPr bwMode="auto">
          <a:xfrm>
            <a:off x="5176838" y="4354513"/>
            <a:ext cx="404812" cy="117475"/>
            <a:chOff x="3107" y="2476"/>
            <a:chExt cx="227" cy="66"/>
          </a:xfrm>
        </p:grpSpPr>
        <p:sp>
          <p:nvSpPr>
            <p:cNvPr id="61504" name="Line 50"/>
            <p:cNvSpPr>
              <a:spLocks noChangeShapeType="1"/>
            </p:cNvSpPr>
            <p:nvPr/>
          </p:nvSpPr>
          <p:spPr bwMode="auto">
            <a:xfrm flipH="1">
              <a:off x="3145" y="2514"/>
              <a:ext cx="189" cy="1"/>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5" name="Freeform 51"/>
            <p:cNvSpPr>
              <a:spLocks noChangeArrowheads="1"/>
            </p:cNvSpPr>
            <p:nvPr/>
          </p:nvSpPr>
          <p:spPr bwMode="auto">
            <a:xfrm>
              <a:off x="3107" y="2476"/>
              <a:ext cx="57" cy="66"/>
            </a:xfrm>
            <a:custGeom>
              <a:avLst/>
              <a:gdLst>
                <a:gd name="T0" fmla="*/ 57 w 57"/>
                <a:gd name="T1" fmla="*/ 0 h 66"/>
                <a:gd name="T2" fmla="*/ 0 w 57"/>
                <a:gd name="T3" fmla="*/ 38 h 66"/>
                <a:gd name="T4" fmla="*/ 57 w 57"/>
                <a:gd name="T5" fmla="*/ 66 h 66"/>
                <a:gd name="T6" fmla="*/ 57 w 57"/>
                <a:gd name="T7" fmla="*/ 0 h 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66">
                  <a:moveTo>
                    <a:pt x="57" y="0"/>
                  </a:moveTo>
                  <a:lnTo>
                    <a:pt x="0" y="38"/>
                  </a:lnTo>
                  <a:lnTo>
                    <a:pt x="57" y="66"/>
                  </a:lnTo>
                  <a:lnTo>
                    <a:pt x="57" y="0"/>
                  </a:lnTo>
                  <a:close/>
                </a:path>
              </a:pathLst>
            </a:custGeom>
            <a:solidFill>
              <a:srgbClr val="000000"/>
            </a:solidFill>
            <a:ln w="9525">
              <a:solidFill>
                <a:schemeClr val="tx1"/>
              </a:solidFill>
              <a:round/>
              <a:headEnd/>
              <a:tailEnd/>
            </a:ln>
          </p:spPr>
          <p:txBody>
            <a:bodyPr/>
            <a:lstStyle/>
            <a:p>
              <a:endParaRPr lang="zh-CN" altLang="en-US"/>
            </a:p>
          </p:txBody>
        </p:sp>
      </p:grpSp>
      <p:sp>
        <p:nvSpPr>
          <p:cNvPr id="61468" name="Line 52"/>
          <p:cNvSpPr>
            <a:spLocks noChangeShapeType="1"/>
          </p:cNvSpPr>
          <p:nvPr/>
        </p:nvSpPr>
        <p:spPr bwMode="auto">
          <a:xfrm>
            <a:off x="5176838" y="2773363"/>
            <a:ext cx="404812" cy="1587"/>
          </a:xfrm>
          <a:prstGeom prst="line">
            <a:avLst/>
          </a:prstGeom>
          <a:noFill/>
          <a:ln w="14351">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1469" name="Line 53"/>
          <p:cNvSpPr>
            <a:spLocks noChangeShapeType="1"/>
          </p:cNvSpPr>
          <p:nvPr/>
        </p:nvSpPr>
        <p:spPr bwMode="auto">
          <a:xfrm>
            <a:off x="5581650" y="2773363"/>
            <a:ext cx="1588" cy="1630362"/>
          </a:xfrm>
          <a:prstGeom prst="line">
            <a:avLst/>
          </a:prstGeom>
          <a:noFill/>
          <a:ln w="14351">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1470" name="Group 54"/>
          <p:cNvGrpSpPr>
            <a:grpSpLocks/>
          </p:cNvGrpSpPr>
          <p:nvPr/>
        </p:nvGrpSpPr>
        <p:grpSpPr bwMode="auto">
          <a:xfrm>
            <a:off x="4437063" y="3127375"/>
            <a:ext cx="136525" cy="352425"/>
            <a:chOff x="2691" y="1786"/>
            <a:chExt cx="76" cy="198"/>
          </a:xfrm>
        </p:grpSpPr>
        <p:sp>
          <p:nvSpPr>
            <p:cNvPr id="61501" name="Line 55"/>
            <p:cNvSpPr>
              <a:spLocks noChangeShapeType="1"/>
            </p:cNvSpPr>
            <p:nvPr/>
          </p:nvSpPr>
          <p:spPr bwMode="auto">
            <a:xfrm>
              <a:off x="2729" y="1824"/>
              <a:ext cx="1" cy="12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2" name="Freeform 56"/>
            <p:cNvSpPr>
              <a:spLocks noChangeArrowheads="1"/>
            </p:cNvSpPr>
            <p:nvPr/>
          </p:nvSpPr>
          <p:spPr bwMode="auto">
            <a:xfrm>
              <a:off x="2701" y="1786"/>
              <a:ext cx="66" cy="57"/>
            </a:xfrm>
            <a:custGeom>
              <a:avLst/>
              <a:gdLst>
                <a:gd name="T0" fmla="*/ 66 w 66"/>
                <a:gd name="T1" fmla="*/ 57 h 57"/>
                <a:gd name="T2" fmla="*/ 28 w 66"/>
                <a:gd name="T3" fmla="*/ 0 h 57"/>
                <a:gd name="T4" fmla="*/ 0 w 66"/>
                <a:gd name="T5" fmla="*/ 57 h 57"/>
                <a:gd name="T6" fmla="*/ 66 w 66"/>
                <a:gd name="T7" fmla="*/ 57 h 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 h="57">
                  <a:moveTo>
                    <a:pt x="66" y="57"/>
                  </a:moveTo>
                  <a:lnTo>
                    <a:pt x="28" y="0"/>
                  </a:lnTo>
                  <a:lnTo>
                    <a:pt x="0" y="57"/>
                  </a:lnTo>
                  <a:lnTo>
                    <a:pt x="66"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03" name="Freeform 57"/>
            <p:cNvSpPr>
              <a:spLocks noChangeArrowheads="1"/>
            </p:cNvSpPr>
            <p:nvPr/>
          </p:nvSpPr>
          <p:spPr bwMode="auto">
            <a:xfrm>
              <a:off x="2691" y="1928"/>
              <a:ext cx="67" cy="56"/>
            </a:xfrm>
            <a:custGeom>
              <a:avLst/>
              <a:gdLst>
                <a:gd name="T0" fmla="*/ 0 w 67"/>
                <a:gd name="T1" fmla="*/ 0 h 56"/>
                <a:gd name="T2" fmla="*/ 38 w 67"/>
                <a:gd name="T3" fmla="*/ 56 h 56"/>
                <a:gd name="T4" fmla="*/ 67 w 67"/>
                <a:gd name="T5" fmla="*/ 0 h 56"/>
                <a:gd name="T6" fmla="*/ 0 w 67"/>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 h="56">
                  <a:moveTo>
                    <a:pt x="0" y="0"/>
                  </a:moveTo>
                  <a:lnTo>
                    <a:pt x="38" y="56"/>
                  </a:lnTo>
                  <a:lnTo>
                    <a:pt x="67"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1471" name="Group 58"/>
          <p:cNvGrpSpPr>
            <a:grpSpLocks/>
          </p:cNvGrpSpPr>
          <p:nvPr/>
        </p:nvGrpSpPr>
        <p:grpSpPr bwMode="auto">
          <a:xfrm>
            <a:off x="4437063" y="3949700"/>
            <a:ext cx="119062" cy="354013"/>
            <a:chOff x="2691" y="2249"/>
            <a:chExt cx="67" cy="199"/>
          </a:xfrm>
        </p:grpSpPr>
        <p:sp>
          <p:nvSpPr>
            <p:cNvPr id="61499" name="Line 59"/>
            <p:cNvSpPr>
              <a:spLocks noChangeShapeType="1"/>
            </p:cNvSpPr>
            <p:nvPr/>
          </p:nvSpPr>
          <p:spPr bwMode="auto">
            <a:xfrm flipV="1">
              <a:off x="2729" y="2249"/>
              <a:ext cx="1" cy="16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0" name="Freeform 60"/>
            <p:cNvSpPr>
              <a:spLocks noChangeArrowheads="1"/>
            </p:cNvSpPr>
            <p:nvPr/>
          </p:nvSpPr>
          <p:spPr bwMode="auto">
            <a:xfrm>
              <a:off x="2691" y="2391"/>
              <a:ext cx="67" cy="57"/>
            </a:xfrm>
            <a:custGeom>
              <a:avLst/>
              <a:gdLst>
                <a:gd name="T0" fmla="*/ 0 w 67"/>
                <a:gd name="T1" fmla="*/ 0 h 57"/>
                <a:gd name="T2" fmla="*/ 38 w 67"/>
                <a:gd name="T3" fmla="*/ 57 h 57"/>
                <a:gd name="T4" fmla="*/ 67 w 67"/>
                <a:gd name="T5" fmla="*/ 0 h 57"/>
                <a:gd name="T6" fmla="*/ 0 w 67"/>
                <a:gd name="T7" fmla="*/ 0 h 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 h="57">
                  <a:moveTo>
                    <a:pt x="0" y="0"/>
                  </a:moveTo>
                  <a:lnTo>
                    <a:pt x="38" y="57"/>
                  </a:lnTo>
                  <a:lnTo>
                    <a:pt x="67"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1472" name="Group 61"/>
          <p:cNvGrpSpPr>
            <a:grpSpLocks/>
          </p:cNvGrpSpPr>
          <p:nvPr/>
        </p:nvGrpSpPr>
        <p:grpSpPr bwMode="auto">
          <a:xfrm>
            <a:off x="3563938" y="2722563"/>
            <a:ext cx="404812" cy="117475"/>
            <a:chOff x="2200" y="1559"/>
            <a:chExt cx="227" cy="66"/>
          </a:xfrm>
        </p:grpSpPr>
        <p:sp>
          <p:nvSpPr>
            <p:cNvPr id="61497" name="Line 62"/>
            <p:cNvSpPr>
              <a:spLocks noChangeShapeType="1"/>
            </p:cNvSpPr>
            <p:nvPr/>
          </p:nvSpPr>
          <p:spPr bwMode="auto">
            <a:xfrm>
              <a:off x="2200" y="1587"/>
              <a:ext cx="227" cy="1"/>
            </a:xfrm>
            <a:prstGeom prst="line">
              <a:avLst/>
            </a:prstGeom>
            <a:noFill/>
            <a:ln w="14351">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8" name="Freeform 63"/>
            <p:cNvSpPr>
              <a:spLocks noChangeArrowheads="1"/>
            </p:cNvSpPr>
            <p:nvPr/>
          </p:nvSpPr>
          <p:spPr bwMode="auto">
            <a:xfrm>
              <a:off x="2370" y="1559"/>
              <a:ext cx="57" cy="66"/>
            </a:xfrm>
            <a:custGeom>
              <a:avLst/>
              <a:gdLst>
                <a:gd name="T0" fmla="*/ 0 w 57"/>
                <a:gd name="T1" fmla="*/ 66 h 66"/>
                <a:gd name="T2" fmla="*/ 57 w 57"/>
                <a:gd name="T3" fmla="*/ 28 h 66"/>
                <a:gd name="T4" fmla="*/ 0 w 57"/>
                <a:gd name="T5" fmla="*/ 0 h 66"/>
                <a:gd name="T6" fmla="*/ 0 60000 65536"/>
                <a:gd name="T7" fmla="*/ 0 60000 65536"/>
                <a:gd name="T8" fmla="*/ 0 60000 65536"/>
              </a:gdLst>
              <a:ahLst/>
              <a:cxnLst>
                <a:cxn ang="T6">
                  <a:pos x="T0" y="T1"/>
                </a:cxn>
                <a:cxn ang="T7">
                  <a:pos x="T2" y="T3"/>
                </a:cxn>
                <a:cxn ang="T8">
                  <a:pos x="T4" y="T5"/>
                </a:cxn>
              </a:cxnLst>
              <a:rect l="0" t="0" r="r" b="b"/>
              <a:pathLst>
                <a:path w="57" h="66">
                  <a:moveTo>
                    <a:pt x="0" y="66"/>
                  </a:moveTo>
                  <a:lnTo>
                    <a:pt x="57" y="28"/>
                  </a:lnTo>
                  <a:lnTo>
                    <a:pt x="0" y="0"/>
                  </a:lnTo>
                </a:path>
              </a:pathLst>
            </a:custGeom>
            <a:noFill/>
            <a:ln w="14351">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1473" name="Line 64"/>
          <p:cNvSpPr>
            <a:spLocks noChangeShapeType="1"/>
          </p:cNvSpPr>
          <p:nvPr/>
        </p:nvSpPr>
        <p:spPr bwMode="auto">
          <a:xfrm>
            <a:off x="3563938" y="4421188"/>
            <a:ext cx="404812" cy="1587"/>
          </a:xfrm>
          <a:prstGeom prst="line">
            <a:avLst/>
          </a:prstGeom>
          <a:noFill/>
          <a:ln w="14351">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4" name="Line 65"/>
          <p:cNvSpPr>
            <a:spLocks noChangeShapeType="1"/>
          </p:cNvSpPr>
          <p:nvPr/>
        </p:nvSpPr>
        <p:spPr bwMode="auto">
          <a:xfrm>
            <a:off x="3563938" y="2773363"/>
            <a:ext cx="1587" cy="1630362"/>
          </a:xfrm>
          <a:prstGeom prst="line">
            <a:avLst/>
          </a:prstGeom>
          <a:noFill/>
          <a:ln w="14351">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1475" name="Group 66"/>
          <p:cNvGrpSpPr>
            <a:grpSpLocks/>
          </p:cNvGrpSpPr>
          <p:nvPr/>
        </p:nvGrpSpPr>
        <p:grpSpPr bwMode="auto">
          <a:xfrm>
            <a:off x="3429000" y="4471988"/>
            <a:ext cx="539750" cy="117475"/>
            <a:chOff x="2124" y="2542"/>
            <a:chExt cx="303" cy="66"/>
          </a:xfrm>
        </p:grpSpPr>
        <p:sp>
          <p:nvSpPr>
            <p:cNvPr id="61495" name="Line 67"/>
            <p:cNvSpPr>
              <a:spLocks noChangeShapeType="1"/>
            </p:cNvSpPr>
            <p:nvPr/>
          </p:nvSpPr>
          <p:spPr bwMode="auto">
            <a:xfrm>
              <a:off x="2124" y="2580"/>
              <a:ext cx="303" cy="1"/>
            </a:xfrm>
            <a:prstGeom prst="line">
              <a:avLst/>
            </a:prstGeom>
            <a:noFill/>
            <a:ln w="14351">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6" name="Freeform 68"/>
            <p:cNvSpPr>
              <a:spLocks noChangeArrowheads="1"/>
            </p:cNvSpPr>
            <p:nvPr/>
          </p:nvSpPr>
          <p:spPr bwMode="auto">
            <a:xfrm>
              <a:off x="2124" y="2542"/>
              <a:ext cx="57" cy="66"/>
            </a:xfrm>
            <a:custGeom>
              <a:avLst/>
              <a:gdLst>
                <a:gd name="T0" fmla="*/ 57 w 57"/>
                <a:gd name="T1" fmla="*/ 0 h 66"/>
                <a:gd name="T2" fmla="*/ 0 w 57"/>
                <a:gd name="T3" fmla="*/ 38 h 66"/>
                <a:gd name="T4" fmla="*/ 57 w 57"/>
                <a:gd name="T5" fmla="*/ 66 h 66"/>
                <a:gd name="T6" fmla="*/ 0 60000 65536"/>
                <a:gd name="T7" fmla="*/ 0 60000 65536"/>
                <a:gd name="T8" fmla="*/ 0 60000 65536"/>
              </a:gdLst>
              <a:ahLst/>
              <a:cxnLst>
                <a:cxn ang="T6">
                  <a:pos x="T0" y="T1"/>
                </a:cxn>
                <a:cxn ang="T7">
                  <a:pos x="T2" y="T3"/>
                </a:cxn>
                <a:cxn ang="T8">
                  <a:pos x="T4" y="T5"/>
                </a:cxn>
              </a:cxnLst>
              <a:rect l="0" t="0" r="r" b="b"/>
              <a:pathLst>
                <a:path w="57" h="66">
                  <a:moveTo>
                    <a:pt x="57" y="0"/>
                  </a:moveTo>
                  <a:lnTo>
                    <a:pt x="0" y="38"/>
                  </a:lnTo>
                  <a:lnTo>
                    <a:pt x="57" y="66"/>
                  </a:lnTo>
                </a:path>
              </a:pathLst>
            </a:custGeom>
            <a:noFill/>
            <a:ln w="14351">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1476" name="Group 69"/>
          <p:cNvGrpSpPr>
            <a:grpSpLocks/>
          </p:cNvGrpSpPr>
          <p:nvPr/>
        </p:nvGrpSpPr>
        <p:grpSpPr bwMode="auto">
          <a:xfrm>
            <a:off x="2195513" y="5084763"/>
            <a:ext cx="538162" cy="117475"/>
            <a:chOff x="1444" y="2882"/>
            <a:chExt cx="302" cy="66"/>
          </a:xfrm>
        </p:grpSpPr>
        <p:sp>
          <p:nvSpPr>
            <p:cNvPr id="61493" name="Line 70"/>
            <p:cNvSpPr>
              <a:spLocks noChangeShapeType="1"/>
            </p:cNvSpPr>
            <p:nvPr/>
          </p:nvSpPr>
          <p:spPr bwMode="auto">
            <a:xfrm>
              <a:off x="1444" y="2911"/>
              <a:ext cx="265" cy="1"/>
            </a:xfrm>
            <a:prstGeom prst="line">
              <a:avLst/>
            </a:prstGeom>
            <a:noFill/>
            <a:ln w="14351">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94" name="Freeform 71"/>
            <p:cNvSpPr>
              <a:spLocks noChangeArrowheads="1"/>
            </p:cNvSpPr>
            <p:nvPr/>
          </p:nvSpPr>
          <p:spPr bwMode="auto">
            <a:xfrm>
              <a:off x="1690" y="2882"/>
              <a:ext cx="56" cy="66"/>
            </a:xfrm>
            <a:custGeom>
              <a:avLst/>
              <a:gdLst>
                <a:gd name="T0" fmla="*/ 0 w 56"/>
                <a:gd name="T1" fmla="*/ 66 h 66"/>
                <a:gd name="T2" fmla="*/ 56 w 56"/>
                <a:gd name="T3" fmla="*/ 29 h 66"/>
                <a:gd name="T4" fmla="*/ 0 w 56"/>
                <a:gd name="T5" fmla="*/ 0 h 66"/>
                <a:gd name="T6" fmla="*/ 0 w 56"/>
                <a:gd name="T7" fmla="*/ 66 h 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 h="66">
                  <a:moveTo>
                    <a:pt x="0" y="66"/>
                  </a:moveTo>
                  <a:lnTo>
                    <a:pt x="56" y="29"/>
                  </a:lnTo>
                  <a:lnTo>
                    <a:pt x="0" y="0"/>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1477" name="Group 72"/>
          <p:cNvGrpSpPr>
            <a:grpSpLocks/>
          </p:cNvGrpSpPr>
          <p:nvPr/>
        </p:nvGrpSpPr>
        <p:grpSpPr bwMode="auto">
          <a:xfrm>
            <a:off x="2219325" y="5429250"/>
            <a:ext cx="538163" cy="117475"/>
            <a:chOff x="1444" y="3081"/>
            <a:chExt cx="302" cy="66"/>
          </a:xfrm>
        </p:grpSpPr>
        <p:sp>
          <p:nvSpPr>
            <p:cNvPr id="61491" name="Line 73"/>
            <p:cNvSpPr>
              <a:spLocks noChangeShapeType="1"/>
            </p:cNvSpPr>
            <p:nvPr/>
          </p:nvSpPr>
          <p:spPr bwMode="auto">
            <a:xfrm>
              <a:off x="1444" y="3109"/>
              <a:ext cx="302" cy="1"/>
            </a:xfrm>
            <a:prstGeom prst="line">
              <a:avLst/>
            </a:prstGeom>
            <a:noFill/>
            <a:ln w="14351">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2" name="Freeform 74"/>
            <p:cNvSpPr>
              <a:spLocks noChangeArrowheads="1"/>
            </p:cNvSpPr>
            <p:nvPr/>
          </p:nvSpPr>
          <p:spPr bwMode="auto">
            <a:xfrm>
              <a:off x="1690" y="3081"/>
              <a:ext cx="56" cy="66"/>
            </a:xfrm>
            <a:custGeom>
              <a:avLst/>
              <a:gdLst>
                <a:gd name="T0" fmla="*/ 0 w 56"/>
                <a:gd name="T1" fmla="*/ 66 h 66"/>
                <a:gd name="T2" fmla="*/ 56 w 56"/>
                <a:gd name="T3" fmla="*/ 28 h 66"/>
                <a:gd name="T4" fmla="*/ 0 w 56"/>
                <a:gd name="T5" fmla="*/ 0 h 66"/>
                <a:gd name="T6" fmla="*/ 0 60000 65536"/>
                <a:gd name="T7" fmla="*/ 0 60000 65536"/>
                <a:gd name="T8" fmla="*/ 0 60000 65536"/>
              </a:gdLst>
              <a:ahLst/>
              <a:cxnLst>
                <a:cxn ang="T6">
                  <a:pos x="T0" y="T1"/>
                </a:cxn>
                <a:cxn ang="T7">
                  <a:pos x="T2" y="T3"/>
                </a:cxn>
                <a:cxn ang="T8">
                  <a:pos x="T4" y="T5"/>
                </a:cxn>
              </a:cxnLst>
              <a:rect l="0" t="0" r="r" b="b"/>
              <a:pathLst>
                <a:path w="56" h="66">
                  <a:moveTo>
                    <a:pt x="0" y="66"/>
                  </a:moveTo>
                  <a:lnTo>
                    <a:pt x="56" y="28"/>
                  </a:lnTo>
                  <a:lnTo>
                    <a:pt x="0" y="0"/>
                  </a:lnTo>
                </a:path>
              </a:pathLst>
            </a:custGeom>
            <a:noFill/>
            <a:ln w="14351">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1478" name="Group 75"/>
          <p:cNvGrpSpPr>
            <a:grpSpLocks/>
          </p:cNvGrpSpPr>
          <p:nvPr/>
        </p:nvGrpSpPr>
        <p:grpSpPr bwMode="auto">
          <a:xfrm>
            <a:off x="4724400" y="3933825"/>
            <a:ext cx="117475" cy="352425"/>
            <a:chOff x="2852" y="2240"/>
            <a:chExt cx="66" cy="198"/>
          </a:xfrm>
        </p:grpSpPr>
        <p:sp>
          <p:nvSpPr>
            <p:cNvPr id="61489" name="Line 76"/>
            <p:cNvSpPr>
              <a:spLocks noChangeShapeType="1"/>
            </p:cNvSpPr>
            <p:nvPr/>
          </p:nvSpPr>
          <p:spPr bwMode="auto">
            <a:xfrm flipV="1">
              <a:off x="2880" y="2240"/>
              <a:ext cx="1" cy="198"/>
            </a:xfrm>
            <a:prstGeom prst="line">
              <a:avLst/>
            </a:prstGeom>
            <a:noFill/>
            <a:ln w="14351">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0" name="Freeform 77"/>
            <p:cNvSpPr>
              <a:spLocks noChangeArrowheads="1"/>
            </p:cNvSpPr>
            <p:nvPr/>
          </p:nvSpPr>
          <p:spPr bwMode="auto">
            <a:xfrm>
              <a:off x="2852" y="2240"/>
              <a:ext cx="66" cy="56"/>
            </a:xfrm>
            <a:custGeom>
              <a:avLst/>
              <a:gdLst>
                <a:gd name="T0" fmla="*/ 66 w 66"/>
                <a:gd name="T1" fmla="*/ 56 h 56"/>
                <a:gd name="T2" fmla="*/ 28 w 66"/>
                <a:gd name="T3" fmla="*/ 0 h 56"/>
                <a:gd name="T4" fmla="*/ 0 w 66"/>
                <a:gd name="T5" fmla="*/ 56 h 56"/>
                <a:gd name="T6" fmla="*/ 0 60000 65536"/>
                <a:gd name="T7" fmla="*/ 0 60000 65536"/>
                <a:gd name="T8" fmla="*/ 0 60000 65536"/>
              </a:gdLst>
              <a:ahLst/>
              <a:cxnLst>
                <a:cxn ang="T6">
                  <a:pos x="T0" y="T1"/>
                </a:cxn>
                <a:cxn ang="T7">
                  <a:pos x="T2" y="T3"/>
                </a:cxn>
                <a:cxn ang="T8">
                  <a:pos x="T4" y="T5"/>
                </a:cxn>
              </a:cxnLst>
              <a:rect l="0" t="0" r="r" b="b"/>
              <a:pathLst>
                <a:path w="66" h="56">
                  <a:moveTo>
                    <a:pt x="66" y="56"/>
                  </a:moveTo>
                  <a:lnTo>
                    <a:pt x="28" y="0"/>
                  </a:lnTo>
                  <a:lnTo>
                    <a:pt x="0" y="56"/>
                  </a:lnTo>
                </a:path>
              </a:pathLst>
            </a:custGeom>
            <a:noFill/>
            <a:ln w="14351">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1479" name="Group 78"/>
          <p:cNvGrpSpPr>
            <a:grpSpLocks/>
          </p:cNvGrpSpPr>
          <p:nvPr/>
        </p:nvGrpSpPr>
        <p:grpSpPr bwMode="auto">
          <a:xfrm>
            <a:off x="5176838" y="4487863"/>
            <a:ext cx="673100" cy="119062"/>
            <a:chOff x="3107" y="2551"/>
            <a:chExt cx="378" cy="67"/>
          </a:xfrm>
        </p:grpSpPr>
        <p:sp>
          <p:nvSpPr>
            <p:cNvPr id="61487" name="Line 79"/>
            <p:cNvSpPr>
              <a:spLocks noChangeShapeType="1"/>
            </p:cNvSpPr>
            <p:nvPr/>
          </p:nvSpPr>
          <p:spPr bwMode="auto">
            <a:xfrm flipH="1">
              <a:off x="3107" y="2580"/>
              <a:ext cx="378" cy="1"/>
            </a:xfrm>
            <a:prstGeom prst="line">
              <a:avLst/>
            </a:prstGeom>
            <a:noFill/>
            <a:ln w="14351">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8" name="Freeform 80"/>
            <p:cNvSpPr>
              <a:spLocks noChangeArrowheads="1"/>
            </p:cNvSpPr>
            <p:nvPr/>
          </p:nvSpPr>
          <p:spPr bwMode="auto">
            <a:xfrm>
              <a:off x="3429" y="2551"/>
              <a:ext cx="56" cy="67"/>
            </a:xfrm>
            <a:custGeom>
              <a:avLst/>
              <a:gdLst>
                <a:gd name="T0" fmla="*/ 0 w 56"/>
                <a:gd name="T1" fmla="*/ 67 h 67"/>
                <a:gd name="T2" fmla="*/ 56 w 56"/>
                <a:gd name="T3" fmla="*/ 29 h 67"/>
                <a:gd name="T4" fmla="*/ 0 w 56"/>
                <a:gd name="T5" fmla="*/ 0 h 67"/>
                <a:gd name="T6" fmla="*/ 0 60000 65536"/>
                <a:gd name="T7" fmla="*/ 0 60000 65536"/>
                <a:gd name="T8" fmla="*/ 0 60000 65536"/>
              </a:gdLst>
              <a:ahLst/>
              <a:cxnLst>
                <a:cxn ang="T6">
                  <a:pos x="T0" y="T1"/>
                </a:cxn>
                <a:cxn ang="T7">
                  <a:pos x="T2" y="T3"/>
                </a:cxn>
                <a:cxn ang="T8">
                  <a:pos x="T4" y="T5"/>
                </a:cxn>
              </a:cxnLst>
              <a:rect l="0" t="0" r="r" b="b"/>
              <a:pathLst>
                <a:path w="56" h="67">
                  <a:moveTo>
                    <a:pt x="0" y="67"/>
                  </a:moveTo>
                  <a:lnTo>
                    <a:pt x="56" y="29"/>
                  </a:lnTo>
                  <a:lnTo>
                    <a:pt x="0" y="0"/>
                  </a:lnTo>
                </a:path>
              </a:pathLst>
            </a:custGeom>
            <a:noFill/>
            <a:ln w="14351">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1480" name="Group 81"/>
          <p:cNvGrpSpPr>
            <a:grpSpLocks/>
          </p:cNvGrpSpPr>
          <p:nvPr/>
        </p:nvGrpSpPr>
        <p:grpSpPr bwMode="auto">
          <a:xfrm>
            <a:off x="5175250" y="5040313"/>
            <a:ext cx="404813" cy="117475"/>
            <a:chOff x="2200" y="1559"/>
            <a:chExt cx="227" cy="66"/>
          </a:xfrm>
        </p:grpSpPr>
        <p:sp>
          <p:nvSpPr>
            <p:cNvPr id="61485" name="Line 82"/>
            <p:cNvSpPr>
              <a:spLocks noChangeShapeType="1"/>
            </p:cNvSpPr>
            <p:nvPr/>
          </p:nvSpPr>
          <p:spPr bwMode="auto">
            <a:xfrm>
              <a:off x="2200" y="1587"/>
              <a:ext cx="227" cy="1"/>
            </a:xfrm>
            <a:prstGeom prst="line">
              <a:avLst/>
            </a:prstGeom>
            <a:noFill/>
            <a:ln w="14351">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6" name="Freeform 83"/>
            <p:cNvSpPr>
              <a:spLocks noChangeArrowheads="1"/>
            </p:cNvSpPr>
            <p:nvPr/>
          </p:nvSpPr>
          <p:spPr bwMode="auto">
            <a:xfrm>
              <a:off x="2370" y="1559"/>
              <a:ext cx="57" cy="66"/>
            </a:xfrm>
            <a:custGeom>
              <a:avLst/>
              <a:gdLst>
                <a:gd name="T0" fmla="*/ 0 w 57"/>
                <a:gd name="T1" fmla="*/ 66 h 66"/>
                <a:gd name="T2" fmla="*/ 57 w 57"/>
                <a:gd name="T3" fmla="*/ 28 h 66"/>
                <a:gd name="T4" fmla="*/ 0 w 57"/>
                <a:gd name="T5" fmla="*/ 0 h 66"/>
                <a:gd name="T6" fmla="*/ 0 60000 65536"/>
                <a:gd name="T7" fmla="*/ 0 60000 65536"/>
                <a:gd name="T8" fmla="*/ 0 60000 65536"/>
              </a:gdLst>
              <a:ahLst/>
              <a:cxnLst>
                <a:cxn ang="T6">
                  <a:pos x="T0" y="T1"/>
                </a:cxn>
                <a:cxn ang="T7">
                  <a:pos x="T2" y="T3"/>
                </a:cxn>
                <a:cxn ang="T8">
                  <a:pos x="T4" y="T5"/>
                </a:cxn>
              </a:cxnLst>
              <a:rect l="0" t="0" r="r" b="b"/>
              <a:pathLst>
                <a:path w="57" h="66">
                  <a:moveTo>
                    <a:pt x="0" y="66"/>
                  </a:moveTo>
                  <a:lnTo>
                    <a:pt x="57" y="28"/>
                  </a:lnTo>
                  <a:lnTo>
                    <a:pt x="0" y="0"/>
                  </a:lnTo>
                </a:path>
              </a:pathLst>
            </a:custGeom>
            <a:noFill/>
            <a:ln w="14351">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1481" name="Rectangle 84"/>
          <p:cNvSpPr>
            <a:spLocks noChangeArrowheads="1"/>
          </p:cNvSpPr>
          <p:nvPr/>
        </p:nvSpPr>
        <p:spPr bwMode="auto">
          <a:xfrm>
            <a:off x="5867400" y="4941888"/>
            <a:ext cx="8636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700">
                <a:solidFill>
                  <a:srgbClr val="000000"/>
                </a:solidFill>
                <a:latin typeface="宋体" panose="02010600030101010101" pitchFamily="2" charset="-122"/>
              </a:rPr>
              <a:t>地址信号</a:t>
            </a:r>
            <a:endParaRPr lang="zh-CN" altLang="en-US"/>
          </a:p>
        </p:txBody>
      </p:sp>
      <p:grpSp>
        <p:nvGrpSpPr>
          <p:cNvPr id="61482" name="Group 85"/>
          <p:cNvGrpSpPr>
            <a:grpSpLocks/>
          </p:cNvGrpSpPr>
          <p:nvPr/>
        </p:nvGrpSpPr>
        <p:grpSpPr bwMode="auto">
          <a:xfrm>
            <a:off x="4932363" y="3068638"/>
            <a:ext cx="71437" cy="1152525"/>
            <a:chOff x="2852" y="2240"/>
            <a:chExt cx="66" cy="198"/>
          </a:xfrm>
        </p:grpSpPr>
        <p:sp>
          <p:nvSpPr>
            <p:cNvPr id="61483" name="Line 86"/>
            <p:cNvSpPr>
              <a:spLocks noChangeShapeType="1"/>
            </p:cNvSpPr>
            <p:nvPr/>
          </p:nvSpPr>
          <p:spPr bwMode="auto">
            <a:xfrm flipV="1">
              <a:off x="2880" y="2240"/>
              <a:ext cx="1" cy="198"/>
            </a:xfrm>
            <a:prstGeom prst="line">
              <a:avLst/>
            </a:prstGeom>
            <a:noFill/>
            <a:ln w="14351">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4" name="Freeform 87"/>
            <p:cNvSpPr>
              <a:spLocks noChangeArrowheads="1"/>
            </p:cNvSpPr>
            <p:nvPr/>
          </p:nvSpPr>
          <p:spPr bwMode="auto">
            <a:xfrm>
              <a:off x="2852" y="2240"/>
              <a:ext cx="66" cy="56"/>
            </a:xfrm>
            <a:custGeom>
              <a:avLst/>
              <a:gdLst>
                <a:gd name="T0" fmla="*/ 66 w 66"/>
                <a:gd name="T1" fmla="*/ 56 h 56"/>
                <a:gd name="T2" fmla="*/ 28 w 66"/>
                <a:gd name="T3" fmla="*/ 0 h 56"/>
                <a:gd name="T4" fmla="*/ 0 w 66"/>
                <a:gd name="T5" fmla="*/ 56 h 56"/>
                <a:gd name="T6" fmla="*/ 0 60000 65536"/>
                <a:gd name="T7" fmla="*/ 0 60000 65536"/>
                <a:gd name="T8" fmla="*/ 0 60000 65536"/>
              </a:gdLst>
              <a:ahLst/>
              <a:cxnLst>
                <a:cxn ang="T6">
                  <a:pos x="T0" y="T1"/>
                </a:cxn>
                <a:cxn ang="T7">
                  <a:pos x="T2" y="T3"/>
                </a:cxn>
                <a:cxn ang="T8">
                  <a:pos x="T4" y="T5"/>
                </a:cxn>
              </a:cxnLst>
              <a:rect l="0" t="0" r="r" b="b"/>
              <a:pathLst>
                <a:path w="66" h="56">
                  <a:moveTo>
                    <a:pt x="66" y="56"/>
                  </a:moveTo>
                  <a:lnTo>
                    <a:pt x="28" y="0"/>
                  </a:lnTo>
                  <a:lnTo>
                    <a:pt x="0" y="56"/>
                  </a:lnTo>
                </a:path>
              </a:pathLst>
            </a:custGeom>
            <a:noFill/>
            <a:ln w="14351">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8"/>
          <p:cNvSpPr>
            <a:spLocks noGrp="1" noChangeArrowheads="1"/>
          </p:cNvSpPr>
          <p:nvPr>
            <p:ph type="title"/>
          </p:nvPr>
        </p:nvSpPr>
        <p:spPr/>
        <p:txBody>
          <a:bodyPr/>
          <a:lstStyle/>
          <a:p>
            <a:r>
              <a:rPr lang="en-US" altLang="zh-CN" smtClean="0"/>
              <a:t>1.3</a:t>
            </a:r>
            <a:r>
              <a:rPr lang="zh-CN" altLang="en-US" smtClean="0"/>
              <a:t>计算机的硬件</a:t>
            </a:r>
          </a:p>
        </p:txBody>
      </p:sp>
      <p:sp>
        <p:nvSpPr>
          <p:cNvPr id="46083" name="灯片编号占位符 5"/>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29AD470F-7D7F-4113-9821-9216DA35B47C}" type="slidenum">
              <a:rPr lang="en-US" altLang="zh-CN" dirty="0" smtClean="0"/>
              <a:pPr>
                <a:defRPr/>
              </a:pPr>
              <a:t>42</a:t>
            </a:fld>
            <a:endParaRPr lang="en-US" altLang="zh-CN" smtClean="0"/>
          </a:p>
        </p:txBody>
      </p:sp>
      <p:pic>
        <p:nvPicPr>
          <p:cNvPr id="62468" name="Picture 2" descr="H:\授课课程\计算机组成原理\电子教材\白中英《计算机组成原理》第五版附带光盘\电子教案PPT\chp1.files\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25" y="1214438"/>
            <a:ext cx="3429000" cy="535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428625" y="1660525"/>
            <a:ext cx="3643313" cy="584200"/>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eaLnBrk="1" hangingPunct="1">
              <a:defRPr/>
            </a:pPr>
            <a:r>
              <a:rPr lang="zh-CN" sz="3200" dirty="0"/>
              <a:t>计算机的组成结构</a:t>
            </a:r>
            <a:endParaRPr lang="zh-CN" altLang="en-US" sz="3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a:xfrm>
            <a:off x="301625" y="609600"/>
            <a:ext cx="8540750" cy="803275"/>
          </a:xfrm>
        </p:spPr>
        <p:txBody>
          <a:bodyPr/>
          <a:lstStyle/>
          <a:p>
            <a:pPr eaLnBrk="1" hangingPunct="1"/>
            <a:r>
              <a:rPr lang="zh-CN" altLang="en-US" sz="4000" smtClean="0"/>
              <a:t>现代计算机硬件框图</a:t>
            </a:r>
          </a:p>
        </p:txBody>
      </p:sp>
      <p:sp>
        <p:nvSpPr>
          <p:cNvPr id="63491" name="Text Box 3"/>
          <p:cNvSpPr txBox="1">
            <a:spLocks noChangeArrowheads="1"/>
          </p:cNvSpPr>
          <p:nvPr/>
        </p:nvSpPr>
        <p:spPr bwMode="auto">
          <a:xfrm>
            <a:off x="1692275" y="1916113"/>
            <a:ext cx="1800225" cy="557212"/>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b="1">
                <a:solidFill>
                  <a:schemeClr val="tx2"/>
                </a:solidFill>
                <a:latin typeface="Tahoma" panose="020B0604030504040204" pitchFamily="34" charset="0"/>
              </a:rPr>
              <a:t>  </a:t>
            </a:r>
            <a:r>
              <a:rPr lang="zh-CN" altLang="en-US" sz="2800" b="1">
                <a:solidFill>
                  <a:schemeClr val="tx2"/>
                </a:solidFill>
                <a:latin typeface="Tahoma" panose="020B0604030504040204" pitchFamily="34" charset="0"/>
              </a:rPr>
              <a:t>运算器</a:t>
            </a:r>
          </a:p>
        </p:txBody>
      </p:sp>
      <p:sp>
        <p:nvSpPr>
          <p:cNvPr id="63492" name="Text Box 4"/>
          <p:cNvSpPr txBox="1">
            <a:spLocks noChangeArrowheads="1"/>
          </p:cNvSpPr>
          <p:nvPr/>
        </p:nvSpPr>
        <p:spPr bwMode="auto">
          <a:xfrm>
            <a:off x="1692275" y="2492375"/>
            <a:ext cx="1800225" cy="557213"/>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b="1">
                <a:solidFill>
                  <a:schemeClr val="tx2"/>
                </a:solidFill>
                <a:latin typeface="Tahoma" panose="020B0604030504040204" pitchFamily="34" charset="0"/>
              </a:rPr>
              <a:t>  </a:t>
            </a:r>
            <a:r>
              <a:rPr lang="zh-CN" altLang="en-US" sz="2800" b="1">
                <a:solidFill>
                  <a:schemeClr val="tx2"/>
                </a:solidFill>
                <a:latin typeface="Tahoma" panose="020B0604030504040204" pitchFamily="34" charset="0"/>
              </a:rPr>
              <a:t>控制器</a:t>
            </a:r>
          </a:p>
        </p:txBody>
      </p:sp>
      <p:sp>
        <p:nvSpPr>
          <p:cNvPr id="63493" name="Line 5"/>
          <p:cNvSpPr>
            <a:spLocks noChangeShapeType="1"/>
          </p:cNvSpPr>
          <p:nvPr/>
        </p:nvSpPr>
        <p:spPr bwMode="auto">
          <a:xfrm>
            <a:off x="971550" y="3644900"/>
            <a:ext cx="5903913" cy="0"/>
          </a:xfrm>
          <a:prstGeom prst="line">
            <a:avLst/>
          </a:prstGeom>
          <a:noFill/>
          <a:ln w="38100">
            <a:solidFill>
              <a:schemeClr val="tx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4" name="Line 6"/>
          <p:cNvSpPr>
            <a:spLocks noChangeShapeType="1"/>
          </p:cNvSpPr>
          <p:nvPr/>
        </p:nvSpPr>
        <p:spPr bwMode="auto">
          <a:xfrm>
            <a:off x="2554288" y="3068638"/>
            <a:ext cx="0" cy="576262"/>
          </a:xfrm>
          <a:prstGeom prst="line">
            <a:avLst/>
          </a:prstGeom>
          <a:noFill/>
          <a:ln w="38100">
            <a:solidFill>
              <a:schemeClr val="tx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5" name="Text Box 7"/>
          <p:cNvSpPr txBox="1">
            <a:spLocks noChangeArrowheads="1"/>
          </p:cNvSpPr>
          <p:nvPr/>
        </p:nvSpPr>
        <p:spPr bwMode="auto">
          <a:xfrm>
            <a:off x="4284663" y="2274888"/>
            <a:ext cx="1512887" cy="617537"/>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3200" b="1">
                <a:solidFill>
                  <a:schemeClr val="tx2"/>
                </a:solidFill>
                <a:latin typeface="Tahoma" panose="020B0604030504040204" pitchFamily="34" charset="0"/>
              </a:rPr>
              <a:t>存储器</a:t>
            </a:r>
          </a:p>
        </p:txBody>
      </p:sp>
      <p:sp>
        <p:nvSpPr>
          <p:cNvPr id="63496" name="Line 8"/>
          <p:cNvSpPr>
            <a:spLocks noChangeShapeType="1"/>
          </p:cNvSpPr>
          <p:nvPr/>
        </p:nvSpPr>
        <p:spPr bwMode="auto">
          <a:xfrm>
            <a:off x="5003800" y="2924175"/>
            <a:ext cx="0" cy="720725"/>
          </a:xfrm>
          <a:prstGeom prst="line">
            <a:avLst/>
          </a:prstGeom>
          <a:noFill/>
          <a:ln w="38100">
            <a:solidFill>
              <a:schemeClr val="fo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7" name="Text Box 9"/>
          <p:cNvSpPr txBox="1">
            <a:spLocks noChangeArrowheads="1"/>
          </p:cNvSpPr>
          <p:nvPr/>
        </p:nvSpPr>
        <p:spPr bwMode="auto">
          <a:xfrm>
            <a:off x="6946900" y="3282950"/>
            <a:ext cx="1909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800" b="1">
                <a:solidFill>
                  <a:schemeClr val="tx2"/>
                </a:solidFill>
                <a:latin typeface="Tahoma" panose="020B0604030504040204" pitchFamily="34" charset="0"/>
              </a:rPr>
              <a:t>系统总线</a:t>
            </a:r>
          </a:p>
        </p:txBody>
      </p:sp>
      <p:sp>
        <p:nvSpPr>
          <p:cNvPr id="63498" name="Line 10"/>
          <p:cNvSpPr>
            <a:spLocks noChangeShapeType="1"/>
          </p:cNvSpPr>
          <p:nvPr/>
        </p:nvSpPr>
        <p:spPr bwMode="auto">
          <a:xfrm>
            <a:off x="3059113" y="3644900"/>
            <a:ext cx="1587" cy="646113"/>
          </a:xfrm>
          <a:prstGeom prst="line">
            <a:avLst/>
          </a:prstGeom>
          <a:noFill/>
          <a:ln w="38100">
            <a:solidFill>
              <a:schemeClr val="tx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9" name="Line 11"/>
          <p:cNvSpPr>
            <a:spLocks noChangeShapeType="1"/>
          </p:cNvSpPr>
          <p:nvPr/>
        </p:nvSpPr>
        <p:spPr bwMode="auto">
          <a:xfrm>
            <a:off x="5867400" y="3644900"/>
            <a:ext cx="1588" cy="646113"/>
          </a:xfrm>
          <a:prstGeom prst="line">
            <a:avLst/>
          </a:prstGeom>
          <a:noFill/>
          <a:ln w="38100">
            <a:solidFill>
              <a:schemeClr val="tx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18"/>
          <p:cNvGrpSpPr>
            <a:grpSpLocks/>
          </p:cNvGrpSpPr>
          <p:nvPr/>
        </p:nvGrpSpPr>
        <p:grpSpPr bwMode="auto">
          <a:xfrm>
            <a:off x="252413" y="1698625"/>
            <a:ext cx="3671887" cy="3338513"/>
            <a:chOff x="340" y="1207"/>
            <a:chExt cx="2313" cy="2103"/>
          </a:xfrm>
        </p:grpSpPr>
        <p:grpSp>
          <p:nvGrpSpPr>
            <p:cNvPr id="63507" name="Group 14"/>
            <p:cNvGrpSpPr>
              <a:grpSpLocks/>
            </p:cNvGrpSpPr>
            <p:nvPr/>
          </p:nvGrpSpPr>
          <p:grpSpPr bwMode="auto">
            <a:xfrm>
              <a:off x="340" y="2251"/>
              <a:ext cx="997" cy="1059"/>
              <a:chOff x="340" y="2115"/>
              <a:chExt cx="997" cy="1059"/>
            </a:xfrm>
          </p:grpSpPr>
          <p:sp>
            <p:nvSpPr>
              <p:cNvPr id="63509" name="Line 15"/>
              <p:cNvSpPr>
                <a:spLocks noChangeShapeType="1"/>
              </p:cNvSpPr>
              <p:nvPr/>
            </p:nvSpPr>
            <p:spPr bwMode="auto">
              <a:xfrm flipV="1">
                <a:off x="793" y="2115"/>
                <a:ext cx="409" cy="771"/>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10" name="Text Box 16"/>
              <p:cNvSpPr txBox="1">
                <a:spLocks noChangeArrowheads="1"/>
              </p:cNvSpPr>
              <p:nvPr/>
            </p:nvSpPr>
            <p:spPr bwMode="auto">
              <a:xfrm>
                <a:off x="340" y="2886"/>
                <a:ext cx="9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400" b="1">
                    <a:solidFill>
                      <a:srgbClr val="FF3300"/>
                    </a:solidFill>
                  </a:rPr>
                  <a:t>微处理器</a:t>
                </a:r>
              </a:p>
            </p:txBody>
          </p:sp>
        </p:grpSp>
        <p:sp>
          <p:nvSpPr>
            <p:cNvPr id="63508" name="Rectangle 17"/>
            <p:cNvSpPr>
              <a:spLocks noChangeArrowheads="1"/>
            </p:cNvSpPr>
            <p:nvPr/>
          </p:nvSpPr>
          <p:spPr bwMode="auto">
            <a:xfrm>
              <a:off x="930" y="1207"/>
              <a:ext cx="1723" cy="104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sp>
        <p:nvSpPr>
          <p:cNvPr id="63501" name="Text Box 19"/>
          <p:cNvSpPr txBox="1">
            <a:spLocks noChangeArrowheads="1"/>
          </p:cNvSpPr>
          <p:nvPr/>
        </p:nvSpPr>
        <p:spPr bwMode="auto">
          <a:xfrm>
            <a:off x="2124075" y="5299075"/>
            <a:ext cx="1871663" cy="557213"/>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800" b="1">
                <a:solidFill>
                  <a:schemeClr val="tx2"/>
                </a:solidFill>
                <a:latin typeface="Tahoma" panose="020B0604030504040204" pitchFamily="34" charset="0"/>
              </a:rPr>
              <a:t>输入设备</a:t>
            </a:r>
          </a:p>
        </p:txBody>
      </p:sp>
      <p:sp>
        <p:nvSpPr>
          <p:cNvPr id="63502" name="Text Box 20"/>
          <p:cNvSpPr txBox="1">
            <a:spLocks noChangeArrowheads="1"/>
          </p:cNvSpPr>
          <p:nvPr/>
        </p:nvSpPr>
        <p:spPr bwMode="auto">
          <a:xfrm>
            <a:off x="5005388" y="5299075"/>
            <a:ext cx="1800225" cy="557213"/>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800" b="1">
                <a:solidFill>
                  <a:schemeClr val="tx2"/>
                </a:solidFill>
                <a:latin typeface="Tahoma" panose="020B0604030504040204" pitchFamily="34" charset="0"/>
              </a:rPr>
              <a:t>输出设备</a:t>
            </a:r>
          </a:p>
        </p:txBody>
      </p:sp>
      <p:sp>
        <p:nvSpPr>
          <p:cNvPr id="63503" name="Line 21"/>
          <p:cNvSpPr>
            <a:spLocks noChangeShapeType="1"/>
          </p:cNvSpPr>
          <p:nvPr/>
        </p:nvSpPr>
        <p:spPr bwMode="auto">
          <a:xfrm>
            <a:off x="3060700" y="4867275"/>
            <a:ext cx="0" cy="431800"/>
          </a:xfrm>
          <a:prstGeom prst="line">
            <a:avLst/>
          </a:prstGeom>
          <a:noFill/>
          <a:ln w="38100">
            <a:solidFill>
              <a:schemeClr val="tx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4" name="Line 22"/>
          <p:cNvSpPr>
            <a:spLocks noChangeShapeType="1"/>
          </p:cNvSpPr>
          <p:nvPr/>
        </p:nvSpPr>
        <p:spPr bwMode="auto">
          <a:xfrm>
            <a:off x="5868988" y="4867275"/>
            <a:ext cx="0" cy="431800"/>
          </a:xfrm>
          <a:prstGeom prst="line">
            <a:avLst/>
          </a:prstGeom>
          <a:noFill/>
          <a:ln w="38100">
            <a:solidFill>
              <a:schemeClr val="tx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5" name="Text Box 23"/>
          <p:cNvSpPr txBox="1">
            <a:spLocks noChangeArrowheads="1"/>
          </p:cNvSpPr>
          <p:nvPr/>
        </p:nvSpPr>
        <p:spPr bwMode="auto">
          <a:xfrm>
            <a:off x="2124075" y="4292600"/>
            <a:ext cx="1871663" cy="557213"/>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800" b="1">
                <a:solidFill>
                  <a:schemeClr val="tx2"/>
                </a:solidFill>
                <a:latin typeface="宋体" panose="02010600030101010101" pitchFamily="2" charset="-122"/>
              </a:rPr>
              <a:t>I/O</a:t>
            </a:r>
            <a:r>
              <a:rPr lang="zh-CN" altLang="en-US" sz="2800" b="1">
                <a:solidFill>
                  <a:schemeClr val="tx2"/>
                </a:solidFill>
                <a:latin typeface="宋体" panose="02010600030101010101" pitchFamily="2" charset="-122"/>
              </a:rPr>
              <a:t>接口</a:t>
            </a:r>
          </a:p>
        </p:txBody>
      </p:sp>
      <p:sp>
        <p:nvSpPr>
          <p:cNvPr id="63506" name="Text Box 24"/>
          <p:cNvSpPr txBox="1">
            <a:spLocks noChangeArrowheads="1"/>
          </p:cNvSpPr>
          <p:nvPr/>
        </p:nvSpPr>
        <p:spPr bwMode="auto">
          <a:xfrm>
            <a:off x="5003800" y="4292600"/>
            <a:ext cx="1800225" cy="557213"/>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800" b="1">
                <a:solidFill>
                  <a:schemeClr val="tx2"/>
                </a:solidFill>
                <a:latin typeface="宋体" panose="02010600030101010101" pitchFamily="2" charset="-122"/>
              </a:rPr>
              <a:t>I/O</a:t>
            </a:r>
            <a:r>
              <a:rPr lang="zh-CN" altLang="en-US" sz="2800" b="1">
                <a:solidFill>
                  <a:schemeClr val="tx2"/>
                </a:solidFill>
                <a:latin typeface="宋体" panose="02010600030101010101" pitchFamily="2" charset="-122"/>
              </a:rPr>
              <a:t>接口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6"/>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D682BCA4-6286-4E71-8DDD-1D42D2646DB2}" type="slidenum">
              <a:rPr lang="en-US" altLang="zh-CN" dirty="0" smtClean="0"/>
              <a:pPr>
                <a:defRPr/>
              </a:pPr>
              <a:t>44</a:t>
            </a:fld>
            <a:endParaRPr lang="en-US" altLang="zh-CN" smtClean="0"/>
          </a:p>
        </p:txBody>
      </p:sp>
      <p:sp>
        <p:nvSpPr>
          <p:cNvPr id="64515" name="Rectangle 2"/>
          <p:cNvSpPr>
            <a:spLocks noGrp="1" noChangeArrowheads="1"/>
          </p:cNvSpPr>
          <p:nvPr>
            <p:ph type="title"/>
          </p:nvPr>
        </p:nvSpPr>
        <p:spPr/>
        <p:txBody>
          <a:bodyPr/>
          <a:lstStyle/>
          <a:p>
            <a:pPr eaLnBrk="1" hangingPunct="1"/>
            <a:r>
              <a:rPr lang="en-US" altLang="zh-CN" smtClean="0"/>
              <a:t>1.3</a:t>
            </a:r>
            <a:r>
              <a:rPr lang="zh-CN" altLang="en-US" smtClean="0"/>
              <a:t>计算机的硬件</a:t>
            </a:r>
          </a:p>
        </p:txBody>
      </p:sp>
      <p:sp>
        <p:nvSpPr>
          <p:cNvPr id="64516" name="Rectangle 3"/>
          <p:cNvSpPr>
            <a:spLocks noGrp="1" noChangeArrowheads="1"/>
          </p:cNvSpPr>
          <p:nvPr>
            <p:ph type="body" sz="half" idx="1"/>
          </p:nvPr>
        </p:nvSpPr>
        <p:spPr/>
        <p:txBody>
          <a:bodyPr/>
          <a:lstStyle/>
          <a:p>
            <a:pPr marL="762000" indent="-762000" eaLnBrk="1" hangingPunct="1">
              <a:lnSpc>
                <a:spcPct val="120000"/>
              </a:lnSpc>
              <a:buFont typeface="Wingdings" panose="05000000000000000000" pitchFamily="2" charset="2"/>
              <a:buNone/>
            </a:pPr>
            <a:r>
              <a:rPr lang="zh-CN" altLang="en-US" sz="2600" smtClean="0"/>
              <a:t>四、运算器</a:t>
            </a:r>
          </a:p>
          <a:p>
            <a:pPr marL="762000" indent="-762000" eaLnBrk="1" hangingPunct="1">
              <a:lnSpc>
                <a:spcPct val="120000"/>
              </a:lnSpc>
            </a:pPr>
            <a:r>
              <a:rPr lang="zh-CN" altLang="en-US" sz="2400" smtClean="0"/>
              <a:t>算术运算和逻辑运算</a:t>
            </a:r>
          </a:p>
          <a:p>
            <a:pPr marL="762000" indent="-762000" eaLnBrk="1" hangingPunct="1">
              <a:lnSpc>
                <a:spcPct val="120000"/>
              </a:lnSpc>
            </a:pPr>
            <a:r>
              <a:rPr lang="zh-CN" altLang="en-US" sz="2400" smtClean="0"/>
              <a:t>在计算机中参与运算的数是二进制的</a:t>
            </a:r>
          </a:p>
          <a:p>
            <a:pPr marL="762000" indent="-762000" eaLnBrk="1" hangingPunct="1">
              <a:lnSpc>
                <a:spcPct val="120000"/>
              </a:lnSpc>
            </a:pPr>
            <a:r>
              <a:rPr lang="zh-CN" altLang="en-US" sz="2400" smtClean="0"/>
              <a:t>运算器的长度一般是</a:t>
            </a:r>
            <a:r>
              <a:rPr lang="en-US" altLang="zh-CN" sz="2400" smtClean="0"/>
              <a:t>8</a:t>
            </a:r>
            <a:r>
              <a:rPr lang="zh-CN" altLang="en-US" sz="2400" smtClean="0"/>
              <a:t>、</a:t>
            </a:r>
            <a:r>
              <a:rPr lang="en-US" altLang="zh-CN" sz="2400" smtClean="0"/>
              <a:t>16</a:t>
            </a:r>
            <a:r>
              <a:rPr lang="zh-CN" altLang="en-US" sz="2400" smtClean="0"/>
              <a:t>、</a:t>
            </a:r>
            <a:r>
              <a:rPr lang="en-US" altLang="zh-CN" sz="2400" smtClean="0"/>
              <a:t>32</a:t>
            </a:r>
            <a:r>
              <a:rPr lang="zh-CN" altLang="en-US" sz="2400" smtClean="0"/>
              <a:t>或</a:t>
            </a:r>
            <a:r>
              <a:rPr lang="en-US" altLang="zh-CN" sz="2400" smtClean="0"/>
              <a:t>64</a:t>
            </a:r>
            <a:r>
              <a:rPr lang="zh-CN" altLang="en-US" sz="2400" smtClean="0"/>
              <a:t>位</a:t>
            </a:r>
          </a:p>
        </p:txBody>
      </p:sp>
      <p:graphicFrame>
        <p:nvGraphicFramePr>
          <p:cNvPr id="64517" name="Object 4"/>
          <p:cNvGraphicFramePr>
            <a:graphicFrameLocks noGrp="1"/>
          </p:cNvGraphicFramePr>
          <p:nvPr>
            <p:ph sz="half" idx="2"/>
          </p:nvPr>
        </p:nvGraphicFramePr>
        <p:xfrm>
          <a:off x="5081588" y="2441575"/>
          <a:ext cx="3171825" cy="2965450"/>
        </p:xfrm>
        <a:graphic>
          <a:graphicData uri="http://schemas.openxmlformats.org/presentationml/2006/ole">
            <mc:AlternateContent xmlns:mc="http://schemas.openxmlformats.org/markup-compatibility/2006">
              <mc:Choice xmlns:v="urn:schemas-microsoft-com:vml" Requires="v">
                <p:oleObj spid="_x0000_s64519" r:id="rId3" imgW="3171720" imgH="2965895" progId="Visio.Drawing.6">
                  <p:embed/>
                </p:oleObj>
              </mc:Choice>
              <mc:Fallback>
                <p:oleObj r:id="rId3" imgW="3171720" imgH="2965895" progId="Visio.Drawing.6">
                  <p:embed/>
                  <p:pic>
                    <p:nvPicPr>
                      <p:cNvPr id="0" name="Object 4"/>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1588" y="2441575"/>
                        <a:ext cx="3171825"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3"/>
          <p:cNvSpPr>
            <a:spLocks noGrp="1" noChangeArrowheads="1"/>
          </p:cNvSpPr>
          <p:nvPr>
            <p:ph type="dt" sz="quarter" idx="4294967295"/>
          </p:nvPr>
        </p:nvSpPr>
        <p:spPr bwMode="auto">
          <a:xfrm>
            <a:off x="4572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ED7EE00E-D452-4CB4-9931-960D663C1DEE}" type="datetime1">
              <a:rPr lang="zh-CN" altLang="en-US"/>
              <a:pPr>
                <a:buFont typeface="Arial" panose="020B0604020202020204" pitchFamily="34" charset="0"/>
                <a:buNone/>
              </a:pPr>
              <a:t>2021-3-1</a:t>
            </a:fld>
            <a:endParaRPr lang="zh-CN" altLang="en-US"/>
          </a:p>
        </p:txBody>
      </p:sp>
      <p:sp>
        <p:nvSpPr>
          <p:cNvPr id="49154" name="灯片编号占位符 5"/>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16A1EC46-7D24-437E-91B9-394ED2FD4E21}" type="slidenum">
              <a:rPr lang="en-US" altLang="zh-CN" dirty="0" smtClean="0"/>
              <a:pPr>
                <a:defRPr/>
              </a:pPr>
              <a:t>45</a:t>
            </a:fld>
            <a:endParaRPr lang="en-US" altLang="zh-CN" smtClean="0"/>
          </a:p>
        </p:txBody>
      </p:sp>
      <p:sp>
        <p:nvSpPr>
          <p:cNvPr id="65540" name="Rectangle 2"/>
          <p:cNvSpPr>
            <a:spLocks noGrp="1" noChangeArrowheads="1"/>
          </p:cNvSpPr>
          <p:nvPr>
            <p:ph type="title"/>
          </p:nvPr>
        </p:nvSpPr>
        <p:spPr>
          <a:xfrm>
            <a:off x="457200" y="122238"/>
            <a:ext cx="7543800" cy="1074737"/>
          </a:xfrm>
        </p:spPr>
        <p:txBody>
          <a:bodyPr/>
          <a:lstStyle/>
          <a:p>
            <a:pPr eaLnBrk="1" hangingPunct="1"/>
            <a:r>
              <a:rPr lang="en-US" altLang="zh-CN" smtClean="0"/>
              <a:t>1.3</a:t>
            </a:r>
            <a:r>
              <a:rPr lang="zh-CN" altLang="en-US" smtClean="0"/>
              <a:t>计算机的硬件</a:t>
            </a:r>
          </a:p>
        </p:txBody>
      </p:sp>
      <p:sp>
        <p:nvSpPr>
          <p:cNvPr id="65541" name="Rectangle 3"/>
          <p:cNvSpPr>
            <a:spLocks noGrp="1" noChangeArrowheads="1"/>
          </p:cNvSpPr>
          <p:nvPr>
            <p:ph idx="1"/>
          </p:nvPr>
        </p:nvSpPr>
        <p:spPr>
          <a:xfrm>
            <a:off x="457200" y="1557338"/>
            <a:ext cx="8229600" cy="4573587"/>
          </a:xfrm>
        </p:spPr>
        <p:txBody>
          <a:bodyPr/>
          <a:lstStyle/>
          <a:p>
            <a:pPr eaLnBrk="1" hangingPunct="1">
              <a:lnSpc>
                <a:spcPct val="90000"/>
              </a:lnSpc>
              <a:buFont typeface="Wingdings" panose="05000000000000000000" pitchFamily="2" charset="2"/>
              <a:buNone/>
            </a:pPr>
            <a:r>
              <a:rPr lang="zh-CN" altLang="en-US" smtClean="0"/>
              <a:t>五、存储器</a:t>
            </a:r>
          </a:p>
          <a:p>
            <a:pPr eaLnBrk="1" hangingPunct="1">
              <a:lnSpc>
                <a:spcPct val="90000"/>
              </a:lnSpc>
              <a:spcBef>
                <a:spcPts val="1200"/>
              </a:spcBef>
            </a:pPr>
            <a:r>
              <a:rPr lang="zh-CN" altLang="en-US" sz="2600" smtClean="0"/>
              <a:t>存储数据和程序（指令）</a:t>
            </a:r>
          </a:p>
          <a:p>
            <a:pPr eaLnBrk="1" hangingPunct="1">
              <a:lnSpc>
                <a:spcPct val="90000"/>
              </a:lnSpc>
              <a:spcBef>
                <a:spcPts val="1200"/>
              </a:spcBef>
            </a:pPr>
            <a:r>
              <a:rPr lang="zh-CN" altLang="en-US" sz="2600" smtClean="0"/>
              <a:t>容量（存储单元、存储单元地址、容量单位）</a:t>
            </a:r>
          </a:p>
          <a:p>
            <a:pPr eaLnBrk="1" hangingPunct="1">
              <a:lnSpc>
                <a:spcPct val="90000"/>
              </a:lnSpc>
              <a:spcBef>
                <a:spcPts val="1200"/>
              </a:spcBef>
            </a:pPr>
            <a:r>
              <a:rPr lang="zh-CN" altLang="en-US" sz="2600" smtClean="0"/>
              <a:t>分类：内存（</a:t>
            </a:r>
            <a:r>
              <a:rPr lang="en-US" altLang="zh-CN" sz="2600" smtClean="0"/>
              <a:t>ROM</a:t>
            </a:r>
            <a:r>
              <a:rPr lang="zh-CN" altLang="en-US" sz="2600" smtClean="0"/>
              <a:t>、</a:t>
            </a:r>
            <a:r>
              <a:rPr lang="en-US" altLang="zh-CN" sz="2600" smtClean="0"/>
              <a:t>RAM</a:t>
            </a:r>
            <a:r>
              <a:rPr lang="zh-CN" altLang="en-US" sz="2600" smtClean="0"/>
              <a:t>）、外存</a:t>
            </a:r>
          </a:p>
          <a:p>
            <a:pPr eaLnBrk="1" hangingPunct="1">
              <a:lnSpc>
                <a:spcPct val="90000"/>
              </a:lnSpc>
              <a:spcBef>
                <a:spcPts val="1200"/>
              </a:spcBef>
            </a:pPr>
            <a:r>
              <a:rPr lang="zh-CN" altLang="en-US" sz="2600" smtClean="0"/>
              <a:t>存储器单位：</a:t>
            </a:r>
          </a:p>
          <a:p>
            <a:pPr lvl="2" eaLnBrk="1" hangingPunct="1">
              <a:lnSpc>
                <a:spcPct val="90000"/>
              </a:lnSpc>
            </a:pPr>
            <a:r>
              <a:rPr lang="en-US" altLang="zh-CN" smtClean="0"/>
              <a:t>2</a:t>
            </a:r>
            <a:r>
              <a:rPr lang="en-US" altLang="zh-CN" baseline="30000" smtClean="0"/>
              <a:t>10</a:t>
            </a:r>
            <a:r>
              <a:rPr lang="en-US" altLang="zh-CN" smtClean="0"/>
              <a:t> byte</a:t>
            </a:r>
            <a:r>
              <a:rPr lang="zh-CN" altLang="en-US" smtClean="0"/>
              <a:t>＝</a:t>
            </a:r>
            <a:r>
              <a:rPr lang="en-US" altLang="zh-CN" smtClean="0"/>
              <a:t>1K</a:t>
            </a:r>
          </a:p>
          <a:p>
            <a:pPr lvl="2" eaLnBrk="1" hangingPunct="1">
              <a:lnSpc>
                <a:spcPct val="90000"/>
              </a:lnSpc>
            </a:pPr>
            <a:r>
              <a:rPr lang="en-US" altLang="zh-CN" smtClean="0"/>
              <a:t>2</a:t>
            </a:r>
            <a:r>
              <a:rPr lang="en-US" altLang="zh-CN" baseline="30000" smtClean="0"/>
              <a:t>10</a:t>
            </a:r>
            <a:r>
              <a:rPr lang="en-US" altLang="zh-CN" smtClean="0"/>
              <a:t> K</a:t>
            </a:r>
            <a:r>
              <a:rPr lang="zh-CN" altLang="en-US" smtClean="0"/>
              <a:t>＝</a:t>
            </a:r>
            <a:r>
              <a:rPr lang="en-US" altLang="zh-CN" smtClean="0"/>
              <a:t>1M</a:t>
            </a:r>
          </a:p>
          <a:p>
            <a:pPr lvl="2" eaLnBrk="1" hangingPunct="1">
              <a:lnSpc>
                <a:spcPct val="90000"/>
              </a:lnSpc>
            </a:pPr>
            <a:r>
              <a:rPr lang="en-US" altLang="zh-CN" smtClean="0"/>
              <a:t>2</a:t>
            </a:r>
            <a:r>
              <a:rPr lang="en-US" altLang="zh-CN" baseline="30000" smtClean="0"/>
              <a:t>10</a:t>
            </a:r>
            <a:r>
              <a:rPr lang="en-US" altLang="zh-CN" smtClean="0"/>
              <a:t> M</a:t>
            </a:r>
            <a:r>
              <a:rPr lang="zh-CN" altLang="en-US" smtClean="0"/>
              <a:t>＝</a:t>
            </a:r>
            <a:r>
              <a:rPr lang="en-US" altLang="zh-CN" smtClean="0"/>
              <a:t>1G</a:t>
            </a:r>
          </a:p>
          <a:p>
            <a:pPr lvl="2" eaLnBrk="1" hangingPunct="1">
              <a:lnSpc>
                <a:spcPct val="90000"/>
              </a:lnSpc>
            </a:pPr>
            <a:r>
              <a:rPr lang="en-US" altLang="zh-CN" smtClean="0"/>
              <a:t>2</a:t>
            </a:r>
            <a:r>
              <a:rPr lang="en-US" altLang="zh-CN" baseline="30000" smtClean="0"/>
              <a:t>10 </a:t>
            </a:r>
            <a:r>
              <a:rPr lang="en-US" altLang="zh-CN" smtClean="0"/>
              <a:t>G</a:t>
            </a:r>
            <a:r>
              <a:rPr lang="zh-CN" altLang="en-US" smtClean="0"/>
              <a:t>＝</a:t>
            </a:r>
            <a:r>
              <a:rPr lang="en-US" altLang="zh-CN" smtClean="0"/>
              <a:t>1T</a:t>
            </a:r>
          </a:p>
        </p:txBody>
      </p:sp>
      <p:pic>
        <p:nvPicPr>
          <p:cNvPr id="65542" name="Picture 4" descr="1a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4663" y="4005263"/>
            <a:ext cx="1931987" cy="220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3" name="Picture 5" descr="1a5">
            <a:hlinkClick r:id="rId3" action="ppaction://hlinkfil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3663" y="4005263"/>
            <a:ext cx="1882775"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114D8ECC-313D-4E1E-A08F-453845F7A7ED}" type="slidenum">
              <a:rPr lang="en-US" altLang="zh-CN" dirty="0" smtClean="0"/>
              <a:pPr>
                <a:defRPr/>
              </a:pPr>
              <a:t>46</a:t>
            </a:fld>
            <a:endParaRPr lang="en-US" altLang="zh-CN" smtClean="0"/>
          </a:p>
        </p:txBody>
      </p:sp>
      <p:sp>
        <p:nvSpPr>
          <p:cNvPr id="66563" name="Rectangle 2"/>
          <p:cNvSpPr>
            <a:spLocks noGrp="1" noChangeArrowheads="1"/>
          </p:cNvSpPr>
          <p:nvPr>
            <p:ph type="title"/>
          </p:nvPr>
        </p:nvSpPr>
        <p:spPr>
          <a:xfrm>
            <a:off x="457200" y="122238"/>
            <a:ext cx="7543800" cy="1074737"/>
          </a:xfrm>
        </p:spPr>
        <p:txBody>
          <a:bodyPr/>
          <a:lstStyle/>
          <a:p>
            <a:pPr eaLnBrk="1" hangingPunct="1"/>
            <a:r>
              <a:rPr lang="en-US" altLang="zh-CN" smtClean="0"/>
              <a:t>1.3</a:t>
            </a:r>
            <a:r>
              <a:rPr lang="zh-CN" altLang="en-US" smtClean="0"/>
              <a:t>计算机的硬件</a:t>
            </a:r>
          </a:p>
        </p:txBody>
      </p:sp>
      <p:sp>
        <p:nvSpPr>
          <p:cNvPr id="66564" name="Rectangle 3"/>
          <p:cNvSpPr>
            <a:spLocks noGrp="1" noChangeArrowheads="1"/>
          </p:cNvSpPr>
          <p:nvPr>
            <p:ph idx="1"/>
          </p:nvPr>
        </p:nvSpPr>
        <p:spPr>
          <a:xfrm>
            <a:off x="457200" y="1557338"/>
            <a:ext cx="8229600" cy="4573587"/>
          </a:xfrm>
        </p:spPr>
        <p:txBody>
          <a:bodyPr/>
          <a:lstStyle/>
          <a:p>
            <a:pPr eaLnBrk="1" hangingPunct="1">
              <a:buFont typeface="Wingdings" panose="05000000000000000000" pitchFamily="2" charset="2"/>
              <a:buNone/>
            </a:pPr>
            <a:r>
              <a:rPr lang="zh-CN" altLang="en-US" smtClean="0"/>
              <a:t>六、控制器</a:t>
            </a:r>
          </a:p>
          <a:p>
            <a:pPr eaLnBrk="1" hangingPunct="1">
              <a:buClr>
                <a:schemeClr val="accent2"/>
              </a:buClr>
            </a:pPr>
            <a:r>
              <a:rPr lang="zh-CN" altLang="en-US" sz="2600" smtClean="0"/>
              <a:t>指令和程序</a:t>
            </a:r>
            <a:r>
              <a:rPr lang="en-US" altLang="zh-CN" sz="2600" smtClean="0"/>
              <a:t>:</a:t>
            </a:r>
            <a:r>
              <a:rPr lang="zh-CN" altLang="en-US" sz="2600" smtClean="0"/>
              <a:t>指令的形式（操作和地址码、存储程序的概念、指令中程序和数据的存放、指令系统）</a:t>
            </a:r>
          </a:p>
          <a:p>
            <a:pPr eaLnBrk="1" hangingPunct="1">
              <a:buClr>
                <a:schemeClr val="accent2"/>
              </a:buClr>
            </a:pPr>
            <a:r>
              <a:rPr lang="zh-CN" altLang="en-US" smtClean="0"/>
              <a:t>指令和数据存储</a:t>
            </a:r>
            <a:endParaRPr lang="zh-CN" altLang="en-US" sz="2600" smtClean="0"/>
          </a:p>
          <a:p>
            <a:pPr eaLnBrk="1" hangingPunct="1">
              <a:buFont typeface="Wingdings" panose="05000000000000000000" pitchFamily="2" charset="2"/>
              <a:buNone/>
            </a:pPr>
            <a:endParaRPr lang="en-US" altLang="zh-CN" smtClean="0"/>
          </a:p>
        </p:txBody>
      </p:sp>
      <p:sp>
        <p:nvSpPr>
          <p:cNvPr id="66565" name="AutoShape 4">
            <a:hlinkClick r:id="rId2" action="ppaction://hlinkfile" highlightClick="1"/>
          </p:cNvPr>
          <p:cNvSpPr>
            <a:spLocks noChangeArrowheads="1"/>
          </p:cNvSpPr>
          <p:nvPr/>
        </p:nvSpPr>
        <p:spPr bwMode="auto">
          <a:xfrm>
            <a:off x="2555875" y="4365625"/>
            <a:ext cx="3529013" cy="863600"/>
          </a:xfrm>
          <a:prstGeom prst="actionButtonBlank">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a:t>详见下面分解</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828800" y="5842000"/>
            <a:ext cx="7315200" cy="395288"/>
            <a:chOff x="930" y="3680"/>
            <a:chExt cx="4608" cy="249"/>
          </a:xfrm>
        </p:grpSpPr>
        <p:sp>
          <p:nvSpPr>
            <p:cNvPr id="67665" name="Rectangle 3"/>
            <p:cNvSpPr>
              <a:spLocks noChangeArrowheads="1"/>
            </p:cNvSpPr>
            <p:nvPr/>
          </p:nvSpPr>
          <p:spPr bwMode="auto">
            <a:xfrm>
              <a:off x="2894" y="3680"/>
              <a:ext cx="264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chemeClr val="tx2"/>
                  </a:solidFill>
                  <a:latin typeface="宋体" panose="02010600030101010101" pitchFamily="2" charset="-122"/>
                </a:rPr>
                <a:t>结果</a:t>
              </a:r>
              <a:r>
                <a:rPr lang="en-US" altLang="zh-CN" sz="2000" b="1">
                  <a:solidFill>
                    <a:schemeClr val="tx2"/>
                  </a:solidFill>
                  <a:latin typeface="宋体" panose="02010600030101010101" pitchFamily="2" charset="-122"/>
                </a:rPr>
                <a:t>y</a:t>
              </a:r>
              <a:r>
                <a:rPr lang="zh-CN" altLang="en-US" sz="2000" b="1">
                  <a:solidFill>
                    <a:schemeClr val="tx2"/>
                  </a:solidFill>
                  <a:latin typeface="宋体" panose="02010600030101010101" pitchFamily="2" charset="-122"/>
                </a:rPr>
                <a:t>存放在</a:t>
              </a:r>
              <a:r>
                <a:rPr lang="en-US" altLang="zh-CN" sz="2000" b="1">
                  <a:solidFill>
                    <a:schemeClr val="tx2"/>
                  </a:solidFill>
                  <a:latin typeface="宋体" panose="02010600030101010101" pitchFamily="2" charset="-122"/>
                </a:rPr>
                <a:t>13</a:t>
              </a:r>
              <a:r>
                <a:rPr lang="zh-CN" altLang="en-US" sz="2000" b="1">
                  <a:solidFill>
                    <a:schemeClr val="tx2"/>
                  </a:solidFill>
                  <a:latin typeface="宋体" panose="02010600030101010101" pitchFamily="2" charset="-122"/>
                </a:rPr>
                <a:t>单元</a:t>
              </a:r>
            </a:p>
          </p:txBody>
        </p:sp>
        <p:sp>
          <p:nvSpPr>
            <p:cNvPr id="67666" name="Rectangle 4"/>
            <p:cNvSpPr>
              <a:spLocks noChangeArrowheads="1"/>
            </p:cNvSpPr>
            <p:nvPr/>
          </p:nvSpPr>
          <p:spPr bwMode="auto">
            <a:xfrm>
              <a:off x="930" y="3680"/>
              <a:ext cx="196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y</a:t>
              </a:r>
            </a:p>
          </p:txBody>
        </p:sp>
      </p:grpSp>
      <p:grpSp>
        <p:nvGrpSpPr>
          <p:cNvPr id="3" name="Group 5"/>
          <p:cNvGrpSpPr>
            <a:grpSpLocks/>
          </p:cNvGrpSpPr>
          <p:nvPr/>
        </p:nvGrpSpPr>
        <p:grpSpPr bwMode="auto">
          <a:xfrm>
            <a:off x="1828800" y="4257675"/>
            <a:ext cx="7315200" cy="1584325"/>
            <a:chOff x="930" y="2682"/>
            <a:chExt cx="4608" cy="998"/>
          </a:xfrm>
        </p:grpSpPr>
        <p:sp>
          <p:nvSpPr>
            <p:cNvPr id="67657" name="Rectangle 6"/>
            <p:cNvSpPr>
              <a:spLocks noChangeArrowheads="1"/>
            </p:cNvSpPr>
            <p:nvPr/>
          </p:nvSpPr>
          <p:spPr bwMode="auto">
            <a:xfrm>
              <a:off x="2894" y="3430"/>
              <a:ext cx="26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chemeClr val="tx2"/>
                  </a:solidFill>
                  <a:latin typeface="宋体" panose="02010600030101010101" pitchFamily="2" charset="-122"/>
                </a:rPr>
                <a:t>数据</a:t>
              </a:r>
              <a:r>
                <a:rPr lang="en-US" altLang="zh-CN" sz="2000" b="1">
                  <a:solidFill>
                    <a:schemeClr val="tx2"/>
                  </a:solidFill>
                  <a:latin typeface="宋体" panose="02010600030101010101" pitchFamily="2" charset="-122"/>
                </a:rPr>
                <a:t>x</a:t>
              </a:r>
              <a:r>
                <a:rPr lang="zh-CN" altLang="en-US" sz="2000" b="1">
                  <a:solidFill>
                    <a:schemeClr val="tx2"/>
                  </a:solidFill>
                  <a:latin typeface="宋体" panose="02010600030101010101" pitchFamily="2" charset="-122"/>
                </a:rPr>
                <a:t>存放在</a:t>
              </a:r>
              <a:r>
                <a:rPr lang="en-US" altLang="zh-CN" sz="2000" b="1">
                  <a:solidFill>
                    <a:schemeClr val="tx2"/>
                  </a:solidFill>
                  <a:latin typeface="宋体" panose="02010600030101010101" pitchFamily="2" charset="-122"/>
                </a:rPr>
                <a:t>12</a:t>
              </a:r>
              <a:r>
                <a:rPr lang="zh-CN" altLang="en-US" sz="2000" b="1">
                  <a:solidFill>
                    <a:schemeClr val="tx2"/>
                  </a:solidFill>
                  <a:latin typeface="宋体" panose="02010600030101010101" pitchFamily="2" charset="-122"/>
                </a:rPr>
                <a:t>单元</a:t>
              </a:r>
            </a:p>
          </p:txBody>
        </p:sp>
        <p:sp>
          <p:nvSpPr>
            <p:cNvPr id="67658" name="Rectangle 7"/>
            <p:cNvSpPr>
              <a:spLocks noChangeArrowheads="1"/>
            </p:cNvSpPr>
            <p:nvPr/>
          </p:nvSpPr>
          <p:spPr bwMode="auto">
            <a:xfrm>
              <a:off x="930" y="3430"/>
              <a:ext cx="19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x</a:t>
              </a:r>
            </a:p>
          </p:txBody>
        </p:sp>
        <p:sp>
          <p:nvSpPr>
            <p:cNvPr id="67659" name="Rectangle 8"/>
            <p:cNvSpPr>
              <a:spLocks noChangeArrowheads="1"/>
            </p:cNvSpPr>
            <p:nvPr/>
          </p:nvSpPr>
          <p:spPr bwMode="auto">
            <a:xfrm>
              <a:off x="2894" y="3181"/>
              <a:ext cx="264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chemeClr val="tx2"/>
                  </a:solidFill>
                  <a:latin typeface="宋体" panose="02010600030101010101" pitchFamily="2" charset="-122"/>
                </a:rPr>
                <a:t>数据</a:t>
              </a:r>
              <a:r>
                <a:rPr lang="en-US" altLang="zh-CN" sz="2000" b="1">
                  <a:solidFill>
                    <a:schemeClr val="tx2"/>
                  </a:solidFill>
                  <a:latin typeface="宋体" panose="02010600030101010101" pitchFamily="2" charset="-122"/>
                </a:rPr>
                <a:t>c</a:t>
              </a:r>
              <a:r>
                <a:rPr lang="zh-CN" altLang="en-US" sz="2000" b="1">
                  <a:solidFill>
                    <a:schemeClr val="tx2"/>
                  </a:solidFill>
                  <a:latin typeface="宋体" panose="02010600030101010101" pitchFamily="2" charset="-122"/>
                </a:rPr>
                <a:t>存放在</a:t>
              </a:r>
              <a:r>
                <a:rPr lang="en-US" altLang="zh-CN" sz="2000" b="1">
                  <a:solidFill>
                    <a:schemeClr val="tx2"/>
                  </a:solidFill>
                  <a:latin typeface="宋体" panose="02010600030101010101" pitchFamily="2" charset="-122"/>
                </a:rPr>
                <a:t>11</a:t>
              </a:r>
              <a:r>
                <a:rPr lang="zh-CN" altLang="en-US" sz="2000" b="1">
                  <a:solidFill>
                    <a:schemeClr val="tx2"/>
                  </a:solidFill>
                  <a:latin typeface="宋体" panose="02010600030101010101" pitchFamily="2" charset="-122"/>
                </a:rPr>
                <a:t>单元</a:t>
              </a:r>
            </a:p>
          </p:txBody>
        </p:sp>
        <p:sp>
          <p:nvSpPr>
            <p:cNvPr id="67660" name="Rectangle 9"/>
            <p:cNvSpPr>
              <a:spLocks noChangeArrowheads="1"/>
            </p:cNvSpPr>
            <p:nvPr/>
          </p:nvSpPr>
          <p:spPr bwMode="auto">
            <a:xfrm>
              <a:off x="930" y="3181"/>
              <a:ext cx="196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c</a:t>
              </a:r>
            </a:p>
          </p:txBody>
        </p:sp>
        <p:sp>
          <p:nvSpPr>
            <p:cNvPr id="67661" name="Rectangle 10"/>
            <p:cNvSpPr>
              <a:spLocks noChangeArrowheads="1"/>
            </p:cNvSpPr>
            <p:nvPr/>
          </p:nvSpPr>
          <p:spPr bwMode="auto">
            <a:xfrm>
              <a:off x="2894" y="2931"/>
              <a:ext cx="26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chemeClr val="tx2"/>
                  </a:solidFill>
                  <a:latin typeface="宋体" panose="02010600030101010101" pitchFamily="2" charset="-122"/>
                </a:rPr>
                <a:t>数据</a:t>
              </a:r>
              <a:r>
                <a:rPr lang="en-US" altLang="zh-CN" sz="2000" b="1">
                  <a:solidFill>
                    <a:schemeClr val="tx2"/>
                  </a:solidFill>
                  <a:latin typeface="宋体" panose="02010600030101010101" pitchFamily="2" charset="-122"/>
                </a:rPr>
                <a:t>b</a:t>
              </a:r>
              <a:r>
                <a:rPr lang="zh-CN" altLang="en-US" sz="2000" b="1">
                  <a:solidFill>
                    <a:schemeClr val="tx2"/>
                  </a:solidFill>
                  <a:latin typeface="宋体" panose="02010600030101010101" pitchFamily="2" charset="-122"/>
                </a:rPr>
                <a:t>存放在</a:t>
              </a:r>
              <a:r>
                <a:rPr lang="en-US" altLang="zh-CN" sz="2000" b="1">
                  <a:solidFill>
                    <a:schemeClr val="tx2"/>
                  </a:solidFill>
                  <a:latin typeface="宋体" panose="02010600030101010101" pitchFamily="2" charset="-122"/>
                </a:rPr>
                <a:t>10</a:t>
              </a:r>
              <a:r>
                <a:rPr lang="zh-CN" altLang="en-US" sz="2000" b="1">
                  <a:solidFill>
                    <a:schemeClr val="tx2"/>
                  </a:solidFill>
                  <a:latin typeface="宋体" panose="02010600030101010101" pitchFamily="2" charset="-122"/>
                </a:rPr>
                <a:t>单元</a:t>
              </a:r>
            </a:p>
          </p:txBody>
        </p:sp>
        <p:sp>
          <p:nvSpPr>
            <p:cNvPr id="67662" name="Rectangle 11"/>
            <p:cNvSpPr>
              <a:spLocks noChangeArrowheads="1"/>
            </p:cNvSpPr>
            <p:nvPr/>
          </p:nvSpPr>
          <p:spPr bwMode="auto">
            <a:xfrm>
              <a:off x="930" y="2931"/>
              <a:ext cx="19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b</a:t>
              </a:r>
            </a:p>
          </p:txBody>
        </p:sp>
        <p:sp>
          <p:nvSpPr>
            <p:cNvPr id="67663" name="Rectangle 12"/>
            <p:cNvSpPr>
              <a:spLocks noChangeArrowheads="1"/>
            </p:cNvSpPr>
            <p:nvPr/>
          </p:nvSpPr>
          <p:spPr bwMode="auto">
            <a:xfrm>
              <a:off x="2894" y="2682"/>
              <a:ext cx="264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chemeClr val="tx2"/>
                  </a:solidFill>
                  <a:latin typeface="宋体" panose="02010600030101010101" pitchFamily="2" charset="-122"/>
                </a:rPr>
                <a:t>       </a:t>
              </a:r>
              <a:r>
                <a:rPr lang="zh-CN" altLang="en-US" sz="2000" b="1">
                  <a:solidFill>
                    <a:schemeClr val="tx2"/>
                  </a:solidFill>
                  <a:latin typeface="宋体" panose="02010600030101010101" pitchFamily="2" charset="-122"/>
                </a:rPr>
                <a:t>数据</a:t>
              </a:r>
              <a:r>
                <a:rPr lang="en-US" altLang="zh-CN" sz="2000" b="1">
                  <a:solidFill>
                    <a:schemeClr val="tx2"/>
                  </a:solidFill>
                  <a:latin typeface="宋体" panose="02010600030101010101" pitchFamily="2" charset="-122"/>
                </a:rPr>
                <a:t>a</a:t>
              </a:r>
              <a:r>
                <a:rPr lang="zh-CN" altLang="en-US" sz="2000" b="1">
                  <a:solidFill>
                    <a:schemeClr val="tx2"/>
                  </a:solidFill>
                  <a:latin typeface="宋体" panose="02010600030101010101" pitchFamily="2" charset="-122"/>
                </a:rPr>
                <a:t>存放在</a:t>
              </a:r>
              <a:r>
                <a:rPr lang="en-US" altLang="zh-CN" sz="2000" b="1">
                  <a:solidFill>
                    <a:schemeClr val="tx2"/>
                  </a:solidFill>
                  <a:latin typeface="宋体" panose="02010600030101010101" pitchFamily="2" charset="-122"/>
                </a:rPr>
                <a:t>9</a:t>
              </a:r>
              <a:r>
                <a:rPr lang="zh-CN" altLang="en-US" sz="2000" b="1">
                  <a:solidFill>
                    <a:schemeClr val="tx2"/>
                  </a:solidFill>
                  <a:latin typeface="宋体" panose="02010600030101010101" pitchFamily="2" charset="-122"/>
                </a:rPr>
                <a:t>单元</a:t>
              </a:r>
            </a:p>
          </p:txBody>
        </p:sp>
        <p:sp>
          <p:nvSpPr>
            <p:cNvPr id="67664" name="Rectangle 13"/>
            <p:cNvSpPr>
              <a:spLocks noChangeArrowheads="1"/>
            </p:cNvSpPr>
            <p:nvPr/>
          </p:nvSpPr>
          <p:spPr bwMode="auto">
            <a:xfrm>
              <a:off x="930" y="2682"/>
              <a:ext cx="196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a</a:t>
              </a:r>
            </a:p>
          </p:txBody>
        </p:sp>
      </p:grpSp>
      <p:sp>
        <p:nvSpPr>
          <p:cNvPr id="67588" name="Rectangle 14"/>
          <p:cNvSpPr>
            <a:spLocks noChangeArrowheads="1"/>
          </p:cNvSpPr>
          <p:nvPr/>
        </p:nvSpPr>
        <p:spPr bwMode="auto">
          <a:xfrm>
            <a:off x="4946650" y="3860800"/>
            <a:ext cx="419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chemeClr val="tx2"/>
                </a:solidFill>
                <a:latin typeface="宋体" panose="02010600030101010101" pitchFamily="2" charset="-122"/>
              </a:rPr>
              <a:t> </a:t>
            </a:r>
          </a:p>
        </p:txBody>
      </p:sp>
      <p:grpSp>
        <p:nvGrpSpPr>
          <p:cNvPr id="4" name="Group 16"/>
          <p:cNvGrpSpPr>
            <a:grpSpLocks/>
          </p:cNvGrpSpPr>
          <p:nvPr/>
        </p:nvGrpSpPr>
        <p:grpSpPr bwMode="auto">
          <a:xfrm>
            <a:off x="1828800" y="3465513"/>
            <a:ext cx="7315200" cy="395287"/>
            <a:chOff x="930" y="2183"/>
            <a:chExt cx="4608" cy="249"/>
          </a:xfrm>
        </p:grpSpPr>
        <p:sp>
          <p:nvSpPr>
            <p:cNvPr id="67655" name="Rectangle 17"/>
            <p:cNvSpPr>
              <a:spLocks noChangeArrowheads="1"/>
            </p:cNvSpPr>
            <p:nvPr/>
          </p:nvSpPr>
          <p:spPr bwMode="auto">
            <a:xfrm>
              <a:off x="2894" y="2183"/>
              <a:ext cx="264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tx2"/>
                  </a:solidFill>
                  <a:latin typeface="宋体" panose="02010600030101010101" pitchFamily="2" charset="-122"/>
                </a:rPr>
                <a:t>运算完毕</a:t>
              </a:r>
              <a:r>
                <a:rPr lang="en-US" altLang="zh-CN" sz="2000" b="1">
                  <a:solidFill>
                    <a:schemeClr val="tx2"/>
                  </a:solidFill>
                  <a:latin typeface="宋体" panose="02010600030101010101" pitchFamily="2" charset="-122"/>
                </a:rPr>
                <a:t>,</a:t>
              </a:r>
              <a:r>
                <a:rPr lang="zh-CN" altLang="en-US" sz="2000" b="1">
                  <a:solidFill>
                    <a:schemeClr val="tx2"/>
                  </a:solidFill>
                  <a:latin typeface="宋体" panose="02010600030101010101" pitchFamily="2" charset="-122"/>
                </a:rPr>
                <a:t>机器暂停工作</a:t>
              </a:r>
            </a:p>
          </p:txBody>
        </p:sp>
        <p:sp>
          <p:nvSpPr>
            <p:cNvPr id="67656" name="Rectangle 18"/>
            <p:cNvSpPr>
              <a:spLocks noChangeArrowheads="1"/>
            </p:cNvSpPr>
            <p:nvPr/>
          </p:nvSpPr>
          <p:spPr bwMode="auto">
            <a:xfrm>
              <a:off x="930" y="2183"/>
              <a:ext cx="196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chemeClr val="tx2"/>
                  </a:solidFill>
                  <a:latin typeface="宋体" panose="02010600030101010101" pitchFamily="2" charset="-122"/>
                </a:rPr>
                <a:t>    </a:t>
              </a:r>
              <a:r>
                <a:rPr lang="zh-CN" altLang="en-US" sz="2000" b="1">
                  <a:solidFill>
                    <a:schemeClr val="tx2"/>
                  </a:solidFill>
                  <a:latin typeface="宋体" panose="02010600030101010101" pitchFamily="2" charset="-122"/>
                </a:rPr>
                <a:t>停止</a:t>
              </a:r>
            </a:p>
          </p:txBody>
        </p:sp>
      </p:grpSp>
      <p:grpSp>
        <p:nvGrpSpPr>
          <p:cNvPr id="5" name="Group 19"/>
          <p:cNvGrpSpPr>
            <a:grpSpLocks/>
          </p:cNvGrpSpPr>
          <p:nvPr/>
        </p:nvGrpSpPr>
        <p:grpSpPr bwMode="auto">
          <a:xfrm>
            <a:off x="1828800" y="3068638"/>
            <a:ext cx="7315200" cy="396875"/>
            <a:chOff x="930" y="1933"/>
            <a:chExt cx="4608" cy="250"/>
          </a:xfrm>
        </p:grpSpPr>
        <p:sp>
          <p:nvSpPr>
            <p:cNvPr id="67653" name="Rectangle 20"/>
            <p:cNvSpPr>
              <a:spLocks noChangeArrowheads="1"/>
            </p:cNvSpPr>
            <p:nvPr/>
          </p:nvSpPr>
          <p:spPr bwMode="auto">
            <a:xfrm>
              <a:off x="2894" y="1933"/>
              <a:ext cx="26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tx2"/>
                  </a:solidFill>
                  <a:latin typeface="宋体" panose="02010600030101010101" pitchFamily="2" charset="-122"/>
                </a:rPr>
                <a:t>将结果打印出来</a:t>
              </a:r>
            </a:p>
          </p:txBody>
        </p:sp>
        <p:sp>
          <p:nvSpPr>
            <p:cNvPr id="67654" name="Rectangle 21"/>
            <p:cNvSpPr>
              <a:spLocks noChangeArrowheads="1"/>
            </p:cNvSpPr>
            <p:nvPr/>
          </p:nvSpPr>
          <p:spPr bwMode="auto">
            <a:xfrm>
              <a:off x="930" y="1933"/>
              <a:ext cx="19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chemeClr val="tx2"/>
                  </a:solidFill>
                  <a:latin typeface="宋体" panose="02010600030101010101" pitchFamily="2" charset="-122"/>
                </a:rPr>
                <a:t>    </a:t>
              </a:r>
              <a:r>
                <a:rPr lang="zh-CN" altLang="en-US" sz="2000" b="1">
                  <a:solidFill>
                    <a:schemeClr val="tx2"/>
                  </a:solidFill>
                  <a:latin typeface="宋体" panose="02010600030101010101" pitchFamily="2" charset="-122"/>
                </a:rPr>
                <a:t>打印</a:t>
              </a:r>
            </a:p>
          </p:txBody>
        </p:sp>
      </p:grpSp>
      <p:grpSp>
        <p:nvGrpSpPr>
          <p:cNvPr id="6" name="Group 22"/>
          <p:cNvGrpSpPr>
            <a:grpSpLocks/>
          </p:cNvGrpSpPr>
          <p:nvPr/>
        </p:nvGrpSpPr>
        <p:grpSpPr bwMode="auto">
          <a:xfrm>
            <a:off x="1828800" y="2673350"/>
            <a:ext cx="7315200" cy="395288"/>
            <a:chOff x="930" y="1684"/>
            <a:chExt cx="4608" cy="249"/>
          </a:xfrm>
        </p:grpSpPr>
        <p:sp>
          <p:nvSpPr>
            <p:cNvPr id="67651" name="Rectangle 23"/>
            <p:cNvSpPr>
              <a:spLocks noChangeArrowheads="1"/>
            </p:cNvSpPr>
            <p:nvPr/>
          </p:nvSpPr>
          <p:spPr bwMode="auto">
            <a:xfrm>
              <a:off x="2894" y="1684"/>
              <a:ext cx="264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tx2"/>
                  </a:solidFill>
                  <a:latin typeface="宋体" panose="02010600030101010101" pitchFamily="2" charset="-122"/>
                </a:rPr>
                <a:t>运算器结果送</a:t>
              </a:r>
              <a:r>
                <a:rPr lang="en-US" altLang="zh-CN" sz="2000" b="1">
                  <a:solidFill>
                    <a:schemeClr val="tx2"/>
                  </a:solidFill>
                  <a:latin typeface="宋体" panose="02010600030101010101" pitchFamily="2" charset="-122"/>
                </a:rPr>
                <a:t>13</a:t>
              </a:r>
              <a:r>
                <a:rPr lang="zh-CN" altLang="en-US" sz="2000" b="1">
                  <a:solidFill>
                    <a:schemeClr val="tx2"/>
                  </a:solidFill>
                  <a:latin typeface="宋体" panose="02010600030101010101" pitchFamily="2" charset="-122"/>
                </a:rPr>
                <a:t>号单元</a:t>
              </a:r>
            </a:p>
          </p:txBody>
        </p:sp>
        <p:sp>
          <p:nvSpPr>
            <p:cNvPr id="67652" name="Rectangle 24"/>
            <p:cNvSpPr>
              <a:spLocks noChangeArrowheads="1"/>
            </p:cNvSpPr>
            <p:nvPr/>
          </p:nvSpPr>
          <p:spPr bwMode="auto">
            <a:xfrm>
              <a:off x="930" y="1684"/>
              <a:ext cx="196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chemeClr val="tx2"/>
                  </a:solidFill>
                  <a:latin typeface="宋体" panose="02010600030101010101" pitchFamily="2" charset="-122"/>
                </a:rPr>
                <a:t>    </a:t>
              </a:r>
              <a:r>
                <a:rPr lang="zh-CN" altLang="en-US" sz="2000" b="1">
                  <a:solidFill>
                    <a:schemeClr val="tx2"/>
                  </a:solidFill>
                  <a:latin typeface="宋体" panose="02010600030101010101" pitchFamily="2" charset="-122"/>
                </a:rPr>
                <a:t>存数       </a:t>
              </a:r>
              <a:r>
                <a:rPr lang="en-US" altLang="zh-CN" sz="2000" b="1">
                  <a:solidFill>
                    <a:schemeClr val="tx2"/>
                  </a:solidFill>
                  <a:latin typeface="宋体" panose="02010600030101010101" pitchFamily="2" charset="-122"/>
                </a:rPr>
                <a:t>13</a:t>
              </a:r>
            </a:p>
          </p:txBody>
        </p:sp>
      </p:grpSp>
      <p:grpSp>
        <p:nvGrpSpPr>
          <p:cNvPr id="7" name="Group 25"/>
          <p:cNvGrpSpPr>
            <a:grpSpLocks/>
          </p:cNvGrpSpPr>
          <p:nvPr/>
        </p:nvGrpSpPr>
        <p:grpSpPr bwMode="auto">
          <a:xfrm>
            <a:off x="1828800" y="2276475"/>
            <a:ext cx="7315200" cy="396875"/>
            <a:chOff x="930" y="1434"/>
            <a:chExt cx="4608" cy="250"/>
          </a:xfrm>
        </p:grpSpPr>
        <p:sp>
          <p:nvSpPr>
            <p:cNvPr id="67649" name="Rectangle 26"/>
            <p:cNvSpPr>
              <a:spLocks noChangeArrowheads="1"/>
            </p:cNvSpPr>
            <p:nvPr/>
          </p:nvSpPr>
          <p:spPr bwMode="auto">
            <a:xfrm>
              <a:off x="2894" y="1434"/>
              <a:ext cx="26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tx2"/>
                  </a:solidFill>
                  <a:latin typeface="宋体" panose="02010600030101010101" pitchFamily="2" charset="-122"/>
                </a:rPr>
                <a:t>完成</a:t>
              </a:r>
              <a:r>
                <a:rPr lang="en-US" altLang="zh-CN" sz="2000" b="1">
                  <a:solidFill>
                    <a:schemeClr val="tx2"/>
                  </a:solidFill>
                  <a:latin typeface="宋体" panose="02010600030101010101" pitchFamily="2" charset="-122"/>
                </a:rPr>
                <a:t>ax+b-c,</a:t>
              </a:r>
              <a:r>
                <a:rPr lang="zh-CN" altLang="en-US" sz="2000" b="1">
                  <a:solidFill>
                    <a:schemeClr val="tx2"/>
                  </a:solidFill>
                  <a:latin typeface="宋体" panose="02010600030101010101" pitchFamily="2" charset="-122"/>
                </a:rPr>
                <a:t>结果保留在运算器上</a:t>
              </a:r>
            </a:p>
          </p:txBody>
        </p:sp>
        <p:sp>
          <p:nvSpPr>
            <p:cNvPr id="67650" name="Rectangle 27"/>
            <p:cNvSpPr>
              <a:spLocks noChangeArrowheads="1"/>
            </p:cNvSpPr>
            <p:nvPr/>
          </p:nvSpPr>
          <p:spPr bwMode="auto">
            <a:xfrm>
              <a:off x="930" y="1434"/>
              <a:ext cx="19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chemeClr val="tx2"/>
                  </a:solidFill>
                  <a:latin typeface="宋体" panose="02010600030101010101" pitchFamily="2" charset="-122"/>
                </a:rPr>
                <a:t>    </a:t>
              </a:r>
              <a:r>
                <a:rPr lang="zh-CN" altLang="en-US" sz="2000" b="1">
                  <a:solidFill>
                    <a:schemeClr val="tx2"/>
                  </a:solidFill>
                  <a:latin typeface="宋体" panose="02010600030101010101" pitchFamily="2" charset="-122"/>
                </a:rPr>
                <a:t>减法       </a:t>
              </a:r>
              <a:r>
                <a:rPr lang="en-US" altLang="zh-CN" sz="2000" b="1">
                  <a:solidFill>
                    <a:schemeClr val="tx2"/>
                  </a:solidFill>
                  <a:latin typeface="宋体" panose="02010600030101010101" pitchFamily="2" charset="-122"/>
                </a:rPr>
                <a:t>11</a:t>
              </a:r>
            </a:p>
          </p:txBody>
        </p:sp>
      </p:grpSp>
      <p:grpSp>
        <p:nvGrpSpPr>
          <p:cNvPr id="8" name="Group 28"/>
          <p:cNvGrpSpPr>
            <a:grpSpLocks/>
          </p:cNvGrpSpPr>
          <p:nvPr/>
        </p:nvGrpSpPr>
        <p:grpSpPr bwMode="auto">
          <a:xfrm>
            <a:off x="1828800" y="1881188"/>
            <a:ext cx="7315200" cy="395287"/>
            <a:chOff x="930" y="1185"/>
            <a:chExt cx="4608" cy="249"/>
          </a:xfrm>
        </p:grpSpPr>
        <p:sp>
          <p:nvSpPr>
            <p:cNvPr id="67647" name="Rectangle 29"/>
            <p:cNvSpPr>
              <a:spLocks noChangeArrowheads="1"/>
            </p:cNvSpPr>
            <p:nvPr/>
          </p:nvSpPr>
          <p:spPr bwMode="auto">
            <a:xfrm>
              <a:off x="2894" y="1185"/>
              <a:ext cx="264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tx2"/>
                  </a:solidFill>
                  <a:latin typeface="宋体" panose="02010600030101010101" pitchFamily="2" charset="-122"/>
                </a:rPr>
                <a:t>完成</a:t>
              </a:r>
              <a:r>
                <a:rPr lang="en-US" altLang="zh-CN" sz="2000" b="1">
                  <a:solidFill>
                    <a:schemeClr val="tx2"/>
                  </a:solidFill>
                  <a:latin typeface="宋体" panose="02010600030101010101" pitchFamily="2" charset="-122"/>
                </a:rPr>
                <a:t>ax+b,</a:t>
              </a:r>
              <a:r>
                <a:rPr lang="zh-CN" altLang="en-US" sz="2000" b="1">
                  <a:solidFill>
                    <a:schemeClr val="tx2"/>
                  </a:solidFill>
                  <a:latin typeface="宋体" panose="02010600030101010101" pitchFamily="2" charset="-122"/>
                </a:rPr>
                <a:t>结果保留在运算器上</a:t>
              </a:r>
            </a:p>
          </p:txBody>
        </p:sp>
        <p:sp>
          <p:nvSpPr>
            <p:cNvPr id="67648" name="Rectangle 30"/>
            <p:cNvSpPr>
              <a:spLocks noChangeArrowheads="1"/>
            </p:cNvSpPr>
            <p:nvPr/>
          </p:nvSpPr>
          <p:spPr bwMode="auto">
            <a:xfrm>
              <a:off x="930" y="1185"/>
              <a:ext cx="196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chemeClr val="tx2"/>
                  </a:solidFill>
                  <a:latin typeface="宋体" panose="02010600030101010101" pitchFamily="2" charset="-122"/>
                </a:rPr>
                <a:t>    </a:t>
              </a:r>
              <a:r>
                <a:rPr lang="zh-CN" altLang="en-US" sz="2000" b="1">
                  <a:solidFill>
                    <a:schemeClr val="tx2"/>
                  </a:solidFill>
                  <a:latin typeface="宋体" panose="02010600030101010101" pitchFamily="2" charset="-122"/>
                </a:rPr>
                <a:t>加法       </a:t>
              </a:r>
              <a:r>
                <a:rPr lang="en-US" altLang="zh-CN" sz="2000" b="1">
                  <a:solidFill>
                    <a:schemeClr val="tx2"/>
                  </a:solidFill>
                  <a:latin typeface="宋体" panose="02010600030101010101" pitchFamily="2" charset="-122"/>
                </a:rPr>
                <a:t>10</a:t>
              </a:r>
            </a:p>
          </p:txBody>
        </p:sp>
      </p:grpSp>
      <p:grpSp>
        <p:nvGrpSpPr>
          <p:cNvPr id="9" name="Group 31"/>
          <p:cNvGrpSpPr>
            <a:grpSpLocks/>
          </p:cNvGrpSpPr>
          <p:nvPr/>
        </p:nvGrpSpPr>
        <p:grpSpPr bwMode="auto">
          <a:xfrm>
            <a:off x="1828800" y="1484313"/>
            <a:ext cx="7315200" cy="396875"/>
            <a:chOff x="930" y="935"/>
            <a:chExt cx="4608" cy="250"/>
          </a:xfrm>
        </p:grpSpPr>
        <p:sp>
          <p:nvSpPr>
            <p:cNvPr id="67645" name="Rectangle 32"/>
            <p:cNvSpPr>
              <a:spLocks noChangeArrowheads="1"/>
            </p:cNvSpPr>
            <p:nvPr/>
          </p:nvSpPr>
          <p:spPr bwMode="auto">
            <a:xfrm>
              <a:off x="2894" y="935"/>
              <a:ext cx="26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tx2"/>
                  </a:solidFill>
                  <a:latin typeface="宋体" panose="02010600030101010101" pitchFamily="2" charset="-122"/>
                </a:rPr>
                <a:t>完成</a:t>
              </a:r>
              <a:r>
                <a:rPr lang="en-US" altLang="zh-CN" sz="2000" b="1">
                  <a:solidFill>
                    <a:schemeClr val="tx2"/>
                  </a:solidFill>
                  <a:latin typeface="宋体" panose="02010600030101010101" pitchFamily="2" charset="-122"/>
                </a:rPr>
                <a:t>a*x,</a:t>
              </a:r>
              <a:r>
                <a:rPr lang="zh-CN" altLang="en-US" sz="2000" b="1">
                  <a:solidFill>
                    <a:schemeClr val="tx2"/>
                  </a:solidFill>
                  <a:latin typeface="宋体" panose="02010600030101010101" pitchFamily="2" charset="-122"/>
                </a:rPr>
                <a:t>结果保留在运算器上</a:t>
              </a:r>
            </a:p>
          </p:txBody>
        </p:sp>
        <p:sp>
          <p:nvSpPr>
            <p:cNvPr id="67646" name="Rectangle 33"/>
            <p:cNvSpPr>
              <a:spLocks noChangeArrowheads="1"/>
            </p:cNvSpPr>
            <p:nvPr/>
          </p:nvSpPr>
          <p:spPr bwMode="auto">
            <a:xfrm>
              <a:off x="930" y="935"/>
              <a:ext cx="19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chemeClr val="tx2"/>
                  </a:solidFill>
                  <a:latin typeface="宋体" panose="02010600030101010101" pitchFamily="2" charset="-122"/>
                </a:rPr>
                <a:t>    </a:t>
              </a:r>
              <a:r>
                <a:rPr lang="zh-CN" altLang="en-US" sz="2000" b="1">
                  <a:solidFill>
                    <a:schemeClr val="tx2"/>
                  </a:solidFill>
                  <a:latin typeface="宋体" panose="02010600030101010101" pitchFamily="2" charset="-122"/>
                </a:rPr>
                <a:t>乘法       </a:t>
              </a:r>
              <a:r>
                <a:rPr lang="en-US" altLang="zh-CN" sz="2000" b="1">
                  <a:solidFill>
                    <a:schemeClr val="tx2"/>
                  </a:solidFill>
                  <a:latin typeface="宋体" panose="02010600030101010101" pitchFamily="2" charset="-122"/>
                </a:rPr>
                <a:t>12</a:t>
              </a:r>
            </a:p>
          </p:txBody>
        </p:sp>
      </p:grpSp>
      <p:grpSp>
        <p:nvGrpSpPr>
          <p:cNvPr id="10" name="Group 34"/>
          <p:cNvGrpSpPr>
            <a:grpSpLocks/>
          </p:cNvGrpSpPr>
          <p:nvPr/>
        </p:nvGrpSpPr>
        <p:grpSpPr bwMode="auto">
          <a:xfrm>
            <a:off x="1828800" y="1089025"/>
            <a:ext cx="7315200" cy="395288"/>
            <a:chOff x="930" y="686"/>
            <a:chExt cx="4608" cy="249"/>
          </a:xfrm>
        </p:grpSpPr>
        <p:sp>
          <p:nvSpPr>
            <p:cNvPr id="67643" name="Rectangle 35"/>
            <p:cNvSpPr>
              <a:spLocks noChangeArrowheads="1"/>
            </p:cNvSpPr>
            <p:nvPr/>
          </p:nvSpPr>
          <p:spPr bwMode="auto">
            <a:xfrm>
              <a:off x="2894" y="686"/>
              <a:ext cx="264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tx2"/>
                  </a:solidFill>
                  <a:latin typeface="宋体" panose="02010600030101010101" pitchFamily="2" charset="-122"/>
                </a:rPr>
                <a:t>存储器</a:t>
              </a:r>
              <a:r>
                <a:rPr lang="en-US" altLang="zh-CN" sz="2000" b="1">
                  <a:solidFill>
                    <a:schemeClr val="tx2"/>
                  </a:solidFill>
                  <a:latin typeface="宋体" panose="02010600030101010101" pitchFamily="2" charset="-122"/>
                </a:rPr>
                <a:t>9</a:t>
              </a:r>
              <a:r>
                <a:rPr lang="zh-CN" altLang="en-US" sz="2000" b="1">
                  <a:solidFill>
                    <a:schemeClr val="tx2"/>
                  </a:solidFill>
                  <a:latin typeface="宋体" panose="02010600030101010101" pitchFamily="2" charset="-122"/>
                </a:rPr>
                <a:t>号地址的数送运算器</a:t>
              </a:r>
            </a:p>
          </p:txBody>
        </p:sp>
        <p:sp>
          <p:nvSpPr>
            <p:cNvPr id="67644" name="Rectangle 36"/>
            <p:cNvSpPr>
              <a:spLocks noChangeArrowheads="1"/>
            </p:cNvSpPr>
            <p:nvPr/>
          </p:nvSpPr>
          <p:spPr bwMode="auto">
            <a:xfrm>
              <a:off x="930" y="686"/>
              <a:ext cx="196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chemeClr val="tx2"/>
                  </a:solidFill>
                  <a:latin typeface="宋体" panose="02010600030101010101" pitchFamily="2" charset="-122"/>
                </a:rPr>
                <a:t>    </a:t>
              </a:r>
              <a:r>
                <a:rPr lang="zh-CN" altLang="en-US" sz="2000" b="1">
                  <a:solidFill>
                    <a:schemeClr val="tx2"/>
                  </a:solidFill>
                  <a:latin typeface="宋体" panose="02010600030101010101" pitchFamily="2" charset="-122"/>
                </a:rPr>
                <a:t>取数        </a:t>
              </a:r>
              <a:r>
                <a:rPr lang="en-US" altLang="zh-CN" sz="2000" b="1">
                  <a:solidFill>
                    <a:schemeClr val="tx2"/>
                  </a:solidFill>
                  <a:latin typeface="宋体" panose="02010600030101010101" pitchFamily="2" charset="-122"/>
                </a:rPr>
                <a:t>9</a:t>
              </a:r>
            </a:p>
          </p:txBody>
        </p:sp>
      </p:grpSp>
      <p:grpSp>
        <p:nvGrpSpPr>
          <p:cNvPr id="11" name="Group 37"/>
          <p:cNvGrpSpPr>
            <a:grpSpLocks/>
          </p:cNvGrpSpPr>
          <p:nvPr/>
        </p:nvGrpSpPr>
        <p:grpSpPr bwMode="auto">
          <a:xfrm>
            <a:off x="1828800" y="692150"/>
            <a:ext cx="7315200" cy="396875"/>
            <a:chOff x="930" y="436"/>
            <a:chExt cx="4608" cy="250"/>
          </a:xfrm>
        </p:grpSpPr>
        <p:sp>
          <p:nvSpPr>
            <p:cNvPr id="67641" name="Rectangle 38"/>
            <p:cNvSpPr>
              <a:spLocks noChangeArrowheads="1"/>
            </p:cNvSpPr>
            <p:nvPr/>
          </p:nvSpPr>
          <p:spPr bwMode="auto">
            <a:xfrm>
              <a:off x="2894" y="436"/>
              <a:ext cx="26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chemeClr val="tx2"/>
                  </a:solidFill>
                  <a:latin typeface="宋体" panose="02010600030101010101" pitchFamily="2" charset="-122"/>
                </a:rPr>
                <a:t>说    明</a:t>
              </a:r>
            </a:p>
          </p:txBody>
        </p:sp>
        <p:sp>
          <p:nvSpPr>
            <p:cNvPr id="67642" name="Rectangle 39"/>
            <p:cNvSpPr>
              <a:spLocks noChangeArrowheads="1"/>
            </p:cNvSpPr>
            <p:nvPr/>
          </p:nvSpPr>
          <p:spPr bwMode="auto">
            <a:xfrm>
              <a:off x="930" y="436"/>
              <a:ext cx="19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A50021"/>
                  </a:solidFill>
                  <a:latin typeface="宋体" panose="02010600030101010101" pitchFamily="2" charset="-122"/>
                </a:rPr>
                <a:t>        </a:t>
              </a:r>
              <a:r>
                <a:rPr lang="zh-CN" altLang="en-US" sz="2000" b="1">
                  <a:solidFill>
                    <a:srgbClr val="A50021"/>
                  </a:solidFill>
                  <a:latin typeface="宋体" panose="02010600030101010101" pitchFamily="2" charset="-122"/>
                </a:rPr>
                <a:t>指令</a:t>
              </a:r>
            </a:p>
          </p:txBody>
        </p:sp>
      </p:grpSp>
      <p:grpSp>
        <p:nvGrpSpPr>
          <p:cNvPr id="12" name="Group 40"/>
          <p:cNvGrpSpPr>
            <a:grpSpLocks/>
          </p:cNvGrpSpPr>
          <p:nvPr/>
        </p:nvGrpSpPr>
        <p:grpSpPr bwMode="auto">
          <a:xfrm>
            <a:off x="603250" y="692150"/>
            <a:ext cx="1225550" cy="5545138"/>
            <a:chOff x="158" y="436"/>
            <a:chExt cx="772" cy="3493"/>
          </a:xfrm>
        </p:grpSpPr>
        <p:sp>
          <p:nvSpPr>
            <p:cNvPr id="67626" name="Rectangle 41"/>
            <p:cNvSpPr>
              <a:spLocks noChangeArrowheads="1"/>
            </p:cNvSpPr>
            <p:nvPr/>
          </p:nvSpPr>
          <p:spPr bwMode="auto">
            <a:xfrm>
              <a:off x="158" y="3680"/>
              <a:ext cx="77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13</a:t>
              </a:r>
            </a:p>
          </p:txBody>
        </p:sp>
        <p:sp>
          <p:nvSpPr>
            <p:cNvPr id="67627" name="Rectangle 42"/>
            <p:cNvSpPr>
              <a:spLocks noChangeArrowheads="1"/>
            </p:cNvSpPr>
            <p:nvPr/>
          </p:nvSpPr>
          <p:spPr bwMode="auto">
            <a:xfrm>
              <a:off x="158" y="3430"/>
              <a:ext cx="7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12</a:t>
              </a:r>
            </a:p>
          </p:txBody>
        </p:sp>
        <p:sp>
          <p:nvSpPr>
            <p:cNvPr id="67628" name="Rectangle 43"/>
            <p:cNvSpPr>
              <a:spLocks noChangeArrowheads="1"/>
            </p:cNvSpPr>
            <p:nvPr/>
          </p:nvSpPr>
          <p:spPr bwMode="auto">
            <a:xfrm>
              <a:off x="158" y="3181"/>
              <a:ext cx="77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11</a:t>
              </a:r>
            </a:p>
          </p:txBody>
        </p:sp>
        <p:sp>
          <p:nvSpPr>
            <p:cNvPr id="67629" name="Rectangle 44"/>
            <p:cNvSpPr>
              <a:spLocks noChangeArrowheads="1"/>
            </p:cNvSpPr>
            <p:nvPr/>
          </p:nvSpPr>
          <p:spPr bwMode="auto">
            <a:xfrm>
              <a:off x="158" y="2931"/>
              <a:ext cx="7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10</a:t>
              </a:r>
            </a:p>
          </p:txBody>
        </p:sp>
        <p:sp>
          <p:nvSpPr>
            <p:cNvPr id="67630" name="Rectangle 45"/>
            <p:cNvSpPr>
              <a:spLocks noChangeArrowheads="1"/>
            </p:cNvSpPr>
            <p:nvPr/>
          </p:nvSpPr>
          <p:spPr bwMode="auto">
            <a:xfrm>
              <a:off x="158" y="2682"/>
              <a:ext cx="77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9</a:t>
              </a:r>
            </a:p>
          </p:txBody>
        </p:sp>
        <p:sp>
          <p:nvSpPr>
            <p:cNvPr id="67631" name="Rectangle 46"/>
            <p:cNvSpPr>
              <a:spLocks noChangeArrowheads="1"/>
            </p:cNvSpPr>
            <p:nvPr/>
          </p:nvSpPr>
          <p:spPr bwMode="auto">
            <a:xfrm>
              <a:off x="158" y="2432"/>
              <a:ext cx="7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rgbClr val="A50021"/>
                  </a:solidFill>
                  <a:latin typeface="宋体" panose="02010600030101010101" pitchFamily="2" charset="-122"/>
                </a:rPr>
                <a:t>数据地址</a:t>
              </a:r>
            </a:p>
          </p:txBody>
        </p:sp>
        <p:sp>
          <p:nvSpPr>
            <p:cNvPr id="67632" name="Rectangle 47"/>
            <p:cNvSpPr>
              <a:spLocks noChangeArrowheads="1"/>
            </p:cNvSpPr>
            <p:nvPr/>
          </p:nvSpPr>
          <p:spPr bwMode="auto">
            <a:xfrm>
              <a:off x="158" y="2183"/>
              <a:ext cx="77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7</a:t>
              </a:r>
            </a:p>
          </p:txBody>
        </p:sp>
        <p:sp>
          <p:nvSpPr>
            <p:cNvPr id="67633" name="Rectangle 48"/>
            <p:cNvSpPr>
              <a:spLocks noChangeArrowheads="1"/>
            </p:cNvSpPr>
            <p:nvPr/>
          </p:nvSpPr>
          <p:spPr bwMode="auto">
            <a:xfrm>
              <a:off x="158" y="1933"/>
              <a:ext cx="7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6</a:t>
              </a:r>
            </a:p>
          </p:txBody>
        </p:sp>
        <p:sp>
          <p:nvSpPr>
            <p:cNvPr id="67634" name="Rectangle 49"/>
            <p:cNvSpPr>
              <a:spLocks noChangeArrowheads="1"/>
            </p:cNvSpPr>
            <p:nvPr/>
          </p:nvSpPr>
          <p:spPr bwMode="auto">
            <a:xfrm>
              <a:off x="158" y="1684"/>
              <a:ext cx="77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5</a:t>
              </a:r>
            </a:p>
          </p:txBody>
        </p:sp>
        <p:sp>
          <p:nvSpPr>
            <p:cNvPr id="67635" name="Rectangle 50"/>
            <p:cNvSpPr>
              <a:spLocks noChangeArrowheads="1"/>
            </p:cNvSpPr>
            <p:nvPr/>
          </p:nvSpPr>
          <p:spPr bwMode="auto">
            <a:xfrm>
              <a:off x="158" y="1434"/>
              <a:ext cx="7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4</a:t>
              </a:r>
            </a:p>
          </p:txBody>
        </p:sp>
        <p:sp>
          <p:nvSpPr>
            <p:cNvPr id="67636" name="Rectangle 51"/>
            <p:cNvSpPr>
              <a:spLocks noChangeArrowheads="1"/>
            </p:cNvSpPr>
            <p:nvPr/>
          </p:nvSpPr>
          <p:spPr bwMode="auto">
            <a:xfrm>
              <a:off x="158" y="1185"/>
              <a:ext cx="77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3</a:t>
              </a:r>
            </a:p>
          </p:txBody>
        </p:sp>
        <p:sp>
          <p:nvSpPr>
            <p:cNvPr id="67637" name="Rectangle 52"/>
            <p:cNvSpPr>
              <a:spLocks noChangeArrowheads="1"/>
            </p:cNvSpPr>
            <p:nvPr/>
          </p:nvSpPr>
          <p:spPr bwMode="auto">
            <a:xfrm>
              <a:off x="158" y="935"/>
              <a:ext cx="7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2</a:t>
              </a:r>
            </a:p>
          </p:txBody>
        </p:sp>
        <p:sp>
          <p:nvSpPr>
            <p:cNvPr id="67638" name="Rectangle 53"/>
            <p:cNvSpPr>
              <a:spLocks noChangeArrowheads="1"/>
            </p:cNvSpPr>
            <p:nvPr/>
          </p:nvSpPr>
          <p:spPr bwMode="auto">
            <a:xfrm>
              <a:off x="158" y="686"/>
              <a:ext cx="77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1</a:t>
              </a:r>
            </a:p>
          </p:txBody>
        </p:sp>
        <p:sp>
          <p:nvSpPr>
            <p:cNvPr id="67639" name="Rectangle 54"/>
            <p:cNvSpPr>
              <a:spLocks noChangeArrowheads="1"/>
            </p:cNvSpPr>
            <p:nvPr/>
          </p:nvSpPr>
          <p:spPr bwMode="auto">
            <a:xfrm>
              <a:off x="158" y="436"/>
              <a:ext cx="7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rgbClr val="A50021"/>
                  </a:solidFill>
                  <a:latin typeface="宋体" panose="02010600030101010101" pitchFamily="2" charset="-122"/>
                </a:rPr>
                <a:t>指令地址</a:t>
              </a:r>
            </a:p>
          </p:txBody>
        </p:sp>
        <p:sp>
          <p:nvSpPr>
            <p:cNvPr id="67640" name="Line 55"/>
            <p:cNvSpPr>
              <a:spLocks noChangeShapeType="1"/>
            </p:cNvSpPr>
            <p:nvPr/>
          </p:nvSpPr>
          <p:spPr bwMode="auto">
            <a:xfrm>
              <a:off x="930" y="436"/>
              <a:ext cx="0" cy="34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56"/>
          <p:cNvGrpSpPr>
            <a:grpSpLocks/>
          </p:cNvGrpSpPr>
          <p:nvPr/>
        </p:nvGrpSpPr>
        <p:grpSpPr bwMode="auto">
          <a:xfrm>
            <a:off x="352425" y="692150"/>
            <a:ext cx="8540750" cy="5545138"/>
            <a:chOff x="158" y="436"/>
            <a:chExt cx="5380" cy="3493"/>
          </a:xfrm>
        </p:grpSpPr>
        <p:sp>
          <p:nvSpPr>
            <p:cNvPr id="67608" name="Line 57"/>
            <p:cNvSpPr>
              <a:spLocks noChangeShapeType="1"/>
            </p:cNvSpPr>
            <p:nvPr/>
          </p:nvSpPr>
          <p:spPr bwMode="auto">
            <a:xfrm>
              <a:off x="158" y="436"/>
              <a:ext cx="538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9" name="Line 58"/>
            <p:cNvSpPr>
              <a:spLocks noChangeShapeType="1"/>
            </p:cNvSpPr>
            <p:nvPr/>
          </p:nvSpPr>
          <p:spPr bwMode="auto">
            <a:xfrm>
              <a:off x="2894" y="436"/>
              <a:ext cx="0" cy="34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0" name="Line 59"/>
            <p:cNvSpPr>
              <a:spLocks noChangeShapeType="1"/>
            </p:cNvSpPr>
            <p:nvPr/>
          </p:nvSpPr>
          <p:spPr bwMode="auto">
            <a:xfrm>
              <a:off x="158" y="686"/>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1" name="Line 60"/>
            <p:cNvSpPr>
              <a:spLocks noChangeShapeType="1"/>
            </p:cNvSpPr>
            <p:nvPr/>
          </p:nvSpPr>
          <p:spPr bwMode="auto">
            <a:xfrm>
              <a:off x="158" y="935"/>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2" name="Line 61"/>
            <p:cNvSpPr>
              <a:spLocks noChangeShapeType="1"/>
            </p:cNvSpPr>
            <p:nvPr/>
          </p:nvSpPr>
          <p:spPr bwMode="auto">
            <a:xfrm>
              <a:off x="158" y="1185"/>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3" name="Line 62"/>
            <p:cNvSpPr>
              <a:spLocks noChangeShapeType="1"/>
            </p:cNvSpPr>
            <p:nvPr/>
          </p:nvSpPr>
          <p:spPr bwMode="auto">
            <a:xfrm>
              <a:off x="158" y="1434"/>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4" name="Line 63"/>
            <p:cNvSpPr>
              <a:spLocks noChangeShapeType="1"/>
            </p:cNvSpPr>
            <p:nvPr/>
          </p:nvSpPr>
          <p:spPr bwMode="auto">
            <a:xfrm>
              <a:off x="158" y="1684"/>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5" name="Line 64"/>
            <p:cNvSpPr>
              <a:spLocks noChangeShapeType="1"/>
            </p:cNvSpPr>
            <p:nvPr/>
          </p:nvSpPr>
          <p:spPr bwMode="auto">
            <a:xfrm>
              <a:off x="158" y="1933"/>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6" name="Line 65"/>
            <p:cNvSpPr>
              <a:spLocks noChangeShapeType="1"/>
            </p:cNvSpPr>
            <p:nvPr/>
          </p:nvSpPr>
          <p:spPr bwMode="auto">
            <a:xfrm>
              <a:off x="158" y="2183"/>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7" name="Line 66"/>
            <p:cNvSpPr>
              <a:spLocks noChangeShapeType="1"/>
            </p:cNvSpPr>
            <p:nvPr/>
          </p:nvSpPr>
          <p:spPr bwMode="auto">
            <a:xfrm>
              <a:off x="158" y="2432"/>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8" name="Line 67"/>
            <p:cNvSpPr>
              <a:spLocks noChangeShapeType="1"/>
            </p:cNvSpPr>
            <p:nvPr/>
          </p:nvSpPr>
          <p:spPr bwMode="auto">
            <a:xfrm>
              <a:off x="158" y="2682"/>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9" name="Line 68"/>
            <p:cNvSpPr>
              <a:spLocks noChangeShapeType="1"/>
            </p:cNvSpPr>
            <p:nvPr/>
          </p:nvSpPr>
          <p:spPr bwMode="auto">
            <a:xfrm>
              <a:off x="158" y="2931"/>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0" name="Line 69"/>
            <p:cNvSpPr>
              <a:spLocks noChangeShapeType="1"/>
            </p:cNvSpPr>
            <p:nvPr/>
          </p:nvSpPr>
          <p:spPr bwMode="auto">
            <a:xfrm>
              <a:off x="158" y="3181"/>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1" name="Line 70"/>
            <p:cNvSpPr>
              <a:spLocks noChangeShapeType="1"/>
            </p:cNvSpPr>
            <p:nvPr/>
          </p:nvSpPr>
          <p:spPr bwMode="auto">
            <a:xfrm>
              <a:off x="158" y="3430"/>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2" name="Line 71"/>
            <p:cNvSpPr>
              <a:spLocks noChangeShapeType="1"/>
            </p:cNvSpPr>
            <p:nvPr/>
          </p:nvSpPr>
          <p:spPr bwMode="auto">
            <a:xfrm>
              <a:off x="158" y="436"/>
              <a:ext cx="0" cy="3493"/>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3" name="Line 72"/>
            <p:cNvSpPr>
              <a:spLocks noChangeShapeType="1"/>
            </p:cNvSpPr>
            <p:nvPr/>
          </p:nvSpPr>
          <p:spPr bwMode="auto">
            <a:xfrm>
              <a:off x="5538" y="436"/>
              <a:ext cx="0" cy="3493"/>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4" name="Line 73"/>
            <p:cNvSpPr>
              <a:spLocks noChangeShapeType="1"/>
            </p:cNvSpPr>
            <p:nvPr/>
          </p:nvSpPr>
          <p:spPr bwMode="auto">
            <a:xfrm>
              <a:off x="158" y="3680"/>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5" name="Line 74"/>
            <p:cNvSpPr>
              <a:spLocks noChangeShapeType="1"/>
            </p:cNvSpPr>
            <p:nvPr/>
          </p:nvSpPr>
          <p:spPr bwMode="auto">
            <a:xfrm>
              <a:off x="158" y="3929"/>
              <a:ext cx="538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555" name="Text Box 75"/>
          <p:cNvSpPr txBox="1">
            <a:spLocks noChangeArrowheads="1"/>
          </p:cNvSpPr>
          <p:nvPr/>
        </p:nvSpPr>
        <p:spPr bwMode="auto">
          <a:xfrm>
            <a:off x="2987675" y="3860800"/>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000" b="1">
                <a:solidFill>
                  <a:srgbClr val="A50021"/>
                </a:solidFill>
              </a:rPr>
              <a:t>数据</a:t>
            </a:r>
          </a:p>
        </p:txBody>
      </p:sp>
      <p:grpSp>
        <p:nvGrpSpPr>
          <p:cNvPr id="14" name="Group 79"/>
          <p:cNvGrpSpPr>
            <a:grpSpLocks/>
          </p:cNvGrpSpPr>
          <p:nvPr/>
        </p:nvGrpSpPr>
        <p:grpSpPr bwMode="auto">
          <a:xfrm>
            <a:off x="1835150" y="1125538"/>
            <a:ext cx="1296988" cy="3768725"/>
            <a:chOff x="1156" y="709"/>
            <a:chExt cx="817" cy="2374"/>
          </a:xfrm>
        </p:grpSpPr>
        <p:sp>
          <p:nvSpPr>
            <p:cNvPr id="67605" name="Rectangle 76"/>
            <p:cNvSpPr>
              <a:spLocks noChangeArrowheads="1"/>
            </p:cNvSpPr>
            <p:nvPr/>
          </p:nvSpPr>
          <p:spPr bwMode="auto">
            <a:xfrm>
              <a:off x="1383" y="709"/>
              <a:ext cx="590" cy="172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67606" name="Line 77"/>
            <p:cNvSpPr>
              <a:spLocks noChangeShapeType="1"/>
            </p:cNvSpPr>
            <p:nvPr/>
          </p:nvSpPr>
          <p:spPr bwMode="auto">
            <a:xfrm flipV="1">
              <a:off x="1474" y="2432"/>
              <a:ext cx="136" cy="40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07" name="Text Box 78"/>
            <p:cNvSpPr txBox="1">
              <a:spLocks noChangeArrowheads="1"/>
            </p:cNvSpPr>
            <p:nvPr/>
          </p:nvSpPr>
          <p:spPr bwMode="auto">
            <a:xfrm>
              <a:off x="1156" y="2795"/>
              <a:ext cx="7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400" b="1">
                  <a:solidFill>
                    <a:srgbClr val="FF3300"/>
                  </a:solidFill>
                </a:rPr>
                <a:t>操作码</a:t>
              </a:r>
            </a:p>
          </p:txBody>
        </p:sp>
      </p:grpSp>
      <p:grpSp>
        <p:nvGrpSpPr>
          <p:cNvPr id="15" name="Group 84"/>
          <p:cNvGrpSpPr>
            <a:grpSpLocks/>
          </p:cNvGrpSpPr>
          <p:nvPr/>
        </p:nvGrpSpPr>
        <p:grpSpPr bwMode="auto">
          <a:xfrm>
            <a:off x="3492500" y="1125538"/>
            <a:ext cx="1223963" cy="3768725"/>
            <a:chOff x="2200" y="709"/>
            <a:chExt cx="771" cy="2374"/>
          </a:xfrm>
        </p:grpSpPr>
        <p:sp>
          <p:nvSpPr>
            <p:cNvPr id="67602" name="Rectangle 81"/>
            <p:cNvSpPr>
              <a:spLocks noChangeArrowheads="1"/>
            </p:cNvSpPr>
            <p:nvPr/>
          </p:nvSpPr>
          <p:spPr bwMode="auto">
            <a:xfrm>
              <a:off x="2245" y="709"/>
              <a:ext cx="590" cy="172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67603" name="Line 82"/>
            <p:cNvSpPr>
              <a:spLocks noChangeShapeType="1"/>
            </p:cNvSpPr>
            <p:nvPr/>
          </p:nvSpPr>
          <p:spPr bwMode="auto">
            <a:xfrm flipH="1" flipV="1">
              <a:off x="2472" y="2432"/>
              <a:ext cx="90" cy="40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04" name="Text Box 83"/>
            <p:cNvSpPr txBox="1">
              <a:spLocks noChangeArrowheads="1"/>
            </p:cNvSpPr>
            <p:nvPr/>
          </p:nvSpPr>
          <p:spPr bwMode="auto">
            <a:xfrm>
              <a:off x="2200" y="2795"/>
              <a:ext cx="7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400" b="1">
                  <a:solidFill>
                    <a:srgbClr val="FF3300"/>
                  </a:solidFill>
                </a:rPr>
                <a:t>地址码</a:t>
              </a:r>
            </a:p>
          </p:txBody>
        </p:sp>
      </p:grpSp>
    </p:spTree>
  </p:cSld>
  <p:clrMapOvr>
    <a:masterClrMapping/>
  </p:clrMapOvr>
  <p:transition spd="med">
    <p:blinds/>
    <p:sndAc>
      <p:stSnd>
        <p:snd r:embed="rId2" name="幻灯机.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555"/>
                                        </p:tgtEl>
                                        <p:attrNameLst>
                                          <p:attrName>style.visibility</p:attrName>
                                        </p:attrNameLst>
                                      </p:cBhvr>
                                      <p:to>
                                        <p:strVal val="visible"/>
                                      </p:to>
                                    </p:set>
                                    <p:animEffect transition="in" filter="blinds(horizontal)">
                                      <p:cBhvr>
                                        <p:cTn id="17" dur="500"/>
                                        <p:tgtEl>
                                          <p:spTgt spid="20555"/>
                                        </p:tgtEl>
                                      </p:cBhvr>
                                    </p:animEffect>
                                  </p:childTnLst>
                                </p:cTn>
                              </p:par>
                              <p:par>
                                <p:cTn id="18" presetID="3" presetClass="entr" presetSubtype="1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linds(horizontal)">
                                      <p:cBhvr>
                                        <p:cTn id="40" dur="500"/>
                                        <p:tgtEl>
                                          <p:spTgt spid="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blinds(horizontal)">
                                      <p:cBhvr>
                                        <p:cTn id="45" dur="500"/>
                                        <p:tgtEl>
                                          <p:spTgt spid="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blinds(horizontal)">
                                      <p:cBhvr>
                                        <p:cTn id="50" dur="500"/>
                                        <p:tgtEl>
                                          <p:spTgt spid="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blinds(horizontal)">
                                      <p:cBhvr>
                                        <p:cTn id="55" dur="500"/>
                                        <p:tgtEl>
                                          <p:spTgt spid="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blinds(horizontal)">
                                      <p:cBhvr>
                                        <p:cTn id="60" dur="500"/>
                                        <p:tgtEl>
                                          <p:spTgt spid="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blinds(horizontal)">
                                      <p:cBhvr>
                                        <p:cTn id="65" dur="500"/>
                                        <p:tgtEl>
                                          <p:spTgt spid="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blinds(horizontal)">
                                      <p:cBhvr>
                                        <p:cTn id="70" dur="500"/>
                                        <p:tgtEl>
                                          <p:spTgt spid="14"/>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xit" presetSubtype="10" fill="hold" nodeType="clickEffect">
                                  <p:stCondLst>
                                    <p:cond delay="0"/>
                                  </p:stCondLst>
                                  <p:childTnLst>
                                    <p:animEffect transition="out" filter="blinds(horizontal)">
                                      <p:cBhvr>
                                        <p:cTn id="74" dur="500"/>
                                        <p:tgtEl>
                                          <p:spTgt spid="14"/>
                                        </p:tgtEl>
                                      </p:cBhvr>
                                    </p:animEffect>
                                    <p:set>
                                      <p:cBhvr>
                                        <p:cTn id="75" dur="1" fill="hold">
                                          <p:stCondLst>
                                            <p:cond delay="499"/>
                                          </p:stCondLst>
                                        </p:cTn>
                                        <p:tgtEl>
                                          <p:spTgt spid="14"/>
                                        </p:tgtEl>
                                        <p:attrNameLst>
                                          <p:attrName>style.visibility</p:attrName>
                                        </p:attrNameLst>
                                      </p:cBhvr>
                                      <p:to>
                                        <p:strVal val="hidden"/>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nodeType="click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blinds(horizontal)">
                                      <p:cBhvr>
                                        <p:cTn id="80" dur="500"/>
                                        <p:tgtEl>
                                          <p:spTgt spid="15"/>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xit" presetSubtype="10" fill="hold" nodeType="clickEffect">
                                  <p:stCondLst>
                                    <p:cond delay="0"/>
                                  </p:stCondLst>
                                  <p:childTnLst>
                                    <p:animEffect transition="out" filter="blinds(horizontal)">
                                      <p:cBhvr>
                                        <p:cTn id="84" dur="500"/>
                                        <p:tgtEl>
                                          <p:spTgt spid="15"/>
                                        </p:tgtEl>
                                      </p:cBhvr>
                                    </p:animEffect>
                                    <p:set>
                                      <p:cBhvr>
                                        <p:cTn id="85"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Rot="1" noChangeArrowheads="1"/>
          </p:cNvSpPr>
          <p:nvPr>
            <p:ph type="body" sz="half" idx="1"/>
          </p:nvPr>
        </p:nvSpPr>
        <p:spPr>
          <a:xfrm>
            <a:off x="395288" y="620713"/>
            <a:ext cx="8351837" cy="1944687"/>
          </a:xfrm>
        </p:spPr>
        <p:txBody>
          <a:bodyPr/>
          <a:lstStyle/>
          <a:p>
            <a:pPr marL="0" indent="0" eaLnBrk="1" hangingPunct="1">
              <a:lnSpc>
                <a:spcPct val="110000"/>
              </a:lnSpc>
            </a:pPr>
            <a:r>
              <a:rPr lang="zh-CN" altLang="en-US" sz="2800" smtClean="0"/>
              <a:t>指令的形式 </a:t>
            </a:r>
          </a:p>
          <a:p>
            <a:pPr marL="0" indent="0" eaLnBrk="1" hangingPunct="1">
              <a:lnSpc>
                <a:spcPct val="110000"/>
              </a:lnSpc>
              <a:buFont typeface="Wingdings" panose="05000000000000000000" pitchFamily="2" charset="2"/>
              <a:buNone/>
            </a:pPr>
            <a:r>
              <a:rPr lang="zh-CN" altLang="en-US" sz="2400" smtClean="0"/>
              <a:t>       指令的内容由两部分组成，即进行何种操作和从存储器的那个单元取数；前者称为操作码，后者称为地址码。所以指令的一般格式为： </a:t>
            </a:r>
            <a:endParaRPr lang="zh-CN" altLang="en-US" sz="2400" smtClean="0">
              <a:latin typeface="宋体" panose="02010600030101010101" pitchFamily="2" charset="-122"/>
            </a:endParaRPr>
          </a:p>
        </p:txBody>
      </p:sp>
      <p:graphicFrame>
        <p:nvGraphicFramePr>
          <p:cNvPr id="21522" name="Group 18"/>
          <p:cNvGraphicFramePr>
            <a:graphicFrameLocks noGrp="1"/>
          </p:cNvGraphicFramePr>
          <p:nvPr>
            <p:ph sz="half" idx="1"/>
          </p:nvPr>
        </p:nvGraphicFramePr>
        <p:xfrm>
          <a:off x="2124075" y="2852738"/>
          <a:ext cx="4194175" cy="511175"/>
        </p:xfrm>
        <a:graphic>
          <a:graphicData uri="http://schemas.openxmlformats.org/drawingml/2006/table">
            <a:tbl>
              <a:tblPr/>
              <a:tblGrid>
                <a:gridCol w="2097088">
                  <a:extLst>
                    <a:ext uri="{9D8B030D-6E8A-4147-A177-3AD203B41FA5}">
                      <a16:colId xmlns:a16="http://schemas.microsoft.com/office/drawing/2014/main" val="20000"/>
                    </a:ext>
                  </a:extLst>
                </a:gridCol>
                <a:gridCol w="2097087">
                  <a:extLst>
                    <a:ext uri="{9D8B030D-6E8A-4147-A177-3AD203B41FA5}">
                      <a16:colId xmlns:a16="http://schemas.microsoft.com/office/drawing/2014/main" val="20001"/>
                    </a:ext>
                  </a:extLst>
                </a:gridCol>
              </a:tblGrid>
              <a:tr h="5111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400" b="1" i="0" u="none" strike="noStrike" cap="none" normalizeH="0" baseline="0" smtClean="0">
                          <a:ln>
                            <a:noFill/>
                          </a:ln>
                          <a:solidFill>
                            <a:schemeClr val="tx2"/>
                          </a:solidFill>
                          <a:effectLst/>
                          <a:latin typeface="宋体" panose="02010600030101010101" pitchFamily="2" charset="-122"/>
                          <a:ea typeface="宋体" panose="02010600030101010101" pitchFamily="2" charset="-122"/>
                        </a:rPr>
                        <a:t>　 操作码 </a:t>
                      </a:r>
                    </a:p>
                  </a:txBody>
                  <a:tcPr horzOverflow="overflow">
                    <a:lnL w="38100" cap="flat" cmpd="sng" algn="ctr">
                      <a:solidFill>
                        <a:srgbClr val="A50021"/>
                      </a:solidFill>
                      <a:prstDash val="solid"/>
                      <a:round/>
                      <a:headEnd type="none" w="med" len="med"/>
                      <a:tailEnd type="none" w="med" len="med"/>
                    </a:lnL>
                    <a:lnR w="38100" cap="flat" cmpd="sng" algn="ctr">
                      <a:solidFill>
                        <a:srgbClr val="A50021"/>
                      </a:solidFill>
                      <a:prstDash val="solid"/>
                      <a:round/>
                      <a:headEnd type="none" w="med" len="med"/>
                      <a:tailEnd type="none" w="med" len="med"/>
                    </a:lnR>
                    <a:lnT w="38100" cap="flat" cmpd="sng" algn="ctr">
                      <a:solidFill>
                        <a:srgbClr val="A50021"/>
                      </a:solidFill>
                      <a:prstDash val="solid"/>
                      <a:round/>
                      <a:headEnd type="none" w="med" len="med"/>
                      <a:tailEnd type="none" w="med" len="med"/>
                    </a:lnT>
                    <a:lnB w="38100" cap="flat" cmpd="sng" algn="ctr">
                      <a:solidFill>
                        <a:srgbClr val="A5002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400" b="1" i="0" u="none" strike="noStrike" cap="none" normalizeH="0" baseline="0" smtClean="0">
                          <a:ln>
                            <a:noFill/>
                          </a:ln>
                          <a:solidFill>
                            <a:schemeClr val="tx2"/>
                          </a:solidFill>
                          <a:effectLst/>
                          <a:latin typeface="宋体" panose="02010600030101010101" pitchFamily="2" charset="-122"/>
                          <a:ea typeface="宋体" panose="02010600030101010101" pitchFamily="2" charset="-122"/>
                        </a:rPr>
                        <a:t>　　地址码</a:t>
                      </a:r>
                    </a:p>
                  </a:txBody>
                  <a:tcPr horzOverflow="overflow">
                    <a:lnL w="38100" cap="flat" cmpd="sng" algn="ctr">
                      <a:solidFill>
                        <a:srgbClr val="A50021"/>
                      </a:solidFill>
                      <a:prstDash val="solid"/>
                      <a:round/>
                      <a:headEnd type="none" w="med" len="med"/>
                      <a:tailEnd type="none" w="med" len="med"/>
                    </a:lnL>
                    <a:lnR w="38100" cap="flat" cmpd="sng" algn="ctr">
                      <a:solidFill>
                        <a:srgbClr val="A50021"/>
                      </a:solidFill>
                      <a:prstDash val="solid"/>
                      <a:round/>
                      <a:headEnd type="none" w="med" len="med"/>
                      <a:tailEnd type="none" w="med" len="med"/>
                    </a:lnR>
                    <a:lnT w="38100" cap="flat" cmpd="sng" algn="ctr">
                      <a:solidFill>
                        <a:srgbClr val="A50021"/>
                      </a:solidFill>
                      <a:prstDash val="solid"/>
                      <a:round/>
                      <a:headEnd type="none" w="med" len="med"/>
                      <a:tailEnd type="none" w="med" len="med"/>
                    </a:lnT>
                    <a:lnB w="38100" cap="flat" cmpd="sng" algn="ctr">
                      <a:solidFill>
                        <a:srgbClr val="A5002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1523" name="Rectangle 19"/>
          <p:cNvSpPr>
            <a:spLocks noChangeArrowheads="1"/>
          </p:cNvSpPr>
          <p:nvPr/>
        </p:nvSpPr>
        <p:spPr bwMode="auto">
          <a:xfrm>
            <a:off x="539750" y="3573463"/>
            <a:ext cx="7993063"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Font typeface="Arial" panose="020B0604020202020204" pitchFamily="34" charset="0"/>
              <a:buNone/>
            </a:pPr>
            <a:r>
              <a:rPr lang="zh-CN" altLang="en-US" sz="2400" b="1">
                <a:solidFill>
                  <a:schemeClr val="tx2"/>
                </a:solidFill>
                <a:latin typeface="宋体" panose="02010600030101010101" pitchFamily="2" charset="-122"/>
              </a:rPr>
              <a:t>操作码</a:t>
            </a:r>
            <a:r>
              <a:rPr lang="en-US" altLang="zh-CN" sz="2400" b="1">
                <a:solidFill>
                  <a:schemeClr val="tx2"/>
                </a:solidFill>
                <a:latin typeface="宋体" panose="02010600030101010101" pitchFamily="2" charset="-122"/>
              </a:rPr>
              <a:t>:</a:t>
            </a:r>
            <a:r>
              <a:rPr lang="zh-CN" altLang="en-US" sz="2400" b="1">
                <a:solidFill>
                  <a:schemeClr val="tx2"/>
                </a:solidFill>
                <a:latin typeface="宋体" panose="02010600030101010101" pitchFamily="2" charset="-122"/>
              </a:rPr>
              <a:t>指出指令所进行的操作</a:t>
            </a:r>
            <a:r>
              <a:rPr lang="en-US" altLang="zh-CN" sz="2400" b="1">
                <a:solidFill>
                  <a:schemeClr val="tx2"/>
                </a:solidFill>
                <a:latin typeface="宋体" panose="02010600030101010101" pitchFamily="2" charset="-122"/>
              </a:rPr>
              <a:t>,</a:t>
            </a:r>
            <a:r>
              <a:rPr lang="zh-CN" altLang="en-US" sz="2400" b="1">
                <a:solidFill>
                  <a:schemeClr val="tx2"/>
                </a:solidFill>
                <a:latin typeface="宋体" panose="02010600030101010101" pitchFamily="2" charset="-122"/>
              </a:rPr>
              <a:t>如加、减、乘、除、取数、存数等等。</a:t>
            </a:r>
          </a:p>
          <a:p>
            <a:pPr eaLnBrk="1" hangingPunct="1">
              <a:lnSpc>
                <a:spcPct val="110000"/>
              </a:lnSpc>
              <a:spcBef>
                <a:spcPct val="20000"/>
              </a:spcBef>
              <a:buFont typeface="Arial" panose="020B0604020202020204" pitchFamily="34" charset="0"/>
              <a:buNone/>
            </a:pPr>
            <a:r>
              <a:rPr lang="zh-CN" altLang="en-US" sz="2400" b="1">
                <a:solidFill>
                  <a:schemeClr val="tx2"/>
                </a:solidFill>
                <a:latin typeface="宋体" panose="02010600030101010101" pitchFamily="2" charset="-122"/>
              </a:rPr>
              <a:t>地址码</a:t>
            </a:r>
            <a:r>
              <a:rPr lang="en-US" altLang="zh-CN" sz="2400" b="1">
                <a:solidFill>
                  <a:schemeClr val="tx2"/>
                </a:solidFill>
                <a:latin typeface="宋体" panose="02010600030101010101" pitchFamily="2" charset="-122"/>
              </a:rPr>
              <a:t>:</a:t>
            </a:r>
            <a:r>
              <a:rPr lang="zh-CN" altLang="en-US" sz="2400" b="1">
                <a:solidFill>
                  <a:schemeClr val="tx2"/>
                </a:solidFill>
                <a:latin typeface="宋体" panose="02010600030101010101" pitchFamily="2" charset="-122"/>
              </a:rPr>
              <a:t>表示参加运算的数据应从存储器的哪个单元取</a:t>
            </a:r>
            <a:r>
              <a:rPr lang="en-US" altLang="zh-CN" sz="2400" b="1">
                <a:solidFill>
                  <a:schemeClr val="tx2"/>
                </a:solidFill>
                <a:latin typeface="宋体" panose="02010600030101010101" pitchFamily="2" charset="-122"/>
              </a:rPr>
              <a:t>,</a:t>
            </a:r>
            <a:r>
              <a:rPr lang="zh-CN" altLang="en-US" sz="2400" b="1">
                <a:solidFill>
                  <a:schemeClr val="tx2"/>
                </a:solidFill>
                <a:latin typeface="宋体" panose="02010600030101010101" pitchFamily="2" charset="-122"/>
              </a:rPr>
              <a:t>运算的结果应存到哪个单元。</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22"/>
                                        </p:tgtEl>
                                        <p:attrNameLst>
                                          <p:attrName>style.visibility</p:attrName>
                                        </p:attrNameLst>
                                      </p:cBhvr>
                                      <p:to>
                                        <p:strVal val="visible"/>
                                      </p:to>
                                    </p:set>
                                    <p:animEffect transition="in" filter="blinds(horizontal)">
                                      <p:cBhvr>
                                        <p:cTn id="7" dur="500"/>
                                        <p:tgtEl>
                                          <p:spTgt spid="215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23"/>
                                        </p:tgtEl>
                                        <p:attrNameLst>
                                          <p:attrName>style.visibility</p:attrName>
                                        </p:attrNameLst>
                                      </p:cBhvr>
                                      <p:to>
                                        <p:strVal val="visible"/>
                                      </p:to>
                                    </p:set>
                                    <p:animEffect transition="in" filter="blinds(horizontal)">
                                      <p:cBhvr>
                                        <p:cTn id="12" dur="500"/>
                                        <p:tgtEl>
                                          <p:spTgt spid="21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65" name="Group 13"/>
          <p:cNvGraphicFramePr>
            <a:graphicFrameLocks noGrp="1"/>
          </p:cNvGraphicFramePr>
          <p:nvPr>
            <p:ph idx="4294967295"/>
          </p:nvPr>
        </p:nvGraphicFramePr>
        <p:xfrm>
          <a:off x="2339975" y="692150"/>
          <a:ext cx="3549650" cy="504825"/>
        </p:xfrm>
        <a:graphic>
          <a:graphicData uri="http://schemas.openxmlformats.org/drawingml/2006/table">
            <a:tbl>
              <a:tblPr/>
              <a:tblGrid>
                <a:gridCol w="1774825">
                  <a:extLst>
                    <a:ext uri="{9D8B030D-6E8A-4147-A177-3AD203B41FA5}">
                      <a16:colId xmlns:a16="http://schemas.microsoft.com/office/drawing/2014/main" val="20000"/>
                    </a:ext>
                  </a:extLst>
                </a:gridCol>
                <a:gridCol w="1774825">
                  <a:extLst>
                    <a:ext uri="{9D8B030D-6E8A-4147-A177-3AD203B41FA5}">
                      <a16:colId xmlns:a16="http://schemas.microsoft.com/office/drawing/2014/main" val="20001"/>
                    </a:ext>
                  </a:extLst>
                </a:gridCol>
              </a:tblGrid>
              <a:tr h="5048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400" b="1" i="0" u="none" strike="noStrike" cap="none" normalizeH="0" baseline="0" smtClean="0">
                          <a:ln>
                            <a:noFill/>
                          </a:ln>
                          <a:solidFill>
                            <a:schemeClr val="tx2"/>
                          </a:solidFill>
                          <a:effectLst/>
                          <a:latin typeface="宋体" panose="02010600030101010101" pitchFamily="2" charset="-122"/>
                          <a:ea typeface="宋体" panose="02010600030101010101" pitchFamily="2" charset="-122"/>
                        </a:rPr>
                        <a:t>操作码 </a:t>
                      </a:r>
                    </a:p>
                  </a:txBody>
                  <a:tcPr horzOverflow="overflow">
                    <a:lnL w="38100" cap="flat" cmpd="sng" algn="ctr">
                      <a:solidFill>
                        <a:srgbClr val="A50021"/>
                      </a:solidFill>
                      <a:prstDash val="solid"/>
                      <a:round/>
                      <a:headEnd type="none" w="med" len="med"/>
                      <a:tailEnd type="none" w="med" len="med"/>
                    </a:lnL>
                    <a:lnR w="38100" cap="flat" cmpd="sng" algn="ctr">
                      <a:solidFill>
                        <a:srgbClr val="A50021"/>
                      </a:solidFill>
                      <a:prstDash val="solid"/>
                      <a:round/>
                      <a:headEnd type="none" w="med" len="med"/>
                      <a:tailEnd type="none" w="med" len="med"/>
                    </a:lnR>
                    <a:lnT w="38100" cap="flat" cmpd="sng" algn="ctr">
                      <a:solidFill>
                        <a:srgbClr val="A50021"/>
                      </a:solidFill>
                      <a:prstDash val="solid"/>
                      <a:round/>
                      <a:headEnd type="none" w="med" len="med"/>
                      <a:tailEnd type="none" w="med" len="med"/>
                    </a:lnT>
                    <a:lnB w="38100" cap="flat" cmpd="sng" algn="ctr">
                      <a:solidFill>
                        <a:srgbClr val="A5002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400" b="1" i="0" u="none" strike="noStrike" cap="none" normalizeH="0" baseline="0" smtClean="0">
                          <a:ln>
                            <a:noFill/>
                          </a:ln>
                          <a:solidFill>
                            <a:schemeClr val="tx2"/>
                          </a:solidFill>
                          <a:effectLst/>
                          <a:latin typeface="宋体" panose="02010600030101010101" pitchFamily="2" charset="-122"/>
                          <a:ea typeface="宋体" panose="02010600030101010101" pitchFamily="2" charset="-122"/>
                        </a:rPr>
                        <a:t>地址码</a:t>
                      </a:r>
                    </a:p>
                  </a:txBody>
                  <a:tcPr horzOverflow="overflow">
                    <a:lnL w="38100" cap="flat" cmpd="sng" algn="ctr">
                      <a:solidFill>
                        <a:srgbClr val="A50021"/>
                      </a:solidFill>
                      <a:prstDash val="solid"/>
                      <a:round/>
                      <a:headEnd type="none" w="med" len="med"/>
                      <a:tailEnd type="none" w="med" len="med"/>
                    </a:lnL>
                    <a:lnR w="38100" cap="flat" cmpd="sng" algn="ctr">
                      <a:solidFill>
                        <a:srgbClr val="A50021"/>
                      </a:solidFill>
                      <a:prstDash val="solid"/>
                      <a:round/>
                      <a:headEnd type="none" w="med" len="med"/>
                      <a:tailEnd type="none" w="med" len="med"/>
                    </a:lnR>
                    <a:lnT w="38100" cap="flat" cmpd="sng" algn="ctr">
                      <a:solidFill>
                        <a:srgbClr val="A50021"/>
                      </a:solidFill>
                      <a:prstDash val="solid"/>
                      <a:round/>
                      <a:headEnd type="none" w="med" len="med"/>
                      <a:tailEnd type="none" w="med" len="med"/>
                    </a:lnT>
                    <a:lnB w="38100" cap="flat" cmpd="sng" algn="ctr">
                      <a:solidFill>
                        <a:srgbClr val="A5002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3566" name="Text Box 14"/>
          <p:cNvSpPr txBox="1">
            <a:spLocks noChangeArrowheads="1"/>
          </p:cNvSpPr>
          <p:nvPr/>
        </p:nvSpPr>
        <p:spPr bwMode="auto">
          <a:xfrm>
            <a:off x="323850" y="1341438"/>
            <a:ext cx="82073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400" b="1">
                <a:solidFill>
                  <a:schemeClr val="tx2"/>
                </a:solidFill>
              </a:rPr>
              <a:t>      </a:t>
            </a:r>
            <a:r>
              <a:rPr lang="zh-CN" altLang="en-US" sz="2400" b="1">
                <a:solidFill>
                  <a:schemeClr val="tx2"/>
                </a:solidFill>
              </a:rPr>
              <a:t>地址码是内存单元的编号，可以用二进制数表示，能不能将操作码也表示成二进制呢？我们用</a:t>
            </a:r>
            <a:r>
              <a:rPr lang="en-US" altLang="zh-CN" sz="2400" b="1">
                <a:solidFill>
                  <a:schemeClr val="tx2"/>
                </a:solidFill>
              </a:rPr>
              <a:t>3</a:t>
            </a:r>
            <a:r>
              <a:rPr lang="zh-CN" altLang="en-US" sz="2400" b="1">
                <a:solidFill>
                  <a:schemeClr val="tx2"/>
                </a:solidFill>
              </a:rPr>
              <a:t>位二进制数表示八种指令的操作码。</a:t>
            </a:r>
          </a:p>
        </p:txBody>
      </p:sp>
      <p:sp>
        <p:nvSpPr>
          <p:cNvPr id="69643" name="Rectangle 15"/>
          <p:cNvSpPr>
            <a:spLocks noChangeArrowheads="1"/>
          </p:cNvSpPr>
          <p:nvPr/>
        </p:nvSpPr>
        <p:spPr bwMode="auto">
          <a:xfrm>
            <a:off x="0" y="1649413"/>
            <a:ext cx="9144000" cy="0"/>
          </a:xfrm>
          <a:prstGeom prst="rect">
            <a:avLst/>
          </a:prstGeom>
          <a:solidFill>
            <a:srgbClr val="66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aphicFrame>
        <p:nvGraphicFramePr>
          <p:cNvPr id="23671" name="Group 119"/>
          <p:cNvGraphicFramePr>
            <a:graphicFrameLocks noGrp="1"/>
          </p:cNvGraphicFramePr>
          <p:nvPr/>
        </p:nvGraphicFramePr>
        <p:xfrm>
          <a:off x="611188" y="2636838"/>
          <a:ext cx="3325812" cy="3565525"/>
        </p:xfrm>
        <a:graphic>
          <a:graphicData uri="http://schemas.openxmlformats.org/drawingml/2006/table">
            <a:tbl>
              <a:tblPr/>
              <a:tblGrid>
                <a:gridCol w="1725612">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tblGrid>
              <a:tr h="39616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A50021"/>
                          </a:solidFill>
                          <a:effectLst/>
                          <a:latin typeface="Times New Roman" panose="02020603050405020304" pitchFamily="18" charset="0"/>
                          <a:ea typeface="宋体" panose="02010600030101010101" pitchFamily="2" charset="-122"/>
                        </a:rPr>
                        <a:t>指令</a:t>
                      </a:r>
                      <a:endParaRPr kumimoji="0" lang="zh-CN" altLang="en-US" sz="2000" b="1" i="0" u="none" strike="noStrike" cap="none" normalizeH="0" baseline="0" smtClean="0">
                        <a:ln>
                          <a:noFill/>
                        </a:ln>
                        <a:solidFill>
                          <a:srgbClr val="A50021"/>
                        </a:solidFill>
                        <a:effectLst/>
                        <a:latin typeface="Arial" panose="020B0604020202020204" pitchFamily="34" charset="0"/>
                        <a:ea typeface="宋体" panose="02010600030101010101" pitchFamily="2" charset="-122"/>
                      </a:endParaRPr>
                    </a:p>
                  </a:txBody>
                  <a:tcPr marT="45697" marB="45697" anchor="ctr" horzOverflow="overflow">
                    <a:lnL w="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A50021"/>
                          </a:solidFill>
                          <a:effectLst/>
                          <a:latin typeface="Times New Roman" panose="02020603050405020304" pitchFamily="18" charset="0"/>
                          <a:ea typeface="宋体" panose="02010600030101010101" pitchFamily="2" charset="-122"/>
                        </a:rPr>
                        <a:t>操作码</a:t>
                      </a:r>
                      <a:endParaRPr kumimoji="0" lang="zh-CN" altLang="en-US" sz="2000" b="1" i="0" u="none" strike="noStrike" cap="none" normalizeH="0" baseline="0" smtClean="0">
                        <a:ln>
                          <a:noFill/>
                        </a:ln>
                        <a:solidFill>
                          <a:srgbClr val="A50021"/>
                        </a:solidFill>
                        <a:effectLst/>
                        <a:latin typeface="Arial" panose="020B0604020202020204" pitchFamily="34" charset="0"/>
                        <a:ea typeface="宋体" panose="02010600030101010101" pitchFamily="2" charset="-122"/>
                      </a:endParaRPr>
                    </a:p>
                  </a:txBody>
                  <a:tcPr marT="45697" marB="45697" anchor="ctr" horzOverflow="overflow">
                    <a:lnL w="1270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0"/>
                  </a:ext>
                </a:extLst>
              </a:tr>
              <a:tr h="39616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A50021"/>
                          </a:solidFill>
                          <a:effectLst/>
                          <a:latin typeface="Times New Roman" panose="02020603050405020304" pitchFamily="18" charset="0"/>
                          <a:ea typeface="宋体" panose="02010600030101010101" pitchFamily="2" charset="-122"/>
                        </a:rPr>
                        <a:t>加法</a:t>
                      </a:r>
                      <a:endParaRPr kumimoji="0" lang="zh-CN" altLang="en-US" sz="2000" b="1" i="0" u="none" strike="noStrike" cap="none" normalizeH="0" baseline="0" smtClean="0">
                        <a:ln>
                          <a:noFill/>
                        </a:ln>
                        <a:solidFill>
                          <a:srgbClr val="A50021"/>
                        </a:solidFill>
                        <a:effectLst/>
                        <a:latin typeface="Arial" panose="020B0604020202020204" pitchFamily="34" charset="0"/>
                        <a:ea typeface="宋体" panose="02010600030101010101" pitchFamily="2" charset="-122"/>
                      </a:endParaRPr>
                    </a:p>
                  </a:txBody>
                  <a:tcPr marT="45697" marB="45697" anchor="ctr" horzOverflow="overflow">
                    <a:lnL w="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A50021"/>
                          </a:solidFill>
                          <a:effectLst/>
                          <a:latin typeface="Arial" panose="020B0604020202020204" pitchFamily="34" charset="0"/>
                          <a:ea typeface="宋体" panose="02010600030101010101" pitchFamily="2" charset="-122"/>
                        </a:rPr>
                        <a:t>001</a:t>
                      </a:r>
                    </a:p>
                  </a:txBody>
                  <a:tcPr marT="45697" marB="45697" anchor="ctr" horzOverflow="overflow">
                    <a:lnL w="1270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1"/>
                  </a:ext>
                </a:extLst>
              </a:tr>
              <a:tr h="39616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A50021"/>
                          </a:solidFill>
                          <a:effectLst/>
                          <a:latin typeface="Times New Roman" panose="02020603050405020304" pitchFamily="18" charset="0"/>
                          <a:ea typeface="宋体" panose="02010600030101010101" pitchFamily="2" charset="-122"/>
                        </a:rPr>
                        <a:t>减法</a:t>
                      </a:r>
                      <a:endParaRPr kumimoji="0" lang="zh-CN" altLang="en-US" sz="2000" b="1" i="0" u="none" strike="noStrike" cap="none" normalizeH="0" baseline="0" smtClean="0">
                        <a:ln>
                          <a:noFill/>
                        </a:ln>
                        <a:solidFill>
                          <a:srgbClr val="A50021"/>
                        </a:solidFill>
                        <a:effectLst/>
                        <a:latin typeface="Arial" panose="020B0604020202020204" pitchFamily="34" charset="0"/>
                        <a:ea typeface="宋体" panose="02010600030101010101" pitchFamily="2" charset="-122"/>
                      </a:endParaRPr>
                    </a:p>
                  </a:txBody>
                  <a:tcPr marT="45697" marB="45697" anchor="ctr" horzOverflow="overflow">
                    <a:lnL w="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A50021"/>
                          </a:solidFill>
                          <a:effectLst/>
                          <a:latin typeface="Arial" panose="020B0604020202020204" pitchFamily="34" charset="0"/>
                          <a:ea typeface="宋体" panose="02010600030101010101" pitchFamily="2" charset="-122"/>
                        </a:rPr>
                        <a:t>010</a:t>
                      </a:r>
                    </a:p>
                  </a:txBody>
                  <a:tcPr marT="45697" marB="45697" anchor="ctr" horzOverflow="overflow">
                    <a:lnL w="1270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2"/>
                  </a:ext>
                </a:extLst>
              </a:tr>
              <a:tr h="39616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A50021"/>
                          </a:solidFill>
                          <a:effectLst/>
                          <a:latin typeface="Times New Roman" panose="02020603050405020304" pitchFamily="18" charset="0"/>
                          <a:ea typeface="宋体" panose="02010600030101010101" pitchFamily="2" charset="-122"/>
                        </a:rPr>
                        <a:t>乘法</a:t>
                      </a:r>
                      <a:endParaRPr kumimoji="0" lang="zh-CN" altLang="en-US" sz="2000" b="1" i="0" u="none" strike="noStrike" cap="none" normalizeH="0" baseline="0" smtClean="0">
                        <a:ln>
                          <a:noFill/>
                        </a:ln>
                        <a:solidFill>
                          <a:srgbClr val="A50021"/>
                        </a:solidFill>
                        <a:effectLst/>
                        <a:latin typeface="Arial" panose="020B0604020202020204" pitchFamily="34" charset="0"/>
                        <a:ea typeface="宋体" panose="02010600030101010101" pitchFamily="2" charset="-122"/>
                      </a:endParaRPr>
                    </a:p>
                  </a:txBody>
                  <a:tcPr marT="45697" marB="45697" anchor="ctr" horzOverflow="overflow">
                    <a:lnL w="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A50021"/>
                          </a:solidFill>
                          <a:effectLst/>
                          <a:latin typeface="Arial" panose="020B0604020202020204" pitchFamily="34" charset="0"/>
                          <a:ea typeface="宋体" panose="02010600030101010101" pitchFamily="2" charset="-122"/>
                        </a:rPr>
                        <a:t>011</a:t>
                      </a:r>
                    </a:p>
                  </a:txBody>
                  <a:tcPr marT="45697" marB="45697" anchor="ctr" horzOverflow="overflow">
                    <a:lnL w="1270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3"/>
                  </a:ext>
                </a:extLst>
              </a:tr>
              <a:tr h="39616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A50021"/>
                          </a:solidFill>
                          <a:effectLst/>
                          <a:latin typeface="Times New Roman" panose="02020603050405020304" pitchFamily="18" charset="0"/>
                          <a:ea typeface="宋体" panose="02010600030101010101" pitchFamily="2" charset="-122"/>
                        </a:rPr>
                        <a:t>除法</a:t>
                      </a:r>
                      <a:endParaRPr kumimoji="0" lang="zh-CN" altLang="en-US" sz="2000" b="1" i="0" u="none" strike="noStrike" cap="none" normalizeH="0" baseline="0" smtClean="0">
                        <a:ln>
                          <a:noFill/>
                        </a:ln>
                        <a:solidFill>
                          <a:srgbClr val="A50021"/>
                        </a:solidFill>
                        <a:effectLst/>
                        <a:latin typeface="Arial" panose="020B0604020202020204" pitchFamily="34" charset="0"/>
                        <a:ea typeface="宋体" panose="02010600030101010101" pitchFamily="2" charset="-122"/>
                      </a:endParaRPr>
                    </a:p>
                  </a:txBody>
                  <a:tcPr marT="45697" marB="45697" anchor="ctr" horzOverflow="overflow">
                    <a:lnL w="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A50021"/>
                          </a:solidFill>
                          <a:effectLst/>
                          <a:latin typeface="Arial" panose="020B0604020202020204" pitchFamily="34" charset="0"/>
                          <a:ea typeface="宋体" panose="02010600030101010101" pitchFamily="2" charset="-122"/>
                        </a:rPr>
                        <a:t>100</a:t>
                      </a:r>
                    </a:p>
                  </a:txBody>
                  <a:tcPr marT="45697" marB="45697" anchor="ctr" horzOverflow="overflow">
                    <a:lnL w="1270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4"/>
                  </a:ext>
                </a:extLst>
              </a:tr>
              <a:tr h="39616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A50021"/>
                          </a:solidFill>
                          <a:effectLst/>
                          <a:latin typeface="Times New Roman" panose="02020603050405020304" pitchFamily="18" charset="0"/>
                          <a:ea typeface="宋体" panose="02010600030101010101" pitchFamily="2" charset="-122"/>
                        </a:rPr>
                        <a:t>取数</a:t>
                      </a:r>
                      <a:endParaRPr kumimoji="0" lang="zh-CN" altLang="en-US" sz="2000" b="1" i="0" u="none" strike="noStrike" cap="none" normalizeH="0" baseline="0" smtClean="0">
                        <a:ln>
                          <a:noFill/>
                        </a:ln>
                        <a:solidFill>
                          <a:srgbClr val="A50021"/>
                        </a:solidFill>
                        <a:effectLst/>
                        <a:latin typeface="Arial" panose="020B0604020202020204" pitchFamily="34" charset="0"/>
                        <a:ea typeface="宋体" panose="02010600030101010101" pitchFamily="2" charset="-122"/>
                      </a:endParaRPr>
                    </a:p>
                  </a:txBody>
                  <a:tcPr marT="45697" marB="45697" anchor="ctr" horzOverflow="overflow">
                    <a:lnL w="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A50021"/>
                          </a:solidFill>
                          <a:effectLst/>
                          <a:latin typeface="Arial" panose="020B0604020202020204" pitchFamily="34" charset="0"/>
                          <a:ea typeface="宋体" panose="02010600030101010101" pitchFamily="2" charset="-122"/>
                        </a:rPr>
                        <a:t>101</a:t>
                      </a:r>
                    </a:p>
                  </a:txBody>
                  <a:tcPr marT="45697" marB="45697" anchor="ctr" horzOverflow="overflow">
                    <a:lnL w="1270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5"/>
                  </a:ext>
                </a:extLst>
              </a:tr>
              <a:tr h="39616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A50021"/>
                          </a:solidFill>
                          <a:effectLst/>
                          <a:latin typeface="Times New Roman" panose="02020603050405020304" pitchFamily="18" charset="0"/>
                          <a:ea typeface="宋体" panose="02010600030101010101" pitchFamily="2" charset="-122"/>
                        </a:rPr>
                        <a:t>存数</a:t>
                      </a:r>
                      <a:endParaRPr kumimoji="0" lang="zh-CN" altLang="en-US" sz="2000" b="1" i="0" u="none" strike="noStrike" cap="none" normalizeH="0" baseline="0" smtClean="0">
                        <a:ln>
                          <a:noFill/>
                        </a:ln>
                        <a:solidFill>
                          <a:srgbClr val="A50021"/>
                        </a:solidFill>
                        <a:effectLst/>
                        <a:latin typeface="Arial" panose="020B0604020202020204" pitchFamily="34" charset="0"/>
                        <a:ea typeface="宋体" panose="02010600030101010101" pitchFamily="2" charset="-122"/>
                      </a:endParaRPr>
                    </a:p>
                  </a:txBody>
                  <a:tcPr marT="45697" marB="45697" anchor="ctr" horzOverflow="overflow">
                    <a:lnL w="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A50021"/>
                          </a:solidFill>
                          <a:effectLst/>
                          <a:latin typeface="Arial" panose="020B0604020202020204" pitchFamily="34" charset="0"/>
                          <a:ea typeface="宋体" panose="02010600030101010101" pitchFamily="2" charset="-122"/>
                        </a:rPr>
                        <a:t>110</a:t>
                      </a:r>
                    </a:p>
                  </a:txBody>
                  <a:tcPr marT="45697" marB="45697" anchor="ctr" horzOverflow="overflow">
                    <a:lnL w="1270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6"/>
                  </a:ext>
                </a:extLst>
              </a:tr>
              <a:tr h="39616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A50021"/>
                          </a:solidFill>
                          <a:effectLst/>
                          <a:latin typeface="Times New Roman" panose="02020603050405020304" pitchFamily="18" charset="0"/>
                          <a:ea typeface="宋体" panose="02010600030101010101" pitchFamily="2" charset="-122"/>
                        </a:rPr>
                        <a:t>打印</a:t>
                      </a:r>
                      <a:endParaRPr kumimoji="0" lang="zh-CN" altLang="en-US" sz="2000" b="1" i="0" u="none" strike="noStrike" cap="none" normalizeH="0" baseline="0" smtClean="0">
                        <a:ln>
                          <a:noFill/>
                        </a:ln>
                        <a:solidFill>
                          <a:srgbClr val="A50021"/>
                        </a:solidFill>
                        <a:effectLst/>
                        <a:latin typeface="Arial" panose="020B0604020202020204" pitchFamily="34" charset="0"/>
                        <a:ea typeface="宋体" panose="02010600030101010101" pitchFamily="2" charset="-122"/>
                      </a:endParaRPr>
                    </a:p>
                  </a:txBody>
                  <a:tcPr marT="45697" marB="45697" anchor="ctr" horzOverflow="overflow">
                    <a:lnL w="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A50021"/>
                          </a:solidFill>
                          <a:effectLst/>
                          <a:latin typeface="Arial" panose="020B0604020202020204" pitchFamily="34" charset="0"/>
                          <a:ea typeface="宋体" panose="02010600030101010101" pitchFamily="2" charset="-122"/>
                        </a:rPr>
                        <a:t>111</a:t>
                      </a:r>
                    </a:p>
                  </a:txBody>
                  <a:tcPr marT="45697" marB="45697" anchor="ctr" horzOverflow="overflow">
                    <a:lnL w="1270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7"/>
                  </a:ext>
                </a:extLst>
              </a:tr>
              <a:tr h="39616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A50021"/>
                          </a:solidFill>
                          <a:effectLst/>
                          <a:latin typeface="Times New Roman" panose="02020603050405020304" pitchFamily="18" charset="0"/>
                          <a:ea typeface="宋体" panose="02010600030101010101" pitchFamily="2" charset="-122"/>
                        </a:rPr>
                        <a:t>停机</a:t>
                      </a:r>
                      <a:endParaRPr kumimoji="0" lang="zh-CN" altLang="en-US" sz="2000" b="1" i="0" u="none" strike="noStrike" cap="none" normalizeH="0" baseline="0" smtClean="0">
                        <a:ln>
                          <a:noFill/>
                        </a:ln>
                        <a:solidFill>
                          <a:srgbClr val="A50021"/>
                        </a:solidFill>
                        <a:effectLst/>
                        <a:latin typeface="Arial" panose="020B0604020202020204" pitchFamily="34" charset="0"/>
                        <a:ea typeface="宋体" panose="02010600030101010101" pitchFamily="2" charset="-122"/>
                      </a:endParaRPr>
                    </a:p>
                  </a:txBody>
                  <a:tcPr marT="45697" marB="45697" anchor="ctr" horzOverflow="overflow">
                    <a:lnL w="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A50021"/>
                          </a:solidFill>
                          <a:effectLst/>
                          <a:latin typeface="Arial" panose="020B0604020202020204" pitchFamily="34" charset="0"/>
                          <a:ea typeface="宋体" panose="02010600030101010101" pitchFamily="2" charset="-122"/>
                        </a:rPr>
                        <a:t>000</a:t>
                      </a:r>
                    </a:p>
                  </a:txBody>
                  <a:tcPr marT="45697" marB="45697" anchor="ctr" horzOverflow="overflow">
                    <a:lnL w="1270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8"/>
                  </a:ext>
                </a:extLst>
              </a:tr>
            </a:tbl>
          </a:graphicData>
        </a:graphic>
      </p:graphicFrame>
      <p:sp>
        <p:nvSpPr>
          <p:cNvPr id="23672" name="Rectangle 120"/>
          <p:cNvSpPr>
            <a:spLocks noChangeArrowheads="1"/>
          </p:cNvSpPr>
          <p:nvPr/>
        </p:nvSpPr>
        <p:spPr bwMode="auto">
          <a:xfrm>
            <a:off x="4284663" y="3068638"/>
            <a:ext cx="3960812"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400" b="1">
                <a:solidFill>
                  <a:schemeClr val="tx2"/>
                </a:solidFill>
              </a:rPr>
              <a:t>    </a:t>
            </a:r>
            <a:r>
              <a:rPr lang="zh-CN" altLang="en-US" sz="2400" b="1">
                <a:solidFill>
                  <a:schemeClr val="tx2"/>
                </a:solidFill>
              </a:rPr>
              <a:t>指令的操作码部分就可以变成二进制代码。假如把地址码部分和数据也换成二进制数</a:t>
            </a:r>
            <a:r>
              <a:rPr lang="en-US" altLang="zh-CN" sz="2400" b="1">
                <a:solidFill>
                  <a:schemeClr val="tx2"/>
                </a:solidFill>
              </a:rPr>
              <a:t>,</a:t>
            </a:r>
            <a:r>
              <a:rPr lang="zh-CN" altLang="en-US" sz="2400" b="1">
                <a:solidFill>
                  <a:schemeClr val="tx2"/>
                </a:solidFill>
              </a:rPr>
              <a:t>那么</a:t>
            </a:r>
            <a:r>
              <a:rPr lang="zh-CN" altLang="en-US" sz="2400" b="1">
                <a:solidFill>
                  <a:srgbClr val="800080"/>
                </a:solidFill>
              </a:rPr>
              <a:t>整个存储器的内容全部变成了二进制的代码或数据</a:t>
            </a:r>
          </a:p>
        </p:txBody>
      </p:sp>
    </p:spTree>
  </p:cSld>
  <p:clrMapOvr>
    <a:masterClrMapping/>
  </p:clrMapOvr>
  <p:transition spd="med">
    <p:blinds/>
    <p:sndAc>
      <p:stSnd>
        <p:snd r:embed="rId2" name="幻灯机.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66"/>
                                        </p:tgtEl>
                                        <p:attrNameLst>
                                          <p:attrName>style.visibility</p:attrName>
                                        </p:attrNameLst>
                                      </p:cBhvr>
                                      <p:to>
                                        <p:strVal val="visible"/>
                                      </p:to>
                                    </p:set>
                                    <p:animEffect transition="in" filter="blinds(horizontal)">
                                      <p:cBhvr>
                                        <p:cTn id="7" dur="500"/>
                                        <p:tgtEl>
                                          <p:spTgt spid="235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671"/>
                                        </p:tgtEl>
                                        <p:attrNameLst>
                                          <p:attrName>style.visibility</p:attrName>
                                        </p:attrNameLst>
                                      </p:cBhvr>
                                      <p:to>
                                        <p:strVal val="visible"/>
                                      </p:to>
                                    </p:set>
                                    <p:animEffect transition="in" filter="blinds(horizontal)">
                                      <p:cBhvr>
                                        <p:cTn id="12" dur="500"/>
                                        <p:tgtEl>
                                          <p:spTgt spid="236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672"/>
                                        </p:tgtEl>
                                        <p:attrNameLst>
                                          <p:attrName>style.visibility</p:attrName>
                                        </p:attrNameLst>
                                      </p:cBhvr>
                                      <p:to>
                                        <p:strVal val="visible"/>
                                      </p:to>
                                    </p:set>
                                    <p:animEffect transition="in" filter="blinds(horizontal)">
                                      <p:cBhvr>
                                        <p:cTn id="17" dur="500"/>
                                        <p:tgtEl>
                                          <p:spTgt spid="23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6" grpId="0"/>
      <p:bldP spid="2367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a:xfrm>
            <a:off x="457200" y="122238"/>
            <a:ext cx="7543800" cy="1074737"/>
          </a:xfrm>
        </p:spPr>
        <p:txBody>
          <a:bodyPr/>
          <a:lstStyle/>
          <a:p>
            <a:r>
              <a:rPr lang="zh-CN" altLang="en-US" smtClean="0"/>
              <a:t>为何学</a:t>
            </a:r>
          </a:p>
        </p:txBody>
      </p:sp>
      <p:sp>
        <p:nvSpPr>
          <p:cNvPr id="3" name="内容占位符 2"/>
          <p:cNvSpPr>
            <a:spLocks noGrp="1"/>
          </p:cNvSpPr>
          <p:nvPr>
            <p:ph idx="1"/>
          </p:nvPr>
        </p:nvSpPr>
        <p:spPr>
          <a:xfrm>
            <a:off x="457200" y="1719263"/>
            <a:ext cx="7829550" cy="4411662"/>
          </a:xfrm>
        </p:spPr>
        <p:txBody>
          <a:bodyPr/>
          <a:lstStyle/>
          <a:p>
            <a:pPr>
              <a:spcBef>
                <a:spcPts val="1200"/>
              </a:spcBef>
              <a:defRPr/>
            </a:pPr>
            <a:r>
              <a:rPr kumimoji="1" lang="zh-CN" altLang="en-US" sz="2800" dirty="0" smtClean="0">
                <a:latin typeface="+mn-ea"/>
              </a:rPr>
              <a:t>在计算机各专业课程中</a:t>
            </a:r>
            <a:r>
              <a:rPr kumimoji="1" lang="zh-CN" altLang="en-US" sz="2800" dirty="0" smtClean="0">
                <a:solidFill>
                  <a:srgbClr val="FF0000"/>
                </a:solidFill>
                <a:latin typeface="+mn-ea"/>
              </a:rPr>
              <a:t>处于核心位置</a:t>
            </a:r>
            <a:r>
              <a:rPr kumimoji="1" lang="zh-CN" altLang="en-US" sz="2800" dirty="0" smtClean="0">
                <a:latin typeface="+mn-ea"/>
              </a:rPr>
              <a:t>，是操作系统、微机接口、数据结构等课程的（部分）基础课程</a:t>
            </a:r>
            <a:endParaRPr kumimoji="1" lang="en-US" altLang="zh-CN" sz="2800" dirty="0" smtClean="0">
              <a:latin typeface="+mn-ea"/>
            </a:endParaRPr>
          </a:p>
          <a:p>
            <a:pPr>
              <a:spcBef>
                <a:spcPts val="1200"/>
              </a:spcBef>
              <a:defRPr/>
            </a:pPr>
            <a:r>
              <a:rPr kumimoji="1" lang="zh-CN" altLang="en-US" sz="2800" dirty="0" smtClean="0">
                <a:latin typeface="+mn-ea"/>
              </a:rPr>
              <a:t>理解掌握计算机的工作原理</a:t>
            </a:r>
            <a:endParaRPr kumimoji="1" lang="en-US" altLang="zh-CN" sz="2800" dirty="0" smtClean="0">
              <a:latin typeface="+mn-ea"/>
            </a:endParaRPr>
          </a:p>
          <a:p>
            <a:pPr>
              <a:spcBef>
                <a:spcPts val="1200"/>
              </a:spcBef>
              <a:defRPr/>
            </a:pPr>
            <a:r>
              <a:rPr kumimoji="1" lang="zh-CN" altLang="en-US" sz="2800" dirty="0" smtClean="0">
                <a:latin typeface="+mn-ea"/>
              </a:rPr>
              <a:t>属必修课程</a:t>
            </a:r>
            <a:endParaRPr kumimoji="1" lang="en-US" altLang="zh-CN" sz="2800" dirty="0" smtClean="0">
              <a:latin typeface="+mn-ea"/>
            </a:endParaRPr>
          </a:p>
          <a:p>
            <a:pPr>
              <a:spcBef>
                <a:spcPts val="1200"/>
              </a:spcBef>
              <a:defRPr/>
            </a:pPr>
            <a:r>
              <a:rPr kumimoji="1" lang="zh-CN" altLang="en-US" sz="2800" dirty="0" smtClean="0">
                <a:latin typeface="+mn-ea"/>
              </a:rPr>
              <a:t>考研统考的</a:t>
            </a:r>
            <a:r>
              <a:rPr kumimoji="1" lang="en-US" altLang="zh-CN" sz="2800" dirty="0" smtClean="0">
                <a:latin typeface="+mn-ea"/>
              </a:rPr>
              <a:t>4</a:t>
            </a:r>
            <a:r>
              <a:rPr kumimoji="1" lang="zh-CN" altLang="en-US" sz="2800" dirty="0" smtClean="0">
                <a:latin typeface="+mn-ea"/>
              </a:rPr>
              <a:t>大课程之一</a:t>
            </a:r>
            <a:endParaRPr kumimoji="1" lang="en-US" altLang="zh-CN" sz="2800" dirty="0" smtClean="0">
              <a:latin typeface="+mn-ea"/>
            </a:endParaRPr>
          </a:p>
          <a:p>
            <a:pPr>
              <a:spcBef>
                <a:spcPts val="1200"/>
              </a:spcBef>
              <a:defRPr/>
            </a:pPr>
            <a:r>
              <a:rPr kumimoji="1" lang="zh-CN" altLang="en-US" sz="2800" dirty="0" smtClean="0">
                <a:latin typeface="+mn-ea"/>
              </a:rPr>
              <a:t>有利于培养系统思维，它</a:t>
            </a:r>
            <a:r>
              <a:rPr lang="zh-CN" altLang="en-US" sz="2800" dirty="0" smtClean="0"/>
              <a:t>对软件学习、项目开发、日常生活等都是很有帮助的</a:t>
            </a:r>
            <a:endParaRPr lang="en-US" altLang="zh-CN" sz="2800" dirty="0" smtClean="0"/>
          </a:p>
          <a:p>
            <a:pPr>
              <a:spcBef>
                <a:spcPts val="1200"/>
              </a:spcBef>
              <a:defRPr/>
            </a:pPr>
            <a:endParaRPr kumimoji="1" lang="en-US" altLang="zh-CN" sz="2800" dirty="0" smtClean="0">
              <a:latin typeface="+mn-ea"/>
            </a:endParaRPr>
          </a:p>
          <a:p>
            <a:pPr>
              <a:spcBef>
                <a:spcPts val="1200"/>
              </a:spcBef>
              <a:defRPr/>
            </a:pPr>
            <a:endParaRPr kumimoji="1" lang="en-US" altLang="zh-CN" sz="2800" b="1" dirty="0" smtClean="0">
              <a:latin typeface="Times New Roman" panose="02020603050405020304" pitchFamily="18" charset="0"/>
              <a:ea typeface="隶书" panose="02010509060101010101" pitchFamily="49" charset="-122"/>
            </a:endParaRPr>
          </a:p>
          <a:p>
            <a:pPr>
              <a:spcBef>
                <a:spcPts val="1200"/>
              </a:spcBef>
              <a:defRPr/>
            </a:pPr>
            <a:endParaRPr kumimoji="1" lang="zh-CN" altLang="en-US" sz="2800" b="1" dirty="0" smtClean="0">
              <a:latin typeface="Times New Roman" panose="02020603050405020304" pitchFamily="18" charset="0"/>
              <a:ea typeface="隶书" panose="02010509060101010101" pitchFamily="49" charset="-122"/>
            </a:endParaRPr>
          </a:p>
          <a:p>
            <a:pPr>
              <a:spcBef>
                <a:spcPts val="1200"/>
              </a:spcBef>
              <a:defRPr/>
            </a:pPr>
            <a:endParaRPr kumimoji="1" lang="zh-CN" altLang="en-US" sz="2800" b="1" dirty="0" smtClean="0">
              <a:solidFill>
                <a:srgbClr val="FE1806"/>
              </a:solidFill>
              <a:latin typeface="Times New Roman" panose="02020603050405020304" pitchFamily="18" charset="0"/>
              <a:ea typeface="隶书" panose="02010509060101010101" pitchFamily="49" charset="-122"/>
            </a:endParaRPr>
          </a:p>
          <a:p>
            <a:pPr>
              <a:spcBef>
                <a:spcPts val="1200"/>
              </a:spcBef>
              <a:defRPr/>
            </a:pPr>
            <a:endParaRPr lang="zh-CN" altLang="en-US" dirty="0"/>
          </a:p>
        </p:txBody>
      </p:sp>
      <p:sp>
        <p:nvSpPr>
          <p:cNvPr id="21508" name="日期占位符 3"/>
          <p:cNvSpPr>
            <a:spLocks noGrp="1" noChangeArrowheads="1"/>
          </p:cNvSpPr>
          <p:nvPr>
            <p:ph type="dt" sz="quarter" idx="4294967295"/>
          </p:nvPr>
        </p:nvSpPr>
        <p:spPr bwMode="auto">
          <a:xfrm>
            <a:off x="4572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429273EB-CE70-4592-ACF9-85798E6C4C74}" type="datetime1">
              <a:rPr lang="zh-CN" altLang="en-US"/>
              <a:pPr>
                <a:buFont typeface="Arial" panose="020B0604020202020204" pitchFamily="34" charset="0"/>
                <a:buNone/>
              </a:pPr>
              <a:t>2021-3-1</a:t>
            </a:fld>
            <a:endParaRPr lang="zh-CN" altLang="en-US"/>
          </a:p>
        </p:txBody>
      </p:sp>
      <p:sp>
        <p:nvSpPr>
          <p:cNvPr id="10244" name="灯片编号占位符 4"/>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D5E2843F-70D9-4C24-A4DF-2EAE48C0525C}" type="slidenum">
              <a:rPr lang="en-US" altLang="zh-CN" dirty="0" smtClean="0"/>
              <a:pPr>
                <a:defRPr/>
              </a:pPr>
              <a:t>5</a:t>
            </a:fld>
            <a:endParaRPr lang="en-US" altLang="zh-CN"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ChangeArrowheads="1"/>
          </p:cNvSpPr>
          <p:nvPr/>
        </p:nvSpPr>
        <p:spPr bwMode="auto">
          <a:xfrm>
            <a:off x="1828800" y="5842000"/>
            <a:ext cx="31178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y</a:t>
            </a:r>
          </a:p>
        </p:txBody>
      </p:sp>
      <p:sp>
        <p:nvSpPr>
          <p:cNvPr id="70659" name="Rectangle 7"/>
          <p:cNvSpPr>
            <a:spLocks noChangeArrowheads="1"/>
          </p:cNvSpPr>
          <p:nvPr/>
        </p:nvSpPr>
        <p:spPr bwMode="auto">
          <a:xfrm>
            <a:off x="1828800" y="5445125"/>
            <a:ext cx="311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x</a:t>
            </a:r>
          </a:p>
        </p:txBody>
      </p:sp>
      <p:sp>
        <p:nvSpPr>
          <p:cNvPr id="70660" name="Rectangle 9"/>
          <p:cNvSpPr>
            <a:spLocks noChangeArrowheads="1"/>
          </p:cNvSpPr>
          <p:nvPr/>
        </p:nvSpPr>
        <p:spPr bwMode="auto">
          <a:xfrm>
            <a:off x="1828800" y="5049838"/>
            <a:ext cx="31178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c</a:t>
            </a:r>
          </a:p>
        </p:txBody>
      </p:sp>
      <p:sp>
        <p:nvSpPr>
          <p:cNvPr id="70661" name="Rectangle 11"/>
          <p:cNvSpPr>
            <a:spLocks noChangeArrowheads="1"/>
          </p:cNvSpPr>
          <p:nvPr/>
        </p:nvSpPr>
        <p:spPr bwMode="auto">
          <a:xfrm>
            <a:off x="1828800" y="4652963"/>
            <a:ext cx="311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b</a:t>
            </a:r>
          </a:p>
        </p:txBody>
      </p:sp>
      <p:sp>
        <p:nvSpPr>
          <p:cNvPr id="70662" name="Rectangle 13"/>
          <p:cNvSpPr>
            <a:spLocks noChangeArrowheads="1"/>
          </p:cNvSpPr>
          <p:nvPr/>
        </p:nvSpPr>
        <p:spPr bwMode="auto">
          <a:xfrm>
            <a:off x="1828800" y="4257675"/>
            <a:ext cx="31178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a</a:t>
            </a:r>
          </a:p>
        </p:txBody>
      </p:sp>
      <p:grpSp>
        <p:nvGrpSpPr>
          <p:cNvPr id="2" name="Group 84"/>
          <p:cNvGrpSpPr>
            <a:grpSpLocks/>
          </p:cNvGrpSpPr>
          <p:nvPr/>
        </p:nvGrpSpPr>
        <p:grpSpPr bwMode="auto">
          <a:xfrm>
            <a:off x="4946650" y="3860800"/>
            <a:ext cx="4197350" cy="2376488"/>
            <a:chOff x="3116" y="2432"/>
            <a:chExt cx="2644" cy="1497"/>
          </a:xfrm>
        </p:grpSpPr>
        <p:sp>
          <p:nvSpPr>
            <p:cNvPr id="70717" name="Rectangle 3"/>
            <p:cNvSpPr>
              <a:spLocks noChangeArrowheads="1"/>
            </p:cNvSpPr>
            <p:nvPr/>
          </p:nvSpPr>
          <p:spPr bwMode="auto">
            <a:xfrm>
              <a:off x="3116" y="3680"/>
              <a:ext cx="264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800080"/>
                  </a:solidFill>
                  <a:latin typeface="宋体" panose="02010600030101010101" pitchFamily="2" charset="-122"/>
                </a:rPr>
                <a:t>        </a:t>
              </a:r>
              <a:r>
                <a:rPr lang="zh-CN" altLang="en-US" sz="2000" b="1">
                  <a:solidFill>
                    <a:srgbClr val="800080"/>
                  </a:solidFill>
                  <a:latin typeface="宋体" panose="02010600030101010101" pitchFamily="2" charset="-122"/>
                </a:rPr>
                <a:t>结果</a:t>
              </a:r>
              <a:r>
                <a:rPr lang="en-US" altLang="zh-CN" sz="2000" b="1">
                  <a:solidFill>
                    <a:srgbClr val="800080"/>
                  </a:solidFill>
                  <a:latin typeface="宋体" panose="02010600030101010101" pitchFamily="2" charset="-122"/>
                </a:rPr>
                <a:t>y (</a:t>
              </a:r>
              <a:r>
                <a:rPr lang="zh-CN" altLang="en-US" sz="2000" b="1">
                  <a:solidFill>
                    <a:srgbClr val="800080"/>
                  </a:solidFill>
                  <a:latin typeface="宋体" panose="02010600030101010101" pitchFamily="2" charset="-122"/>
                </a:rPr>
                <a:t>二进制</a:t>
              </a:r>
              <a:r>
                <a:rPr lang="en-US" altLang="zh-CN" sz="2000" b="1">
                  <a:solidFill>
                    <a:srgbClr val="800080"/>
                  </a:solidFill>
                  <a:latin typeface="宋体" panose="02010600030101010101" pitchFamily="2" charset="-122"/>
                </a:rPr>
                <a:t>)</a:t>
              </a:r>
            </a:p>
          </p:txBody>
        </p:sp>
        <p:sp>
          <p:nvSpPr>
            <p:cNvPr id="70718" name="Rectangle 6"/>
            <p:cNvSpPr>
              <a:spLocks noChangeArrowheads="1"/>
            </p:cNvSpPr>
            <p:nvPr/>
          </p:nvSpPr>
          <p:spPr bwMode="auto">
            <a:xfrm>
              <a:off x="3116" y="3430"/>
              <a:ext cx="26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800080"/>
                  </a:solidFill>
                  <a:latin typeface="宋体" panose="02010600030101010101" pitchFamily="2" charset="-122"/>
                </a:rPr>
                <a:t>        </a:t>
              </a:r>
              <a:r>
                <a:rPr lang="zh-CN" altLang="en-US" sz="2000" b="1">
                  <a:solidFill>
                    <a:srgbClr val="800080"/>
                  </a:solidFill>
                  <a:latin typeface="宋体" panose="02010600030101010101" pitchFamily="2" charset="-122"/>
                </a:rPr>
                <a:t>数据</a:t>
              </a:r>
              <a:r>
                <a:rPr lang="en-US" altLang="zh-CN" sz="2000" b="1">
                  <a:solidFill>
                    <a:srgbClr val="800080"/>
                  </a:solidFill>
                  <a:latin typeface="宋体" panose="02010600030101010101" pitchFamily="2" charset="-122"/>
                </a:rPr>
                <a:t>x (</a:t>
              </a:r>
              <a:r>
                <a:rPr lang="zh-CN" altLang="en-US" sz="2000" b="1">
                  <a:solidFill>
                    <a:srgbClr val="800080"/>
                  </a:solidFill>
                  <a:latin typeface="宋体" panose="02010600030101010101" pitchFamily="2" charset="-122"/>
                </a:rPr>
                <a:t>二进制</a:t>
              </a:r>
              <a:r>
                <a:rPr lang="en-US" altLang="zh-CN" sz="2000" b="1">
                  <a:solidFill>
                    <a:srgbClr val="800080"/>
                  </a:solidFill>
                  <a:latin typeface="宋体" panose="02010600030101010101" pitchFamily="2" charset="-122"/>
                </a:rPr>
                <a:t>)</a:t>
              </a:r>
            </a:p>
          </p:txBody>
        </p:sp>
        <p:sp>
          <p:nvSpPr>
            <p:cNvPr id="70719" name="Rectangle 8"/>
            <p:cNvSpPr>
              <a:spLocks noChangeArrowheads="1"/>
            </p:cNvSpPr>
            <p:nvPr/>
          </p:nvSpPr>
          <p:spPr bwMode="auto">
            <a:xfrm>
              <a:off x="3116" y="3181"/>
              <a:ext cx="264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800080"/>
                  </a:solidFill>
                  <a:latin typeface="宋体" panose="02010600030101010101" pitchFamily="2" charset="-122"/>
                </a:rPr>
                <a:t>        </a:t>
              </a:r>
              <a:r>
                <a:rPr lang="zh-CN" altLang="en-US" sz="2000" b="1">
                  <a:solidFill>
                    <a:srgbClr val="800080"/>
                  </a:solidFill>
                  <a:latin typeface="宋体" panose="02010600030101010101" pitchFamily="2" charset="-122"/>
                </a:rPr>
                <a:t>数据</a:t>
              </a:r>
              <a:r>
                <a:rPr lang="en-US" altLang="zh-CN" sz="2000" b="1">
                  <a:solidFill>
                    <a:srgbClr val="800080"/>
                  </a:solidFill>
                  <a:latin typeface="宋体" panose="02010600030101010101" pitchFamily="2" charset="-122"/>
                </a:rPr>
                <a:t>c (</a:t>
              </a:r>
              <a:r>
                <a:rPr lang="zh-CN" altLang="en-US" sz="2000" b="1">
                  <a:solidFill>
                    <a:srgbClr val="800080"/>
                  </a:solidFill>
                  <a:latin typeface="宋体" panose="02010600030101010101" pitchFamily="2" charset="-122"/>
                </a:rPr>
                <a:t>二进制</a:t>
              </a:r>
              <a:r>
                <a:rPr lang="en-US" altLang="zh-CN" sz="2000" b="1">
                  <a:solidFill>
                    <a:srgbClr val="800080"/>
                  </a:solidFill>
                  <a:latin typeface="宋体" panose="02010600030101010101" pitchFamily="2" charset="-122"/>
                </a:rPr>
                <a:t>)</a:t>
              </a:r>
            </a:p>
          </p:txBody>
        </p:sp>
        <p:sp>
          <p:nvSpPr>
            <p:cNvPr id="70720" name="Rectangle 10"/>
            <p:cNvSpPr>
              <a:spLocks noChangeArrowheads="1"/>
            </p:cNvSpPr>
            <p:nvPr/>
          </p:nvSpPr>
          <p:spPr bwMode="auto">
            <a:xfrm>
              <a:off x="3116" y="2931"/>
              <a:ext cx="26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800080"/>
                  </a:solidFill>
                  <a:latin typeface="宋体" panose="02010600030101010101" pitchFamily="2" charset="-122"/>
                </a:rPr>
                <a:t>        </a:t>
              </a:r>
              <a:r>
                <a:rPr lang="zh-CN" altLang="en-US" sz="2000" b="1">
                  <a:solidFill>
                    <a:srgbClr val="800080"/>
                  </a:solidFill>
                  <a:latin typeface="宋体" panose="02010600030101010101" pitchFamily="2" charset="-122"/>
                </a:rPr>
                <a:t>数据</a:t>
              </a:r>
              <a:r>
                <a:rPr lang="en-US" altLang="zh-CN" sz="2000" b="1">
                  <a:solidFill>
                    <a:srgbClr val="800080"/>
                  </a:solidFill>
                  <a:latin typeface="宋体" panose="02010600030101010101" pitchFamily="2" charset="-122"/>
                </a:rPr>
                <a:t>b (</a:t>
              </a:r>
              <a:r>
                <a:rPr lang="zh-CN" altLang="en-US" sz="2000" b="1">
                  <a:solidFill>
                    <a:srgbClr val="800080"/>
                  </a:solidFill>
                  <a:latin typeface="宋体" panose="02010600030101010101" pitchFamily="2" charset="-122"/>
                </a:rPr>
                <a:t>二进制</a:t>
              </a:r>
              <a:r>
                <a:rPr lang="en-US" altLang="zh-CN" sz="2000" b="1">
                  <a:solidFill>
                    <a:srgbClr val="800080"/>
                  </a:solidFill>
                  <a:latin typeface="宋体" panose="02010600030101010101" pitchFamily="2" charset="-122"/>
                </a:rPr>
                <a:t>)</a:t>
              </a:r>
            </a:p>
          </p:txBody>
        </p:sp>
        <p:sp>
          <p:nvSpPr>
            <p:cNvPr id="70721" name="Rectangle 12"/>
            <p:cNvSpPr>
              <a:spLocks noChangeArrowheads="1"/>
            </p:cNvSpPr>
            <p:nvPr/>
          </p:nvSpPr>
          <p:spPr bwMode="auto">
            <a:xfrm>
              <a:off x="3116" y="2682"/>
              <a:ext cx="264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800080"/>
                  </a:solidFill>
                  <a:latin typeface="宋体" panose="02010600030101010101" pitchFamily="2" charset="-122"/>
                </a:rPr>
                <a:t>        </a:t>
              </a:r>
              <a:r>
                <a:rPr lang="zh-CN" altLang="en-US" sz="2000" b="1">
                  <a:solidFill>
                    <a:srgbClr val="800080"/>
                  </a:solidFill>
                  <a:latin typeface="宋体" panose="02010600030101010101" pitchFamily="2" charset="-122"/>
                </a:rPr>
                <a:t>数据</a:t>
              </a:r>
              <a:r>
                <a:rPr lang="en-US" altLang="zh-CN" sz="2000" b="1">
                  <a:solidFill>
                    <a:srgbClr val="800080"/>
                  </a:solidFill>
                  <a:latin typeface="宋体" panose="02010600030101010101" pitchFamily="2" charset="-122"/>
                </a:rPr>
                <a:t>a (</a:t>
              </a:r>
              <a:r>
                <a:rPr lang="zh-CN" altLang="en-US" sz="2000" b="1">
                  <a:solidFill>
                    <a:srgbClr val="800080"/>
                  </a:solidFill>
                  <a:latin typeface="宋体" panose="02010600030101010101" pitchFamily="2" charset="-122"/>
                </a:rPr>
                <a:t>二进制</a:t>
              </a:r>
              <a:r>
                <a:rPr lang="en-US" altLang="zh-CN" sz="2000" b="1">
                  <a:solidFill>
                    <a:srgbClr val="800080"/>
                  </a:solidFill>
                  <a:latin typeface="宋体" panose="02010600030101010101" pitchFamily="2" charset="-122"/>
                </a:rPr>
                <a:t>)</a:t>
              </a:r>
            </a:p>
          </p:txBody>
        </p:sp>
        <p:sp>
          <p:nvSpPr>
            <p:cNvPr id="70722" name="Rectangle 14"/>
            <p:cNvSpPr>
              <a:spLocks noChangeArrowheads="1"/>
            </p:cNvSpPr>
            <p:nvPr/>
          </p:nvSpPr>
          <p:spPr bwMode="auto">
            <a:xfrm>
              <a:off x="3116" y="2432"/>
              <a:ext cx="26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chemeClr val="tx2"/>
                  </a:solidFill>
                  <a:latin typeface="宋体" panose="02010600030101010101" pitchFamily="2" charset="-122"/>
                </a:rPr>
                <a:t> </a:t>
              </a:r>
            </a:p>
          </p:txBody>
        </p:sp>
      </p:grpSp>
      <p:sp>
        <p:nvSpPr>
          <p:cNvPr id="25616" name="Rectangle 16"/>
          <p:cNvSpPr>
            <a:spLocks noChangeArrowheads="1"/>
          </p:cNvSpPr>
          <p:nvPr/>
        </p:nvSpPr>
        <p:spPr bwMode="auto">
          <a:xfrm>
            <a:off x="4946650" y="3465513"/>
            <a:ext cx="41973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chemeClr val="tx2"/>
                </a:solidFill>
                <a:latin typeface="宋体" panose="02010600030101010101" pitchFamily="2" charset="-122"/>
              </a:rPr>
              <a:t>     </a:t>
            </a:r>
            <a:r>
              <a:rPr lang="en-US" altLang="zh-CN" sz="2000" b="1">
                <a:solidFill>
                  <a:srgbClr val="800080"/>
                </a:solidFill>
                <a:latin typeface="宋体" panose="02010600030101010101" pitchFamily="2" charset="-122"/>
              </a:rPr>
              <a:t>000         ****</a:t>
            </a:r>
          </a:p>
        </p:txBody>
      </p:sp>
      <p:sp>
        <p:nvSpPr>
          <p:cNvPr id="70665" name="Rectangle 17"/>
          <p:cNvSpPr>
            <a:spLocks noChangeArrowheads="1"/>
          </p:cNvSpPr>
          <p:nvPr/>
        </p:nvSpPr>
        <p:spPr bwMode="auto">
          <a:xfrm>
            <a:off x="1828800" y="3465513"/>
            <a:ext cx="31178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chemeClr val="tx2"/>
                </a:solidFill>
                <a:latin typeface="宋体" panose="02010600030101010101" pitchFamily="2" charset="-122"/>
              </a:rPr>
              <a:t>    </a:t>
            </a:r>
            <a:r>
              <a:rPr lang="zh-CN" altLang="en-US" sz="2000" b="1">
                <a:solidFill>
                  <a:schemeClr val="tx2"/>
                </a:solidFill>
                <a:latin typeface="宋体" panose="02010600030101010101" pitchFamily="2" charset="-122"/>
              </a:rPr>
              <a:t>停止</a:t>
            </a:r>
          </a:p>
        </p:txBody>
      </p:sp>
      <p:sp>
        <p:nvSpPr>
          <p:cNvPr id="25619" name="Rectangle 19"/>
          <p:cNvSpPr>
            <a:spLocks noChangeArrowheads="1"/>
          </p:cNvSpPr>
          <p:nvPr/>
        </p:nvSpPr>
        <p:spPr bwMode="auto">
          <a:xfrm>
            <a:off x="4946650" y="3068638"/>
            <a:ext cx="419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chemeClr val="tx2"/>
                </a:solidFill>
                <a:latin typeface="宋体" panose="02010600030101010101" pitchFamily="2" charset="-122"/>
              </a:rPr>
              <a:t>     </a:t>
            </a:r>
            <a:r>
              <a:rPr lang="en-US" altLang="zh-CN" sz="2000" b="1">
                <a:solidFill>
                  <a:srgbClr val="800080"/>
                </a:solidFill>
                <a:latin typeface="宋体" panose="02010600030101010101" pitchFamily="2" charset="-122"/>
              </a:rPr>
              <a:t>111         ****</a:t>
            </a:r>
          </a:p>
        </p:txBody>
      </p:sp>
      <p:sp>
        <p:nvSpPr>
          <p:cNvPr id="70667" name="Rectangle 20"/>
          <p:cNvSpPr>
            <a:spLocks noChangeArrowheads="1"/>
          </p:cNvSpPr>
          <p:nvPr/>
        </p:nvSpPr>
        <p:spPr bwMode="auto">
          <a:xfrm>
            <a:off x="1828800" y="3068638"/>
            <a:ext cx="311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chemeClr val="tx2"/>
                </a:solidFill>
                <a:latin typeface="宋体" panose="02010600030101010101" pitchFamily="2" charset="-122"/>
              </a:rPr>
              <a:t>    </a:t>
            </a:r>
            <a:r>
              <a:rPr lang="zh-CN" altLang="en-US" sz="2000" b="1">
                <a:solidFill>
                  <a:schemeClr val="tx2"/>
                </a:solidFill>
                <a:latin typeface="宋体" panose="02010600030101010101" pitchFamily="2" charset="-122"/>
              </a:rPr>
              <a:t>打印</a:t>
            </a:r>
          </a:p>
        </p:txBody>
      </p:sp>
      <p:sp>
        <p:nvSpPr>
          <p:cNvPr id="25622" name="Rectangle 22"/>
          <p:cNvSpPr>
            <a:spLocks noChangeArrowheads="1"/>
          </p:cNvSpPr>
          <p:nvPr/>
        </p:nvSpPr>
        <p:spPr bwMode="auto">
          <a:xfrm>
            <a:off x="4946650" y="2673350"/>
            <a:ext cx="41973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chemeClr val="tx2"/>
                </a:solidFill>
                <a:latin typeface="宋体" panose="02010600030101010101" pitchFamily="2" charset="-122"/>
              </a:rPr>
              <a:t>     </a:t>
            </a:r>
            <a:r>
              <a:rPr lang="en-US" altLang="zh-CN" sz="2000" b="1">
                <a:solidFill>
                  <a:srgbClr val="800080"/>
                </a:solidFill>
                <a:latin typeface="宋体" panose="02010600030101010101" pitchFamily="2" charset="-122"/>
              </a:rPr>
              <a:t>110         1101</a:t>
            </a:r>
          </a:p>
        </p:txBody>
      </p:sp>
      <p:sp>
        <p:nvSpPr>
          <p:cNvPr id="70669" name="Rectangle 23"/>
          <p:cNvSpPr>
            <a:spLocks noChangeArrowheads="1"/>
          </p:cNvSpPr>
          <p:nvPr/>
        </p:nvSpPr>
        <p:spPr bwMode="auto">
          <a:xfrm>
            <a:off x="1828800" y="2673350"/>
            <a:ext cx="31178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chemeClr val="tx2"/>
                </a:solidFill>
                <a:latin typeface="宋体" panose="02010600030101010101" pitchFamily="2" charset="-122"/>
              </a:rPr>
              <a:t>    </a:t>
            </a:r>
            <a:r>
              <a:rPr lang="zh-CN" altLang="en-US" sz="2000" b="1">
                <a:solidFill>
                  <a:schemeClr val="tx2"/>
                </a:solidFill>
                <a:latin typeface="宋体" panose="02010600030101010101" pitchFamily="2" charset="-122"/>
              </a:rPr>
              <a:t>存数       </a:t>
            </a:r>
            <a:r>
              <a:rPr lang="en-US" altLang="zh-CN" sz="2000" b="1">
                <a:solidFill>
                  <a:schemeClr val="tx2"/>
                </a:solidFill>
                <a:latin typeface="宋体" panose="02010600030101010101" pitchFamily="2" charset="-122"/>
              </a:rPr>
              <a:t>13</a:t>
            </a:r>
          </a:p>
        </p:txBody>
      </p:sp>
      <p:sp>
        <p:nvSpPr>
          <p:cNvPr id="25625" name="Rectangle 25"/>
          <p:cNvSpPr>
            <a:spLocks noChangeArrowheads="1"/>
          </p:cNvSpPr>
          <p:nvPr/>
        </p:nvSpPr>
        <p:spPr bwMode="auto">
          <a:xfrm>
            <a:off x="4946650" y="2276475"/>
            <a:ext cx="419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chemeClr val="tx2"/>
                </a:solidFill>
                <a:latin typeface="宋体" panose="02010600030101010101" pitchFamily="2" charset="-122"/>
              </a:rPr>
              <a:t>     </a:t>
            </a:r>
            <a:r>
              <a:rPr lang="en-US" altLang="zh-CN" sz="2000" b="1">
                <a:solidFill>
                  <a:srgbClr val="800080"/>
                </a:solidFill>
                <a:latin typeface="宋体" panose="02010600030101010101" pitchFamily="2" charset="-122"/>
              </a:rPr>
              <a:t>010         1011</a:t>
            </a:r>
          </a:p>
        </p:txBody>
      </p:sp>
      <p:sp>
        <p:nvSpPr>
          <p:cNvPr id="70671" name="Rectangle 26"/>
          <p:cNvSpPr>
            <a:spLocks noChangeArrowheads="1"/>
          </p:cNvSpPr>
          <p:nvPr/>
        </p:nvSpPr>
        <p:spPr bwMode="auto">
          <a:xfrm>
            <a:off x="1828800" y="2276475"/>
            <a:ext cx="311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chemeClr val="tx2"/>
                </a:solidFill>
                <a:latin typeface="宋体" panose="02010600030101010101" pitchFamily="2" charset="-122"/>
              </a:rPr>
              <a:t>    </a:t>
            </a:r>
            <a:r>
              <a:rPr lang="zh-CN" altLang="en-US" sz="2000" b="1">
                <a:solidFill>
                  <a:schemeClr val="tx2"/>
                </a:solidFill>
                <a:latin typeface="宋体" panose="02010600030101010101" pitchFamily="2" charset="-122"/>
              </a:rPr>
              <a:t>减法       </a:t>
            </a:r>
            <a:r>
              <a:rPr lang="en-US" altLang="zh-CN" sz="2000" b="1">
                <a:solidFill>
                  <a:schemeClr val="tx2"/>
                </a:solidFill>
                <a:latin typeface="宋体" panose="02010600030101010101" pitchFamily="2" charset="-122"/>
              </a:rPr>
              <a:t>11</a:t>
            </a:r>
          </a:p>
        </p:txBody>
      </p:sp>
      <p:sp>
        <p:nvSpPr>
          <p:cNvPr id="25628" name="Rectangle 28"/>
          <p:cNvSpPr>
            <a:spLocks noChangeArrowheads="1"/>
          </p:cNvSpPr>
          <p:nvPr/>
        </p:nvSpPr>
        <p:spPr bwMode="auto">
          <a:xfrm>
            <a:off x="4946650" y="1881188"/>
            <a:ext cx="41973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chemeClr val="tx2"/>
                </a:solidFill>
                <a:latin typeface="宋体" panose="02010600030101010101" pitchFamily="2" charset="-122"/>
              </a:rPr>
              <a:t>     </a:t>
            </a:r>
            <a:r>
              <a:rPr lang="en-US" altLang="zh-CN" sz="2000" b="1">
                <a:solidFill>
                  <a:srgbClr val="800080"/>
                </a:solidFill>
                <a:latin typeface="宋体" panose="02010600030101010101" pitchFamily="2" charset="-122"/>
              </a:rPr>
              <a:t>001         1010</a:t>
            </a:r>
          </a:p>
        </p:txBody>
      </p:sp>
      <p:sp>
        <p:nvSpPr>
          <p:cNvPr id="70673" name="Rectangle 29"/>
          <p:cNvSpPr>
            <a:spLocks noChangeArrowheads="1"/>
          </p:cNvSpPr>
          <p:nvPr/>
        </p:nvSpPr>
        <p:spPr bwMode="auto">
          <a:xfrm>
            <a:off x="1828800" y="1881188"/>
            <a:ext cx="31178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chemeClr val="tx2"/>
                </a:solidFill>
                <a:latin typeface="宋体" panose="02010600030101010101" pitchFamily="2" charset="-122"/>
              </a:rPr>
              <a:t>    </a:t>
            </a:r>
            <a:r>
              <a:rPr lang="zh-CN" altLang="en-US" sz="2000" b="1">
                <a:solidFill>
                  <a:schemeClr val="tx2"/>
                </a:solidFill>
                <a:latin typeface="宋体" panose="02010600030101010101" pitchFamily="2" charset="-122"/>
              </a:rPr>
              <a:t>加法       </a:t>
            </a:r>
            <a:r>
              <a:rPr lang="en-US" altLang="zh-CN" sz="2000" b="1">
                <a:solidFill>
                  <a:schemeClr val="tx2"/>
                </a:solidFill>
                <a:latin typeface="宋体" panose="02010600030101010101" pitchFamily="2" charset="-122"/>
              </a:rPr>
              <a:t>10</a:t>
            </a:r>
          </a:p>
        </p:txBody>
      </p:sp>
      <p:sp>
        <p:nvSpPr>
          <p:cNvPr id="25631" name="Rectangle 31"/>
          <p:cNvSpPr>
            <a:spLocks noChangeArrowheads="1"/>
          </p:cNvSpPr>
          <p:nvPr/>
        </p:nvSpPr>
        <p:spPr bwMode="auto">
          <a:xfrm>
            <a:off x="4946650" y="1484313"/>
            <a:ext cx="419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chemeClr val="tx2"/>
                </a:solidFill>
                <a:latin typeface="宋体" panose="02010600030101010101" pitchFamily="2" charset="-122"/>
              </a:rPr>
              <a:t>     </a:t>
            </a:r>
            <a:r>
              <a:rPr lang="en-US" altLang="zh-CN" sz="2000" b="1">
                <a:solidFill>
                  <a:srgbClr val="800080"/>
                </a:solidFill>
                <a:latin typeface="宋体" panose="02010600030101010101" pitchFamily="2" charset="-122"/>
              </a:rPr>
              <a:t>011         1100</a:t>
            </a:r>
          </a:p>
        </p:txBody>
      </p:sp>
      <p:sp>
        <p:nvSpPr>
          <p:cNvPr id="70675" name="Rectangle 32"/>
          <p:cNvSpPr>
            <a:spLocks noChangeArrowheads="1"/>
          </p:cNvSpPr>
          <p:nvPr/>
        </p:nvSpPr>
        <p:spPr bwMode="auto">
          <a:xfrm>
            <a:off x="1828800" y="1484313"/>
            <a:ext cx="311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chemeClr val="tx2"/>
                </a:solidFill>
                <a:latin typeface="宋体" panose="02010600030101010101" pitchFamily="2" charset="-122"/>
              </a:rPr>
              <a:t>    </a:t>
            </a:r>
            <a:r>
              <a:rPr lang="zh-CN" altLang="en-US" sz="2000" b="1">
                <a:solidFill>
                  <a:schemeClr val="tx2"/>
                </a:solidFill>
                <a:latin typeface="宋体" panose="02010600030101010101" pitchFamily="2" charset="-122"/>
              </a:rPr>
              <a:t>乘法       </a:t>
            </a:r>
            <a:r>
              <a:rPr lang="en-US" altLang="zh-CN" sz="2000" b="1">
                <a:solidFill>
                  <a:schemeClr val="tx2"/>
                </a:solidFill>
                <a:latin typeface="宋体" panose="02010600030101010101" pitchFamily="2" charset="-122"/>
              </a:rPr>
              <a:t>12</a:t>
            </a:r>
          </a:p>
        </p:txBody>
      </p:sp>
      <p:sp>
        <p:nvSpPr>
          <p:cNvPr id="25634" name="Rectangle 34"/>
          <p:cNvSpPr>
            <a:spLocks noChangeArrowheads="1"/>
          </p:cNvSpPr>
          <p:nvPr/>
        </p:nvSpPr>
        <p:spPr bwMode="auto">
          <a:xfrm>
            <a:off x="4946650" y="1089025"/>
            <a:ext cx="41973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chemeClr val="tx2"/>
                </a:solidFill>
                <a:latin typeface="宋体" panose="02010600030101010101" pitchFamily="2" charset="-122"/>
              </a:rPr>
              <a:t>     </a:t>
            </a:r>
            <a:r>
              <a:rPr lang="en-US" altLang="zh-CN" sz="2000" b="1">
                <a:solidFill>
                  <a:srgbClr val="800080"/>
                </a:solidFill>
                <a:latin typeface="宋体" panose="02010600030101010101" pitchFamily="2" charset="-122"/>
              </a:rPr>
              <a:t>101         1001</a:t>
            </a:r>
          </a:p>
        </p:txBody>
      </p:sp>
      <p:sp>
        <p:nvSpPr>
          <p:cNvPr id="70677" name="Rectangle 35"/>
          <p:cNvSpPr>
            <a:spLocks noChangeArrowheads="1"/>
          </p:cNvSpPr>
          <p:nvPr/>
        </p:nvSpPr>
        <p:spPr bwMode="auto">
          <a:xfrm>
            <a:off x="1828800" y="1089025"/>
            <a:ext cx="31178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chemeClr val="tx2"/>
                </a:solidFill>
                <a:latin typeface="宋体" panose="02010600030101010101" pitchFamily="2" charset="-122"/>
              </a:rPr>
              <a:t>    </a:t>
            </a:r>
            <a:r>
              <a:rPr lang="zh-CN" altLang="en-US" sz="2000" b="1">
                <a:solidFill>
                  <a:schemeClr val="tx2"/>
                </a:solidFill>
                <a:latin typeface="宋体" panose="02010600030101010101" pitchFamily="2" charset="-122"/>
              </a:rPr>
              <a:t>取数        </a:t>
            </a:r>
            <a:r>
              <a:rPr lang="en-US" altLang="zh-CN" sz="2000" b="1">
                <a:solidFill>
                  <a:schemeClr val="tx2"/>
                </a:solidFill>
                <a:latin typeface="宋体" panose="02010600030101010101" pitchFamily="2" charset="-122"/>
              </a:rPr>
              <a:t>9</a:t>
            </a:r>
          </a:p>
        </p:txBody>
      </p:sp>
      <p:grpSp>
        <p:nvGrpSpPr>
          <p:cNvPr id="70678" name="Group 36"/>
          <p:cNvGrpSpPr>
            <a:grpSpLocks/>
          </p:cNvGrpSpPr>
          <p:nvPr/>
        </p:nvGrpSpPr>
        <p:grpSpPr bwMode="auto">
          <a:xfrm>
            <a:off x="1828800" y="692150"/>
            <a:ext cx="7315200" cy="396875"/>
            <a:chOff x="930" y="436"/>
            <a:chExt cx="4608" cy="250"/>
          </a:xfrm>
        </p:grpSpPr>
        <p:sp>
          <p:nvSpPr>
            <p:cNvPr id="70715" name="Rectangle 37"/>
            <p:cNvSpPr>
              <a:spLocks noChangeArrowheads="1"/>
            </p:cNvSpPr>
            <p:nvPr/>
          </p:nvSpPr>
          <p:spPr bwMode="auto">
            <a:xfrm>
              <a:off x="2894" y="436"/>
              <a:ext cx="26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rgbClr val="800080"/>
                  </a:solidFill>
                  <a:latin typeface="宋体" panose="02010600030101010101" pitchFamily="2" charset="-122"/>
                </a:rPr>
                <a:t>存储器</a:t>
              </a:r>
            </a:p>
          </p:txBody>
        </p:sp>
        <p:sp>
          <p:nvSpPr>
            <p:cNvPr id="70716" name="Rectangle 38"/>
            <p:cNvSpPr>
              <a:spLocks noChangeArrowheads="1"/>
            </p:cNvSpPr>
            <p:nvPr/>
          </p:nvSpPr>
          <p:spPr bwMode="auto">
            <a:xfrm>
              <a:off x="930" y="436"/>
              <a:ext cx="19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A50021"/>
                  </a:solidFill>
                  <a:latin typeface="宋体" panose="02010600030101010101" pitchFamily="2" charset="-122"/>
                </a:rPr>
                <a:t>        </a:t>
              </a:r>
              <a:r>
                <a:rPr lang="zh-CN" altLang="en-US" sz="2000" b="1">
                  <a:solidFill>
                    <a:srgbClr val="A50021"/>
                  </a:solidFill>
                  <a:latin typeface="宋体" panose="02010600030101010101" pitchFamily="2" charset="-122"/>
                </a:rPr>
                <a:t>指令</a:t>
              </a:r>
            </a:p>
          </p:txBody>
        </p:sp>
      </p:grpSp>
      <p:grpSp>
        <p:nvGrpSpPr>
          <p:cNvPr id="70679" name="Group 39"/>
          <p:cNvGrpSpPr>
            <a:grpSpLocks/>
          </p:cNvGrpSpPr>
          <p:nvPr/>
        </p:nvGrpSpPr>
        <p:grpSpPr bwMode="auto">
          <a:xfrm>
            <a:off x="603250" y="692150"/>
            <a:ext cx="1225550" cy="5545138"/>
            <a:chOff x="158" y="436"/>
            <a:chExt cx="772" cy="3493"/>
          </a:xfrm>
        </p:grpSpPr>
        <p:sp>
          <p:nvSpPr>
            <p:cNvPr id="70700" name="Rectangle 40"/>
            <p:cNvSpPr>
              <a:spLocks noChangeArrowheads="1"/>
            </p:cNvSpPr>
            <p:nvPr/>
          </p:nvSpPr>
          <p:spPr bwMode="auto">
            <a:xfrm>
              <a:off x="158" y="3680"/>
              <a:ext cx="77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13</a:t>
              </a:r>
            </a:p>
          </p:txBody>
        </p:sp>
        <p:sp>
          <p:nvSpPr>
            <p:cNvPr id="70701" name="Rectangle 41"/>
            <p:cNvSpPr>
              <a:spLocks noChangeArrowheads="1"/>
            </p:cNvSpPr>
            <p:nvPr/>
          </p:nvSpPr>
          <p:spPr bwMode="auto">
            <a:xfrm>
              <a:off x="158" y="3430"/>
              <a:ext cx="7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12</a:t>
              </a:r>
            </a:p>
          </p:txBody>
        </p:sp>
        <p:sp>
          <p:nvSpPr>
            <p:cNvPr id="70702" name="Rectangle 42"/>
            <p:cNvSpPr>
              <a:spLocks noChangeArrowheads="1"/>
            </p:cNvSpPr>
            <p:nvPr/>
          </p:nvSpPr>
          <p:spPr bwMode="auto">
            <a:xfrm>
              <a:off x="158" y="3181"/>
              <a:ext cx="77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11</a:t>
              </a:r>
            </a:p>
          </p:txBody>
        </p:sp>
        <p:sp>
          <p:nvSpPr>
            <p:cNvPr id="70703" name="Rectangle 43"/>
            <p:cNvSpPr>
              <a:spLocks noChangeArrowheads="1"/>
            </p:cNvSpPr>
            <p:nvPr/>
          </p:nvSpPr>
          <p:spPr bwMode="auto">
            <a:xfrm>
              <a:off x="158" y="2931"/>
              <a:ext cx="7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10</a:t>
              </a:r>
            </a:p>
          </p:txBody>
        </p:sp>
        <p:sp>
          <p:nvSpPr>
            <p:cNvPr id="70704" name="Rectangle 44"/>
            <p:cNvSpPr>
              <a:spLocks noChangeArrowheads="1"/>
            </p:cNvSpPr>
            <p:nvPr/>
          </p:nvSpPr>
          <p:spPr bwMode="auto">
            <a:xfrm>
              <a:off x="158" y="2682"/>
              <a:ext cx="77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9</a:t>
              </a:r>
            </a:p>
          </p:txBody>
        </p:sp>
        <p:sp>
          <p:nvSpPr>
            <p:cNvPr id="70705" name="Rectangle 45"/>
            <p:cNvSpPr>
              <a:spLocks noChangeArrowheads="1"/>
            </p:cNvSpPr>
            <p:nvPr/>
          </p:nvSpPr>
          <p:spPr bwMode="auto">
            <a:xfrm>
              <a:off x="158" y="2432"/>
              <a:ext cx="7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rgbClr val="A50021"/>
                  </a:solidFill>
                  <a:latin typeface="宋体" panose="02010600030101010101" pitchFamily="2" charset="-122"/>
                </a:rPr>
                <a:t>数据地址</a:t>
              </a:r>
            </a:p>
          </p:txBody>
        </p:sp>
        <p:sp>
          <p:nvSpPr>
            <p:cNvPr id="70706" name="Rectangle 46"/>
            <p:cNvSpPr>
              <a:spLocks noChangeArrowheads="1"/>
            </p:cNvSpPr>
            <p:nvPr/>
          </p:nvSpPr>
          <p:spPr bwMode="auto">
            <a:xfrm>
              <a:off x="158" y="2183"/>
              <a:ext cx="77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7</a:t>
              </a:r>
            </a:p>
          </p:txBody>
        </p:sp>
        <p:sp>
          <p:nvSpPr>
            <p:cNvPr id="70707" name="Rectangle 47"/>
            <p:cNvSpPr>
              <a:spLocks noChangeArrowheads="1"/>
            </p:cNvSpPr>
            <p:nvPr/>
          </p:nvSpPr>
          <p:spPr bwMode="auto">
            <a:xfrm>
              <a:off x="158" y="1933"/>
              <a:ext cx="7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6</a:t>
              </a:r>
            </a:p>
          </p:txBody>
        </p:sp>
        <p:sp>
          <p:nvSpPr>
            <p:cNvPr id="70708" name="Rectangle 48"/>
            <p:cNvSpPr>
              <a:spLocks noChangeArrowheads="1"/>
            </p:cNvSpPr>
            <p:nvPr/>
          </p:nvSpPr>
          <p:spPr bwMode="auto">
            <a:xfrm>
              <a:off x="158" y="1684"/>
              <a:ext cx="77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5</a:t>
              </a:r>
            </a:p>
          </p:txBody>
        </p:sp>
        <p:sp>
          <p:nvSpPr>
            <p:cNvPr id="70709" name="Rectangle 49"/>
            <p:cNvSpPr>
              <a:spLocks noChangeArrowheads="1"/>
            </p:cNvSpPr>
            <p:nvPr/>
          </p:nvSpPr>
          <p:spPr bwMode="auto">
            <a:xfrm>
              <a:off x="158" y="1434"/>
              <a:ext cx="7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4</a:t>
              </a:r>
            </a:p>
          </p:txBody>
        </p:sp>
        <p:sp>
          <p:nvSpPr>
            <p:cNvPr id="70710" name="Rectangle 50"/>
            <p:cNvSpPr>
              <a:spLocks noChangeArrowheads="1"/>
            </p:cNvSpPr>
            <p:nvPr/>
          </p:nvSpPr>
          <p:spPr bwMode="auto">
            <a:xfrm>
              <a:off x="158" y="1185"/>
              <a:ext cx="77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3</a:t>
              </a:r>
            </a:p>
          </p:txBody>
        </p:sp>
        <p:sp>
          <p:nvSpPr>
            <p:cNvPr id="70711" name="Rectangle 51"/>
            <p:cNvSpPr>
              <a:spLocks noChangeArrowheads="1"/>
            </p:cNvSpPr>
            <p:nvPr/>
          </p:nvSpPr>
          <p:spPr bwMode="auto">
            <a:xfrm>
              <a:off x="158" y="935"/>
              <a:ext cx="7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2</a:t>
              </a:r>
            </a:p>
          </p:txBody>
        </p:sp>
        <p:sp>
          <p:nvSpPr>
            <p:cNvPr id="70712" name="Rectangle 52"/>
            <p:cNvSpPr>
              <a:spLocks noChangeArrowheads="1"/>
            </p:cNvSpPr>
            <p:nvPr/>
          </p:nvSpPr>
          <p:spPr bwMode="auto">
            <a:xfrm>
              <a:off x="158" y="686"/>
              <a:ext cx="77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chemeClr val="tx2"/>
                  </a:solidFill>
                  <a:latin typeface="宋体" panose="02010600030101010101" pitchFamily="2" charset="-122"/>
                </a:rPr>
                <a:t>1</a:t>
              </a:r>
            </a:p>
          </p:txBody>
        </p:sp>
        <p:sp>
          <p:nvSpPr>
            <p:cNvPr id="70713" name="Rectangle 53"/>
            <p:cNvSpPr>
              <a:spLocks noChangeArrowheads="1"/>
            </p:cNvSpPr>
            <p:nvPr/>
          </p:nvSpPr>
          <p:spPr bwMode="auto">
            <a:xfrm>
              <a:off x="158" y="436"/>
              <a:ext cx="7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rgbClr val="A50021"/>
                  </a:solidFill>
                  <a:latin typeface="宋体" panose="02010600030101010101" pitchFamily="2" charset="-122"/>
                </a:rPr>
                <a:t>指令地址</a:t>
              </a:r>
            </a:p>
          </p:txBody>
        </p:sp>
        <p:sp>
          <p:nvSpPr>
            <p:cNvPr id="70714" name="Line 54"/>
            <p:cNvSpPr>
              <a:spLocks noChangeShapeType="1"/>
            </p:cNvSpPr>
            <p:nvPr/>
          </p:nvSpPr>
          <p:spPr bwMode="auto">
            <a:xfrm>
              <a:off x="930" y="436"/>
              <a:ext cx="0" cy="34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680" name="Group 55"/>
          <p:cNvGrpSpPr>
            <a:grpSpLocks/>
          </p:cNvGrpSpPr>
          <p:nvPr/>
        </p:nvGrpSpPr>
        <p:grpSpPr bwMode="auto">
          <a:xfrm>
            <a:off x="352425" y="692150"/>
            <a:ext cx="8540750" cy="5545138"/>
            <a:chOff x="158" y="436"/>
            <a:chExt cx="5380" cy="3493"/>
          </a:xfrm>
        </p:grpSpPr>
        <p:sp>
          <p:nvSpPr>
            <p:cNvPr id="70682" name="Line 56"/>
            <p:cNvSpPr>
              <a:spLocks noChangeShapeType="1"/>
            </p:cNvSpPr>
            <p:nvPr/>
          </p:nvSpPr>
          <p:spPr bwMode="auto">
            <a:xfrm>
              <a:off x="158" y="436"/>
              <a:ext cx="538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3" name="Line 57"/>
            <p:cNvSpPr>
              <a:spLocks noChangeShapeType="1"/>
            </p:cNvSpPr>
            <p:nvPr/>
          </p:nvSpPr>
          <p:spPr bwMode="auto">
            <a:xfrm>
              <a:off x="2894" y="436"/>
              <a:ext cx="0" cy="3493"/>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4" name="Line 58"/>
            <p:cNvSpPr>
              <a:spLocks noChangeShapeType="1"/>
            </p:cNvSpPr>
            <p:nvPr/>
          </p:nvSpPr>
          <p:spPr bwMode="auto">
            <a:xfrm>
              <a:off x="158" y="686"/>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5" name="Line 59"/>
            <p:cNvSpPr>
              <a:spLocks noChangeShapeType="1"/>
            </p:cNvSpPr>
            <p:nvPr/>
          </p:nvSpPr>
          <p:spPr bwMode="auto">
            <a:xfrm>
              <a:off x="158" y="935"/>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6" name="Line 60"/>
            <p:cNvSpPr>
              <a:spLocks noChangeShapeType="1"/>
            </p:cNvSpPr>
            <p:nvPr/>
          </p:nvSpPr>
          <p:spPr bwMode="auto">
            <a:xfrm>
              <a:off x="158" y="1185"/>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7" name="Line 61"/>
            <p:cNvSpPr>
              <a:spLocks noChangeShapeType="1"/>
            </p:cNvSpPr>
            <p:nvPr/>
          </p:nvSpPr>
          <p:spPr bwMode="auto">
            <a:xfrm>
              <a:off x="158" y="1434"/>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8" name="Line 62"/>
            <p:cNvSpPr>
              <a:spLocks noChangeShapeType="1"/>
            </p:cNvSpPr>
            <p:nvPr/>
          </p:nvSpPr>
          <p:spPr bwMode="auto">
            <a:xfrm>
              <a:off x="158" y="1684"/>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9" name="Line 63"/>
            <p:cNvSpPr>
              <a:spLocks noChangeShapeType="1"/>
            </p:cNvSpPr>
            <p:nvPr/>
          </p:nvSpPr>
          <p:spPr bwMode="auto">
            <a:xfrm>
              <a:off x="158" y="1933"/>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0" name="Line 64"/>
            <p:cNvSpPr>
              <a:spLocks noChangeShapeType="1"/>
            </p:cNvSpPr>
            <p:nvPr/>
          </p:nvSpPr>
          <p:spPr bwMode="auto">
            <a:xfrm>
              <a:off x="158" y="2183"/>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1" name="Line 65"/>
            <p:cNvSpPr>
              <a:spLocks noChangeShapeType="1"/>
            </p:cNvSpPr>
            <p:nvPr/>
          </p:nvSpPr>
          <p:spPr bwMode="auto">
            <a:xfrm>
              <a:off x="158" y="2432"/>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2" name="Line 66"/>
            <p:cNvSpPr>
              <a:spLocks noChangeShapeType="1"/>
            </p:cNvSpPr>
            <p:nvPr/>
          </p:nvSpPr>
          <p:spPr bwMode="auto">
            <a:xfrm>
              <a:off x="158" y="2682"/>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3" name="Line 67"/>
            <p:cNvSpPr>
              <a:spLocks noChangeShapeType="1"/>
            </p:cNvSpPr>
            <p:nvPr/>
          </p:nvSpPr>
          <p:spPr bwMode="auto">
            <a:xfrm>
              <a:off x="158" y="2931"/>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4" name="Line 68"/>
            <p:cNvSpPr>
              <a:spLocks noChangeShapeType="1"/>
            </p:cNvSpPr>
            <p:nvPr/>
          </p:nvSpPr>
          <p:spPr bwMode="auto">
            <a:xfrm>
              <a:off x="158" y="3181"/>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5" name="Line 69"/>
            <p:cNvSpPr>
              <a:spLocks noChangeShapeType="1"/>
            </p:cNvSpPr>
            <p:nvPr/>
          </p:nvSpPr>
          <p:spPr bwMode="auto">
            <a:xfrm>
              <a:off x="158" y="3430"/>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6" name="Line 70"/>
            <p:cNvSpPr>
              <a:spLocks noChangeShapeType="1"/>
            </p:cNvSpPr>
            <p:nvPr/>
          </p:nvSpPr>
          <p:spPr bwMode="auto">
            <a:xfrm>
              <a:off x="158" y="436"/>
              <a:ext cx="0" cy="3493"/>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7" name="Line 71"/>
            <p:cNvSpPr>
              <a:spLocks noChangeShapeType="1"/>
            </p:cNvSpPr>
            <p:nvPr/>
          </p:nvSpPr>
          <p:spPr bwMode="auto">
            <a:xfrm>
              <a:off x="5538" y="436"/>
              <a:ext cx="0" cy="3493"/>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8" name="Line 72"/>
            <p:cNvSpPr>
              <a:spLocks noChangeShapeType="1"/>
            </p:cNvSpPr>
            <p:nvPr/>
          </p:nvSpPr>
          <p:spPr bwMode="auto">
            <a:xfrm>
              <a:off x="158" y="3680"/>
              <a:ext cx="53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9" name="Line 73"/>
            <p:cNvSpPr>
              <a:spLocks noChangeShapeType="1"/>
            </p:cNvSpPr>
            <p:nvPr/>
          </p:nvSpPr>
          <p:spPr bwMode="auto">
            <a:xfrm>
              <a:off x="158" y="3929"/>
              <a:ext cx="538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0681" name="Text Box 74"/>
          <p:cNvSpPr txBox="1">
            <a:spLocks noChangeArrowheads="1"/>
          </p:cNvSpPr>
          <p:nvPr/>
        </p:nvSpPr>
        <p:spPr bwMode="auto">
          <a:xfrm>
            <a:off x="2987675" y="3860800"/>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000" b="1">
                <a:solidFill>
                  <a:srgbClr val="A50021"/>
                </a:solidFill>
              </a:rPr>
              <a:t>数据</a:t>
            </a:r>
          </a:p>
        </p:txBody>
      </p:sp>
    </p:spTree>
  </p:cSld>
  <p:clrMapOvr>
    <a:masterClrMapping/>
  </p:clrMapOvr>
  <p:transition spd="med">
    <p:blinds/>
    <p:sndAc>
      <p:stSnd>
        <p:snd r:embed="rId2" name="幻灯机.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34"/>
                                        </p:tgtEl>
                                        <p:attrNameLst>
                                          <p:attrName>style.visibility</p:attrName>
                                        </p:attrNameLst>
                                      </p:cBhvr>
                                      <p:to>
                                        <p:strVal val="visible"/>
                                      </p:to>
                                    </p:set>
                                    <p:animEffect transition="in" filter="blinds(horizontal)">
                                      <p:cBhvr>
                                        <p:cTn id="12" dur="500"/>
                                        <p:tgtEl>
                                          <p:spTgt spid="256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31"/>
                                        </p:tgtEl>
                                        <p:attrNameLst>
                                          <p:attrName>style.visibility</p:attrName>
                                        </p:attrNameLst>
                                      </p:cBhvr>
                                      <p:to>
                                        <p:strVal val="visible"/>
                                      </p:to>
                                    </p:set>
                                    <p:animEffect transition="in" filter="blinds(horizontal)">
                                      <p:cBhvr>
                                        <p:cTn id="17" dur="500"/>
                                        <p:tgtEl>
                                          <p:spTgt spid="256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628"/>
                                        </p:tgtEl>
                                        <p:attrNameLst>
                                          <p:attrName>style.visibility</p:attrName>
                                        </p:attrNameLst>
                                      </p:cBhvr>
                                      <p:to>
                                        <p:strVal val="visible"/>
                                      </p:to>
                                    </p:set>
                                    <p:animEffect transition="in" filter="blinds(horizontal)">
                                      <p:cBhvr>
                                        <p:cTn id="22" dur="500"/>
                                        <p:tgtEl>
                                          <p:spTgt spid="256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625"/>
                                        </p:tgtEl>
                                        <p:attrNameLst>
                                          <p:attrName>style.visibility</p:attrName>
                                        </p:attrNameLst>
                                      </p:cBhvr>
                                      <p:to>
                                        <p:strVal val="visible"/>
                                      </p:to>
                                    </p:set>
                                    <p:animEffect transition="in" filter="blinds(horizontal)">
                                      <p:cBhvr>
                                        <p:cTn id="27" dur="500"/>
                                        <p:tgtEl>
                                          <p:spTgt spid="256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622"/>
                                        </p:tgtEl>
                                        <p:attrNameLst>
                                          <p:attrName>style.visibility</p:attrName>
                                        </p:attrNameLst>
                                      </p:cBhvr>
                                      <p:to>
                                        <p:strVal val="visible"/>
                                      </p:to>
                                    </p:set>
                                    <p:animEffect transition="in" filter="blinds(horizontal)">
                                      <p:cBhvr>
                                        <p:cTn id="32" dur="500"/>
                                        <p:tgtEl>
                                          <p:spTgt spid="2562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5619"/>
                                        </p:tgtEl>
                                        <p:attrNameLst>
                                          <p:attrName>style.visibility</p:attrName>
                                        </p:attrNameLst>
                                      </p:cBhvr>
                                      <p:to>
                                        <p:strVal val="visible"/>
                                      </p:to>
                                    </p:set>
                                    <p:animEffect transition="in" filter="blinds(horizontal)">
                                      <p:cBhvr>
                                        <p:cTn id="37" dur="500"/>
                                        <p:tgtEl>
                                          <p:spTgt spid="256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5616"/>
                                        </p:tgtEl>
                                        <p:attrNameLst>
                                          <p:attrName>style.visibility</p:attrName>
                                        </p:attrNameLst>
                                      </p:cBhvr>
                                      <p:to>
                                        <p:strVal val="visible"/>
                                      </p:to>
                                    </p:set>
                                    <p:animEffect transition="in" filter="blinds(horizontal)">
                                      <p:cBhvr>
                                        <p:cTn id="42" dur="500"/>
                                        <p:tgtEl>
                                          <p:spTgt spid="25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6" grpId="0"/>
      <p:bldP spid="25619" grpId="0"/>
      <p:bldP spid="25622" grpId="0"/>
      <p:bldP spid="25625" grpId="0"/>
      <p:bldP spid="25628" grpId="0"/>
      <p:bldP spid="25631" grpId="0"/>
      <p:bldP spid="2563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09A47178-E16E-451D-A7C8-B38EFFE098CE}" type="slidenum">
              <a:rPr lang="en-US" altLang="zh-CN" dirty="0" smtClean="0"/>
              <a:pPr>
                <a:defRPr/>
              </a:pPr>
              <a:t>51</a:t>
            </a:fld>
            <a:endParaRPr lang="en-US" altLang="zh-CN" smtClean="0"/>
          </a:p>
        </p:txBody>
      </p:sp>
      <p:sp>
        <p:nvSpPr>
          <p:cNvPr id="71683" name="Rectangle 2"/>
          <p:cNvSpPr>
            <a:spLocks noGrp="1" noChangeArrowheads="1"/>
          </p:cNvSpPr>
          <p:nvPr>
            <p:ph type="title"/>
          </p:nvPr>
        </p:nvSpPr>
        <p:spPr>
          <a:xfrm>
            <a:off x="457200" y="122238"/>
            <a:ext cx="7543800" cy="858837"/>
          </a:xfrm>
        </p:spPr>
        <p:txBody>
          <a:bodyPr/>
          <a:lstStyle/>
          <a:p>
            <a:pPr eaLnBrk="1" hangingPunct="1"/>
            <a:r>
              <a:rPr lang="en-US" altLang="zh-CN" smtClean="0"/>
              <a:t>1.3</a:t>
            </a:r>
            <a:r>
              <a:rPr lang="zh-CN" altLang="en-US" smtClean="0"/>
              <a:t>计算机的硬件</a:t>
            </a:r>
          </a:p>
        </p:txBody>
      </p:sp>
      <p:sp>
        <p:nvSpPr>
          <p:cNvPr id="71684" name="Rectangle 3"/>
          <p:cNvSpPr>
            <a:spLocks noGrp="1" noChangeArrowheads="1"/>
          </p:cNvSpPr>
          <p:nvPr>
            <p:ph idx="1"/>
          </p:nvPr>
        </p:nvSpPr>
        <p:spPr>
          <a:xfrm>
            <a:off x="468313" y="1125538"/>
            <a:ext cx="8229600" cy="4411662"/>
          </a:xfrm>
        </p:spPr>
        <p:txBody>
          <a:bodyPr/>
          <a:lstStyle/>
          <a:p>
            <a:pPr eaLnBrk="1" hangingPunct="1">
              <a:lnSpc>
                <a:spcPct val="110000"/>
              </a:lnSpc>
              <a:buFont typeface="Wingdings" panose="05000000000000000000" pitchFamily="2" charset="2"/>
              <a:buNone/>
            </a:pPr>
            <a:r>
              <a:rPr lang="zh-CN" altLang="en-US" sz="2600" smtClean="0"/>
              <a:t>七、控制器的基本任务</a:t>
            </a:r>
            <a:endParaRPr lang="zh-CN" altLang="en-US" smtClean="0"/>
          </a:p>
          <a:p>
            <a:pPr eaLnBrk="1" hangingPunct="1">
              <a:lnSpc>
                <a:spcPct val="110000"/>
              </a:lnSpc>
              <a:buClr>
                <a:schemeClr val="accent2"/>
              </a:buClr>
            </a:pPr>
            <a:r>
              <a:rPr lang="zh-CN" altLang="en-US" sz="2600" smtClean="0"/>
              <a:t>控制器的基本任务：按照一定的顺序一条接着一条取指令、指令译码、执行指令。取指周期和执行周期</a:t>
            </a:r>
          </a:p>
          <a:p>
            <a:pPr eaLnBrk="1" hangingPunct="1">
              <a:lnSpc>
                <a:spcPct val="110000"/>
              </a:lnSpc>
              <a:spcBef>
                <a:spcPts val="1200"/>
              </a:spcBef>
              <a:buClr>
                <a:schemeClr val="accent2"/>
              </a:buClr>
            </a:pPr>
            <a:r>
              <a:rPr lang="zh-CN" altLang="en-US" sz="2400" smtClean="0"/>
              <a:t>控制器完全可以区分开哪些是指令字，哪些是数据字。一般来讲，取指周期中从内存读出的信息流是指令流，它流向控制器；而在执行器周期中从内存读出的信息流是数据流，它由内存流向运算器。</a:t>
            </a:r>
          </a:p>
        </p:txBody>
      </p:sp>
      <p:pic>
        <p:nvPicPr>
          <p:cNvPr id="71685" name="Picture 4" descr="1a6">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050" y="4437063"/>
            <a:ext cx="4824413"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0E839D02-E535-43EF-AE60-B1D907CDBD9F}" type="slidenum">
              <a:rPr lang="en-US" altLang="zh-CN" dirty="0" smtClean="0"/>
              <a:pPr>
                <a:defRPr/>
              </a:pPr>
              <a:t>52</a:t>
            </a:fld>
            <a:endParaRPr lang="en-US" altLang="zh-CN" smtClean="0"/>
          </a:p>
        </p:txBody>
      </p:sp>
      <p:sp>
        <p:nvSpPr>
          <p:cNvPr id="72707" name="Rectangle 2"/>
          <p:cNvSpPr>
            <a:spLocks noGrp="1" noChangeArrowheads="1"/>
          </p:cNvSpPr>
          <p:nvPr>
            <p:ph type="title"/>
          </p:nvPr>
        </p:nvSpPr>
        <p:spPr>
          <a:xfrm>
            <a:off x="457200" y="122238"/>
            <a:ext cx="7543800" cy="785812"/>
          </a:xfrm>
        </p:spPr>
        <p:txBody>
          <a:bodyPr/>
          <a:lstStyle/>
          <a:p>
            <a:pPr eaLnBrk="1" hangingPunct="1"/>
            <a:r>
              <a:rPr lang="en-US" altLang="zh-CN" smtClean="0"/>
              <a:t>1.3</a:t>
            </a:r>
            <a:r>
              <a:rPr lang="zh-CN" altLang="en-US" smtClean="0"/>
              <a:t>计算机的硬件</a:t>
            </a:r>
          </a:p>
        </p:txBody>
      </p:sp>
      <p:sp>
        <p:nvSpPr>
          <p:cNvPr id="72708" name="Rectangle 3"/>
          <p:cNvSpPr>
            <a:spLocks noGrp="1" noChangeArrowheads="1"/>
          </p:cNvSpPr>
          <p:nvPr>
            <p:ph idx="1"/>
          </p:nvPr>
        </p:nvSpPr>
        <p:spPr>
          <a:xfrm>
            <a:off x="457200" y="1052513"/>
            <a:ext cx="8229600" cy="5653087"/>
          </a:xfrm>
        </p:spPr>
        <p:txBody>
          <a:bodyPr/>
          <a:lstStyle/>
          <a:p>
            <a:pPr eaLnBrk="1" hangingPunct="1">
              <a:buFont typeface="Wingdings" panose="05000000000000000000" pitchFamily="2" charset="2"/>
              <a:buNone/>
            </a:pPr>
            <a:r>
              <a:rPr lang="zh-CN" altLang="en-US" sz="2600" smtClean="0"/>
              <a:t>八、适配器与</a:t>
            </a:r>
            <a:r>
              <a:rPr lang="en-US" altLang="zh-CN" sz="2600" smtClean="0"/>
              <a:t>I/O</a:t>
            </a:r>
            <a:r>
              <a:rPr lang="zh-CN" altLang="en-US" sz="2600" smtClean="0"/>
              <a:t>设备</a:t>
            </a:r>
          </a:p>
          <a:p>
            <a:pPr eaLnBrk="1" hangingPunct="1">
              <a:spcBef>
                <a:spcPts val="1200"/>
              </a:spcBef>
            </a:pPr>
            <a:r>
              <a:rPr lang="zh-CN" altLang="en-US" sz="2400" smtClean="0"/>
              <a:t>输入设备：</a:t>
            </a:r>
            <a:r>
              <a:rPr lang="zh-CN" altLang="en-US" sz="2600" smtClean="0"/>
              <a:t>把人们所熟悉的某种信息形式变换为机器内部所能接收和识别的二进制信息形式</a:t>
            </a:r>
          </a:p>
          <a:p>
            <a:pPr eaLnBrk="1" hangingPunct="1">
              <a:spcBef>
                <a:spcPts val="1200"/>
              </a:spcBef>
            </a:pPr>
            <a:r>
              <a:rPr lang="zh-CN" altLang="en-US" sz="2600" smtClean="0"/>
              <a:t>输出设备：把计算机处理的结果变换为人或其他机器设备所能接收和识别的信息形式</a:t>
            </a:r>
          </a:p>
          <a:p>
            <a:pPr eaLnBrk="1" hangingPunct="1">
              <a:spcBef>
                <a:spcPts val="1200"/>
              </a:spcBef>
            </a:pPr>
            <a:r>
              <a:rPr lang="zh-CN" altLang="en-US" sz="2600" smtClean="0"/>
              <a:t>适配器：它使得被连接的外围设备通过系统总线与主机进行联系，以便使主机和外围设备并行协调地工作</a:t>
            </a:r>
          </a:p>
          <a:p>
            <a:pPr eaLnBrk="1" hangingPunct="1">
              <a:spcBef>
                <a:spcPts val="1200"/>
              </a:spcBef>
            </a:pPr>
            <a:r>
              <a:rPr lang="zh-CN" altLang="en-US" sz="2600" smtClean="0"/>
              <a:t>总线：构成计算机系统的骨架，是多个系统部件之间进行数据传送的公共通路。</a:t>
            </a:r>
          </a:p>
          <a:p>
            <a:pPr eaLnBrk="1" hangingPunct="1">
              <a:spcBef>
                <a:spcPts val="1200"/>
              </a:spcBef>
              <a:buFont typeface="Wingdings" panose="05000000000000000000" pitchFamily="2" charset="2"/>
              <a:buNone/>
            </a:pPr>
            <a:r>
              <a:rPr lang="zh-CN" altLang="en-US" sz="2600" smtClean="0"/>
              <a:t>		总之，现代电子计算机是由运算器、存储器、控制器、适配器、总线和输入</a:t>
            </a:r>
            <a:r>
              <a:rPr lang="en-US" altLang="zh-CN" sz="2600" smtClean="0"/>
              <a:t>/</a:t>
            </a:r>
            <a:r>
              <a:rPr lang="zh-CN" altLang="en-US" sz="2600" smtClean="0"/>
              <a:t>输出设备组成的。这也是人们常说的计算机硬件。</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日期占位符 4"/>
          <p:cNvSpPr>
            <a:spLocks noGrp="1" noChangeArrowheads="1"/>
          </p:cNvSpPr>
          <p:nvPr>
            <p:ph type="dt" sz="quarter" idx="4294967295"/>
          </p:nvPr>
        </p:nvSpPr>
        <p:spPr bwMode="auto">
          <a:xfrm>
            <a:off x="4572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D0637EA8-9AC5-4A80-A818-11927CC45A10}" type="datetime1">
              <a:rPr lang="zh-CN" altLang="en-US"/>
              <a:pPr>
                <a:buFont typeface="Arial" panose="020B0604020202020204" pitchFamily="34" charset="0"/>
                <a:buNone/>
              </a:pPr>
              <a:t>2021-3-1</a:t>
            </a:fld>
            <a:endParaRPr lang="zh-CN" altLang="en-US"/>
          </a:p>
        </p:txBody>
      </p:sp>
      <p:sp>
        <p:nvSpPr>
          <p:cNvPr id="58370" name="灯片编号占位符 6"/>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1D01A1A8-6016-47B6-9CD1-42998B016A68}" type="slidenum">
              <a:rPr lang="en-US" altLang="zh-CN" dirty="0" smtClean="0"/>
              <a:pPr>
                <a:defRPr/>
              </a:pPr>
              <a:t>53</a:t>
            </a:fld>
            <a:endParaRPr lang="en-US" altLang="zh-CN" smtClean="0"/>
          </a:p>
        </p:txBody>
      </p:sp>
      <p:sp>
        <p:nvSpPr>
          <p:cNvPr id="74756" name="Rectangle 2"/>
          <p:cNvSpPr>
            <a:spLocks noGrp="1" noChangeArrowheads="1"/>
          </p:cNvSpPr>
          <p:nvPr>
            <p:ph type="title"/>
          </p:nvPr>
        </p:nvSpPr>
        <p:spPr/>
        <p:txBody>
          <a:bodyPr/>
          <a:lstStyle/>
          <a:p>
            <a:pPr eaLnBrk="1" hangingPunct="1"/>
            <a:r>
              <a:rPr lang="zh-CN" altLang="en-US" smtClean="0"/>
              <a:t>（小结）</a:t>
            </a:r>
          </a:p>
        </p:txBody>
      </p:sp>
      <p:sp>
        <p:nvSpPr>
          <p:cNvPr id="74757" name="Rectangle 3"/>
          <p:cNvSpPr>
            <a:spLocks noGrp="1" noChangeArrowheads="1"/>
          </p:cNvSpPr>
          <p:nvPr>
            <p:ph type="body" sz="half" idx="1"/>
          </p:nvPr>
        </p:nvSpPr>
        <p:spPr>
          <a:xfrm>
            <a:off x="684213" y="1557338"/>
            <a:ext cx="4038600" cy="4411662"/>
          </a:xfrm>
        </p:spPr>
        <p:txBody>
          <a:bodyPr/>
          <a:lstStyle/>
          <a:p>
            <a:pPr marL="571500" indent="-571500" eaLnBrk="1" hangingPunct="1">
              <a:buFont typeface="Wingdings" panose="05000000000000000000" pitchFamily="2" charset="2"/>
              <a:buNone/>
            </a:pPr>
            <a:r>
              <a:rPr lang="zh-CN" altLang="en-US" sz="2600" smtClean="0"/>
              <a:t>冯</a:t>
            </a:r>
            <a:r>
              <a:rPr lang="en-US" altLang="zh-CN" sz="2600" smtClean="0"/>
              <a:t>·</a:t>
            </a:r>
            <a:r>
              <a:rPr lang="zh-CN" altLang="en-US" sz="2600" smtClean="0"/>
              <a:t>诺依曼型计算机</a:t>
            </a:r>
          </a:p>
        </p:txBody>
      </p:sp>
      <p:sp>
        <p:nvSpPr>
          <p:cNvPr id="74758" name="AutoShape 4"/>
          <p:cNvSpPr>
            <a:spLocks noChangeAspect="1" noChangeArrowheads="1" noTextEdit="1"/>
          </p:cNvSpPr>
          <p:nvPr/>
        </p:nvSpPr>
        <p:spPr bwMode="auto">
          <a:xfrm>
            <a:off x="1835150" y="2420938"/>
            <a:ext cx="6049963"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59" name="Rectangle 5"/>
          <p:cNvSpPr>
            <a:spLocks noChangeArrowheads="1"/>
          </p:cNvSpPr>
          <p:nvPr/>
        </p:nvSpPr>
        <p:spPr bwMode="auto">
          <a:xfrm>
            <a:off x="3262313" y="6034088"/>
            <a:ext cx="15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a:p>
        </p:txBody>
      </p:sp>
      <p:sp>
        <p:nvSpPr>
          <p:cNvPr id="74760" name="Rectangle 6"/>
          <p:cNvSpPr>
            <a:spLocks noChangeArrowheads="1"/>
          </p:cNvSpPr>
          <p:nvPr/>
        </p:nvSpPr>
        <p:spPr bwMode="auto">
          <a:xfrm>
            <a:off x="3548063" y="6018213"/>
            <a:ext cx="15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a:p>
        </p:txBody>
      </p:sp>
      <p:sp>
        <p:nvSpPr>
          <p:cNvPr id="74761" name="Rectangle 7"/>
          <p:cNvSpPr>
            <a:spLocks noChangeArrowheads="1"/>
          </p:cNvSpPr>
          <p:nvPr/>
        </p:nvSpPr>
        <p:spPr bwMode="auto">
          <a:xfrm>
            <a:off x="3984625" y="6034088"/>
            <a:ext cx="15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a:p>
        </p:txBody>
      </p:sp>
      <p:grpSp>
        <p:nvGrpSpPr>
          <p:cNvPr id="74762" name="Group 8"/>
          <p:cNvGrpSpPr>
            <a:grpSpLocks/>
          </p:cNvGrpSpPr>
          <p:nvPr/>
        </p:nvGrpSpPr>
        <p:grpSpPr bwMode="auto">
          <a:xfrm>
            <a:off x="3968750" y="2606675"/>
            <a:ext cx="1260475" cy="520700"/>
            <a:chOff x="2427" y="1493"/>
            <a:chExt cx="709" cy="293"/>
          </a:xfrm>
        </p:grpSpPr>
        <p:sp>
          <p:nvSpPr>
            <p:cNvPr id="74839" name="Freeform 9"/>
            <p:cNvSpPr>
              <a:spLocks noChangeArrowheads="1"/>
            </p:cNvSpPr>
            <p:nvPr/>
          </p:nvSpPr>
          <p:spPr bwMode="auto">
            <a:xfrm>
              <a:off x="3107" y="1493"/>
              <a:ext cx="29" cy="293"/>
            </a:xfrm>
            <a:custGeom>
              <a:avLst/>
              <a:gdLst>
                <a:gd name="T0" fmla="*/ 0 w 29"/>
                <a:gd name="T1" fmla="*/ 293 h 293"/>
                <a:gd name="T2" fmla="*/ 0 w 29"/>
                <a:gd name="T3" fmla="*/ 28 h 293"/>
                <a:gd name="T4" fmla="*/ 29 w 29"/>
                <a:gd name="T5" fmla="*/ 0 h 293"/>
                <a:gd name="T6" fmla="*/ 29 w 29"/>
                <a:gd name="T7" fmla="*/ 265 h 293"/>
                <a:gd name="T8" fmla="*/ 0 w 29"/>
                <a:gd name="T9" fmla="*/ 293 h 2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293">
                  <a:moveTo>
                    <a:pt x="0" y="293"/>
                  </a:moveTo>
                  <a:lnTo>
                    <a:pt x="0" y="28"/>
                  </a:lnTo>
                  <a:lnTo>
                    <a:pt x="29" y="0"/>
                  </a:lnTo>
                  <a:lnTo>
                    <a:pt x="29" y="265"/>
                  </a:lnTo>
                  <a:lnTo>
                    <a:pt x="0" y="293"/>
                  </a:lnTo>
                  <a:close/>
                </a:path>
              </a:pathLst>
            </a:custGeom>
            <a:solidFill>
              <a:srgbClr val="E0B3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840" name="Freeform 10"/>
            <p:cNvSpPr>
              <a:spLocks noChangeArrowheads="1"/>
            </p:cNvSpPr>
            <p:nvPr/>
          </p:nvSpPr>
          <p:spPr bwMode="auto">
            <a:xfrm>
              <a:off x="2427" y="1493"/>
              <a:ext cx="709" cy="28"/>
            </a:xfrm>
            <a:custGeom>
              <a:avLst/>
              <a:gdLst>
                <a:gd name="T0" fmla="*/ 680 w 709"/>
                <a:gd name="T1" fmla="*/ 28 h 28"/>
                <a:gd name="T2" fmla="*/ 0 w 709"/>
                <a:gd name="T3" fmla="*/ 28 h 28"/>
                <a:gd name="T4" fmla="*/ 28 w 709"/>
                <a:gd name="T5" fmla="*/ 0 h 28"/>
                <a:gd name="T6" fmla="*/ 709 w 709"/>
                <a:gd name="T7" fmla="*/ 0 h 28"/>
                <a:gd name="T8" fmla="*/ 680 w 709"/>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9" h="28">
                  <a:moveTo>
                    <a:pt x="680" y="28"/>
                  </a:moveTo>
                  <a:lnTo>
                    <a:pt x="0" y="28"/>
                  </a:lnTo>
                  <a:lnTo>
                    <a:pt x="28" y="0"/>
                  </a:lnTo>
                  <a:lnTo>
                    <a:pt x="709" y="0"/>
                  </a:lnTo>
                  <a:lnTo>
                    <a:pt x="680" y="28"/>
                  </a:lnTo>
                  <a:close/>
                </a:path>
              </a:pathLst>
            </a:custGeom>
            <a:solidFill>
              <a:srgbClr val="977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841" name="Rectangle 11"/>
            <p:cNvSpPr>
              <a:spLocks noChangeArrowheads="1"/>
            </p:cNvSpPr>
            <p:nvPr/>
          </p:nvSpPr>
          <p:spPr bwMode="auto">
            <a:xfrm>
              <a:off x="2427" y="1521"/>
              <a:ext cx="680" cy="265"/>
            </a:xfrm>
            <a:prstGeom prst="rect">
              <a:avLst/>
            </a:prstGeom>
            <a:solidFill>
              <a:srgbClr val="C39C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sp>
        <p:nvSpPr>
          <p:cNvPr id="74763" name="Rectangle 12"/>
          <p:cNvSpPr>
            <a:spLocks noChangeArrowheads="1"/>
          </p:cNvSpPr>
          <p:nvPr/>
        </p:nvSpPr>
        <p:spPr bwMode="auto">
          <a:xfrm>
            <a:off x="4221163" y="2722563"/>
            <a:ext cx="6461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700">
                <a:solidFill>
                  <a:srgbClr val="000000"/>
                </a:solidFill>
                <a:latin typeface="宋体" panose="02010600030101010101" pitchFamily="2" charset="-122"/>
              </a:rPr>
              <a:t>存储器</a:t>
            </a:r>
            <a:endParaRPr lang="zh-CN" altLang="en-US"/>
          </a:p>
        </p:txBody>
      </p:sp>
      <p:grpSp>
        <p:nvGrpSpPr>
          <p:cNvPr id="74764" name="Group 13"/>
          <p:cNvGrpSpPr>
            <a:grpSpLocks/>
          </p:cNvGrpSpPr>
          <p:nvPr/>
        </p:nvGrpSpPr>
        <p:grpSpPr bwMode="auto">
          <a:xfrm>
            <a:off x="5849938" y="2722563"/>
            <a:ext cx="857250" cy="1917700"/>
            <a:chOff x="3485" y="1559"/>
            <a:chExt cx="482" cy="1078"/>
          </a:xfrm>
        </p:grpSpPr>
        <p:sp>
          <p:nvSpPr>
            <p:cNvPr id="74836" name="Freeform 14"/>
            <p:cNvSpPr>
              <a:spLocks noChangeArrowheads="1"/>
            </p:cNvSpPr>
            <p:nvPr/>
          </p:nvSpPr>
          <p:spPr bwMode="auto">
            <a:xfrm>
              <a:off x="3939" y="1559"/>
              <a:ext cx="28" cy="1078"/>
            </a:xfrm>
            <a:custGeom>
              <a:avLst/>
              <a:gdLst>
                <a:gd name="T0" fmla="*/ 0 w 28"/>
                <a:gd name="T1" fmla="*/ 1078 h 1078"/>
                <a:gd name="T2" fmla="*/ 0 w 28"/>
                <a:gd name="T3" fmla="*/ 28 h 1078"/>
                <a:gd name="T4" fmla="*/ 28 w 28"/>
                <a:gd name="T5" fmla="*/ 0 h 1078"/>
                <a:gd name="T6" fmla="*/ 28 w 28"/>
                <a:gd name="T7" fmla="*/ 1049 h 1078"/>
                <a:gd name="T8" fmla="*/ 0 w 28"/>
                <a:gd name="T9" fmla="*/ 1078 h 1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1078">
                  <a:moveTo>
                    <a:pt x="0" y="1078"/>
                  </a:moveTo>
                  <a:lnTo>
                    <a:pt x="0" y="28"/>
                  </a:lnTo>
                  <a:lnTo>
                    <a:pt x="28" y="0"/>
                  </a:lnTo>
                  <a:lnTo>
                    <a:pt x="28" y="1049"/>
                  </a:lnTo>
                  <a:lnTo>
                    <a:pt x="0" y="1078"/>
                  </a:lnTo>
                  <a:close/>
                </a:path>
              </a:pathLst>
            </a:custGeom>
            <a:solidFill>
              <a:srgbClr val="E0E0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837" name="Freeform 15"/>
            <p:cNvSpPr>
              <a:spLocks noChangeArrowheads="1"/>
            </p:cNvSpPr>
            <p:nvPr/>
          </p:nvSpPr>
          <p:spPr bwMode="auto">
            <a:xfrm>
              <a:off x="3485" y="1559"/>
              <a:ext cx="482" cy="28"/>
            </a:xfrm>
            <a:custGeom>
              <a:avLst/>
              <a:gdLst>
                <a:gd name="T0" fmla="*/ 454 w 482"/>
                <a:gd name="T1" fmla="*/ 28 h 28"/>
                <a:gd name="T2" fmla="*/ 0 w 482"/>
                <a:gd name="T3" fmla="*/ 28 h 28"/>
                <a:gd name="T4" fmla="*/ 29 w 482"/>
                <a:gd name="T5" fmla="*/ 0 h 28"/>
                <a:gd name="T6" fmla="*/ 482 w 482"/>
                <a:gd name="T7" fmla="*/ 0 h 28"/>
                <a:gd name="T8" fmla="*/ 454 w 482"/>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2" h="28">
                  <a:moveTo>
                    <a:pt x="454" y="28"/>
                  </a:moveTo>
                  <a:lnTo>
                    <a:pt x="0" y="28"/>
                  </a:lnTo>
                  <a:lnTo>
                    <a:pt x="29" y="0"/>
                  </a:lnTo>
                  <a:lnTo>
                    <a:pt x="482" y="0"/>
                  </a:lnTo>
                  <a:lnTo>
                    <a:pt x="454" y="28"/>
                  </a:lnTo>
                  <a:close/>
                </a:path>
              </a:pathLst>
            </a:custGeom>
            <a:solidFill>
              <a:srgbClr val="9797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838" name="Rectangle 16"/>
            <p:cNvSpPr>
              <a:spLocks noChangeArrowheads="1"/>
            </p:cNvSpPr>
            <p:nvPr/>
          </p:nvSpPr>
          <p:spPr bwMode="auto">
            <a:xfrm>
              <a:off x="3485" y="1587"/>
              <a:ext cx="454" cy="1050"/>
            </a:xfrm>
            <a:prstGeom prst="rect">
              <a:avLst/>
            </a:prstGeom>
            <a:solidFill>
              <a:srgbClr val="C3C3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sp>
        <p:nvSpPr>
          <p:cNvPr id="74765" name="Rectangle 17"/>
          <p:cNvSpPr>
            <a:spLocks noChangeArrowheads="1"/>
          </p:cNvSpPr>
          <p:nvPr/>
        </p:nvSpPr>
        <p:spPr bwMode="auto">
          <a:xfrm>
            <a:off x="6018213" y="3413125"/>
            <a:ext cx="4318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700">
                <a:solidFill>
                  <a:srgbClr val="000000"/>
                </a:solidFill>
                <a:latin typeface="宋体" panose="02010600030101010101" pitchFamily="2" charset="-122"/>
              </a:rPr>
              <a:t>输出</a:t>
            </a:r>
            <a:endParaRPr lang="zh-CN" altLang="en-US"/>
          </a:p>
        </p:txBody>
      </p:sp>
      <p:grpSp>
        <p:nvGrpSpPr>
          <p:cNvPr id="74766" name="Group 18"/>
          <p:cNvGrpSpPr>
            <a:grpSpLocks/>
          </p:cNvGrpSpPr>
          <p:nvPr/>
        </p:nvGrpSpPr>
        <p:grpSpPr bwMode="auto">
          <a:xfrm>
            <a:off x="2624138" y="2722563"/>
            <a:ext cx="857250" cy="1917700"/>
            <a:chOff x="1671" y="1559"/>
            <a:chExt cx="482" cy="1078"/>
          </a:xfrm>
        </p:grpSpPr>
        <p:sp>
          <p:nvSpPr>
            <p:cNvPr id="74833" name="Freeform 19"/>
            <p:cNvSpPr>
              <a:spLocks noChangeArrowheads="1"/>
            </p:cNvSpPr>
            <p:nvPr/>
          </p:nvSpPr>
          <p:spPr bwMode="auto">
            <a:xfrm>
              <a:off x="2124" y="1559"/>
              <a:ext cx="29" cy="1078"/>
            </a:xfrm>
            <a:custGeom>
              <a:avLst/>
              <a:gdLst>
                <a:gd name="T0" fmla="*/ 0 w 29"/>
                <a:gd name="T1" fmla="*/ 1078 h 1078"/>
                <a:gd name="T2" fmla="*/ 0 w 29"/>
                <a:gd name="T3" fmla="*/ 28 h 1078"/>
                <a:gd name="T4" fmla="*/ 29 w 29"/>
                <a:gd name="T5" fmla="*/ 0 h 1078"/>
                <a:gd name="T6" fmla="*/ 29 w 29"/>
                <a:gd name="T7" fmla="*/ 1049 h 1078"/>
                <a:gd name="T8" fmla="*/ 0 w 29"/>
                <a:gd name="T9" fmla="*/ 1078 h 1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1078">
                  <a:moveTo>
                    <a:pt x="0" y="1078"/>
                  </a:moveTo>
                  <a:lnTo>
                    <a:pt x="0" y="28"/>
                  </a:lnTo>
                  <a:lnTo>
                    <a:pt x="29" y="0"/>
                  </a:lnTo>
                  <a:lnTo>
                    <a:pt x="29" y="1049"/>
                  </a:lnTo>
                  <a:lnTo>
                    <a:pt x="0" y="1078"/>
                  </a:lnTo>
                  <a:close/>
                </a:path>
              </a:pathLst>
            </a:custGeom>
            <a:solidFill>
              <a:srgbClr val="E0E0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834" name="Freeform 20"/>
            <p:cNvSpPr>
              <a:spLocks noChangeArrowheads="1"/>
            </p:cNvSpPr>
            <p:nvPr/>
          </p:nvSpPr>
          <p:spPr bwMode="auto">
            <a:xfrm>
              <a:off x="1671" y="1559"/>
              <a:ext cx="482" cy="28"/>
            </a:xfrm>
            <a:custGeom>
              <a:avLst/>
              <a:gdLst>
                <a:gd name="T0" fmla="*/ 453 w 482"/>
                <a:gd name="T1" fmla="*/ 28 h 28"/>
                <a:gd name="T2" fmla="*/ 0 w 482"/>
                <a:gd name="T3" fmla="*/ 28 h 28"/>
                <a:gd name="T4" fmla="*/ 28 w 482"/>
                <a:gd name="T5" fmla="*/ 0 h 28"/>
                <a:gd name="T6" fmla="*/ 482 w 482"/>
                <a:gd name="T7" fmla="*/ 0 h 28"/>
                <a:gd name="T8" fmla="*/ 453 w 482"/>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2" h="28">
                  <a:moveTo>
                    <a:pt x="453" y="28"/>
                  </a:moveTo>
                  <a:lnTo>
                    <a:pt x="0" y="28"/>
                  </a:lnTo>
                  <a:lnTo>
                    <a:pt x="28" y="0"/>
                  </a:lnTo>
                  <a:lnTo>
                    <a:pt x="482" y="0"/>
                  </a:lnTo>
                  <a:lnTo>
                    <a:pt x="453" y="28"/>
                  </a:lnTo>
                  <a:close/>
                </a:path>
              </a:pathLst>
            </a:custGeom>
            <a:solidFill>
              <a:srgbClr val="9797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835" name="Rectangle 21"/>
            <p:cNvSpPr>
              <a:spLocks noChangeArrowheads="1"/>
            </p:cNvSpPr>
            <p:nvPr/>
          </p:nvSpPr>
          <p:spPr bwMode="auto">
            <a:xfrm>
              <a:off x="1671" y="1587"/>
              <a:ext cx="453" cy="1050"/>
            </a:xfrm>
            <a:prstGeom prst="rect">
              <a:avLst/>
            </a:prstGeom>
            <a:solidFill>
              <a:srgbClr val="C3C3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sp>
        <p:nvSpPr>
          <p:cNvPr id="74767" name="Rectangle 22"/>
          <p:cNvSpPr>
            <a:spLocks noChangeArrowheads="1"/>
          </p:cNvSpPr>
          <p:nvPr/>
        </p:nvSpPr>
        <p:spPr bwMode="auto">
          <a:xfrm>
            <a:off x="2790825" y="3413125"/>
            <a:ext cx="4318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700">
                <a:solidFill>
                  <a:srgbClr val="000000"/>
                </a:solidFill>
                <a:latin typeface="宋体" panose="02010600030101010101" pitchFamily="2" charset="-122"/>
              </a:rPr>
              <a:t>输入</a:t>
            </a:r>
            <a:endParaRPr lang="zh-CN" altLang="en-US"/>
          </a:p>
        </p:txBody>
      </p:sp>
      <p:grpSp>
        <p:nvGrpSpPr>
          <p:cNvPr id="74768" name="Group 23"/>
          <p:cNvGrpSpPr>
            <a:grpSpLocks/>
          </p:cNvGrpSpPr>
          <p:nvPr/>
        </p:nvGrpSpPr>
        <p:grpSpPr bwMode="auto">
          <a:xfrm>
            <a:off x="3968750" y="3429000"/>
            <a:ext cx="1260475" cy="520700"/>
            <a:chOff x="2427" y="1956"/>
            <a:chExt cx="709" cy="293"/>
          </a:xfrm>
        </p:grpSpPr>
        <p:sp>
          <p:nvSpPr>
            <p:cNvPr id="74830" name="Freeform 24"/>
            <p:cNvSpPr>
              <a:spLocks noChangeArrowheads="1"/>
            </p:cNvSpPr>
            <p:nvPr/>
          </p:nvSpPr>
          <p:spPr bwMode="auto">
            <a:xfrm>
              <a:off x="3107" y="1956"/>
              <a:ext cx="29" cy="293"/>
            </a:xfrm>
            <a:custGeom>
              <a:avLst/>
              <a:gdLst>
                <a:gd name="T0" fmla="*/ 0 w 29"/>
                <a:gd name="T1" fmla="*/ 293 h 293"/>
                <a:gd name="T2" fmla="*/ 0 w 29"/>
                <a:gd name="T3" fmla="*/ 28 h 293"/>
                <a:gd name="T4" fmla="*/ 29 w 29"/>
                <a:gd name="T5" fmla="*/ 0 h 293"/>
                <a:gd name="T6" fmla="*/ 29 w 29"/>
                <a:gd name="T7" fmla="*/ 265 h 293"/>
                <a:gd name="T8" fmla="*/ 0 w 29"/>
                <a:gd name="T9" fmla="*/ 293 h 2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293">
                  <a:moveTo>
                    <a:pt x="0" y="293"/>
                  </a:moveTo>
                  <a:lnTo>
                    <a:pt x="0" y="28"/>
                  </a:lnTo>
                  <a:lnTo>
                    <a:pt x="29" y="0"/>
                  </a:lnTo>
                  <a:lnTo>
                    <a:pt x="29" y="265"/>
                  </a:lnTo>
                  <a:lnTo>
                    <a:pt x="0" y="293"/>
                  </a:lnTo>
                  <a:close/>
                </a:path>
              </a:pathLst>
            </a:custGeom>
            <a:solidFill>
              <a:srgbClr val="B3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831" name="Freeform 25"/>
            <p:cNvSpPr>
              <a:spLocks noChangeArrowheads="1"/>
            </p:cNvSpPr>
            <p:nvPr/>
          </p:nvSpPr>
          <p:spPr bwMode="auto">
            <a:xfrm>
              <a:off x="2427" y="1956"/>
              <a:ext cx="709" cy="28"/>
            </a:xfrm>
            <a:custGeom>
              <a:avLst/>
              <a:gdLst>
                <a:gd name="T0" fmla="*/ 680 w 709"/>
                <a:gd name="T1" fmla="*/ 28 h 28"/>
                <a:gd name="T2" fmla="*/ 0 w 709"/>
                <a:gd name="T3" fmla="*/ 28 h 28"/>
                <a:gd name="T4" fmla="*/ 28 w 709"/>
                <a:gd name="T5" fmla="*/ 0 h 28"/>
                <a:gd name="T6" fmla="*/ 709 w 709"/>
                <a:gd name="T7" fmla="*/ 0 h 28"/>
                <a:gd name="T8" fmla="*/ 680 w 709"/>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9" h="28">
                  <a:moveTo>
                    <a:pt x="680" y="28"/>
                  </a:moveTo>
                  <a:lnTo>
                    <a:pt x="0" y="28"/>
                  </a:lnTo>
                  <a:lnTo>
                    <a:pt x="28" y="0"/>
                  </a:lnTo>
                  <a:lnTo>
                    <a:pt x="709" y="0"/>
                  </a:lnTo>
                  <a:lnTo>
                    <a:pt x="680" y="28"/>
                  </a:lnTo>
                  <a:close/>
                </a:path>
              </a:pathLst>
            </a:custGeom>
            <a:solidFill>
              <a:srgbClr val="7997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832" name="Rectangle 26"/>
            <p:cNvSpPr>
              <a:spLocks noChangeArrowheads="1"/>
            </p:cNvSpPr>
            <p:nvPr/>
          </p:nvSpPr>
          <p:spPr bwMode="auto">
            <a:xfrm>
              <a:off x="2427" y="1984"/>
              <a:ext cx="680" cy="265"/>
            </a:xfrm>
            <a:prstGeom prst="rect">
              <a:avLst/>
            </a:prstGeom>
            <a:solidFill>
              <a:srgbClr val="9CC3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sp>
        <p:nvSpPr>
          <p:cNvPr id="74769" name="Rectangle 27"/>
          <p:cNvSpPr>
            <a:spLocks noChangeArrowheads="1"/>
          </p:cNvSpPr>
          <p:nvPr/>
        </p:nvSpPr>
        <p:spPr bwMode="auto">
          <a:xfrm>
            <a:off x="4221163" y="3546475"/>
            <a:ext cx="646112"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700">
                <a:solidFill>
                  <a:srgbClr val="000000"/>
                </a:solidFill>
                <a:latin typeface="宋体" panose="02010600030101010101" pitchFamily="2" charset="-122"/>
              </a:rPr>
              <a:t>运算器</a:t>
            </a:r>
            <a:endParaRPr lang="zh-CN" altLang="en-US"/>
          </a:p>
        </p:txBody>
      </p:sp>
      <p:grpSp>
        <p:nvGrpSpPr>
          <p:cNvPr id="74770" name="Group 28"/>
          <p:cNvGrpSpPr>
            <a:grpSpLocks/>
          </p:cNvGrpSpPr>
          <p:nvPr/>
        </p:nvGrpSpPr>
        <p:grpSpPr bwMode="auto">
          <a:xfrm>
            <a:off x="3968750" y="4252913"/>
            <a:ext cx="1260475" cy="520700"/>
            <a:chOff x="2427" y="2419"/>
            <a:chExt cx="709" cy="293"/>
          </a:xfrm>
        </p:grpSpPr>
        <p:sp>
          <p:nvSpPr>
            <p:cNvPr id="74827" name="Freeform 29"/>
            <p:cNvSpPr>
              <a:spLocks noChangeArrowheads="1"/>
            </p:cNvSpPr>
            <p:nvPr/>
          </p:nvSpPr>
          <p:spPr bwMode="auto">
            <a:xfrm>
              <a:off x="3107" y="2419"/>
              <a:ext cx="29" cy="293"/>
            </a:xfrm>
            <a:custGeom>
              <a:avLst/>
              <a:gdLst>
                <a:gd name="T0" fmla="*/ 0 w 29"/>
                <a:gd name="T1" fmla="*/ 293 h 293"/>
                <a:gd name="T2" fmla="*/ 0 w 29"/>
                <a:gd name="T3" fmla="*/ 29 h 293"/>
                <a:gd name="T4" fmla="*/ 29 w 29"/>
                <a:gd name="T5" fmla="*/ 0 h 293"/>
                <a:gd name="T6" fmla="*/ 29 w 29"/>
                <a:gd name="T7" fmla="*/ 265 h 293"/>
                <a:gd name="T8" fmla="*/ 0 w 29"/>
                <a:gd name="T9" fmla="*/ 293 h 2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293">
                  <a:moveTo>
                    <a:pt x="0" y="293"/>
                  </a:moveTo>
                  <a:lnTo>
                    <a:pt x="0" y="29"/>
                  </a:lnTo>
                  <a:lnTo>
                    <a:pt x="29" y="0"/>
                  </a:lnTo>
                  <a:lnTo>
                    <a:pt x="29" y="265"/>
                  </a:lnTo>
                  <a:lnTo>
                    <a:pt x="0" y="293"/>
                  </a:lnTo>
                  <a:close/>
                </a:path>
              </a:pathLst>
            </a:custGeom>
            <a:solidFill>
              <a:srgbClr val="B3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828" name="Freeform 30"/>
            <p:cNvSpPr>
              <a:spLocks noChangeArrowheads="1"/>
            </p:cNvSpPr>
            <p:nvPr/>
          </p:nvSpPr>
          <p:spPr bwMode="auto">
            <a:xfrm>
              <a:off x="2427" y="2419"/>
              <a:ext cx="709" cy="29"/>
            </a:xfrm>
            <a:custGeom>
              <a:avLst/>
              <a:gdLst>
                <a:gd name="T0" fmla="*/ 680 w 709"/>
                <a:gd name="T1" fmla="*/ 29 h 29"/>
                <a:gd name="T2" fmla="*/ 0 w 709"/>
                <a:gd name="T3" fmla="*/ 29 h 29"/>
                <a:gd name="T4" fmla="*/ 28 w 709"/>
                <a:gd name="T5" fmla="*/ 0 h 29"/>
                <a:gd name="T6" fmla="*/ 709 w 709"/>
                <a:gd name="T7" fmla="*/ 0 h 29"/>
                <a:gd name="T8" fmla="*/ 680 w 709"/>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9" h="29">
                  <a:moveTo>
                    <a:pt x="680" y="29"/>
                  </a:moveTo>
                  <a:lnTo>
                    <a:pt x="0" y="29"/>
                  </a:lnTo>
                  <a:lnTo>
                    <a:pt x="28" y="0"/>
                  </a:lnTo>
                  <a:lnTo>
                    <a:pt x="709" y="0"/>
                  </a:lnTo>
                  <a:lnTo>
                    <a:pt x="680" y="29"/>
                  </a:lnTo>
                  <a:close/>
                </a:path>
              </a:pathLst>
            </a:custGeom>
            <a:solidFill>
              <a:srgbClr val="7997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829" name="Rectangle 31"/>
            <p:cNvSpPr>
              <a:spLocks noChangeArrowheads="1"/>
            </p:cNvSpPr>
            <p:nvPr/>
          </p:nvSpPr>
          <p:spPr bwMode="auto">
            <a:xfrm>
              <a:off x="2427" y="2448"/>
              <a:ext cx="680" cy="264"/>
            </a:xfrm>
            <a:prstGeom prst="rect">
              <a:avLst/>
            </a:prstGeom>
            <a:solidFill>
              <a:srgbClr val="9CC3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sp>
        <p:nvSpPr>
          <p:cNvPr id="74771" name="Rectangle 32"/>
          <p:cNvSpPr>
            <a:spLocks noChangeArrowheads="1"/>
          </p:cNvSpPr>
          <p:nvPr/>
        </p:nvSpPr>
        <p:spPr bwMode="auto">
          <a:xfrm>
            <a:off x="4221163" y="4370388"/>
            <a:ext cx="6461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700">
                <a:solidFill>
                  <a:srgbClr val="000000"/>
                </a:solidFill>
                <a:latin typeface="宋体" panose="02010600030101010101" pitchFamily="2" charset="-122"/>
              </a:rPr>
              <a:t>控制器</a:t>
            </a:r>
            <a:endParaRPr lang="zh-CN" altLang="en-US"/>
          </a:p>
        </p:txBody>
      </p:sp>
      <p:sp>
        <p:nvSpPr>
          <p:cNvPr id="74772" name="Rectangle 33"/>
          <p:cNvSpPr>
            <a:spLocks noChangeArrowheads="1"/>
          </p:cNvSpPr>
          <p:nvPr/>
        </p:nvSpPr>
        <p:spPr bwMode="auto">
          <a:xfrm>
            <a:off x="3027363" y="4891088"/>
            <a:ext cx="122555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74773" name="Rectangle 34"/>
          <p:cNvSpPr>
            <a:spLocks noChangeArrowheads="1"/>
          </p:cNvSpPr>
          <p:nvPr/>
        </p:nvSpPr>
        <p:spPr bwMode="auto">
          <a:xfrm>
            <a:off x="3144838" y="4941888"/>
            <a:ext cx="8636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700">
                <a:solidFill>
                  <a:srgbClr val="000000"/>
                </a:solidFill>
                <a:latin typeface="宋体" panose="02010600030101010101" pitchFamily="2" charset="-122"/>
              </a:rPr>
              <a:t>数据信号</a:t>
            </a:r>
            <a:endParaRPr lang="zh-CN" altLang="en-US"/>
          </a:p>
        </p:txBody>
      </p:sp>
      <p:sp>
        <p:nvSpPr>
          <p:cNvPr id="74774" name="Rectangle 35"/>
          <p:cNvSpPr>
            <a:spLocks noChangeArrowheads="1"/>
          </p:cNvSpPr>
          <p:nvPr/>
        </p:nvSpPr>
        <p:spPr bwMode="auto">
          <a:xfrm>
            <a:off x="3027363" y="5245100"/>
            <a:ext cx="12255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74775" name="Rectangle 36"/>
          <p:cNvSpPr>
            <a:spLocks noChangeArrowheads="1"/>
          </p:cNvSpPr>
          <p:nvPr/>
        </p:nvSpPr>
        <p:spPr bwMode="auto">
          <a:xfrm>
            <a:off x="3144838" y="5294313"/>
            <a:ext cx="8636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700">
                <a:solidFill>
                  <a:srgbClr val="000000"/>
                </a:solidFill>
                <a:latin typeface="宋体" panose="02010600030101010101" pitchFamily="2" charset="-122"/>
              </a:rPr>
              <a:t>控制信号</a:t>
            </a:r>
            <a:endParaRPr lang="zh-CN" altLang="en-US"/>
          </a:p>
        </p:txBody>
      </p:sp>
      <p:grpSp>
        <p:nvGrpSpPr>
          <p:cNvPr id="74776" name="Group 37"/>
          <p:cNvGrpSpPr>
            <a:grpSpLocks/>
          </p:cNvGrpSpPr>
          <p:nvPr/>
        </p:nvGrpSpPr>
        <p:grpSpPr bwMode="auto">
          <a:xfrm>
            <a:off x="3429000" y="3663950"/>
            <a:ext cx="539750" cy="119063"/>
            <a:chOff x="2124" y="2088"/>
            <a:chExt cx="303" cy="67"/>
          </a:xfrm>
        </p:grpSpPr>
        <p:sp>
          <p:nvSpPr>
            <p:cNvPr id="74825" name="Line 38"/>
            <p:cNvSpPr>
              <a:spLocks noChangeShapeType="1"/>
            </p:cNvSpPr>
            <p:nvPr/>
          </p:nvSpPr>
          <p:spPr bwMode="auto">
            <a:xfrm>
              <a:off x="2124" y="2117"/>
              <a:ext cx="265"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26" name="Freeform 39"/>
            <p:cNvSpPr>
              <a:spLocks noChangeArrowheads="1"/>
            </p:cNvSpPr>
            <p:nvPr/>
          </p:nvSpPr>
          <p:spPr bwMode="auto">
            <a:xfrm>
              <a:off x="2370" y="2088"/>
              <a:ext cx="57" cy="67"/>
            </a:xfrm>
            <a:custGeom>
              <a:avLst/>
              <a:gdLst>
                <a:gd name="T0" fmla="*/ 0 w 57"/>
                <a:gd name="T1" fmla="*/ 67 h 67"/>
                <a:gd name="T2" fmla="*/ 57 w 57"/>
                <a:gd name="T3" fmla="*/ 29 h 67"/>
                <a:gd name="T4" fmla="*/ 0 w 57"/>
                <a:gd name="T5" fmla="*/ 0 h 67"/>
                <a:gd name="T6" fmla="*/ 0 w 57"/>
                <a:gd name="T7" fmla="*/ 67 h 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67">
                  <a:moveTo>
                    <a:pt x="0" y="67"/>
                  </a:moveTo>
                  <a:lnTo>
                    <a:pt x="57" y="29"/>
                  </a:lnTo>
                  <a:lnTo>
                    <a:pt x="0" y="0"/>
                  </a:lnTo>
                  <a:lnTo>
                    <a:pt x="0"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4777" name="Group 40"/>
          <p:cNvGrpSpPr>
            <a:grpSpLocks/>
          </p:cNvGrpSpPr>
          <p:nvPr/>
        </p:nvGrpSpPr>
        <p:grpSpPr bwMode="auto">
          <a:xfrm>
            <a:off x="5176838" y="3663950"/>
            <a:ext cx="673100" cy="119063"/>
            <a:chOff x="3107" y="2088"/>
            <a:chExt cx="378" cy="67"/>
          </a:xfrm>
        </p:grpSpPr>
        <p:sp>
          <p:nvSpPr>
            <p:cNvPr id="74823" name="Line 41"/>
            <p:cNvSpPr>
              <a:spLocks noChangeShapeType="1"/>
            </p:cNvSpPr>
            <p:nvPr/>
          </p:nvSpPr>
          <p:spPr bwMode="auto">
            <a:xfrm>
              <a:off x="3107" y="2117"/>
              <a:ext cx="340"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24" name="Freeform 42"/>
            <p:cNvSpPr>
              <a:spLocks noChangeArrowheads="1"/>
            </p:cNvSpPr>
            <p:nvPr/>
          </p:nvSpPr>
          <p:spPr bwMode="auto">
            <a:xfrm>
              <a:off x="3429" y="2088"/>
              <a:ext cx="56" cy="67"/>
            </a:xfrm>
            <a:custGeom>
              <a:avLst/>
              <a:gdLst>
                <a:gd name="T0" fmla="*/ 0 w 56"/>
                <a:gd name="T1" fmla="*/ 67 h 67"/>
                <a:gd name="T2" fmla="*/ 56 w 56"/>
                <a:gd name="T3" fmla="*/ 29 h 67"/>
                <a:gd name="T4" fmla="*/ 0 w 56"/>
                <a:gd name="T5" fmla="*/ 0 h 67"/>
                <a:gd name="T6" fmla="*/ 0 w 56"/>
                <a:gd name="T7" fmla="*/ 67 h 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 h="67">
                  <a:moveTo>
                    <a:pt x="0" y="67"/>
                  </a:moveTo>
                  <a:lnTo>
                    <a:pt x="56" y="29"/>
                  </a:lnTo>
                  <a:lnTo>
                    <a:pt x="0" y="0"/>
                  </a:lnTo>
                  <a:lnTo>
                    <a:pt x="0"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4778" name="Group 43"/>
          <p:cNvGrpSpPr>
            <a:grpSpLocks/>
          </p:cNvGrpSpPr>
          <p:nvPr/>
        </p:nvGrpSpPr>
        <p:grpSpPr bwMode="auto">
          <a:xfrm>
            <a:off x="2219325" y="3648075"/>
            <a:ext cx="404813" cy="117475"/>
            <a:chOff x="1444" y="2079"/>
            <a:chExt cx="227" cy="66"/>
          </a:xfrm>
        </p:grpSpPr>
        <p:sp>
          <p:nvSpPr>
            <p:cNvPr id="74821" name="Line 44"/>
            <p:cNvSpPr>
              <a:spLocks noChangeShapeType="1"/>
            </p:cNvSpPr>
            <p:nvPr/>
          </p:nvSpPr>
          <p:spPr bwMode="auto">
            <a:xfrm>
              <a:off x="1444" y="2107"/>
              <a:ext cx="18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22" name="Freeform 45"/>
            <p:cNvSpPr>
              <a:spLocks noChangeArrowheads="1"/>
            </p:cNvSpPr>
            <p:nvPr/>
          </p:nvSpPr>
          <p:spPr bwMode="auto">
            <a:xfrm>
              <a:off x="1614" y="2079"/>
              <a:ext cx="57" cy="66"/>
            </a:xfrm>
            <a:custGeom>
              <a:avLst/>
              <a:gdLst>
                <a:gd name="T0" fmla="*/ 0 w 57"/>
                <a:gd name="T1" fmla="*/ 66 h 66"/>
                <a:gd name="T2" fmla="*/ 57 w 57"/>
                <a:gd name="T3" fmla="*/ 28 h 66"/>
                <a:gd name="T4" fmla="*/ 0 w 57"/>
                <a:gd name="T5" fmla="*/ 0 h 66"/>
                <a:gd name="T6" fmla="*/ 0 w 57"/>
                <a:gd name="T7" fmla="*/ 66 h 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66">
                  <a:moveTo>
                    <a:pt x="0" y="66"/>
                  </a:moveTo>
                  <a:lnTo>
                    <a:pt x="57" y="28"/>
                  </a:lnTo>
                  <a:lnTo>
                    <a:pt x="0" y="0"/>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4779" name="Group 46"/>
          <p:cNvGrpSpPr>
            <a:grpSpLocks/>
          </p:cNvGrpSpPr>
          <p:nvPr/>
        </p:nvGrpSpPr>
        <p:grpSpPr bwMode="auto">
          <a:xfrm>
            <a:off x="6656388" y="3663950"/>
            <a:ext cx="404812" cy="119063"/>
            <a:chOff x="3939" y="2088"/>
            <a:chExt cx="227" cy="67"/>
          </a:xfrm>
        </p:grpSpPr>
        <p:sp>
          <p:nvSpPr>
            <p:cNvPr id="74819" name="Line 47"/>
            <p:cNvSpPr>
              <a:spLocks noChangeShapeType="1"/>
            </p:cNvSpPr>
            <p:nvPr/>
          </p:nvSpPr>
          <p:spPr bwMode="auto">
            <a:xfrm>
              <a:off x="3939" y="2117"/>
              <a:ext cx="18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20" name="Freeform 48"/>
            <p:cNvSpPr>
              <a:spLocks noChangeArrowheads="1"/>
            </p:cNvSpPr>
            <p:nvPr/>
          </p:nvSpPr>
          <p:spPr bwMode="auto">
            <a:xfrm>
              <a:off x="4109" y="2088"/>
              <a:ext cx="57" cy="67"/>
            </a:xfrm>
            <a:custGeom>
              <a:avLst/>
              <a:gdLst>
                <a:gd name="T0" fmla="*/ 0 w 57"/>
                <a:gd name="T1" fmla="*/ 67 h 67"/>
                <a:gd name="T2" fmla="*/ 57 w 57"/>
                <a:gd name="T3" fmla="*/ 29 h 67"/>
                <a:gd name="T4" fmla="*/ 0 w 57"/>
                <a:gd name="T5" fmla="*/ 0 h 67"/>
                <a:gd name="T6" fmla="*/ 0 w 57"/>
                <a:gd name="T7" fmla="*/ 67 h 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67">
                  <a:moveTo>
                    <a:pt x="0" y="67"/>
                  </a:moveTo>
                  <a:lnTo>
                    <a:pt x="57" y="29"/>
                  </a:lnTo>
                  <a:lnTo>
                    <a:pt x="0" y="0"/>
                  </a:lnTo>
                  <a:lnTo>
                    <a:pt x="0"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4780" name="Group 49"/>
          <p:cNvGrpSpPr>
            <a:grpSpLocks/>
          </p:cNvGrpSpPr>
          <p:nvPr/>
        </p:nvGrpSpPr>
        <p:grpSpPr bwMode="auto">
          <a:xfrm>
            <a:off x="5176838" y="4354513"/>
            <a:ext cx="404812" cy="117475"/>
            <a:chOff x="3107" y="2476"/>
            <a:chExt cx="227" cy="66"/>
          </a:xfrm>
        </p:grpSpPr>
        <p:sp>
          <p:nvSpPr>
            <p:cNvPr id="74817" name="Line 50"/>
            <p:cNvSpPr>
              <a:spLocks noChangeShapeType="1"/>
            </p:cNvSpPr>
            <p:nvPr/>
          </p:nvSpPr>
          <p:spPr bwMode="auto">
            <a:xfrm flipH="1">
              <a:off x="3145" y="2514"/>
              <a:ext cx="189" cy="1"/>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18" name="Freeform 51"/>
            <p:cNvSpPr>
              <a:spLocks noChangeArrowheads="1"/>
            </p:cNvSpPr>
            <p:nvPr/>
          </p:nvSpPr>
          <p:spPr bwMode="auto">
            <a:xfrm>
              <a:off x="3107" y="2476"/>
              <a:ext cx="57" cy="66"/>
            </a:xfrm>
            <a:custGeom>
              <a:avLst/>
              <a:gdLst>
                <a:gd name="T0" fmla="*/ 57 w 57"/>
                <a:gd name="T1" fmla="*/ 0 h 66"/>
                <a:gd name="T2" fmla="*/ 0 w 57"/>
                <a:gd name="T3" fmla="*/ 38 h 66"/>
                <a:gd name="T4" fmla="*/ 57 w 57"/>
                <a:gd name="T5" fmla="*/ 66 h 66"/>
                <a:gd name="T6" fmla="*/ 57 w 57"/>
                <a:gd name="T7" fmla="*/ 0 h 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66">
                  <a:moveTo>
                    <a:pt x="57" y="0"/>
                  </a:moveTo>
                  <a:lnTo>
                    <a:pt x="0" y="38"/>
                  </a:lnTo>
                  <a:lnTo>
                    <a:pt x="57" y="66"/>
                  </a:lnTo>
                  <a:lnTo>
                    <a:pt x="57" y="0"/>
                  </a:lnTo>
                  <a:close/>
                </a:path>
              </a:pathLst>
            </a:custGeom>
            <a:solidFill>
              <a:srgbClr val="000000"/>
            </a:solidFill>
            <a:ln w="9525">
              <a:solidFill>
                <a:schemeClr val="tx1"/>
              </a:solidFill>
              <a:round/>
              <a:headEnd/>
              <a:tailEnd/>
            </a:ln>
          </p:spPr>
          <p:txBody>
            <a:bodyPr/>
            <a:lstStyle/>
            <a:p>
              <a:endParaRPr lang="zh-CN" altLang="en-US"/>
            </a:p>
          </p:txBody>
        </p:sp>
      </p:grpSp>
      <p:sp>
        <p:nvSpPr>
          <p:cNvPr id="74781" name="Line 52"/>
          <p:cNvSpPr>
            <a:spLocks noChangeShapeType="1"/>
          </p:cNvSpPr>
          <p:nvPr/>
        </p:nvSpPr>
        <p:spPr bwMode="auto">
          <a:xfrm>
            <a:off x="5176838" y="2773363"/>
            <a:ext cx="404812" cy="1587"/>
          </a:xfrm>
          <a:prstGeom prst="line">
            <a:avLst/>
          </a:prstGeom>
          <a:noFill/>
          <a:ln w="14351">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4782" name="Line 53"/>
          <p:cNvSpPr>
            <a:spLocks noChangeShapeType="1"/>
          </p:cNvSpPr>
          <p:nvPr/>
        </p:nvSpPr>
        <p:spPr bwMode="auto">
          <a:xfrm>
            <a:off x="5581650" y="2773363"/>
            <a:ext cx="1588" cy="1630362"/>
          </a:xfrm>
          <a:prstGeom prst="line">
            <a:avLst/>
          </a:prstGeom>
          <a:noFill/>
          <a:ln w="14351">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4783" name="Group 54"/>
          <p:cNvGrpSpPr>
            <a:grpSpLocks/>
          </p:cNvGrpSpPr>
          <p:nvPr/>
        </p:nvGrpSpPr>
        <p:grpSpPr bwMode="auto">
          <a:xfrm>
            <a:off x="4437063" y="3127375"/>
            <a:ext cx="136525" cy="352425"/>
            <a:chOff x="2691" y="1786"/>
            <a:chExt cx="76" cy="198"/>
          </a:xfrm>
        </p:grpSpPr>
        <p:sp>
          <p:nvSpPr>
            <p:cNvPr id="74814" name="Line 55"/>
            <p:cNvSpPr>
              <a:spLocks noChangeShapeType="1"/>
            </p:cNvSpPr>
            <p:nvPr/>
          </p:nvSpPr>
          <p:spPr bwMode="auto">
            <a:xfrm>
              <a:off x="2729" y="1824"/>
              <a:ext cx="1" cy="12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15" name="Freeform 56"/>
            <p:cNvSpPr>
              <a:spLocks noChangeArrowheads="1"/>
            </p:cNvSpPr>
            <p:nvPr/>
          </p:nvSpPr>
          <p:spPr bwMode="auto">
            <a:xfrm>
              <a:off x="2701" y="1786"/>
              <a:ext cx="66" cy="57"/>
            </a:xfrm>
            <a:custGeom>
              <a:avLst/>
              <a:gdLst>
                <a:gd name="T0" fmla="*/ 66 w 66"/>
                <a:gd name="T1" fmla="*/ 57 h 57"/>
                <a:gd name="T2" fmla="*/ 28 w 66"/>
                <a:gd name="T3" fmla="*/ 0 h 57"/>
                <a:gd name="T4" fmla="*/ 0 w 66"/>
                <a:gd name="T5" fmla="*/ 57 h 57"/>
                <a:gd name="T6" fmla="*/ 66 w 66"/>
                <a:gd name="T7" fmla="*/ 57 h 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 h="57">
                  <a:moveTo>
                    <a:pt x="66" y="57"/>
                  </a:moveTo>
                  <a:lnTo>
                    <a:pt x="28" y="0"/>
                  </a:lnTo>
                  <a:lnTo>
                    <a:pt x="0" y="57"/>
                  </a:lnTo>
                  <a:lnTo>
                    <a:pt x="66"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816" name="Freeform 57"/>
            <p:cNvSpPr>
              <a:spLocks noChangeArrowheads="1"/>
            </p:cNvSpPr>
            <p:nvPr/>
          </p:nvSpPr>
          <p:spPr bwMode="auto">
            <a:xfrm>
              <a:off x="2691" y="1928"/>
              <a:ext cx="67" cy="56"/>
            </a:xfrm>
            <a:custGeom>
              <a:avLst/>
              <a:gdLst>
                <a:gd name="T0" fmla="*/ 0 w 67"/>
                <a:gd name="T1" fmla="*/ 0 h 56"/>
                <a:gd name="T2" fmla="*/ 38 w 67"/>
                <a:gd name="T3" fmla="*/ 56 h 56"/>
                <a:gd name="T4" fmla="*/ 67 w 67"/>
                <a:gd name="T5" fmla="*/ 0 h 56"/>
                <a:gd name="T6" fmla="*/ 0 w 67"/>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 h="56">
                  <a:moveTo>
                    <a:pt x="0" y="0"/>
                  </a:moveTo>
                  <a:lnTo>
                    <a:pt x="38" y="56"/>
                  </a:lnTo>
                  <a:lnTo>
                    <a:pt x="67"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4784" name="Group 58"/>
          <p:cNvGrpSpPr>
            <a:grpSpLocks/>
          </p:cNvGrpSpPr>
          <p:nvPr/>
        </p:nvGrpSpPr>
        <p:grpSpPr bwMode="auto">
          <a:xfrm>
            <a:off x="4437063" y="3949700"/>
            <a:ext cx="119062" cy="354013"/>
            <a:chOff x="2691" y="2249"/>
            <a:chExt cx="67" cy="199"/>
          </a:xfrm>
        </p:grpSpPr>
        <p:sp>
          <p:nvSpPr>
            <p:cNvPr id="74812" name="Line 59"/>
            <p:cNvSpPr>
              <a:spLocks noChangeShapeType="1"/>
            </p:cNvSpPr>
            <p:nvPr/>
          </p:nvSpPr>
          <p:spPr bwMode="auto">
            <a:xfrm flipV="1">
              <a:off x="2729" y="2249"/>
              <a:ext cx="1" cy="16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13" name="Freeform 60"/>
            <p:cNvSpPr>
              <a:spLocks noChangeArrowheads="1"/>
            </p:cNvSpPr>
            <p:nvPr/>
          </p:nvSpPr>
          <p:spPr bwMode="auto">
            <a:xfrm>
              <a:off x="2691" y="2391"/>
              <a:ext cx="67" cy="57"/>
            </a:xfrm>
            <a:custGeom>
              <a:avLst/>
              <a:gdLst>
                <a:gd name="T0" fmla="*/ 0 w 67"/>
                <a:gd name="T1" fmla="*/ 0 h 57"/>
                <a:gd name="T2" fmla="*/ 38 w 67"/>
                <a:gd name="T3" fmla="*/ 57 h 57"/>
                <a:gd name="T4" fmla="*/ 67 w 67"/>
                <a:gd name="T5" fmla="*/ 0 h 57"/>
                <a:gd name="T6" fmla="*/ 0 w 67"/>
                <a:gd name="T7" fmla="*/ 0 h 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 h="57">
                  <a:moveTo>
                    <a:pt x="0" y="0"/>
                  </a:moveTo>
                  <a:lnTo>
                    <a:pt x="38" y="57"/>
                  </a:lnTo>
                  <a:lnTo>
                    <a:pt x="67"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4785" name="Group 61"/>
          <p:cNvGrpSpPr>
            <a:grpSpLocks/>
          </p:cNvGrpSpPr>
          <p:nvPr/>
        </p:nvGrpSpPr>
        <p:grpSpPr bwMode="auto">
          <a:xfrm>
            <a:off x="3563938" y="2722563"/>
            <a:ext cx="404812" cy="117475"/>
            <a:chOff x="2200" y="1559"/>
            <a:chExt cx="227" cy="66"/>
          </a:xfrm>
        </p:grpSpPr>
        <p:sp>
          <p:nvSpPr>
            <p:cNvPr id="74810" name="Line 62"/>
            <p:cNvSpPr>
              <a:spLocks noChangeShapeType="1"/>
            </p:cNvSpPr>
            <p:nvPr/>
          </p:nvSpPr>
          <p:spPr bwMode="auto">
            <a:xfrm>
              <a:off x="2200" y="1587"/>
              <a:ext cx="227" cy="1"/>
            </a:xfrm>
            <a:prstGeom prst="line">
              <a:avLst/>
            </a:prstGeom>
            <a:noFill/>
            <a:ln w="14351">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11" name="Freeform 63"/>
            <p:cNvSpPr>
              <a:spLocks noChangeArrowheads="1"/>
            </p:cNvSpPr>
            <p:nvPr/>
          </p:nvSpPr>
          <p:spPr bwMode="auto">
            <a:xfrm>
              <a:off x="2370" y="1559"/>
              <a:ext cx="57" cy="66"/>
            </a:xfrm>
            <a:custGeom>
              <a:avLst/>
              <a:gdLst>
                <a:gd name="T0" fmla="*/ 0 w 57"/>
                <a:gd name="T1" fmla="*/ 66 h 66"/>
                <a:gd name="T2" fmla="*/ 57 w 57"/>
                <a:gd name="T3" fmla="*/ 28 h 66"/>
                <a:gd name="T4" fmla="*/ 0 w 57"/>
                <a:gd name="T5" fmla="*/ 0 h 66"/>
                <a:gd name="T6" fmla="*/ 0 60000 65536"/>
                <a:gd name="T7" fmla="*/ 0 60000 65536"/>
                <a:gd name="T8" fmla="*/ 0 60000 65536"/>
              </a:gdLst>
              <a:ahLst/>
              <a:cxnLst>
                <a:cxn ang="T6">
                  <a:pos x="T0" y="T1"/>
                </a:cxn>
                <a:cxn ang="T7">
                  <a:pos x="T2" y="T3"/>
                </a:cxn>
                <a:cxn ang="T8">
                  <a:pos x="T4" y="T5"/>
                </a:cxn>
              </a:cxnLst>
              <a:rect l="0" t="0" r="r" b="b"/>
              <a:pathLst>
                <a:path w="57" h="66">
                  <a:moveTo>
                    <a:pt x="0" y="66"/>
                  </a:moveTo>
                  <a:lnTo>
                    <a:pt x="57" y="28"/>
                  </a:lnTo>
                  <a:lnTo>
                    <a:pt x="0" y="0"/>
                  </a:lnTo>
                </a:path>
              </a:pathLst>
            </a:custGeom>
            <a:noFill/>
            <a:ln w="14351">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4786" name="Line 64"/>
          <p:cNvSpPr>
            <a:spLocks noChangeShapeType="1"/>
          </p:cNvSpPr>
          <p:nvPr/>
        </p:nvSpPr>
        <p:spPr bwMode="auto">
          <a:xfrm>
            <a:off x="3563938" y="4421188"/>
            <a:ext cx="404812" cy="1587"/>
          </a:xfrm>
          <a:prstGeom prst="line">
            <a:avLst/>
          </a:prstGeom>
          <a:noFill/>
          <a:ln w="14351">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7" name="Line 65"/>
          <p:cNvSpPr>
            <a:spLocks noChangeShapeType="1"/>
          </p:cNvSpPr>
          <p:nvPr/>
        </p:nvSpPr>
        <p:spPr bwMode="auto">
          <a:xfrm>
            <a:off x="3563938" y="2773363"/>
            <a:ext cx="1587" cy="1630362"/>
          </a:xfrm>
          <a:prstGeom prst="line">
            <a:avLst/>
          </a:prstGeom>
          <a:noFill/>
          <a:ln w="14351">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4788" name="Group 66"/>
          <p:cNvGrpSpPr>
            <a:grpSpLocks/>
          </p:cNvGrpSpPr>
          <p:nvPr/>
        </p:nvGrpSpPr>
        <p:grpSpPr bwMode="auto">
          <a:xfrm>
            <a:off x="3429000" y="4471988"/>
            <a:ext cx="539750" cy="117475"/>
            <a:chOff x="2124" y="2542"/>
            <a:chExt cx="303" cy="66"/>
          </a:xfrm>
        </p:grpSpPr>
        <p:sp>
          <p:nvSpPr>
            <p:cNvPr id="74808" name="Line 67"/>
            <p:cNvSpPr>
              <a:spLocks noChangeShapeType="1"/>
            </p:cNvSpPr>
            <p:nvPr/>
          </p:nvSpPr>
          <p:spPr bwMode="auto">
            <a:xfrm>
              <a:off x="2124" y="2580"/>
              <a:ext cx="303" cy="1"/>
            </a:xfrm>
            <a:prstGeom prst="line">
              <a:avLst/>
            </a:prstGeom>
            <a:noFill/>
            <a:ln w="14351">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09" name="Freeform 68"/>
            <p:cNvSpPr>
              <a:spLocks noChangeArrowheads="1"/>
            </p:cNvSpPr>
            <p:nvPr/>
          </p:nvSpPr>
          <p:spPr bwMode="auto">
            <a:xfrm>
              <a:off x="2124" y="2542"/>
              <a:ext cx="57" cy="66"/>
            </a:xfrm>
            <a:custGeom>
              <a:avLst/>
              <a:gdLst>
                <a:gd name="T0" fmla="*/ 57 w 57"/>
                <a:gd name="T1" fmla="*/ 0 h 66"/>
                <a:gd name="T2" fmla="*/ 0 w 57"/>
                <a:gd name="T3" fmla="*/ 38 h 66"/>
                <a:gd name="T4" fmla="*/ 57 w 57"/>
                <a:gd name="T5" fmla="*/ 66 h 66"/>
                <a:gd name="T6" fmla="*/ 0 60000 65536"/>
                <a:gd name="T7" fmla="*/ 0 60000 65536"/>
                <a:gd name="T8" fmla="*/ 0 60000 65536"/>
              </a:gdLst>
              <a:ahLst/>
              <a:cxnLst>
                <a:cxn ang="T6">
                  <a:pos x="T0" y="T1"/>
                </a:cxn>
                <a:cxn ang="T7">
                  <a:pos x="T2" y="T3"/>
                </a:cxn>
                <a:cxn ang="T8">
                  <a:pos x="T4" y="T5"/>
                </a:cxn>
              </a:cxnLst>
              <a:rect l="0" t="0" r="r" b="b"/>
              <a:pathLst>
                <a:path w="57" h="66">
                  <a:moveTo>
                    <a:pt x="57" y="0"/>
                  </a:moveTo>
                  <a:lnTo>
                    <a:pt x="0" y="38"/>
                  </a:lnTo>
                  <a:lnTo>
                    <a:pt x="57" y="66"/>
                  </a:lnTo>
                </a:path>
              </a:pathLst>
            </a:custGeom>
            <a:noFill/>
            <a:ln w="14351">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4789" name="Group 69"/>
          <p:cNvGrpSpPr>
            <a:grpSpLocks/>
          </p:cNvGrpSpPr>
          <p:nvPr/>
        </p:nvGrpSpPr>
        <p:grpSpPr bwMode="auto">
          <a:xfrm>
            <a:off x="2195513" y="5084763"/>
            <a:ext cx="538162" cy="117475"/>
            <a:chOff x="1444" y="2882"/>
            <a:chExt cx="302" cy="66"/>
          </a:xfrm>
        </p:grpSpPr>
        <p:sp>
          <p:nvSpPr>
            <p:cNvPr id="74806" name="Line 70"/>
            <p:cNvSpPr>
              <a:spLocks noChangeShapeType="1"/>
            </p:cNvSpPr>
            <p:nvPr/>
          </p:nvSpPr>
          <p:spPr bwMode="auto">
            <a:xfrm>
              <a:off x="1444" y="2911"/>
              <a:ext cx="265" cy="1"/>
            </a:xfrm>
            <a:prstGeom prst="line">
              <a:avLst/>
            </a:prstGeom>
            <a:noFill/>
            <a:ln w="14351">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807" name="Freeform 71"/>
            <p:cNvSpPr>
              <a:spLocks noChangeArrowheads="1"/>
            </p:cNvSpPr>
            <p:nvPr/>
          </p:nvSpPr>
          <p:spPr bwMode="auto">
            <a:xfrm>
              <a:off x="1690" y="2882"/>
              <a:ext cx="56" cy="66"/>
            </a:xfrm>
            <a:custGeom>
              <a:avLst/>
              <a:gdLst>
                <a:gd name="T0" fmla="*/ 0 w 56"/>
                <a:gd name="T1" fmla="*/ 66 h 66"/>
                <a:gd name="T2" fmla="*/ 56 w 56"/>
                <a:gd name="T3" fmla="*/ 29 h 66"/>
                <a:gd name="T4" fmla="*/ 0 w 56"/>
                <a:gd name="T5" fmla="*/ 0 h 66"/>
                <a:gd name="T6" fmla="*/ 0 w 56"/>
                <a:gd name="T7" fmla="*/ 66 h 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 h="66">
                  <a:moveTo>
                    <a:pt x="0" y="66"/>
                  </a:moveTo>
                  <a:lnTo>
                    <a:pt x="56" y="29"/>
                  </a:lnTo>
                  <a:lnTo>
                    <a:pt x="0" y="0"/>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4790" name="Group 72"/>
          <p:cNvGrpSpPr>
            <a:grpSpLocks/>
          </p:cNvGrpSpPr>
          <p:nvPr/>
        </p:nvGrpSpPr>
        <p:grpSpPr bwMode="auto">
          <a:xfrm>
            <a:off x="2219325" y="5429250"/>
            <a:ext cx="538163" cy="117475"/>
            <a:chOff x="1444" y="3081"/>
            <a:chExt cx="302" cy="66"/>
          </a:xfrm>
        </p:grpSpPr>
        <p:sp>
          <p:nvSpPr>
            <p:cNvPr id="74804" name="Line 73"/>
            <p:cNvSpPr>
              <a:spLocks noChangeShapeType="1"/>
            </p:cNvSpPr>
            <p:nvPr/>
          </p:nvSpPr>
          <p:spPr bwMode="auto">
            <a:xfrm>
              <a:off x="1444" y="3109"/>
              <a:ext cx="302" cy="1"/>
            </a:xfrm>
            <a:prstGeom prst="line">
              <a:avLst/>
            </a:prstGeom>
            <a:noFill/>
            <a:ln w="14351">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05" name="Freeform 74"/>
            <p:cNvSpPr>
              <a:spLocks noChangeArrowheads="1"/>
            </p:cNvSpPr>
            <p:nvPr/>
          </p:nvSpPr>
          <p:spPr bwMode="auto">
            <a:xfrm>
              <a:off x="1690" y="3081"/>
              <a:ext cx="56" cy="66"/>
            </a:xfrm>
            <a:custGeom>
              <a:avLst/>
              <a:gdLst>
                <a:gd name="T0" fmla="*/ 0 w 56"/>
                <a:gd name="T1" fmla="*/ 66 h 66"/>
                <a:gd name="T2" fmla="*/ 56 w 56"/>
                <a:gd name="T3" fmla="*/ 28 h 66"/>
                <a:gd name="T4" fmla="*/ 0 w 56"/>
                <a:gd name="T5" fmla="*/ 0 h 66"/>
                <a:gd name="T6" fmla="*/ 0 60000 65536"/>
                <a:gd name="T7" fmla="*/ 0 60000 65536"/>
                <a:gd name="T8" fmla="*/ 0 60000 65536"/>
              </a:gdLst>
              <a:ahLst/>
              <a:cxnLst>
                <a:cxn ang="T6">
                  <a:pos x="T0" y="T1"/>
                </a:cxn>
                <a:cxn ang="T7">
                  <a:pos x="T2" y="T3"/>
                </a:cxn>
                <a:cxn ang="T8">
                  <a:pos x="T4" y="T5"/>
                </a:cxn>
              </a:cxnLst>
              <a:rect l="0" t="0" r="r" b="b"/>
              <a:pathLst>
                <a:path w="56" h="66">
                  <a:moveTo>
                    <a:pt x="0" y="66"/>
                  </a:moveTo>
                  <a:lnTo>
                    <a:pt x="56" y="28"/>
                  </a:lnTo>
                  <a:lnTo>
                    <a:pt x="0" y="0"/>
                  </a:lnTo>
                </a:path>
              </a:pathLst>
            </a:custGeom>
            <a:noFill/>
            <a:ln w="14351">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4791" name="Group 75"/>
          <p:cNvGrpSpPr>
            <a:grpSpLocks/>
          </p:cNvGrpSpPr>
          <p:nvPr/>
        </p:nvGrpSpPr>
        <p:grpSpPr bwMode="auto">
          <a:xfrm>
            <a:off x="4724400" y="3933825"/>
            <a:ext cx="117475" cy="352425"/>
            <a:chOff x="2852" y="2240"/>
            <a:chExt cx="66" cy="198"/>
          </a:xfrm>
        </p:grpSpPr>
        <p:sp>
          <p:nvSpPr>
            <p:cNvPr id="74802" name="Line 76"/>
            <p:cNvSpPr>
              <a:spLocks noChangeShapeType="1"/>
            </p:cNvSpPr>
            <p:nvPr/>
          </p:nvSpPr>
          <p:spPr bwMode="auto">
            <a:xfrm flipV="1">
              <a:off x="2880" y="2240"/>
              <a:ext cx="1" cy="198"/>
            </a:xfrm>
            <a:prstGeom prst="line">
              <a:avLst/>
            </a:prstGeom>
            <a:noFill/>
            <a:ln w="14351">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03" name="Freeform 77"/>
            <p:cNvSpPr>
              <a:spLocks noChangeArrowheads="1"/>
            </p:cNvSpPr>
            <p:nvPr/>
          </p:nvSpPr>
          <p:spPr bwMode="auto">
            <a:xfrm>
              <a:off x="2852" y="2240"/>
              <a:ext cx="66" cy="56"/>
            </a:xfrm>
            <a:custGeom>
              <a:avLst/>
              <a:gdLst>
                <a:gd name="T0" fmla="*/ 66 w 66"/>
                <a:gd name="T1" fmla="*/ 56 h 56"/>
                <a:gd name="T2" fmla="*/ 28 w 66"/>
                <a:gd name="T3" fmla="*/ 0 h 56"/>
                <a:gd name="T4" fmla="*/ 0 w 66"/>
                <a:gd name="T5" fmla="*/ 56 h 56"/>
                <a:gd name="T6" fmla="*/ 0 60000 65536"/>
                <a:gd name="T7" fmla="*/ 0 60000 65536"/>
                <a:gd name="T8" fmla="*/ 0 60000 65536"/>
              </a:gdLst>
              <a:ahLst/>
              <a:cxnLst>
                <a:cxn ang="T6">
                  <a:pos x="T0" y="T1"/>
                </a:cxn>
                <a:cxn ang="T7">
                  <a:pos x="T2" y="T3"/>
                </a:cxn>
                <a:cxn ang="T8">
                  <a:pos x="T4" y="T5"/>
                </a:cxn>
              </a:cxnLst>
              <a:rect l="0" t="0" r="r" b="b"/>
              <a:pathLst>
                <a:path w="66" h="56">
                  <a:moveTo>
                    <a:pt x="66" y="56"/>
                  </a:moveTo>
                  <a:lnTo>
                    <a:pt x="28" y="0"/>
                  </a:lnTo>
                  <a:lnTo>
                    <a:pt x="0" y="56"/>
                  </a:lnTo>
                </a:path>
              </a:pathLst>
            </a:custGeom>
            <a:noFill/>
            <a:ln w="14351">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4792" name="Group 78"/>
          <p:cNvGrpSpPr>
            <a:grpSpLocks/>
          </p:cNvGrpSpPr>
          <p:nvPr/>
        </p:nvGrpSpPr>
        <p:grpSpPr bwMode="auto">
          <a:xfrm>
            <a:off x="5176838" y="4487863"/>
            <a:ext cx="673100" cy="119062"/>
            <a:chOff x="3107" y="2551"/>
            <a:chExt cx="378" cy="67"/>
          </a:xfrm>
        </p:grpSpPr>
        <p:sp>
          <p:nvSpPr>
            <p:cNvPr id="74800" name="Line 79"/>
            <p:cNvSpPr>
              <a:spLocks noChangeShapeType="1"/>
            </p:cNvSpPr>
            <p:nvPr/>
          </p:nvSpPr>
          <p:spPr bwMode="auto">
            <a:xfrm flipH="1">
              <a:off x="3107" y="2580"/>
              <a:ext cx="378" cy="1"/>
            </a:xfrm>
            <a:prstGeom prst="line">
              <a:avLst/>
            </a:prstGeom>
            <a:noFill/>
            <a:ln w="14351">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01" name="Freeform 80"/>
            <p:cNvSpPr>
              <a:spLocks noChangeArrowheads="1"/>
            </p:cNvSpPr>
            <p:nvPr/>
          </p:nvSpPr>
          <p:spPr bwMode="auto">
            <a:xfrm>
              <a:off x="3429" y="2551"/>
              <a:ext cx="56" cy="67"/>
            </a:xfrm>
            <a:custGeom>
              <a:avLst/>
              <a:gdLst>
                <a:gd name="T0" fmla="*/ 0 w 56"/>
                <a:gd name="T1" fmla="*/ 67 h 67"/>
                <a:gd name="T2" fmla="*/ 56 w 56"/>
                <a:gd name="T3" fmla="*/ 29 h 67"/>
                <a:gd name="T4" fmla="*/ 0 w 56"/>
                <a:gd name="T5" fmla="*/ 0 h 67"/>
                <a:gd name="T6" fmla="*/ 0 60000 65536"/>
                <a:gd name="T7" fmla="*/ 0 60000 65536"/>
                <a:gd name="T8" fmla="*/ 0 60000 65536"/>
              </a:gdLst>
              <a:ahLst/>
              <a:cxnLst>
                <a:cxn ang="T6">
                  <a:pos x="T0" y="T1"/>
                </a:cxn>
                <a:cxn ang="T7">
                  <a:pos x="T2" y="T3"/>
                </a:cxn>
                <a:cxn ang="T8">
                  <a:pos x="T4" y="T5"/>
                </a:cxn>
              </a:cxnLst>
              <a:rect l="0" t="0" r="r" b="b"/>
              <a:pathLst>
                <a:path w="56" h="67">
                  <a:moveTo>
                    <a:pt x="0" y="67"/>
                  </a:moveTo>
                  <a:lnTo>
                    <a:pt x="56" y="29"/>
                  </a:lnTo>
                  <a:lnTo>
                    <a:pt x="0" y="0"/>
                  </a:lnTo>
                </a:path>
              </a:pathLst>
            </a:custGeom>
            <a:noFill/>
            <a:ln w="14351">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4793" name="Group 81"/>
          <p:cNvGrpSpPr>
            <a:grpSpLocks/>
          </p:cNvGrpSpPr>
          <p:nvPr/>
        </p:nvGrpSpPr>
        <p:grpSpPr bwMode="auto">
          <a:xfrm>
            <a:off x="5175250" y="5040313"/>
            <a:ext cx="404813" cy="117475"/>
            <a:chOff x="2200" y="1559"/>
            <a:chExt cx="227" cy="66"/>
          </a:xfrm>
        </p:grpSpPr>
        <p:sp>
          <p:nvSpPr>
            <p:cNvPr id="74798" name="Line 82"/>
            <p:cNvSpPr>
              <a:spLocks noChangeShapeType="1"/>
            </p:cNvSpPr>
            <p:nvPr/>
          </p:nvSpPr>
          <p:spPr bwMode="auto">
            <a:xfrm>
              <a:off x="2200" y="1587"/>
              <a:ext cx="227" cy="1"/>
            </a:xfrm>
            <a:prstGeom prst="line">
              <a:avLst/>
            </a:prstGeom>
            <a:noFill/>
            <a:ln w="14351">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99" name="Freeform 83"/>
            <p:cNvSpPr>
              <a:spLocks noChangeArrowheads="1"/>
            </p:cNvSpPr>
            <p:nvPr/>
          </p:nvSpPr>
          <p:spPr bwMode="auto">
            <a:xfrm>
              <a:off x="2370" y="1559"/>
              <a:ext cx="57" cy="66"/>
            </a:xfrm>
            <a:custGeom>
              <a:avLst/>
              <a:gdLst>
                <a:gd name="T0" fmla="*/ 0 w 57"/>
                <a:gd name="T1" fmla="*/ 66 h 66"/>
                <a:gd name="T2" fmla="*/ 57 w 57"/>
                <a:gd name="T3" fmla="*/ 28 h 66"/>
                <a:gd name="T4" fmla="*/ 0 w 57"/>
                <a:gd name="T5" fmla="*/ 0 h 66"/>
                <a:gd name="T6" fmla="*/ 0 60000 65536"/>
                <a:gd name="T7" fmla="*/ 0 60000 65536"/>
                <a:gd name="T8" fmla="*/ 0 60000 65536"/>
              </a:gdLst>
              <a:ahLst/>
              <a:cxnLst>
                <a:cxn ang="T6">
                  <a:pos x="T0" y="T1"/>
                </a:cxn>
                <a:cxn ang="T7">
                  <a:pos x="T2" y="T3"/>
                </a:cxn>
                <a:cxn ang="T8">
                  <a:pos x="T4" y="T5"/>
                </a:cxn>
              </a:cxnLst>
              <a:rect l="0" t="0" r="r" b="b"/>
              <a:pathLst>
                <a:path w="57" h="66">
                  <a:moveTo>
                    <a:pt x="0" y="66"/>
                  </a:moveTo>
                  <a:lnTo>
                    <a:pt x="57" y="28"/>
                  </a:lnTo>
                  <a:lnTo>
                    <a:pt x="0" y="0"/>
                  </a:lnTo>
                </a:path>
              </a:pathLst>
            </a:custGeom>
            <a:noFill/>
            <a:ln w="14351">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4794" name="Rectangle 84"/>
          <p:cNvSpPr>
            <a:spLocks noChangeArrowheads="1"/>
          </p:cNvSpPr>
          <p:nvPr/>
        </p:nvSpPr>
        <p:spPr bwMode="auto">
          <a:xfrm>
            <a:off x="5867400" y="4941888"/>
            <a:ext cx="8636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700">
                <a:solidFill>
                  <a:srgbClr val="000000"/>
                </a:solidFill>
                <a:latin typeface="宋体" panose="02010600030101010101" pitchFamily="2" charset="-122"/>
              </a:rPr>
              <a:t>地址信号</a:t>
            </a:r>
            <a:endParaRPr lang="zh-CN" altLang="en-US"/>
          </a:p>
        </p:txBody>
      </p:sp>
      <p:grpSp>
        <p:nvGrpSpPr>
          <p:cNvPr id="74795" name="Group 85"/>
          <p:cNvGrpSpPr>
            <a:grpSpLocks/>
          </p:cNvGrpSpPr>
          <p:nvPr/>
        </p:nvGrpSpPr>
        <p:grpSpPr bwMode="auto">
          <a:xfrm>
            <a:off x="4932363" y="3068638"/>
            <a:ext cx="71437" cy="1152525"/>
            <a:chOff x="2852" y="2240"/>
            <a:chExt cx="66" cy="198"/>
          </a:xfrm>
        </p:grpSpPr>
        <p:sp>
          <p:nvSpPr>
            <p:cNvPr id="74796" name="Line 86"/>
            <p:cNvSpPr>
              <a:spLocks noChangeShapeType="1"/>
            </p:cNvSpPr>
            <p:nvPr/>
          </p:nvSpPr>
          <p:spPr bwMode="auto">
            <a:xfrm flipV="1">
              <a:off x="2880" y="2240"/>
              <a:ext cx="1" cy="198"/>
            </a:xfrm>
            <a:prstGeom prst="line">
              <a:avLst/>
            </a:prstGeom>
            <a:noFill/>
            <a:ln w="14351">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97" name="Freeform 87"/>
            <p:cNvSpPr>
              <a:spLocks noChangeArrowheads="1"/>
            </p:cNvSpPr>
            <p:nvPr/>
          </p:nvSpPr>
          <p:spPr bwMode="auto">
            <a:xfrm>
              <a:off x="2852" y="2240"/>
              <a:ext cx="66" cy="56"/>
            </a:xfrm>
            <a:custGeom>
              <a:avLst/>
              <a:gdLst>
                <a:gd name="T0" fmla="*/ 66 w 66"/>
                <a:gd name="T1" fmla="*/ 56 h 56"/>
                <a:gd name="T2" fmla="*/ 28 w 66"/>
                <a:gd name="T3" fmla="*/ 0 h 56"/>
                <a:gd name="T4" fmla="*/ 0 w 66"/>
                <a:gd name="T5" fmla="*/ 56 h 56"/>
                <a:gd name="T6" fmla="*/ 0 60000 65536"/>
                <a:gd name="T7" fmla="*/ 0 60000 65536"/>
                <a:gd name="T8" fmla="*/ 0 60000 65536"/>
              </a:gdLst>
              <a:ahLst/>
              <a:cxnLst>
                <a:cxn ang="T6">
                  <a:pos x="T0" y="T1"/>
                </a:cxn>
                <a:cxn ang="T7">
                  <a:pos x="T2" y="T3"/>
                </a:cxn>
                <a:cxn ang="T8">
                  <a:pos x="T4" y="T5"/>
                </a:cxn>
              </a:cxnLst>
              <a:rect l="0" t="0" r="r" b="b"/>
              <a:pathLst>
                <a:path w="66" h="56">
                  <a:moveTo>
                    <a:pt x="66" y="56"/>
                  </a:moveTo>
                  <a:lnTo>
                    <a:pt x="28" y="0"/>
                  </a:lnTo>
                  <a:lnTo>
                    <a:pt x="0" y="56"/>
                  </a:lnTo>
                </a:path>
              </a:pathLst>
            </a:custGeom>
            <a:noFill/>
            <a:ln w="14351">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6E1CEDBF-DAEB-479C-B623-C98C4087EBE7}" type="slidenum">
              <a:rPr lang="en-US" altLang="zh-CN" dirty="0" smtClean="0"/>
              <a:pPr>
                <a:defRPr/>
              </a:pPr>
              <a:t>54</a:t>
            </a:fld>
            <a:endParaRPr lang="en-US" altLang="zh-CN" smtClean="0"/>
          </a:p>
        </p:txBody>
      </p:sp>
      <p:sp>
        <p:nvSpPr>
          <p:cNvPr id="75779" name="Rectangle 2"/>
          <p:cNvSpPr>
            <a:spLocks noGrp="1" noChangeArrowheads="1"/>
          </p:cNvSpPr>
          <p:nvPr>
            <p:ph type="title"/>
          </p:nvPr>
        </p:nvSpPr>
        <p:spPr>
          <a:xfrm>
            <a:off x="457200" y="122238"/>
            <a:ext cx="7543800" cy="1074737"/>
          </a:xfrm>
        </p:spPr>
        <p:txBody>
          <a:bodyPr/>
          <a:lstStyle/>
          <a:p>
            <a:pPr eaLnBrk="1" hangingPunct="1"/>
            <a:r>
              <a:rPr lang="en-US" altLang="zh-CN" smtClean="0"/>
              <a:t>1.4</a:t>
            </a:r>
            <a:r>
              <a:rPr lang="zh-CN" altLang="en-US" smtClean="0"/>
              <a:t>计算机的软件</a:t>
            </a:r>
          </a:p>
        </p:txBody>
      </p:sp>
      <p:sp>
        <p:nvSpPr>
          <p:cNvPr id="75780" name="Rectangle 3"/>
          <p:cNvSpPr>
            <a:spLocks noGrp="1" noChangeArrowheads="1"/>
          </p:cNvSpPr>
          <p:nvPr>
            <p:ph idx="1"/>
          </p:nvPr>
        </p:nvSpPr>
        <p:spPr>
          <a:xfrm>
            <a:off x="457200" y="1341438"/>
            <a:ext cx="8229600" cy="4906962"/>
          </a:xfrm>
        </p:spPr>
        <p:txBody>
          <a:bodyPr/>
          <a:lstStyle/>
          <a:p>
            <a:pPr marL="762000" indent="-762000" eaLnBrk="1" hangingPunct="1">
              <a:lnSpc>
                <a:spcPct val="90000"/>
              </a:lnSpc>
              <a:buFont typeface="Wingdings" panose="05000000000000000000" pitchFamily="2" charset="2"/>
              <a:buNone/>
            </a:pPr>
            <a:r>
              <a:rPr lang="zh-CN" altLang="en-US" sz="2500" smtClean="0"/>
              <a:t>一、软件的组成与分类</a:t>
            </a:r>
          </a:p>
          <a:p>
            <a:pPr marL="762000" indent="-762000" eaLnBrk="1" hangingPunct="1">
              <a:lnSpc>
                <a:spcPct val="90000"/>
              </a:lnSpc>
              <a:buFont typeface="Wingdings" panose="05000000000000000000" pitchFamily="2" charset="2"/>
              <a:buNone/>
            </a:pPr>
            <a:r>
              <a:rPr lang="zh-CN" altLang="en-US" sz="2500" smtClean="0"/>
              <a:t>	计算机软件相对计算机硬件来说是看不见，是计算机系统中不可少的无形部件。主要有两大类：</a:t>
            </a:r>
          </a:p>
          <a:p>
            <a:pPr marL="762000" indent="-762000" eaLnBrk="1" hangingPunct="1">
              <a:lnSpc>
                <a:spcPct val="90000"/>
              </a:lnSpc>
            </a:pPr>
            <a:r>
              <a:rPr lang="zh-CN" altLang="en-US" sz="2500" smtClean="0"/>
              <a:t>系统软件：用来简化程序设计，简化使用方法，提高计算机的使用效率，发挥和扩大计算机的功能及用途。它包括以下四类：</a:t>
            </a:r>
          </a:p>
          <a:p>
            <a:pPr marL="1277938" lvl="2" indent="-584200" eaLnBrk="1" hangingPunct="1">
              <a:lnSpc>
                <a:spcPct val="90000"/>
              </a:lnSpc>
              <a:buFont typeface="Wingdings" panose="05000000000000000000" pitchFamily="2" charset="2"/>
              <a:buNone/>
            </a:pPr>
            <a:r>
              <a:rPr lang="zh-CN" altLang="en-US" sz="2000" smtClean="0"/>
              <a:t>①各种服务性程序，如诊断程序、排错程序、练习程序等</a:t>
            </a:r>
          </a:p>
          <a:p>
            <a:pPr marL="1277938" lvl="2" indent="-584200" eaLnBrk="1" hangingPunct="1">
              <a:lnSpc>
                <a:spcPct val="90000"/>
              </a:lnSpc>
              <a:buFont typeface="Wingdings" panose="05000000000000000000" pitchFamily="2" charset="2"/>
              <a:buNone/>
            </a:pPr>
            <a:r>
              <a:rPr lang="zh-CN" altLang="en-US" sz="2000" smtClean="0"/>
              <a:t>②语言程序，如汇编程序、编译程序、解释程序等</a:t>
            </a:r>
          </a:p>
          <a:p>
            <a:pPr marL="1277938" lvl="2" indent="-584200" eaLnBrk="1" hangingPunct="1">
              <a:lnSpc>
                <a:spcPct val="90000"/>
              </a:lnSpc>
              <a:buFont typeface="Wingdings" panose="05000000000000000000" pitchFamily="2" charset="2"/>
              <a:buNone/>
            </a:pPr>
            <a:r>
              <a:rPr lang="zh-CN" altLang="en-US" sz="2000" smtClean="0"/>
              <a:t>③操作系统</a:t>
            </a:r>
          </a:p>
          <a:p>
            <a:pPr marL="1277938" lvl="2" indent="-584200" eaLnBrk="1" hangingPunct="1">
              <a:lnSpc>
                <a:spcPct val="90000"/>
              </a:lnSpc>
              <a:buFont typeface="Wingdings" panose="05000000000000000000" pitchFamily="2" charset="2"/>
              <a:buNone/>
            </a:pPr>
            <a:r>
              <a:rPr lang="zh-CN" altLang="en-US" sz="2000" smtClean="0"/>
              <a:t>④数据库管理系统</a:t>
            </a:r>
          </a:p>
          <a:p>
            <a:pPr marL="762000" indent="-762000" eaLnBrk="1" hangingPunct="1">
              <a:lnSpc>
                <a:spcPct val="90000"/>
              </a:lnSpc>
              <a:spcBef>
                <a:spcPts val="1200"/>
              </a:spcBef>
            </a:pPr>
            <a:r>
              <a:rPr lang="zh-CN" altLang="en-US" sz="2500" smtClean="0"/>
              <a:t>应用软件：用户利用计算机来解决某些问题而编制的程序，如工程设计程序、数据处理程序、自动控制程序、企业管理程序、情报检索程序、科学计算程序等</a:t>
            </a:r>
          </a:p>
          <a:p>
            <a:pPr marL="762000" indent="-762000" eaLnBrk="1" hangingPunct="1">
              <a:lnSpc>
                <a:spcPct val="90000"/>
              </a:lnSpc>
              <a:buFont typeface="Wingdings" panose="05000000000000000000" pitchFamily="2" charset="2"/>
              <a:buNone/>
            </a:pPr>
            <a:endParaRPr lang="en-US" altLang="zh-CN" sz="250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46401B27-9A65-4BEC-A8A1-D757BE901655}" type="slidenum">
              <a:rPr lang="en-US" altLang="zh-CN" dirty="0" smtClean="0"/>
              <a:pPr>
                <a:defRPr/>
              </a:pPr>
              <a:t>55</a:t>
            </a:fld>
            <a:endParaRPr lang="en-US" altLang="zh-CN" smtClean="0"/>
          </a:p>
        </p:txBody>
      </p:sp>
      <p:sp>
        <p:nvSpPr>
          <p:cNvPr id="76803" name="Rectangle 2"/>
          <p:cNvSpPr>
            <a:spLocks noGrp="1" noChangeArrowheads="1"/>
          </p:cNvSpPr>
          <p:nvPr>
            <p:ph type="title"/>
          </p:nvPr>
        </p:nvSpPr>
        <p:spPr>
          <a:xfrm>
            <a:off x="457200" y="122238"/>
            <a:ext cx="7543800" cy="1074737"/>
          </a:xfrm>
        </p:spPr>
        <p:txBody>
          <a:bodyPr/>
          <a:lstStyle/>
          <a:p>
            <a:pPr eaLnBrk="1" hangingPunct="1"/>
            <a:r>
              <a:rPr lang="en-US" altLang="zh-CN" smtClean="0"/>
              <a:t>1.4</a:t>
            </a:r>
            <a:r>
              <a:rPr lang="zh-CN" altLang="en-US" smtClean="0"/>
              <a:t>计算机的软件</a:t>
            </a:r>
          </a:p>
        </p:txBody>
      </p:sp>
      <p:sp>
        <p:nvSpPr>
          <p:cNvPr id="76804" name="Rectangle 3"/>
          <p:cNvSpPr>
            <a:spLocks noGrp="1" noChangeArrowheads="1"/>
          </p:cNvSpPr>
          <p:nvPr>
            <p:ph idx="1"/>
          </p:nvPr>
        </p:nvSpPr>
        <p:spPr>
          <a:xfrm>
            <a:off x="457200" y="1557338"/>
            <a:ext cx="8229600" cy="4573587"/>
          </a:xfrm>
        </p:spPr>
        <p:txBody>
          <a:bodyPr/>
          <a:lstStyle/>
          <a:p>
            <a:pPr eaLnBrk="1" hangingPunct="1">
              <a:lnSpc>
                <a:spcPct val="90000"/>
              </a:lnSpc>
              <a:buFont typeface="Wingdings" panose="05000000000000000000" pitchFamily="2" charset="2"/>
              <a:buNone/>
            </a:pPr>
            <a:r>
              <a:rPr lang="zh-CN" altLang="en-US" smtClean="0"/>
              <a:t>二、软件的发展演变</a:t>
            </a:r>
          </a:p>
          <a:p>
            <a:pPr eaLnBrk="1" hangingPunct="1">
              <a:lnSpc>
                <a:spcPct val="90000"/>
              </a:lnSpc>
            </a:pPr>
            <a:r>
              <a:rPr lang="zh-CN" altLang="en-US" smtClean="0"/>
              <a:t>编程语言的发展</a:t>
            </a:r>
          </a:p>
          <a:p>
            <a:pPr lvl="1" eaLnBrk="1" hangingPunct="1">
              <a:lnSpc>
                <a:spcPct val="90000"/>
              </a:lnSpc>
              <a:buFont typeface="Wingdings" panose="05000000000000000000" pitchFamily="2" charset="2"/>
              <a:buChar char="Ø"/>
            </a:pPr>
            <a:r>
              <a:rPr lang="zh-CN" altLang="en-US" smtClean="0"/>
              <a:t>手编程序：机器语言程序，手工编译二进制码</a:t>
            </a:r>
          </a:p>
          <a:p>
            <a:pPr lvl="1" eaLnBrk="1" hangingPunct="1">
              <a:lnSpc>
                <a:spcPct val="90000"/>
              </a:lnSpc>
              <a:buFont typeface="Wingdings" panose="05000000000000000000" pitchFamily="2" charset="2"/>
              <a:buChar char="Ø"/>
            </a:pPr>
            <a:r>
              <a:rPr lang="zh-CN" altLang="en-US" smtClean="0"/>
              <a:t>汇编程序：符号语言程序，汇编程序汇编</a:t>
            </a:r>
          </a:p>
          <a:p>
            <a:pPr lvl="1" eaLnBrk="1" hangingPunct="1">
              <a:lnSpc>
                <a:spcPct val="90000"/>
              </a:lnSpc>
              <a:buFont typeface="Wingdings" panose="05000000000000000000" pitchFamily="2" charset="2"/>
              <a:buChar char="Ø"/>
            </a:pPr>
            <a:r>
              <a:rPr lang="zh-CN" altLang="en-US" smtClean="0"/>
              <a:t>高级程序：算法语言</a:t>
            </a:r>
            <a:r>
              <a:rPr lang="en-US" altLang="zh-CN" smtClean="0"/>
              <a:t>/</a:t>
            </a:r>
            <a:r>
              <a:rPr lang="zh-CN" altLang="en-US" smtClean="0"/>
              <a:t>高级语言，机器编译程序</a:t>
            </a:r>
            <a:r>
              <a:rPr lang="en-US" altLang="zh-CN" smtClean="0"/>
              <a:t>/</a:t>
            </a:r>
            <a:r>
              <a:rPr lang="zh-CN" altLang="en-US" smtClean="0"/>
              <a:t>解释程序</a:t>
            </a:r>
          </a:p>
          <a:p>
            <a:pPr eaLnBrk="1" hangingPunct="1">
              <a:lnSpc>
                <a:spcPct val="90000"/>
              </a:lnSpc>
            </a:pPr>
            <a:r>
              <a:rPr lang="zh-CN" altLang="en-US" smtClean="0"/>
              <a:t>系统软件的发展</a:t>
            </a:r>
          </a:p>
          <a:p>
            <a:pPr lvl="1" eaLnBrk="1" hangingPunct="1">
              <a:lnSpc>
                <a:spcPct val="90000"/>
              </a:lnSpc>
              <a:buFont typeface="Wingdings" panose="05000000000000000000" pitchFamily="2" charset="2"/>
              <a:buChar char="Ø"/>
            </a:pPr>
            <a:r>
              <a:rPr lang="zh-CN" altLang="en-US" smtClean="0"/>
              <a:t>操作系统</a:t>
            </a:r>
          </a:p>
          <a:p>
            <a:pPr lvl="1" eaLnBrk="1" hangingPunct="1">
              <a:lnSpc>
                <a:spcPct val="90000"/>
              </a:lnSpc>
              <a:buFont typeface="Wingdings" panose="05000000000000000000" pitchFamily="2" charset="2"/>
              <a:buChar char="Ø"/>
            </a:pPr>
            <a:r>
              <a:rPr lang="zh-CN" altLang="en-US" smtClean="0"/>
              <a:t>分布式系统软件</a:t>
            </a:r>
            <a:endParaRPr lang="en-US" altLang="zh-CN" smtClean="0"/>
          </a:p>
          <a:p>
            <a:pPr lvl="1" eaLnBrk="1" hangingPunct="1">
              <a:lnSpc>
                <a:spcPct val="90000"/>
              </a:lnSpc>
              <a:buFont typeface="Wingdings" panose="05000000000000000000" pitchFamily="2" charset="2"/>
              <a:buChar char="Ø"/>
            </a:pPr>
            <a:r>
              <a:rPr lang="zh-CN" altLang="en-US" smtClean="0"/>
              <a:t>数据库管理系统</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690AE35F-F3B3-401F-8804-ABA186ABD5CE}" type="slidenum">
              <a:rPr lang="en-US" altLang="zh-CN" dirty="0" smtClean="0"/>
              <a:pPr>
                <a:defRPr/>
              </a:pPr>
              <a:t>56</a:t>
            </a:fld>
            <a:endParaRPr lang="en-US" altLang="zh-CN" smtClean="0"/>
          </a:p>
        </p:txBody>
      </p:sp>
      <p:sp>
        <p:nvSpPr>
          <p:cNvPr id="77827" name="Rectangle 2"/>
          <p:cNvSpPr>
            <a:spLocks noGrp="1" noChangeArrowheads="1"/>
          </p:cNvSpPr>
          <p:nvPr>
            <p:ph type="title"/>
          </p:nvPr>
        </p:nvSpPr>
        <p:spPr>
          <a:xfrm>
            <a:off x="457200" y="122238"/>
            <a:ext cx="7543800" cy="930275"/>
          </a:xfrm>
        </p:spPr>
        <p:txBody>
          <a:bodyPr/>
          <a:lstStyle/>
          <a:p>
            <a:pPr eaLnBrk="1" hangingPunct="1"/>
            <a:r>
              <a:rPr lang="en-US" altLang="zh-CN" smtClean="0"/>
              <a:t>1.5</a:t>
            </a:r>
            <a:r>
              <a:rPr lang="zh-CN" altLang="en-US" smtClean="0"/>
              <a:t>计算机系统的层次结构</a:t>
            </a:r>
          </a:p>
        </p:txBody>
      </p:sp>
      <p:sp>
        <p:nvSpPr>
          <p:cNvPr id="77828" name="Rectangle 3"/>
          <p:cNvSpPr>
            <a:spLocks noGrp="1" noChangeArrowheads="1"/>
          </p:cNvSpPr>
          <p:nvPr>
            <p:ph idx="1"/>
          </p:nvPr>
        </p:nvSpPr>
        <p:spPr>
          <a:xfrm>
            <a:off x="457200" y="1196975"/>
            <a:ext cx="8229600" cy="4933950"/>
          </a:xfrm>
        </p:spPr>
        <p:txBody>
          <a:bodyPr/>
          <a:lstStyle/>
          <a:p>
            <a:pPr eaLnBrk="1" hangingPunct="1">
              <a:lnSpc>
                <a:spcPct val="120000"/>
              </a:lnSpc>
              <a:buFont typeface="Wingdings" panose="05000000000000000000" pitchFamily="2" charset="2"/>
              <a:buNone/>
            </a:pPr>
            <a:r>
              <a:rPr lang="zh-CN" altLang="en-US" sz="2600" smtClean="0"/>
              <a:t>一、多级计算机系统</a:t>
            </a:r>
          </a:p>
          <a:p>
            <a:pPr eaLnBrk="1" hangingPunct="1">
              <a:lnSpc>
                <a:spcPct val="120000"/>
              </a:lnSpc>
              <a:buFont typeface="Wingdings" panose="05000000000000000000" pitchFamily="2" charset="2"/>
              <a:buNone/>
            </a:pPr>
            <a:r>
              <a:rPr lang="zh-CN" altLang="en-US" sz="2600" smtClean="0"/>
              <a:t>         计算机不能简单地认为是一种电子设备，而是一个十分复杂的硬、软件结合而成的整体。它通常由五个以上不同的级组成，每一级都能进行程序设计，如图所示</a:t>
            </a:r>
            <a:r>
              <a:rPr lang="zh-CN" altLang="en-US" smtClean="0"/>
              <a:t>。</a:t>
            </a:r>
          </a:p>
        </p:txBody>
      </p:sp>
      <p:pic>
        <p:nvPicPr>
          <p:cNvPr id="77829" name="Picture 4" descr="1a7">
            <a:hlinkClick r:id="rId3" action="ppaction://hlinkfil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9738" y="3382963"/>
            <a:ext cx="3097212" cy="290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78B4C3B1-1DC3-4245-BC7E-7B824A69DB08}" type="slidenum">
              <a:rPr lang="en-US" altLang="zh-CN" dirty="0" smtClean="0"/>
              <a:pPr>
                <a:defRPr/>
              </a:pPr>
              <a:t>57</a:t>
            </a:fld>
            <a:endParaRPr lang="en-US" altLang="zh-CN" smtClean="0"/>
          </a:p>
        </p:txBody>
      </p:sp>
      <p:sp>
        <p:nvSpPr>
          <p:cNvPr id="79875" name="Rectangle 3"/>
          <p:cNvSpPr>
            <a:spLocks noGrp="1" noChangeArrowheads="1"/>
          </p:cNvSpPr>
          <p:nvPr>
            <p:ph idx="1"/>
          </p:nvPr>
        </p:nvSpPr>
        <p:spPr>
          <a:xfrm>
            <a:off x="179388" y="188913"/>
            <a:ext cx="7705725" cy="6119812"/>
          </a:xfrm>
        </p:spPr>
        <p:txBody>
          <a:bodyPr/>
          <a:lstStyle/>
          <a:p>
            <a:pPr eaLnBrk="1" hangingPunct="1">
              <a:lnSpc>
                <a:spcPct val="120000"/>
              </a:lnSpc>
              <a:buFont typeface="Wingdings" panose="05000000000000000000" pitchFamily="2" charset="2"/>
              <a:buNone/>
            </a:pPr>
            <a:r>
              <a:rPr lang="zh-CN" altLang="en-US" sz="2600" smtClean="0"/>
              <a:t>二、五级计算机层次系统</a:t>
            </a:r>
          </a:p>
          <a:p>
            <a:pPr eaLnBrk="1" hangingPunct="1">
              <a:lnSpc>
                <a:spcPct val="120000"/>
              </a:lnSpc>
              <a:spcBef>
                <a:spcPts val="1200"/>
              </a:spcBef>
            </a:pPr>
            <a:r>
              <a:rPr lang="zh-CN" altLang="en-US" sz="2500" smtClean="0"/>
              <a:t>第一级是</a:t>
            </a:r>
            <a:r>
              <a:rPr lang="zh-CN" altLang="en-US" sz="2500" smtClean="0">
                <a:solidFill>
                  <a:srgbClr val="FF0000"/>
                </a:solidFill>
              </a:rPr>
              <a:t>微程序设计级</a:t>
            </a:r>
            <a:r>
              <a:rPr lang="zh-CN" altLang="en-US" sz="2500" smtClean="0"/>
              <a:t>。这是一个实在的硬件级，它由机器硬件直接执行微指令。如果某一个应用程序直接用微指令来编写，那么可在这一级上运行应用程序。</a:t>
            </a:r>
          </a:p>
          <a:p>
            <a:pPr eaLnBrk="1" hangingPunct="1">
              <a:lnSpc>
                <a:spcPct val="120000"/>
              </a:lnSpc>
              <a:spcBef>
                <a:spcPts val="1200"/>
              </a:spcBef>
            </a:pPr>
            <a:r>
              <a:rPr lang="zh-CN" altLang="en-US" sz="2500" smtClean="0"/>
              <a:t>第二级是</a:t>
            </a:r>
            <a:r>
              <a:rPr lang="zh-CN" altLang="en-US" sz="2500" smtClean="0">
                <a:solidFill>
                  <a:srgbClr val="FF0000"/>
                </a:solidFill>
              </a:rPr>
              <a:t>一般机器级</a:t>
            </a:r>
            <a:r>
              <a:rPr lang="zh-CN" altLang="en-US" sz="2500" smtClean="0"/>
              <a:t>，也称为机器语言级，它由微程序解释机器指令系统。这一级也是硬件级。</a:t>
            </a:r>
          </a:p>
          <a:p>
            <a:pPr eaLnBrk="1" hangingPunct="1">
              <a:lnSpc>
                <a:spcPct val="120000"/>
              </a:lnSpc>
              <a:spcBef>
                <a:spcPts val="1200"/>
              </a:spcBef>
            </a:pPr>
            <a:r>
              <a:rPr lang="zh-CN" altLang="en-US" sz="2500" smtClean="0"/>
              <a:t>第三级是</a:t>
            </a:r>
            <a:r>
              <a:rPr lang="zh-CN" altLang="en-US" sz="2500" smtClean="0">
                <a:solidFill>
                  <a:srgbClr val="FF0000"/>
                </a:solidFill>
              </a:rPr>
              <a:t>操作系统级</a:t>
            </a:r>
            <a:r>
              <a:rPr lang="zh-CN" altLang="en-US" sz="2500" smtClean="0"/>
              <a:t>，它由操作系统程序实现。这些操作系统由机器指令和广义指令组成，广义指令是操作系统定义和解释的软件指令，所以这一级也称为混合级。</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AF9E152A-000D-4A99-88B1-084B4C3A7DC6}" type="slidenum">
              <a:rPr lang="en-US" altLang="zh-CN" dirty="0" smtClean="0"/>
              <a:pPr>
                <a:defRPr/>
              </a:pPr>
              <a:t>58</a:t>
            </a:fld>
            <a:endParaRPr lang="en-US" altLang="zh-CN" smtClean="0"/>
          </a:p>
        </p:txBody>
      </p:sp>
      <p:sp>
        <p:nvSpPr>
          <p:cNvPr id="80899" name="Rectangle 3"/>
          <p:cNvSpPr>
            <a:spLocks noGrp="1" noChangeArrowheads="1"/>
          </p:cNvSpPr>
          <p:nvPr>
            <p:ph idx="1"/>
          </p:nvPr>
        </p:nvSpPr>
        <p:spPr>
          <a:xfrm>
            <a:off x="179388" y="188913"/>
            <a:ext cx="7777162" cy="6119812"/>
          </a:xfrm>
        </p:spPr>
        <p:txBody>
          <a:bodyPr/>
          <a:lstStyle/>
          <a:p>
            <a:pPr eaLnBrk="1" hangingPunct="1">
              <a:lnSpc>
                <a:spcPct val="130000"/>
              </a:lnSpc>
              <a:spcBef>
                <a:spcPts val="1200"/>
              </a:spcBef>
            </a:pPr>
            <a:r>
              <a:rPr lang="zh-CN" altLang="en-US" sz="2500" smtClean="0"/>
              <a:t>第四级是</a:t>
            </a:r>
            <a:r>
              <a:rPr lang="zh-CN" altLang="en-US" sz="2500" smtClean="0">
                <a:solidFill>
                  <a:srgbClr val="FF0000"/>
                </a:solidFill>
              </a:rPr>
              <a:t>汇编语言级</a:t>
            </a:r>
            <a:r>
              <a:rPr lang="zh-CN" altLang="en-US" sz="2500" smtClean="0"/>
              <a:t>，它给程序人员提供一种符号形式语言，以减少程序编写的复杂性。这一级由汇编程序支持和执行。如果应用程序采用汇编语言编写时，则机器必须要有这一级的功能；如果应用程序不采用汇编语言编写，则这一级可以不要。</a:t>
            </a:r>
          </a:p>
          <a:p>
            <a:pPr eaLnBrk="1" hangingPunct="1">
              <a:lnSpc>
                <a:spcPct val="130000"/>
              </a:lnSpc>
              <a:spcBef>
                <a:spcPts val="1200"/>
              </a:spcBef>
            </a:pPr>
            <a:r>
              <a:rPr lang="zh-CN" altLang="en-US" sz="2500" smtClean="0"/>
              <a:t>第五级是</a:t>
            </a:r>
            <a:r>
              <a:rPr lang="zh-CN" altLang="en-US" sz="2500" smtClean="0">
                <a:solidFill>
                  <a:srgbClr val="FF0000"/>
                </a:solidFill>
              </a:rPr>
              <a:t>高级语言级</a:t>
            </a:r>
            <a:r>
              <a:rPr lang="zh-CN" altLang="en-US" sz="2500" smtClean="0"/>
              <a:t>，它是面向用户的，为方便用户编写应用程序而设置的。这一级由各种高级语言编译程序支持和执行。</a:t>
            </a:r>
            <a:endParaRPr lang="zh-CN" altLang="en-US" sz="210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A1DBBE83-E366-44C5-A3DB-0041E20F91A8}" type="slidenum">
              <a:rPr lang="en-US" altLang="zh-CN" dirty="0" smtClean="0"/>
              <a:pPr>
                <a:defRPr/>
              </a:pPr>
              <a:t>59</a:t>
            </a:fld>
            <a:endParaRPr lang="en-US" altLang="zh-CN" smtClean="0"/>
          </a:p>
        </p:txBody>
      </p:sp>
      <p:sp>
        <p:nvSpPr>
          <p:cNvPr id="81923" name="Rectangle 2"/>
          <p:cNvSpPr>
            <a:spLocks noGrp="1" noChangeArrowheads="1"/>
          </p:cNvSpPr>
          <p:nvPr>
            <p:ph type="title"/>
          </p:nvPr>
        </p:nvSpPr>
        <p:spPr>
          <a:xfrm>
            <a:off x="457200" y="122238"/>
            <a:ext cx="7543800" cy="1074737"/>
          </a:xfrm>
        </p:spPr>
        <p:txBody>
          <a:bodyPr/>
          <a:lstStyle/>
          <a:p>
            <a:pPr eaLnBrk="1" hangingPunct="1"/>
            <a:r>
              <a:rPr lang="en-US" altLang="zh-CN" smtClean="0"/>
              <a:t>1.5</a:t>
            </a:r>
            <a:r>
              <a:rPr lang="zh-CN" altLang="en-US" smtClean="0"/>
              <a:t>计算机系统的层次结构</a:t>
            </a:r>
          </a:p>
        </p:txBody>
      </p:sp>
      <p:sp>
        <p:nvSpPr>
          <p:cNvPr id="81924" name="Rectangle 3"/>
          <p:cNvSpPr>
            <a:spLocks noGrp="1" noChangeArrowheads="1"/>
          </p:cNvSpPr>
          <p:nvPr>
            <p:ph idx="1"/>
          </p:nvPr>
        </p:nvSpPr>
        <p:spPr>
          <a:xfrm>
            <a:off x="457200" y="1484313"/>
            <a:ext cx="8229600" cy="4646612"/>
          </a:xfrm>
        </p:spPr>
        <p:txBody>
          <a:bodyPr/>
          <a:lstStyle/>
          <a:p>
            <a:pPr eaLnBrk="1" hangingPunct="1">
              <a:buFont typeface="Wingdings" panose="05000000000000000000" pitchFamily="2" charset="2"/>
              <a:buNone/>
            </a:pPr>
            <a:r>
              <a:rPr lang="zh-CN" altLang="en-US" sz="2600" smtClean="0"/>
              <a:t>三、软件与硬件逻辑等价性</a:t>
            </a:r>
          </a:p>
          <a:p>
            <a:pPr eaLnBrk="1" hangingPunct="1">
              <a:spcBef>
                <a:spcPts val="1200"/>
              </a:spcBef>
            </a:pPr>
            <a:r>
              <a:rPr lang="zh-CN" altLang="en-US" sz="2600" smtClean="0"/>
              <a:t>随着大规模集成电路技术的发展和软件硬化的趋势，计算机系统的软、硬件界限已经变得模糊了。因为任何操作可以由软件来实现，也可以由硬件来实现；任何指令的执行可以由硬件完成，也可以由软件来完成。</a:t>
            </a:r>
          </a:p>
          <a:p>
            <a:pPr eaLnBrk="1" hangingPunct="1">
              <a:spcBef>
                <a:spcPts val="1200"/>
              </a:spcBef>
            </a:pPr>
            <a:r>
              <a:rPr lang="zh-CN" altLang="en-US" sz="2600" smtClean="0"/>
              <a:t>任何操作可以由软件来实现也可以由硬件来实现（设计计算机系统时，应考虑各个方面的因素：价格、速度、可靠性、存储容量、变更周期）</a:t>
            </a:r>
          </a:p>
          <a:p>
            <a:pPr eaLnBrk="1" hangingPunct="1">
              <a:spcBef>
                <a:spcPts val="1200"/>
              </a:spcBef>
            </a:pPr>
            <a:r>
              <a:rPr lang="zh-CN" altLang="en-US" sz="2600" smtClean="0"/>
              <a:t>实体硬件机功能的扩大</a:t>
            </a:r>
          </a:p>
          <a:p>
            <a:pPr eaLnBrk="1" hangingPunct="1">
              <a:spcBef>
                <a:spcPts val="1200"/>
              </a:spcBef>
            </a:pPr>
            <a:r>
              <a:rPr lang="zh-CN" altLang="en-US" sz="2600" smtClean="0">
                <a:solidFill>
                  <a:srgbClr val="FF0000"/>
                </a:solidFill>
              </a:rPr>
              <a:t>固件</a:t>
            </a:r>
            <a:r>
              <a:rPr lang="zh-CN" altLang="en-US" sz="2600" smtClean="0"/>
              <a:t>的概念（功能上是软件，形态上是硬件）</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a:xfrm>
            <a:off x="457200" y="122238"/>
            <a:ext cx="7543800" cy="1092200"/>
          </a:xfrm>
        </p:spPr>
        <p:txBody>
          <a:bodyPr/>
          <a:lstStyle/>
          <a:p>
            <a:r>
              <a:rPr lang="zh-CN" altLang="en-US" smtClean="0"/>
              <a:t>如何学</a:t>
            </a:r>
          </a:p>
        </p:txBody>
      </p:sp>
      <p:sp>
        <p:nvSpPr>
          <p:cNvPr id="22531" name="内容占位符 2"/>
          <p:cNvSpPr>
            <a:spLocks noGrp="1" noChangeArrowheads="1"/>
          </p:cNvSpPr>
          <p:nvPr>
            <p:ph idx="1"/>
          </p:nvPr>
        </p:nvSpPr>
        <p:spPr>
          <a:xfrm>
            <a:off x="457200" y="1428750"/>
            <a:ext cx="8229600" cy="4411663"/>
          </a:xfrm>
        </p:spPr>
        <p:txBody>
          <a:bodyPr/>
          <a:lstStyle/>
          <a:p>
            <a:r>
              <a:rPr lang="zh-CN" altLang="en-US" smtClean="0"/>
              <a:t>本课程系统性强、内容广、细节多、偏硬件</a:t>
            </a:r>
            <a:endParaRPr lang="en-US" altLang="zh-CN" smtClean="0"/>
          </a:p>
          <a:p>
            <a:pPr>
              <a:spcBef>
                <a:spcPts val="3000"/>
              </a:spcBef>
            </a:pPr>
            <a:r>
              <a:rPr lang="zh-CN" altLang="en-US" smtClean="0"/>
              <a:t>在理解的基础上建立整机概念及模型</a:t>
            </a:r>
            <a:endParaRPr lang="en-US" altLang="zh-CN" smtClean="0"/>
          </a:p>
          <a:p>
            <a:r>
              <a:rPr lang="zh-CN" altLang="en-US" smtClean="0"/>
              <a:t>学习并理解掌握系统思维：</a:t>
            </a:r>
            <a:endParaRPr lang="en-US" altLang="zh-CN" smtClean="0"/>
          </a:p>
          <a:p>
            <a:pPr lvl="1"/>
            <a:r>
              <a:rPr lang="zh-CN" altLang="en-US" smtClean="0"/>
              <a:t>对于理论课的学习：功能</a:t>
            </a:r>
            <a:r>
              <a:rPr lang="en-US" altLang="zh-CN" smtClean="0"/>
              <a:t>-&gt;</a:t>
            </a:r>
            <a:r>
              <a:rPr lang="zh-CN" altLang="en-US" smtClean="0"/>
              <a:t>结构</a:t>
            </a:r>
            <a:r>
              <a:rPr lang="en-US" altLang="zh-CN" smtClean="0"/>
              <a:t>-&gt;</a:t>
            </a:r>
            <a:r>
              <a:rPr lang="zh-CN" altLang="en-US" smtClean="0"/>
              <a:t>原理</a:t>
            </a:r>
            <a:endParaRPr lang="en-US" altLang="zh-CN" smtClean="0"/>
          </a:p>
          <a:p>
            <a:pPr lvl="1"/>
            <a:r>
              <a:rPr lang="zh-CN" altLang="en-US" smtClean="0"/>
              <a:t>对于实验课的学习：功能</a:t>
            </a:r>
            <a:r>
              <a:rPr lang="en-US" altLang="zh-CN" smtClean="0"/>
              <a:t>-&gt;</a:t>
            </a:r>
            <a:r>
              <a:rPr lang="zh-CN" altLang="en-US" smtClean="0"/>
              <a:t>结构设计</a:t>
            </a:r>
            <a:r>
              <a:rPr lang="en-US" altLang="zh-CN" smtClean="0"/>
              <a:t>-&gt;</a:t>
            </a:r>
            <a:r>
              <a:rPr lang="zh-CN" altLang="en-US" smtClean="0"/>
              <a:t>具体设计</a:t>
            </a:r>
            <a:r>
              <a:rPr lang="en-US" altLang="zh-CN" smtClean="0"/>
              <a:t>-&gt;VHDL</a:t>
            </a:r>
            <a:r>
              <a:rPr lang="zh-CN" altLang="en-US" smtClean="0"/>
              <a:t>编程实现</a:t>
            </a:r>
            <a:r>
              <a:rPr lang="en-US" altLang="zh-CN" smtClean="0"/>
              <a:t>-&gt;</a:t>
            </a:r>
            <a:r>
              <a:rPr lang="zh-CN" altLang="en-US" smtClean="0"/>
              <a:t>实验平台仿真</a:t>
            </a:r>
            <a:endParaRPr lang="en-US" altLang="zh-CN" smtClean="0"/>
          </a:p>
          <a:p>
            <a:endParaRPr lang="en-US" altLang="zh-CN" sz="1800" smtClean="0"/>
          </a:p>
          <a:p>
            <a:r>
              <a:rPr lang="zh-CN" altLang="en-US" smtClean="0"/>
              <a:t>紧跟课程内容，尽量不缺课</a:t>
            </a:r>
            <a:endParaRPr lang="en-US" altLang="zh-CN" smtClean="0"/>
          </a:p>
          <a:p>
            <a:r>
              <a:rPr lang="zh-CN" altLang="en-US" smtClean="0"/>
              <a:t>不懂的及时搞懂，做适量的题目</a:t>
            </a:r>
          </a:p>
        </p:txBody>
      </p:sp>
      <p:sp>
        <p:nvSpPr>
          <p:cNvPr id="11267" name="灯片编号占位符 4"/>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DD62F27E-9C87-412F-9230-A4792E9A681B}" type="slidenum">
              <a:rPr lang="en-US" altLang="zh-CN" dirty="0" smtClean="0"/>
              <a:pPr>
                <a:defRPr/>
              </a:pPr>
              <a:t>6</a:t>
            </a:fld>
            <a:endParaRPr lang="en-US" altLang="zh-CN"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122238"/>
            <a:ext cx="7543800" cy="642937"/>
          </a:xfrm>
        </p:spPr>
        <p:txBody>
          <a:bodyPr/>
          <a:lstStyle/>
          <a:p>
            <a:pPr eaLnBrk="1" hangingPunct="1"/>
            <a:r>
              <a:rPr lang="zh-CN" altLang="en-US" smtClean="0">
                <a:latin typeface="黑体" panose="02010609060101010101" pitchFamily="49" charset="-122"/>
              </a:rPr>
              <a:t>（补充）计算机系统结构的概念</a:t>
            </a:r>
          </a:p>
        </p:txBody>
      </p:sp>
      <p:sp>
        <p:nvSpPr>
          <p:cNvPr id="373763" name="Rectangle 3" descr="Rectangle: Click to edit Master text styles&#10;Second level&#10;Third level&#10;Fourth level&#10;Fifth level"/>
          <p:cNvSpPr>
            <a:spLocks noGrp="1" noChangeArrowheads="1"/>
          </p:cNvSpPr>
          <p:nvPr>
            <p:ph idx="1"/>
          </p:nvPr>
        </p:nvSpPr>
        <p:spPr>
          <a:xfrm>
            <a:off x="685800" y="1066800"/>
            <a:ext cx="7772400" cy="5170488"/>
          </a:xfrm>
        </p:spPr>
        <p:txBody>
          <a:bodyPr/>
          <a:lstStyle/>
          <a:p>
            <a:pPr marL="457200" indent="-457200" eaLnBrk="1" hangingPunct="1">
              <a:buFont typeface="Wingdings" panose="05000000000000000000" pitchFamily="2" charset="2"/>
              <a:buNone/>
              <a:tabLst>
                <a:tab pos="1436370" algn="l"/>
                <a:tab pos="1524000" algn="l"/>
              </a:tabLst>
              <a:defRPr/>
            </a:pPr>
            <a:r>
              <a:rPr lang="zh-CN" altLang="en-US" dirty="0" smtClean="0"/>
              <a:t>广义的系统结构定义：指令集结构、组成、硬件</a:t>
            </a:r>
          </a:p>
          <a:p>
            <a:pPr marL="1085850" lvl="1" indent="-457200" eaLnBrk="1" hangingPunct="1">
              <a:buFont typeface="Wingdings" panose="05000000000000000000" pitchFamily="2" charset="2"/>
              <a:buNone/>
              <a:tabLst>
                <a:tab pos="1436370" algn="l"/>
                <a:tab pos="1524000" algn="l"/>
              </a:tabLst>
              <a:defRPr/>
            </a:pPr>
            <a:r>
              <a:rPr lang="zh-CN" altLang="en-US" sz="2000" b="1" dirty="0" smtClean="0">
                <a:solidFill>
                  <a:srgbClr val="000000"/>
                </a:solidFill>
                <a:latin typeface="宋体" panose="02010600030101010101" pitchFamily="2" charset="-122"/>
              </a:rPr>
              <a:t>                        （计算机设计的</a:t>
            </a:r>
            <a:r>
              <a:rPr lang="en-US" altLang="zh-CN" sz="2000" b="1" dirty="0" smtClean="0">
                <a:solidFill>
                  <a:srgbClr val="000000"/>
                </a:solidFill>
                <a:latin typeface="宋体" panose="02010600030101010101" pitchFamily="2" charset="-122"/>
              </a:rPr>
              <a:t>3</a:t>
            </a:r>
            <a:r>
              <a:rPr lang="zh-CN" altLang="en-US" sz="2000" b="1" dirty="0" smtClean="0">
                <a:solidFill>
                  <a:srgbClr val="000000"/>
                </a:solidFill>
                <a:latin typeface="宋体" panose="02010600030101010101" pitchFamily="2" charset="-122"/>
              </a:rPr>
              <a:t>个方面）</a:t>
            </a:r>
          </a:p>
          <a:p>
            <a:pPr marL="0" indent="0" eaLnBrk="1" hangingPunct="1">
              <a:lnSpc>
                <a:spcPct val="110000"/>
              </a:lnSpc>
              <a:buFont typeface="Wingdings" panose="05000000000000000000" pitchFamily="2" charset="2"/>
              <a:buNone/>
              <a:defRPr/>
            </a:pPr>
            <a:endParaRPr lang="en-US" altLang="zh-CN" dirty="0" smtClean="0">
              <a:solidFill>
                <a:srgbClr val="D60093"/>
              </a:solidFill>
            </a:endParaRPr>
          </a:p>
        </p:txBody>
      </p:sp>
      <p:pic>
        <p:nvPicPr>
          <p:cNvPr id="8294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463800"/>
            <a:ext cx="475297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9" name="TextBox 7"/>
          <p:cNvSpPr txBox="1">
            <a:spLocks noChangeArrowheads="1"/>
          </p:cNvSpPr>
          <p:nvPr/>
        </p:nvSpPr>
        <p:spPr bwMode="auto">
          <a:xfrm>
            <a:off x="5508625" y="2708275"/>
            <a:ext cx="2519363" cy="209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a:t>A: Architecture</a:t>
            </a:r>
          </a:p>
          <a:p>
            <a:pPr eaLnBrk="1" hangingPunct="1">
              <a:buFont typeface="Arial" panose="020B0604020202020204" pitchFamily="34" charset="0"/>
              <a:buNone/>
            </a:pPr>
            <a:r>
              <a:rPr lang="en-US" altLang="zh-CN"/>
              <a:t>I: Instruction</a:t>
            </a:r>
          </a:p>
          <a:p>
            <a:pPr eaLnBrk="1" hangingPunct="1">
              <a:buFont typeface="Arial" panose="020B0604020202020204" pitchFamily="34" charset="0"/>
              <a:buNone/>
            </a:pPr>
            <a:r>
              <a:rPr lang="en-US" altLang="zh-CN"/>
              <a:t>P: Processing</a:t>
            </a:r>
          </a:p>
          <a:p>
            <a:pPr eaLnBrk="1" hangingPunct="1">
              <a:buFont typeface="Arial" panose="020B0604020202020204" pitchFamily="34" charset="0"/>
              <a:buNone/>
            </a:pPr>
            <a:r>
              <a:rPr lang="en-US" altLang="zh-CN"/>
              <a:t>S: Storage</a:t>
            </a:r>
          </a:p>
          <a:p>
            <a:pPr eaLnBrk="1" hangingPunct="1">
              <a:buFont typeface="Arial" panose="020B0604020202020204" pitchFamily="34" charset="0"/>
              <a:buNone/>
            </a:pPr>
            <a:r>
              <a:rPr lang="en-US" altLang="zh-CN"/>
              <a:t>N: Network</a:t>
            </a:r>
            <a:endParaRPr lang="zh-CN" altLang="en-US"/>
          </a:p>
        </p:txBody>
      </p:sp>
      <p:sp>
        <p:nvSpPr>
          <p:cNvPr id="82950" name="TextBox 8"/>
          <p:cNvSpPr txBox="1">
            <a:spLocks noChangeArrowheads="1"/>
          </p:cNvSpPr>
          <p:nvPr/>
        </p:nvSpPr>
        <p:spPr bwMode="auto">
          <a:xfrm>
            <a:off x="5219700" y="5300663"/>
            <a:ext cx="33845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t>罗益辉</a:t>
            </a:r>
            <a:r>
              <a:rPr lang="en-US" altLang="zh-CN"/>
              <a:t>.《</a:t>
            </a:r>
            <a:r>
              <a:rPr lang="zh-CN" altLang="en-US"/>
              <a:t>计算机系统结构</a:t>
            </a:r>
            <a:r>
              <a:rPr lang="en-US" altLang="zh-CN"/>
              <a:t>》</a:t>
            </a:r>
            <a:r>
              <a:rPr lang="zh-CN" altLang="en-US"/>
              <a:t>教学初探，湖北大学成人教育学院学报，</a:t>
            </a:r>
            <a:r>
              <a:rPr lang="en-US" altLang="zh-CN"/>
              <a:t>2005</a:t>
            </a:r>
            <a:r>
              <a:rPr lang="zh-CN" altLang="en-US"/>
              <a:t>，</a:t>
            </a:r>
            <a:r>
              <a:rPr lang="en-US" altLang="zh-CN"/>
              <a:t>23(4):40-42.</a:t>
            </a:r>
            <a:endParaRPr lang="zh-CN" alt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738A9997-4C5B-4A0F-8F4A-C25FFCCB5935}" type="slidenum">
              <a:rPr lang="en-US" altLang="zh-CN" dirty="0" smtClean="0"/>
              <a:pPr>
                <a:defRPr/>
              </a:pPr>
              <a:t>61</a:t>
            </a:fld>
            <a:endParaRPr lang="en-US" altLang="zh-CN" smtClean="0"/>
          </a:p>
        </p:txBody>
      </p:sp>
      <p:sp>
        <p:nvSpPr>
          <p:cNvPr id="83971" name="Rectangle 2"/>
          <p:cNvSpPr>
            <a:spLocks noGrp="1" noChangeArrowheads="1"/>
          </p:cNvSpPr>
          <p:nvPr>
            <p:ph type="title"/>
          </p:nvPr>
        </p:nvSpPr>
        <p:spPr>
          <a:xfrm>
            <a:off x="457200" y="122238"/>
            <a:ext cx="7543800" cy="1074737"/>
          </a:xfrm>
        </p:spPr>
        <p:txBody>
          <a:bodyPr/>
          <a:lstStyle/>
          <a:p>
            <a:pPr eaLnBrk="1" hangingPunct="1"/>
            <a:r>
              <a:rPr lang="zh-CN" altLang="en-US" smtClean="0"/>
              <a:t>第一章小结</a:t>
            </a:r>
          </a:p>
        </p:txBody>
      </p:sp>
      <p:sp>
        <p:nvSpPr>
          <p:cNvPr id="83972" name="Rectangle 3"/>
          <p:cNvSpPr>
            <a:spLocks noGrp="1" noChangeArrowheads="1"/>
          </p:cNvSpPr>
          <p:nvPr>
            <p:ph idx="1"/>
          </p:nvPr>
        </p:nvSpPr>
        <p:spPr>
          <a:xfrm>
            <a:off x="457200" y="1557338"/>
            <a:ext cx="8229600" cy="4573587"/>
          </a:xfrm>
        </p:spPr>
        <p:txBody>
          <a:bodyPr/>
          <a:lstStyle/>
          <a:p>
            <a:pPr eaLnBrk="1" hangingPunct="1">
              <a:lnSpc>
                <a:spcPct val="120000"/>
              </a:lnSpc>
            </a:pPr>
            <a:r>
              <a:rPr lang="zh-CN" altLang="en-US" sz="2600" smtClean="0"/>
              <a:t>计算机系统的基本概念</a:t>
            </a:r>
          </a:p>
          <a:p>
            <a:pPr lvl="1" eaLnBrk="1" hangingPunct="1">
              <a:lnSpc>
                <a:spcPct val="120000"/>
              </a:lnSpc>
            </a:pPr>
            <a:r>
              <a:rPr lang="zh-CN" altLang="en-US" sz="2200" smtClean="0"/>
              <a:t>构成：硬件和软件</a:t>
            </a:r>
          </a:p>
          <a:p>
            <a:pPr lvl="1" eaLnBrk="1" hangingPunct="1">
              <a:lnSpc>
                <a:spcPct val="120000"/>
              </a:lnSpc>
            </a:pPr>
            <a:r>
              <a:rPr lang="zh-CN" altLang="en-US" sz="2200" smtClean="0"/>
              <a:t>层次结构</a:t>
            </a:r>
          </a:p>
          <a:p>
            <a:pPr eaLnBrk="1" hangingPunct="1">
              <a:lnSpc>
                <a:spcPct val="120000"/>
              </a:lnSpc>
            </a:pPr>
            <a:r>
              <a:rPr lang="zh-CN" altLang="en-US" sz="2600" smtClean="0"/>
              <a:t>计算机系统的基本工作原理</a:t>
            </a:r>
          </a:p>
          <a:p>
            <a:pPr eaLnBrk="1" hangingPunct="1">
              <a:lnSpc>
                <a:spcPct val="120000"/>
              </a:lnSpc>
            </a:pPr>
            <a:r>
              <a:rPr lang="zh-CN" altLang="en-US" sz="2600" smtClean="0"/>
              <a:t>计算机的基本组成部分</a:t>
            </a:r>
          </a:p>
          <a:p>
            <a:pPr lvl="1" eaLnBrk="1" hangingPunct="1">
              <a:lnSpc>
                <a:spcPct val="120000"/>
              </a:lnSpc>
            </a:pPr>
            <a:r>
              <a:rPr lang="zh-CN" altLang="en-US" sz="2200" smtClean="0"/>
              <a:t>五大部件</a:t>
            </a:r>
          </a:p>
          <a:p>
            <a:pPr eaLnBrk="1" hangingPunct="1">
              <a:lnSpc>
                <a:spcPct val="120000"/>
              </a:lnSpc>
            </a:pPr>
            <a:r>
              <a:rPr lang="zh-CN" altLang="en-US" sz="2600" smtClean="0"/>
              <a:t>冯</a:t>
            </a:r>
            <a:r>
              <a:rPr lang="en-US" altLang="zh-CN" sz="2600" smtClean="0"/>
              <a:t>·</a:t>
            </a:r>
            <a:r>
              <a:rPr lang="zh-CN" altLang="en-US" sz="2600" smtClean="0"/>
              <a:t>诺依曼型计算机特点</a:t>
            </a:r>
          </a:p>
          <a:p>
            <a:pPr eaLnBrk="1" hangingPunct="1">
              <a:lnSpc>
                <a:spcPct val="120000"/>
              </a:lnSpc>
            </a:pPr>
            <a:r>
              <a:rPr lang="zh-CN" altLang="en-US" sz="2600" smtClean="0"/>
              <a:t>计算机发展特点</a:t>
            </a:r>
          </a:p>
          <a:p>
            <a:pPr eaLnBrk="1" hangingPunct="1">
              <a:lnSpc>
                <a:spcPct val="120000"/>
              </a:lnSpc>
            </a:pPr>
            <a:endParaRPr lang="en-US" altLang="zh-CN" sz="26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2"/>
          <p:cNvSpPr>
            <a:spLocks noGrp="1" noChangeArrowheads="1"/>
          </p:cNvSpPr>
          <p:nvPr>
            <p:ph type="title"/>
          </p:nvPr>
        </p:nvSpPr>
        <p:spPr>
          <a:xfrm>
            <a:off x="457200" y="341313"/>
            <a:ext cx="7543800" cy="796925"/>
          </a:xfrm>
        </p:spPr>
        <p:txBody>
          <a:bodyPr/>
          <a:lstStyle/>
          <a:p>
            <a:pPr eaLnBrk="1" hangingPunct="1"/>
            <a:r>
              <a:rPr lang="zh-CN" altLang="en-US" smtClean="0"/>
              <a:t>课程</a:t>
            </a:r>
            <a:r>
              <a:rPr lang="en-US" altLang="zh-CN" smtClean="0"/>
              <a:t>QQ</a:t>
            </a:r>
            <a:r>
              <a:rPr lang="zh-CN" altLang="en-US" smtClean="0"/>
              <a:t>群（课件 </a:t>
            </a:r>
            <a:r>
              <a:rPr lang="en-US" altLang="zh-CN" smtClean="0"/>
              <a:t>&amp; </a:t>
            </a:r>
            <a:r>
              <a:rPr lang="zh-CN" altLang="en-US" smtClean="0"/>
              <a:t>通知）</a:t>
            </a:r>
          </a:p>
        </p:txBody>
      </p:sp>
      <p:grpSp>
        <p:nvGrpSpPr>
          <p:cNvPr id="23555" name="组合 5"/>
          <p:cNvGrpSpPr>
            <a:grpSpLocks/>
          </p:cNvGrpSpPr>
          <p:nvPr/>
        </p:nvGrpSpPr>
        <p:grpSpPr bwMode="auto">
          <a:xfrm>
            <a:off x="457200" y="4724400"/>
            <a:ext cx="8343900" cy="1584325"/>
            <a:chOff x="457200" y="4437112"/>
            <a:chExt cx="8343900" cy="1584176"/>
          </a:xfrm>
        </p:grpSpPr>
        <p:sp>
          <p:nvSpPr>
            <p:cNvPr id="23557" name="标题 2"/>
            <p:cNvSpPr txBox="1">
              <a:spLocks noChangeArrowheads="1"/>
            </p:cNvSpPr>
            <p:nvPr/>
          </p:nvSpPr>
          <p:spPr bwMode="auto">
            <a:xfrm>
              <a:off x="457200" y="4437112"/>
              <a:ext cx="7543800"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3900" b="1">
                  <a:solidFill>
                    <a:schemeClr val="tx2"/>
                  </a:solidFill>
                </a:rPr>
                <a:t>个人联系邮箱（问题 </a:t>
              </a:r>
              <a:r>
                <a:rPr lang="en-US" altLang="zh-CN" sz="3900" b="1">
                  <a:solidFill>
                    <a:schemeClr val="tx2"/>
                  </a:solidFill>
                </a:rPr>
                <a:t>&amp; </a:t>
              </a:r>
              <a:r>
                <a:rPr lang="zh-CN" altLang="en-US" sz="3900" b="1">
                  <a:solidFill>
                    <a:schemeClr val="tx2"/>
                  </a:solidFill>
                </a:rPr>
                <a:t>作业）</a:t>
              </a:r>
            </a:p>
          </p:txBody>
        </p:sp>
        <p:sp>
          <p:nvSpPr>
            <p:cNvPr id="23558" name="内容占位符 1"/>
            <p:cNvSpPr txBox="1">
              <a:spLocks noChangeArrowheads="1"/>
            </p:cNvSpPr>
            <p:nvPr/>
          </p:nvSpPr>
          <p:spPr bwMode="auto">
            <a:xfrm>
              <a:off x="571500" y="5388818"/>
              <a:ext cx="8229600" cy="632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2"/>
                </a:buClr>
                <a:buSzPct val="70000"/>
                <a:buFont typeface="Wingdings" panose="05000000000000000000" pitchFamily="2" charset="2"/>
                <a:buChar char="l"/>
              </a:pPr>
              <a:r>
                <a:rPr lang="en-US" altLang="zh-CN" sz="3000">
                  <a:solidFill>
                    <a:schemeClr val="tx2"/>
                  </a:solidFill>
                </a:rPr>
                <a:t>briskw@126.com</a:t>
              </a:r>
            </a:p>
          </p:txBody>
        </p:sp>
      </p:grpSp>
      <p:pic>
        <p:nvPicPr>
          <p:cNvPr id="23556" name="图片 4"/>
          <p:cNvPicPr>
            <a:picLocks noChangeAspect="1"/>
          </p:cNvPicPr>
          <p:nvPr/>
        </p:nvPicPr>
        <p:blipFill>
          <a:blip r:embed="rId2">
            <a:extLst>
              <a:ext uri="{28A0092B-C50C-407E-A947-70E740481C1C}">
                <a14:useLocalDpi xmlns:a14="http://schemas.microsoft.com/office/drawing/2010/main" val="0"/>
              </a:ext>
            </a:extLst>
          </a:blip>
          <a:srcRect l="5753" t="4581" r="4662" b="25604"/>
          <a:stretch>
            <a:fillRect/>
          </a:stretch>
        </p:blipFill>
        <p:spPr bwMode="auto">
          <a:xfrm>
            <a:off x="2195513" y="1196975"/>
            <a:ext cx="3529012"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a:spLocks noGrp="1" noChangeArrowheads="1"/>
          </p:cNvSpPr>
          <p:nvPr>
            <p:ph type="dt" sz="quarter" idx="4294967295"/>
          </p:nvPr>
        </p:nvSpPr>
        <p:spPr bwMode="auto">
          <a:xfrm>
            <a:off x="4572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5FEF4C0D-4C31-4CC9-81FE-08AF03164A82}" type="datetime1">
              <a:rPr lang="zh-CN" altLang="en-US"/>
              <a:pPr>
                <a:buFont typeface="Arial" panose="020B0604020202020204" pitchFamily="34" charset="0"/>
                <a:buNone/>
              </a:pPr>
              <a:t>2021-3-1</a:t>
            </a:fld>
            <a:endParaRPr lang="zh-CN" altLang="en-US"/>
          </a:p>
        </p:txBody>
      </p:sp>
      <p:sp>
        <p:nvSpPr>
          <p:cNvPr id="13314" name="灯片编号占位符 5"/>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57353CB8-C9E8-4676-9FDA-78A194E0F946}" type="slidenum">
              <a:rPr lang="en-US" altLang="zh-CN" dirty="0" smtClean="0"/>
              <a:pPr>
                <a:defRPr/>
              </a:pPr>
              <a:t>8</a:t>
            </a:fld>
            <a:endParaRPr lang="en-US" altLang="zh-CN" smtClean="0"/>
          </a:p>
        </p:txBody>
      </p:sp>
      <p:sp>
        <p:nvSpPr>
          <p:cNvPr id="24580" name="Rectangle 2"/>
          <p:cNvSpPr>
            <a:spLocks noGrp="1" noChangeArrowheads="1"/>
          </p:cNvSpPr>
          <p:nvPr>
            <p:ph type="title"/>
          </p:nvPr>
        </p:nvSpPr>
        <p:spPr>
          <a:xfrm>
            <a:off x="457200" y="122238"/>
            <a:ext cx="7543800" cy="1074737"/>
          </a:xfrm>
        </p:spPr>
        <p:txBody>
          <a:bodyPr/>
          <a:lstStyle/>
          <a:p>
            <a:pPr eaLnBrk="1" hangingPunct="1"/>
            <a:r>
              <a:rPr lang="zh-CN" altLang="en-US" smtClean="0"/>
              <a:t>第一章  计算机系统概论</a:t>
            </a:r>
          </a:p>
        </p:txBody>
      </p:sp>
      <p:sp>
        <p:nvSpPr>
          <p:cNvPr id="24581" name="Rectangle 3"/>
          <p:cNvSpPr>
            <a:spLocks noGrp="1" noChangeArrowheads="1"/>
          </p:cNvSpPr>
          <p:nvPr>
            <p:ph idx="1"/>
          </p:nvPr>
        </p:nvSpPr>
        <p:spPr>
          <a:xfrm>
            <a:off x="457200" y="1557338"/>
            <a:ext cx="8229600" cy="4573587"/>
          </a:xfrm>
        </p:spPr>
        <p:txBody>
          <a:bodyPr/>
          <a:lstStyle/>
          <a:p>
            <a:pPr eaLnBrk="1" hangingPunct="1">
              <a:lnSpc>
                <a:spcPct val="130000"/>
              </a:lnSpc>
              <a:buFont typeface="Wingdings" panose="05000000000000000000" pitchFamily="2" charset="2"/>
              <a:buNone/>
            </a:pPr>
            <a:r>
              <a:rPr lang="en-US" altLang="zh-CN" smtClean="0"/>
              <a:t>1.1</a:t>
            </a:r>
            <a:r>
              <a:rPr lang="zh-CN" altLang="en-US" smtClean="0"/>
              <a:t>计算机的分类</a:t>
            </a:r>
          </a:p>
          <a:p>
            <a:pPr eaLnBrk="1" hangingPunct="1">
              <a:lnSpc>
                <a:spcPct val="130000"/>
              </a:lnSpc>
              <a:buFont typeface="Wingdings" panose="05000000000000000000" pitchFamily="2" charset="2"/>
              <a:buNone/>
            </a:pPr>
            <a:r>
              <a:rPr lang="en-US" altLang="zh-CN" smtClean="0"/>
              <a:t>1.2</a:t>
            </a:r>
            <a:r>
              <a:rPr lang="zh-CN" altLang="en-US" smtClean="0"/>
              <a:t>计算机发展简史</a:t>
            </a:r>
          </a:p>
          <a:p>
            <a:pPr eaLnBrk="1" hangingPunct="1">
              <a:lnSpc>
                <a:spcPct val="130000"/>
              </a:lnSpc>
              <a:buFont typeface="Wingdings" panose="05000000000000000000" pitchFamily="2" charset="2"/>
              <a:buNone/>
            </a:pPr>
            <a:r>
              <a:rPr lang="en-US" altLang="zh-CN" smtClean="0"/>
              <a:t>1.3</a:t>
            </a:r>
            <a:r>
              <a:rPr lang="zh-CN" altLang="en-US" smtClean="0"/>
              <a:t>计算机的硬件</a:t>
            </a:r>
          </a:p>
          <a:p>
            <a:pPr eaLnBrk="1" hangingPunct="1">
              <a:lnSpc>
                <a:spcPct val="130000"/>
              </a:lnSpc>
              <a:buFont typeface="Wingdings" panose="05000000000000000000" pitchFamily="2" charset="2"/>
              <a:buNone/>
            </a:pPr>
            <a:r>
              <a:rPr lang="en-US" altLang="zh-CN" smtClean="0"/>
              <a:t>1.4</a:t>
            </a:r>
            <a:r>
              <a:rPr lang="zh-CN" altLang="en-US" smtClean="0"/>
              <a:t>计算机的软件</a:t>
            </a:r>
          </a:p>
          <a:p>
            <a:pPr eaLnBrk="1" hangingPunct="1">
              <a:lnSpc>
                <a:spcPct val="130000"/>
              </a:lnSpc>
              <a:buFont typeface="Wingdings" panose="05000000000000000000" pitchFamily="2" charset="2"/>
              <a:buNone/>
            </a:pPr>
            <a:r>
              <a:rPr lang="en-US" altLang="zh-CN" smtClean="0"/>
              <a:t>1.5</a:t>
            </a:r>
            <a:r>
              <a:rPr lang="zh-CN" altLang="en-US" smtClean="0"/>
              <a:t>计算机系统的层次结构</a:t>
            </a:r>
            <a:endParaRPr lang="zh-CN" altLang="en-US" smtClean="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p:cNvSpPr>
            <a:spLocks noGrp="1" noChangeArrowheads="1"/>
          </p:cNvSpPr>
          <p:nvPr>
            <p:ph type="dt" sz="quarter" idx="4294967295"/>
          </p:nvPr>
        </p:nvSpPr>
        <p:spPr bwMode="auto">
          <a:xfrm>
            <a:off x="4572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80F3AEF0-0762-472D-9D3C-9D1566B567C1}" type="datetime1">
              <a:rPr lang="zh-CN" altLang="en-US"/>
              <a:pPr>
                <a:buFont typeface="Arial" panose="020B0604020202020204" pitchFamily="34" charset="0"/>
                <a:buNone/>
              </a:pPr>
              <a:t>2021-3-1</a:t>
            </a:fld>
            <a:endParaRPr lang="zh-CN" altLang="en-US"/>
          </a:p>
        </p:txBody>
      </p:sp>
      <p:sp>
        <p:nvSpPr>
          <p:cNvPr id="14338" name="灯片编号占位符 5"/>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FC8EBEF5-346E-4D42-9B12-B9ABA35BD87B}" type="slidenum">
              <a:rPr lang="en-US" altLang="zh-CN" dirty="0" smtClean="0"/>
              <a:pPr>
                <a:defRPr/>
              </a:pPr>
              <a:t>9</a:t>
            </a:fld>
            <a:endParaRPr lang="en-US" altLang="zh-CN" smtClean="0"/>
          </a:p>
        </p:txBody>
      </p:sp>
      <p:sp>
        <p:nvSpPr>
          <p:cNvPr id="25604" name="Rectangle 2"/>
          <p:cNvSpPr>
            <a:spLocks noGrp="1" noChangeArrowheads="1"/>
          </p:cNvSpPr>
          <p:nvPr>
            <p:ph type="title"/>
          </p:nvPr>
        </p:nvSpPr>
        <p:spPr>
          <a:xfrm>
            <a:off x="457200" y="122238"/>
            <a:ext cx="7543800" cy="1074737"/>
          </a:xfrm>
        </p:spPr>
        <p:txBody>
          <a:bodyPr/>
          <a:lstStyle/>
          <a:p>
            <a:pPr eaLnBrk="1" hangingPunct="1"/>
            <a:r>
              <a:rPr lang="en-US" altLang="zh-CN" smtClean="0"/>
              <a:t>1.1</a:t>
            </a:r>
            <a:r>
              <a:rPr lang="zh-CN" altLang="en-US" smtClean="0"/>
              <a:t>计算机的分类</a:t>
            </a:r>
          </a:p>
        </p:txBody>
      </p:sp>
      <p:sp>
        <p:nvSpPr>
          <p:cNvPr id="25605" name="Rectangle 3"/>
          <p:cNvSpPr>
            <a:spLocks noGrp="1" noChangeArrowheads="1"/>
          </p:cNvSpPr>
          <p:nvPr>
            <p:ph idx="1"/>
          </p:nvPr>
        </p:nvSpPr>
        <p:spPr>
          <a:xfrm>
            <a:off x="457200" y="1557338"/>
            <a:ext cx="8229600" cy="4573587"/>
          </a:xfrm>
        </p:spPr>
        <p:txBody>
          <a:bodyPr/>
          <a:lstStyle/>
          <a:p>
            <a:pPr marL="762000" indent="-762000" eaLnBrk="1" hangingPunct="1">
              <a:buFont typeface="Wingdings" panose="05000000000000000000" pitchFamily="2" charset="2"/>
              <a:buNone/>
            </a:pPr>
            <a:r>
              <a:rPr lang="zh-CN" altLang="en-US" smtClean="0"/>
              <a:t>一、电子计算机从总体上来说分为两大类。</a:t>
            </a:r>
          </a:p>
          <a:p>
            <a:pPr marL="762000" indent="-762000" eaLnBrk="1" hangingPunct="1"/>
            <a:r>
              <a:rPr lang="zh-CN" altLang="en-US" smtClean="0"/>
              <a:t>电子</a:t>
            </a:r>
            <a:r>
              <a:rPr lang="zh-CN" altLang="en-US" b="1" smtClean="0">
                <a:solidFill>
                  <a:srgbClr val="00B0F0"/>
                </a:solidFill>
              </a:rPr>
              <a:t>模拟</a:t>
            </a:r>
            <a:r>
              <a:rPr lang="zh-CN" altLang="en-US" smtClean="0"/>
              <a:t>计算机。“模拟”就是相似的意思。模拟计算机的特点是数值由连续量来表示，运算过程也是连续的。</a:t>
            </a:r>
            <a:endParaRPr lang="en-US" altLang="zh-CN" smtClean="0"/>
          </a:p>
          <a:p>
            <a:pPr marL="762000" indent="-762000" eaLnBrk="1" hangingPunct="1"/>
            <a:endParaRPr lang="zh-CN" altLang="en-US" sz="2000" smtClean="0"/>
          </a:p>
          <a:p>
            <a:pPr marL="762000" indent="-762000" eaLnBrk="1" hangingPunct="1"/>
            <a:r>
              <a:rPr lang="zh-CN" altLang="en-US" smtClean="0"/>
              <a:t>电子</a:t>
            </a:r>
            <a:r>
              <a:rPr lang="zh-CN" altLang="en-US" b="1" smtClean="0">
                <a:solidFill>
                  <a:srgbClr val="00B0F0"/>
                </a:solidFill>
              </a:rPr>
              <a:t>数字</a:t>
            </a:r>
            <a:r>
              <a:rPr lang="zh-CN" altLang="en-US" smtClean="0"/>
              <a:t>计算机，它是在算盘的基础上发展起来的，是用数目字来表示数量的大小。数字计算机的主要特点是按位运算，并且不连续地跳动计算。</a:t>
            </a:r>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TotalTime>
  <Pages>0</Pages>
  <Words>3737</Words>
  <Characters>0</Characters>
  <Application>Microsoft Office PowerPoint</Application>
  <DocSecurity>0</DocSecurity>
  <PresentationFormat>全屏显示(4:3)</PresentationFormat>
  <Lines>0</Lines>
  <Paragraphs>549</Paragraphs>
  <Slides>61</Slides>
  <Notes>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70" baseType="lpstr">
      <vt:lpstr>Arial</vt:lpstr>
      <vt:lpstr>宋体</vt:lpstr>
      <vt:lpstr>Wingdings</vt:lpstr>
      <vt:lpstr>Times New Roman</vt:lpstr>
      <vt:lpstr>隶书</vt:lpstr>
      <vt:lpstr>Tahoma</vt:lpstr>
      <vt:lpstr>黑体</vt:lpstr>
      <vt:lpstr>Network</vt:lpstr>
      <vt:lpstr>Visio.Drawing.6</vt:lpstr>
      <vt:lpstr>计算机组成原理</vt:lpstr>
      <vt:lpstr>本课程在计算机专业的地位</vt:lpstr>
      <vt:lpstr>参考书</vt:lpstr>
      <vt:lpstr>课程安排</vt:lpstr>
      <vt:lpstr>为何学</vt:lpstr>
      <vt:lpstr>如何学</vt:lpstr>
      <vt:lpstr>课程QQ群（课件 &amp; 通知）</vt:lpstr>
      <vt:lpstr>第一章  计算机系统概论</vt:lpstr>
      <vt:lpstr>1.1计算机的分类</vt:lpstr>
      <vt:lpstr>1.1计算机的分类</vt:lpstr>
      <vt:lpstr>1.1计算机的分类</vt:lpstr>
      <vt:lpstr>1.1计算机的分类</vt:lpstr>
      <vt:lpstr>2020年11月全球超算排名</vt:lpstr>
      <vt:lpstr>2019年11月全球超算排名</vt:lpstr>
      <vt:lpstr>PowerPoint 演示文稿</vt:lpstr>
      <vt:lpstr>PowerPoint 演示文稿</vt:lpstr>
      <vt:lpstr>2017年全球超算排名</vt:lpstr>
      <vt:lpstr>使用自有知识产权的芯片 http://www.guancha.cn/tieliu/2016_06_21_364813.shtml https://www.ithome.com/html/discovery/234951.htm</vt:lpstr>
      <vt:lpstr>PowerPoint 演示文稿</vt:lpstr>
      <vt:lpstr>PowerPoint 演示文稿</vt:lpstr>
      <vt:lpstr>PowerPoint 演示文稿</vt:lpstr>
      <vt:lpstr>PowerPoint 演示文稿</vt:lpstr>
      <vt:lpstr>PowerPoint 演示文稿</vt:lpstr>
      <vt:lpstr>PowerPoint 演示文稿</vt:lpstr>
      <vt:lpstr>（归纳）</vt:lpstr>
      <vt:lpstr>1.2计算机发展简史</vt:lpstr>
      <vt:lpstr>1.2计算机发展简史</vt:lpstr>
      <vt:lpstr>1.2计算机发展简史</vt:lpstr>
      <vt:lpstr>1.2计算机发展简史</vt:lpstr>
      <vt:lpstr>PowerPoint 演示文稿</vt:lpstr>
      <vt:lpstr>PowerPoint 演示文稿</vt:lpstr>
      <vt:lpstr>PowerPoint 演示文稿</vt:lpstr>
      <vt:lpstr>PowerPoint 演示文稿</vt:lpstr>
      <vt:lpstr>PowerPoint 演示文稿</vt:lpstr>
      <vt:lpstr>例1.2</vt:lpstr>
      <vt:lpstr>1.3计算机的硬件</vt:lpstr>
      <vt:lpstr>PowerPoint 演示文稿</vt:lpstr>
      <vt:lpstr>PowerPoint 演示文稿</vt:lpstr>
      <vt:lpstr>1.3计算机的硬件</vt:lpstr>
      <vt:lpstr>1.3计算机的硬件</vt:lpstr>
      <vt:lpstr>1.3计算机的硬件</vt:lpstr>
      <vt:lpstr>1.3计算机的硬件</vt:lpstr>
      <vt:lpstr>现代计算机硬件框图</vt:lpstr>
      <vt:lpstr>1.3计算机的硬件</vt:lpstr>
      <vt:lpstr>1.3计算机的硬件</vt:lpstr>
      <vt:lpstr>1.3计算机的硬件</vt:lpstr>
      <vt:lpstr>PowerPoint 演示文稿</vt:lpstr>
      <vt:lpstr>PowerPoint 演示文稿</vt:lpstr>
      <vt:lpstr>PowerPoint 演示文稿</vt:lpstr>
      <vt:lpstr>PowerPoint 演示文稿</vt:lpstr>
      <vt:lpstr>1.3计算机的硬件</vt:lpstr>
      <vt:lpstr>1.3计算机的硬件</vt:lpstr>
      <vt:lpstr>（小结）</vt:lpstr>
      <vt:lpstr>1.4计算机的软件</vt:lpstr>
      <vt:lpstr>1.4计算机的软件</vt:lpstr>
      <vt:lpstr>1.5计算机系统的层次结构</vt:lpstr>
      <vt:lpstr>PowerPoint 演示文稿</vt:lpstr>
      <vt:lpstr>PowerPoint 演示文稿</vt:lpstr>
      <vt:lpstr>1.5计算机系统的层次结构</vt:lpstr>
      <vt:lpstr>（补充）计算机系统结构的概念</vt:lpstr>
      <vt:lpstr>第一章小结</vt:lpstr>
    </vt:vector>
  </TitlesOfParts>
  <Manager/>
  <Company>Microsoft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dc:title>
  <dc:subject/>
  <dc:creator>杨旭东</dc:creator>
  <cp:keywords/>
  <dc:description/>
  <cp:lastModifiedBy>ww</cp:lastModifiedBy>
  <cp:revision>183</cp:revision>
  <dcterms:created xsi:type="dcterms:W3CDTF">2008-05-19T20:45:51Z</dcterms:created>
  <dcterms:modified xsi:type="dcterms:W3CDTF">2021-03-01T13:27:26Z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