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handoutMasterIdLst>
    <p:handoutMasterId r:id="rId83"/>
  </p:handoutMasterIdLst>
  <p:sldIdLst>
    <p:sldId id="256" r:id="rId3"/>
    <p:sldId id="329" r:id="rId4"/>
    <p:sldId id="319" r:id="rId5"/>
    <p:sldId id="257" r:id="rId6"/>
    <p:sldId id="330" r:id="rId7"/>
    <p:sldId id="261" r:id="rId8"/>
    <p:sldId id="334" r:id="rId9"/>
    <p:sldId id="321" r:id="rId10"/>
    <p:sldId id="320" r:id="rId11"/>
    <p:sldId id="327" r:id="rId12"/>
    <p:sldId id="331" r:id="rId13"/>
    <p:sldId id="262" r:id="rId14"/>
    <p:sldId id="263" r:id="rId15"/>
    <p:sldId id="264" r:id="rId16"/>
    <p:sldId id="332" r:id="rId17"/>
    <p:sldId id="307" r:id="rId18"/>
    <p:sldId id="268" r:id="rId19"/>
    <p:sldId id="269" r:id="rId20"/>
    <p:sldId id="272" r:id="rId21"/>
    <p:sldId id="352" r:id="rId22"/>
    <p:sldId id="270" r:id="rId23"/>
    <p:sldId id="271" r:id="rId24"/>
    <p:sldId id="273" r:id="rId25"/>
    <p:sldId id="333" r:id="rId26"/>
    <p:sldId id="275" r:id="rId27"/>
    <p:sldId id="308" r:id="rId28"/>
    <p:sldId id="346" r:id="rId29"/>
    <p:sldId id="339" r:id="rId30"/>
    <p:sldId id="274" r:id="rId31"/>
    <p:sldId id="309" r:id="rId32"/>
    <p:sldId id="311" r:id="rId33"/>
    <p:sldId id="310" r:id="rId34"/>
    <p:sldId id="341" r:id="rId35"/>
    <p:sldId id="344" r:id="rId36"/>
    <p:sldId id="340" r:id="rId37"/>
    <p:sldId id="345" r:id="rId38"/>
    <p:sldId id="318" r:id="rId39"/>
    <p:sldId id="277" r:id="rId40"/>
    <p:sldId id="278" r:id="rId41"/>
    <p:sldId id="315" r:id="rId42"/>
    <p:sldId id="279" r:id="rId43"/>
    <p:sldId id="317" r:id="rId44"/>
    <p:sldId id="280" r:id="rId45"/>
    <p:sldId id="305" r:id="rId46"/>
    <p:sldId id="312" r:id="rId47"/>
    <p:sldId id="282" r:id="rId48"/>
    <p:sldId id="283" r:id="rId49"/>
    <p:sldId id="284" r:id="rId50"/>
    <p:sldId id="287" r:id="rId51"/>
    <p:sldId id="286" r:id="rId52"/>
    <p:sldId id="288" r:id="rId53"/>
    <p:sldId id="291" r:id="rId54"/>
    <p:sldId id="292" r:id="rId55"/>
    <p:sldId id="293" r:id="rId56"/>
    <p:sldId id="294" r:id="rId57"/>
    <p:sldId id="295" r:id="rId58"/>
    <p:sldId id="296" r:id="rId59"/>
    <p:sldId id="297" r:id="rId60"/>
    <p:sldId id="298" r:id="rId61"/>
    <p:sldId id="316" r:id="rId62"/>
    <p:sldId id="299" r:id="rId63"/>
    <p:sldId id="342" r:id="rId64"/>
    <p:sldId id="343" r:id="rId65"/>
    <p:sldId id="335" r:id="rId66"/>
    <p:sldId id="336" r:id="rId67"/>
    <p:sldId id="337" r:id="rId68"/>
    <p:sldId id="349" r:id="rId69"/>
    <p:sldId id="350" r:id="rId70"/>
    <p:sldId id="351" r:id="rId71"/>
    <p:sldId id="301" r:id="rId72"/>
    <p:sldId id="302" r:id="rId73"/>
    <p:sldId id="303" r:id="rId74"/>
    <p:sldId id="323" r:id="rId75"/>
    <p:sldId id="324" r:id="rId76"/>
    <p:sldId id="348" r:id="rId77"/>
    <p:sldId id="325" r:id="rId78"/>
    <p:sldId id="326" r:id="rId79"/>
    <p:sldId id="347" r:id="rId80"/>
    <p:sldId id="328" r:id="rId8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F0E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43"/>
    <p:restoredTop sz="94660"/>
  </p:normalViewPr>
  <p:slideViewPr>
    <p:cSldViewPr showGuides="1">
      <p:cViewPr varScale="1">
        <p:scale>
          <a:sx n="62" d="100"/>
          <a:sy n="62" d="100"/>
        </p:scale>
        <p:origin x="-15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notesMaster" Target="notesMasters/notesMaster1.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dirty="0"/>
              <a:t>单击此处编辑母版标题样式</a:t>
            </a:r>
            <a:endParaRPr lang="zh-CN" altLang="en-US" dirty="0"/>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3" cy="7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3"/>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3"/>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3"/>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3" cy="73"/>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3"/>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3"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3"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3" cy="79"/>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5"/>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5"/>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5"/>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3" cy="75"/>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3"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1.7.sw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4.1.sw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4.2.sw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hyperlink" Target="4.4.sw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075" name="Rectangle 2"/>
          <p:cNvSpPr>
            <a:spLocks noGrp="1"/>
          </p:cNvSpPr>
          <p:nvPr>
            <p:ph type="ctrTitle"/>
          </p:nvPr>
        </p:nvSpPr>
        <p:spPr>
          <a:xfrm>
            <a:off x="315913" y="1465263"/>
            <a:ext cx="6781800" cy="1135062"/>
          </a:xfrm>
          <a:ln/>
        </p:spPr>
        <p:txBody>
          <a:bodyPr vert="horz" wrap="square" lIns="91440" tIns="45720" rIns="91440" bIns="45720" anchor="b"/>
          <a:p>
            <a:pPr eaLnBrk="1" hangingPunct="1">
              <a:buClrTx/>
              <a:buSzTx/>
              <a:buFontTx/>
            </a:pPr>
            <a:r>
              <a:rPr lang="zh-CN" altLang="en-US" dirty="0">
                <a:latin typeface="+mj-lt"/>
                <a:ea typeface="+mj-ea"/>
                <a:cs typeface="+mj-cs"/>
              </a:rPr>
              <a:t>第四章  指令系统</a:t>
            </a:r>
            <a:endParaRPr lang="zh-CN" altLang="en-US" dirty="0">
              <a:latin typeface="+mj-lt"/>
              <a:ea typeface="+mj-ea"/>
              <a:cs typeface="+mj-cs"/>
            </a:endParaRPr>
          </a:p>
        </p:txBody>
      </p:sp>
      <p:sp>
        <p:nvSpPr>
          <p:cNvPr id="3076" name="Rectangle 3"/>
          <p:cNvSpPr>
            <a:spLocks noGrp="1"/>
          </p:cNvSpPr>
          <p:nvPr>
            <p:ph type="subTitle" idx="1"/>
          </p:nvPr>
        </p:nvSpPr>
        <p:spPr>
          <a:xfrm>
            <a:off x="1692275" y="2997200"/>
            <a:ext cx="5400675" cy="2209800"/>
          </a:xfrm>
          <a:ln/>
        </p:spPr>
        <p:txBody>
          <a:bodyPr vert="horz" wrap="square" lIns="91440" tIns="45720" rIns="91440" bIns="45720" anchor="t"/>
          <a:p>
            <a:pPr algn="l" eaLnBrk="1" hangingPunct="1">
              <a:lnSpc>
                <a:spcPct val="80000"/>
              </a:lnSpc>
              <a:buSzPct val="70000"/>
            </a:pPr>
            <a:r>
              <a:rPr lang="en-US" altLang="zh-CN" sz="2800" dirty="0">
                <a:latin typeface="+mn-lt"/>
                <a:ea typeface="+mn-ea"/>
                <a:cs typeface="Times New Roman" panose="02020603050405020304" pitchFamily="18" charset="0"/>
              </a:rPr>
              <a:t>4.1 </a:t>
            </a:r>
            <a:r>
              <a:rPr lang="zh-CN" altLang="en-US" sz="2800" dirty="0">
                <a:latin typeface="+mn-lt"/>
                <a:ea typeface="+mn-ea"/>
                <a:cs typeface="+mn-cs"/>
              </a:rPr>
              <a:t>指令系统的发展与性能要求</a:t>
            </a:r>
            <a:endParaRPr lang="zh-CN" altLang="en-US" sz="2800" dirty="0">
              <a:latin typeface="+mn-lt"/>
              <a:ea typeface="+mn-ea"/>
              <a:cs typeface="+mn-cs"/>
            </a:endParaRPr>
          </a:p>
          <a:p>
            <a:pPr algn="l" eaLnBrk="1" hangingPunct="1">
              <a:lnSpc>
                <a:spcPct val="80000"/>
              </a:lnSpc>
              <a:buSzPct val="70000"/>
            </a:pPr>
            <a:r>
              <a:rPr lang="en-US" altLang="zh-CN" sz="2800" dirty="0">
                <a:latin typeface="+mn-lt"/>
                <a:ea typeface="+mn-ea"/>
                <a:cs typeface="Times New Roman" panose="02020603050405020304" pitchFamily="18" charset="0"/>
              </a:rPr>
              <a:t>4.2 </a:t>
            </a:r>
            <a:r>
              <a:rPr lang="zh-CN" altLang="en-US" sz="2800" dirty="0">
                <a:latin typeface="+mn-lt"/>
                <a:ea typeface="+mn-ea"/>
                <a:cs typeface="+mn-cs"/>
              </a:rPr>
              <a:t>指令格式与</a:t>
            </a:r>
            <a:endParaRPr lang="zh-CN" altLang="en-US" sz="2800" dirty="0">
              <a:latin typeface="+mn-lt"/>
              <a:ea typeface="+mn-ea"/>
              <a:cs typeface="+mn-cs"/>
            </a:endParaRPr>
          </a:p>
          <a:p>
            <a:pPr algn="l" eaLnBrk="1" hangingPunct="1">
              <a:lnSpc>
                <a:spcPct val="80000"/>
              </a:lnSpc>
              <a:buSzPct val="70000"/>
            </a:pPr>
            <a:r>
              <a:rPr lang="en-US" altLang="zh-CN" sz="2800" dirty="0">
                <a:latin typeface="+mn-lt"/>
                <a:ea typeface="+mn-ea"/>
                <a:cs typeface="Times New Roman" panose="02020603050405020304" pitchFamily="18" charset="0"/>
              </a:rPr>
              <a:t>4.3 </a:t>
            </a:r>
            <a:r>
              <a:rPr lang="zh-CN" altLang="en-US" sz="2800" dirty="0">
                <a:latin typeface="+mn-lt"/>
                <a:ea typeface="+mn-ea"/>
                <a:cs typeface="+mn-cs"/>
              </a:rPr>
              <a:t>操作数类型</a:t>
            </a:r>
            <a:endParaRPr lang="zh-CN" altLang="en-US" sz="2800" dirty="0">
              <a:latin typeface="+mn-lt"/>
              <a:ea typeface="+mn-ea"/>
              <a:cs typeface="+mn-cs"/>
            </a:endParaRPr>
          </a:p>
          <a:p>
            <a:pPr algn="l" eaLnBrk="1" hangingPunct="1">
              <a:lnSpc>
                <a:spcPct val="80000"/>
              </a:lnSpc>
              <a:buSzPct val="70000"/>
            </a:pPr>
            <a:r>
              <a:rPr lang="en-US" altLang="zh-CN" sz="2800" dirty="0">
                <a:latin typeface="+mn-lt"/>
                <a:ea typeface="+mn-ea"/>
                <a:cs typeface="Times New Roman" panose="02020603050405020304" pitchFamily="18" charset="0"/>
              </a:rPr>
              <a:t>4.4 </a:t>
            </a:r>
            <a:r>
              <a:rPr lang="zh-CN" altLang="en-US" sz="2800" dirty="0">
                <a:latin typeface="+mn-lt"/>
                <a:ea typeface="+mn-ea"/>
                <a:cs typeface="+mn-cs"/>
              </a:rPr>
              <a:t>指令和数据的寻址方式</a:t>
            </a:r>
            <a:endParaRPr lang="zh-CN" altLang="en-US" sz="2800" dirty="0">
              <a:latin typeface="+mn-lt"/>
              <a:ea typeface="+mn-ea"/>
              <a:cs typeface="+mn-cs"/>
            </a:endParaRPr>
          </a:p>
          <a:p>
            <a:pPr algn="l" eaLnBrk="1" hangingPunct="1">
              <a:lnSpc>
                <a:spcPct val="80000"/>
              </a:lnSpc>
              <a:buSzPct val="70000"/>
            </a:pPr>
            <a:r>
              <a:rPr lang="en-US" altLang="zh-CN" sz="2800" dirty="0">
                <a:latin typeface="+mn-lt"/>
                <a:ea typeface="+mn-ea"/>
                <a:cs typeface="+mn-cs"/>
              </a:rPr>
              <a:t>4.5 </a:t>
            </a:r>
            <a:r>
              <a:rPr lang="zh-CN" altLang="en-US" sz="2800" dirty="0">
                <a:latin typeface="+mn-lt"/>
                <a:ea typeface="+mn-ea"/>
                <a:cs typeface="+mn-cs"/>
              </a:rPr>
              <a:t>典型指令</a:t>
            </a:r>
            <a:endParaRPr lang="zh-CN" altLang="en-US" sz="2800" dirty="0">
              <a:latin typeface="+mn-lt"/>
              <a:ea typeface="+mn-ea"/>
              <a:cs typeface="+mn-cs"/>
            </a:endParaRPr>
          </a:p>
        </p:txBody>
      </p:sp>
      <p:sp>
        <p:nvSpPr>
          <p:cNvPr id="3077"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4.1  </a:t>
            </a:r>
            <a:r>
              <a:rPr lang="zh-CN" altLang="en-US" dirty="0"/>
              <a:t>指令系统的发展与性能要求</a:t>
            </a:r>
            <a:endParaRPr lang="zh-CN" altLang="en-US" dirty="0"/>
          </a:p>
        </p:txBody>
      </p:sp>
      <p:sp>
        <p:nvSpPr>
          <p:cNvPr id="12291" name="内容占位符 2"/>
          <p:cNvSpPr>
            <a:spLocks noGrp="1"/>
          </p:cNvSpPr>
          <p:nvPr>
            <p:ph idx="1"/>
          </p:nvPr>
        </p:nvSpPr>
        <p:spPr>
          <a:ln/>
        </p:spPr>
        <p:txBody>
          <a:bodyPr vert="horz" wrap="square" lIns="91440" tIns="45720" rIns="91440" bIns="45720" anchor="t"/>
          <a:p>
            <a:pPr eaLnBrk="1" hangingPunct="1"/>
            <a:r>
              <a:rPr lang="zh-CN" altLang="en-US" sz="2600" b="1" dirty="0"/>
              <a:t>规整性：</a:t>
            </a:r>
            <a:r>
              <a:rPr lang="zh-CN" altLang="en-US" sz="2600" dirty="0"/>
              <a:t>包括指令系统的对称性、匀齐性、指令格式和数据格式的一致性。</a:t>
            </a:r>
            <a:endParaRPr lang="en-US" altLang="zh-CN" sz="2600" dirty="0"/>
          </a:p>
          <a:p>
            <a:pPr lvl="1" eaLnBrk="1" hangingPunct="1"/>
            <a:r>
              <a:rPr lang="zh-CN" altLang="en-US" sz="2400" b="1" dirty="0">
                <a:solidFill>
                  <a:srgbClr val="0000FF"/>
                </a:solidFill>
              </a:rPr>
              <a:t>对称性</a:t>
            </a:r>
            <a:r>
              <a:rPr lang="zh-CN" altLang="en-US" sz="2400" dirty="0"/>
              <a:t>是指：在指令系统中所有的寄存器和存储器单元都可同等对待，所有的指令都可使用各种寻址方式；</a:t>
            </a:r>
            <a:endParaRPr lang="en-US" altLang="zh-CN" sz="2400" dirty="0"/>
          </a:p>
          <a:p>
            <a:pPr lvl="1" eaLnBrk="1" hangingPunct="1"/>
            <a:r>
              <a:rPr lang="zh-CN" altLang="en-US" sz="2400" b="1" dirty="0">
                <a:solidFill>
                  <a:srgbClr val="0000FF"/>
                </a:solidFill>
              </a:rPr>
              <a:t>匀齐性</a:t>
            </a:r>
            <a:r>
              <a:rPr lang="zh-CN" altLang="en-US" sz="2400" dirty="0"/>
              <a:t>是指：一种操作性质的指令可以支持各种数据类型，如算术运算指令可支持字节、字、双字整数的运算，十进制数运算和单、双精度浮点数运算等；</a:t>
            </a:r>
            <a:endParaRPr lang="en-US" altLang="zh-CN" sz="2400" dirty="0"/>
          </a:p>
          <a:p>
            <a:pPr lvl="1" eaLnBrk="1" hangingPunct="1"/>
            <a:r>
              <a:rPr lang="zh-CN" altLang="en-US" sz="2400" dirty="0"/>
              <a:t>指令格式和数据格式的</a:t>
            </a:r>
            <a:r>
              <a:rPr lang="zh-CN" altLang="en-US" sz="2400" b="1" dirty="0">
                <a:solidFill>
                  <a:srgbClr val="0000FF"/>
                </a:solidFill>
              </a:rPr>
              <a:t>一致性</a:t>
            </a:r>
            <a:r>
              <a:rPr lang="zh-CN" altLang="en-US" sz="2400" dirty="0"/>
              <a:t>是指：指令长度和数据长度有一定的关系，以方便处理和存取。例如指令长度和数据长度通常是字节长度的整数倍。</a:t>
            </a:r>
            <a:endParaRPr lang="zh-CN" altLang="en-US" sz="2400" dirty="0"/>
          </a:p>
        </p:txBody>
      </p:sp>
      <p:sp>
        <p:nvSpPr>
          <p:cNvPr id="1229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4.1  </a:t>
            </a:r>
            <a:r>
              <a:rPr lang="zh-CN" altLang="en-US" dirty="0"/>
              <a:t>指令系统的发展与性能要求</a:t>
            </a:r>
            <a:endParaRPr lang="zh-CN" altLang="en-US" dirty="0"/>
          </a:p>
        </p:txBody>
      </p:sp>
      <p:sp>
        <p:nvSpPr>
          <p:cNvPr id="13315" name="内容占位符 2"/>
          <p:cNvSpPr>
            <a:spLocks noGrp="1"/>
          </p:cNvSpPr>
          <p:nvPr>
            <p:ph idx="1"/>
          </p:nvPr>
        </p:nvSpPr>
        <p:spPr>
          <a:ln/>
        </p:spPr>
        <p:txBody>
          <a:bodyPr vert="horz" wrap="square" lIns="91440" tIns="45720" rIns="91440" bIns="45720" anchor="t"/>
          <a:p>
            <a:pPr eaLnBrk="1" hangingPunct="1">
              <a:spcBef>
                <a:spcPts val="1800"/>
              </a:spcBef>
            </a:pPr>
            <a:r>
              <a:rPr lang="zh-CN" altLang="en-US" sz="2600" b="1" dirty="0"/>
              <a:t>兼容性：</a:t>
            </a:r>
            <a:r>
              <a:rPr lang="zh-CN" altLang="en-US" sz="2600" dirty="0"/>
              <a:t>系列机各机种之间具有相同的基本结构和共同的基本指令集，因而指令系统是兼容的，即各机种上基本软件可以通用。</a:t>
            </a:r>
            <a:endParaRPr lang="en-US" altLang="zh-CN" sz="2600" dirty="0"/>
          </a:p>
          <a:p>
            <a:pPr lvl="1" eaLnBrk="1" hangingPunct="1"/>
            <a:r>
              <a:rPr lang="zh-CN" altLang="en-US" sz="2400" dirty="0"/>
              <a:t>但由于不同机种推出的时间不同，在结构和性能上有差异，做到所有软件都完全兼容是不可能的，只能做到“</a:t>
            </a:r>
            <a:r>
              <a:rPr lang="zh-CN" altLang="en-US" sz="2400" b="1" dirty="0">
                <a:solidFill>
                  <a:srgbClr val="0000FF"/>
                </a:solidFill>
              </a:rPr>
              <a:t>向上兼容</a:t>
            </a:r>
            <a:r>
              <a:rPr lang="zh-CN" altLang="en-US" sz="2400" dirty="0"/>
              <a:t>”，即低档机上运行的软件可以在高档机上运行。</a:t>
            </a:r>
            <a:endParaRPr lang="zh-CN" altLang="en-US" sz="2400" dirty="0"/>
          </a:p>
        </p:txBody>
      </p:sp>
      <p:sp>
        <p:nvSpPr>
          <p:cNvPr id="1331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4339"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4.1  </a:t>
            </a:r>
            <a:r>
              <a:rPr lang="zh-CN" altLang="en-US" sz="3500" dirty="0"/>
              <a:t>指令系统的发展与性能要求</a:t>
            </a:r>
            <a:endParaRPr lang="zh-CN" altLang="en-US" sz="3500" dirty="0"/>
          </a:p>
        </p:txBody>
      </p:sp>
      <p:sp>
        <p:nvSpPr>
          <p:cNvPr id="14340" name="Rectangle 3"/>
          <p:cNvSpPr>
            <a:spLocks noGrp="1"/>
          </p:cNvSpPr>
          <p:nvPr>
            <p:ph idx="1"/>
          </p:nvPr>
        </p:nvSpPr>
        <p:spPr>
          <a:xfrm>
            <a:off x="539750" y="1484313"/>
            <a:ext cx="8001000" cy="4495800"/>
          </a:xfrm>
          <a:ln/>
        </p:spPr>
        <p:txBody>
          <a:bodyPr vert="horz" wrap="square" lIns="91440" tIns="45720" rIns="91440" bIns="45720" anchor="t"/>
          <a:p>
            <a:pPr eaLnBrk="1" hangingPunct="1">
              <a:buNone/>
            </a:pPr>
            <a:r>
              <a:rPr lang="en-US" altLang="zh-CN" sz="2600" dirty="0"/>
              <a:t>6. </a:t>
            </a:r>
            <a:r>
              <a:rPr lang="zh-CN" altLang="en-US" sz="2600" dirty="0"/>
              <a:t>低级语言与高级语言关系</a:t>
            </a:r>
            <a:endParaRPr lang="zh-CN" altLang="en-US" sz="2600" dirty="0"/>
          </a:p>
        </p:txBody>
      </p:sp>
      <p:grpSp>
        <p:nvGrpSpPr>
          <p:cNvPr id="14341" name="Group 4"/>
          <p:cNvGrpSpPr/>
          <p:nvPr/>
        </p:nvGrpSpPr>
        <p:grpSpPr>
          <a:xfrm>
            <a:off x="684213" y="2060575"/>
            <a:ext cx="7848600" cy="4419600"/>
            <a:chOff x="-3" y="-3"/>
            <a:chExt cx="3239" cy="6772"/>
          </a:xfrm>
        </p:grpSpPr>
        <p:grpSp>
          <p:nvGrpSpPr>
            <p:cNvPr id="14342" name="Group 5"/>
            <p:cNvGrpSpPr/>
            <p:nvPr/>
          </p:nvGrpSpPr>
          <p:grpSpPr>
            <a:xfrm>
              <a:off x="0" y="0"/>
              <a:ext cx="3233" cy="6766"/>
              <a:chOff x="0" y="0"/>
              <a:chExt cx="3233" cy="6766"/>
            </a:xfrm>
          </p:grpSpPr>
          <p:grpSp>
            <p:nvGrpSpPr>
              <p:cNvPr id="14344" name="Group 6"/>
              <p:cNvGrpSpPr/>
              <p:nvPr/>
            </p:nvGrpSpPr>
            <p:grpSpPr>
              <a:xfrm>
                <a:off x="0" y="0"/>
                <a:ext cx="294" cy="1038"/>
                <a:chOff x="0" y="0"/>
                <a:chExt cx="294" cy="1038"/>
              </a:xfrm>
            </p:grpSpPr>
            <p:sp>
              <p:nvSpPr>
                <p:cNvPr id="14426" name="Rectangle 7"/>
                <p:cNvSpPr/>
                <p:nvPr/>
              </p:nvSpPr>
              <p:spPr>
                <a:xfrm>
                  <a:off x="43" y="0"/>
                  <a:ext cx="208" cy="1038"/>
                </a:xfrm>
                <a:prstGeom prst="rect">
                  <a:avLst/>
                </a:prstGeom>
                <a:noFill/>
                <a:ln w="9525">
                  <a:noFill/>
                </a:ln>
              </p:spPr>
              <p:txBody>
                <a:bodyPr anchor="ctr"/>
                <a:p>
                  <a:pPr algn="just"/>
                  <a:r>
                    <a:rPr lang="en-US" altLang="zh-CN" sz="1000" dirty="0">
                      <a:latin typeface="Times New Roman" panose="02020603050405020304" pitchFamily="18" charset="0"/>
                    </a:rPr>
                    <a:t> </a:t>
                  </a:r>
                  <a:endParaRPr lang="en-US" altLang="zh-CN" sz="1000" dirty="0">
                    <a:latin typeface="Times New Roman" panose="02020603050405020304" pitchFamily="18" charset="0"/>
                  </a:endParaRPr>
                </a:p>
                <a:p>
                  <a:pPr algn="just" eaLnBrk="0" hangingPunct="0"/>
                  <a:endParaRPr lang="en-US" altLang="zh-CN" sz="2400" dirty="0">
                    <a:latin typeface="Times New Roman" panose="02020603050405020304" pitchFamily="18" charset="0"/>
                  </a:endParaRPr>
                </a:p>
              </p:txBody>
            </p:sp>
            <p:sp>
              <p:nvSpPr>
                <p:cNvPr id="14427" name="Rectangle 8"/>
                <p:cNvSpPr/>
                <p:nvPr/>
              </p:nvSpPr>
              <p:spPr>
                <a:xfrm>
                  <a:off x="0" y="0"/>
                  <a:ext cx="294" cy="10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45" name="Group 9"/>
              <p:cNvGrpSpPr/>
              <p:nvPr/>
            </p:nvGrpSpPr>
            <p:grpSpPr>
              <a:xfrm>
                <a:off x="294" y="0"/>
                <a:ext cx="1239" cy="1038"/>
                <a:chOff x="294" y="0"/>
                <a:chExt cx="1239" cy="1038"/>
              </a:xfrm>
            </p:grpSpPr>
            <p:sp>
              <p:nvSpPr>
                <p:cNvPr id="14424" name="Rectangle 10"/>
                <p:cNvSpPr/>
                <p:nvPr/>
              </p:nvSpPr>
              <p:spPr>
                <a:xfrm>
                  <a:off x="337" y="0"/>
                  <a:ext cx="1153" cy="1038"/>
                </a:xfrm>
                <a:prstGeom prst="rect">
                  <a:avLst/>
                </a:prstGeom>
                <a:noFill/>
                <a:ln w="9525">
                  <a:noFill/>
                </a:ln>
              </p:spPr>
              <p:txBody>
                <a:bodyPr anchor="ctr"/>
                <a:p>
                  <a:pPr algn="just"/>
                  <a:r>
                    <a:rPr lang="zh-CN" altLang="en-US" sz="2600" dirty="0">
                      <a:latin typeface="Times New Roman" panose="02020603050405020304" pitchFamily="18" charset="0"/>
                    </a:rPr>
                    <a:t>　比较内容</a:t>
                  </a:r>
                  <a:endParaRPr lang="zh-CN" altLang="en-US" sz="2400" dirty="0">
                    <a:latin typeface="Times New Roman" panose="02020603050405020304" pitchFamily="18" charset="0"/>
                  </a:endParaRPr>
                </a:p>
              </p:txBody>
            </p:sp>
            <p:sp>
              <p:nvSpPr>
                <p:cNvPr id="14425" name="Rectangle 11"/>
                <p:cNvSpPr/>
                <p:nvPr/>
              </p:nvSpPr>
              <p:spPr>
                <a:xfrm>
                  <a:off x="294" y="0"/>
                  <a:ext cx="1239" cy="10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46" name="Group 12"/>
              <p:cNvGrpSpPr/>
              <p:nvPr/>
            </p:nvGrpSpPr>
            <p:grpSpPr>
              <a:xfrm>
                <a:off x="1533" y="0"/>
                <a:ext cx="850" cy="1038"/>
                <a:chOff x="1533" y="0"/>
                <a:chExt cx="850" cy="1038"/>
              </a:xfrm>
            </p:grpSpPr>
            <p:sp>
              <p:nvSpPr>
                <p:cNvPr id="14422" name="Rectangle 13"/>
                <p:cNvSpPr/>
                <p:nvPr/>
              </p:nvSpPr>
              <p:spPr>
                <a:xfrm>
                  <a:off x="1576" y="0"/>
                  <a:ext cx="764" cy="1038"/>
                </a:xfrm>
                <a:prstGeom prst="rect">
                  <a:avLst/>
                </a:prstGeom>
                <a:noFill/>
                <a:ln w="9525">
                  <a:noFill/>
                </a:ln>
              </p:spPr>
              <p:txBody>
                <a:bodyPr anchor="ctr"/>
                <a:p>
                  <a:pPr algn="just"/>
                  <a:r>
                    <a:rPr lang="zh-CN" altLang="en-US" sz="2600" dirty="0">
                      <a:latin typeface="Times New Roman" panose="02020603050405020304" pitchFamily="18" charset="0"/>
                    </a:rPr>
                    <a:t>高级语言</a:t>
                  </a:r>
                  <a:endParaRPr lang="zh-CN" altLang="en-US" sz="2400" dirty="0">
                    <a:latin typeface="Times New Roman" panose="02020603050405020304" pitchFamily="18" charset="0"/>
                  </a:endParaRPr>
                </a:p>
              </p:txBody>
            </p:sp>
            <p:sp>
              <p:nvSpPr>
                <p:cNvPr id="14423" name="Rectangle 14"/>
                <p:cNvSpPr/>
                <p:nvPr/>
              </p:nvSpPr>
              <p:spPr>
                <a:xfrm>
                  <a:off x="1533" y="0"/>
                  <a:ext cx="850" cy="10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47" name="Group 15"/>
              <p:cNvGrpSpPr/>
              <p:nvPr/>
            </p:nvGrpSpPr>
            <p:grpSpPr>
              <a:xfrm>
                <a:off x="2383" y="0"/>
                <a:ext cx="850" cy="1038"/>
                <a:chOff x="2383" y="0"/>
                <a:chExt cx="850" cy="1038"/>
              </a:xfrm>
            </p:grpSpPr>
            <p:sp>
              <p:nvSpPr>
                <p:cNvPr id="14420" name="Rectangle 16"/>
                <p:cNvSpPr/>
                <p:nvPr/>
              </p:nvSpPr>
              <p:spPr>
                <a:xfrm>
                  <a:off x="2426" y="0"/>
                  <a:ext cx="764" cy="1038"/>
                </a:xfrm>
                <a:prstGeom prst="rect">
                  <a:avLst/>
                </a:prstGeom>
                <a:noFill/>
                <a:ln w="9525">
                  <a:noFill/>
                </a:ln>
              </p:spPr>
              <p:txBody>
                <a:bodyPr anchor="ctr"/>
                <a:p>
                  <a:pPr algn="just"/>
                  <a:r>
                    <a:rPr lang="zh-CN" altLang="en-US" sz="2600" dirty="0">
                      <a:latin typeface="Times New Roman" panose="02020603050405020304" pitchFamily="18" charset="0"/>
                    </a:rPr>
                    <a:t>低级语言</a:t>
                  </a:r>
                  <a:endParaRPr lang="zh-CN" altLang="en-US" sz="2400" dirty="0">
                    <a:latin typeface="Times New Roman" panose="02020603050405020304" pitchFamily="18" charset="0"/>
                  </a:endParaRPr>
                </a:p>
              </p:txBody>
            </p:sp>
            <p:sp>
              <p:nvSpPr>
                <p:cNvPr id="14421" name="Rectangle 17"/>
                <p:cNvSpPr/>
                <p:nvPr/>
              </p:nvSpPr>
              <p:spPr>
                <a:xfrm>
                  <a:off x="2383" y="0"/>
                  <a:ext cx="850" cy="10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48" name="Group 18"/>
              <p:cNvGrpSpPr/>
              <p:nvPr/>
            </p:nvGrpSpPr>
            <p:grpSpPr>
              <a:xfrm>
                <a:off x="0" y="1038"/>
                <a:ext cx="294" cy="1538"/>
                <a:chOff x="0" y="1038"/>
                <a:chExt cx="294" cy="1538"/>
              </a:xfrm>
            </p:grpSpPr>
            <p:sp>
              <p:nvSpPr>
                <p:cNvPr id="14418" name="Rectangle 19"/>
                <p:cNvSpPr/>
                <p:nvPr/>
              </p:nvSpPr>
              <p:spPr>
                <a:xfrm>
                  <a:off x="43" y="1038"/>
                  <a:ext cx="208" cy="1538"/>
                </a:xfrm>
                <a:prstGeom prst="rect">
                  <a:avLst/>
                </a:prstGeom>
                <a:noFill/>
                <a:ln w="9525">
                  <a:noFill/>
                </a:ln>
              </p:spPr>
              <p:txBody>
                <a:bodyPr anchor="ctr"/>
                <a:p>
                  <a:pPr algn="just"/>
                  <a:r>
                    <a:rPr lang="zh-CN" altLang="en-US" sz="2600" dirty="0">
                      <a:latin typeface="Times New Roman" panose="02020603050405020304" pitchFamily="18" charset="0"/>
                    </a:rPr>
                    <a:t>　</a:t>
                  </a:r>
                  <a:r>
                    <a:rPr lang="en-US" altLang="zh-CN" sz="2600" dirty="0">
                      <a:latin typeface="Times New Roman" panose="02020603050405020304" pitchFamily="18" charset="0"/>
                    </a:rPr>
                    <a:t>1</a:t>
                  </a:r>
                  <a:endParaRPr lang="en-US" altLang="zh-CN" sz="1000" dirty="0">
                    <a:latin typeface="Times New Roman" panose="02020603050405020304" pitchFamily="18" charset="0"/>
                  </a:endParaRPr>
                </a:p>
                <a:p>
                  <a:pPr algn="just" eaLnBrk="0" hangingPunct="0"/>
                  <a:endParaRPr lang="en-US" altLang="zh-CN" sz="2400" dirty="0">
                    <a:latin typeface="Times New Roman" panose="02020603050405020304" pitchFamily="18" charset="0"/>
                  </a:endParaRPr>
                </a:p>
              </p:txBody>
            </p:sp>
            <p:sp>
              <p:nvSpPr>
                <p:cNvPr id="14419" name="Rectangle 20"/>
                <p:cNvSpPr/>
                <p:nvPr/>
              </p:nvSpPr>
              <p:spPr>
                <a:xfrm>
                  <a:off x="0" y="1038"/>
                  <a:ext cx="294" cy="15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49" name="Group 21"/>
              <p:cNvGrpSpPr/>
              <p:nvPr/>
            </p:nvGrpSpPr>
            <p:grpSpPr>
              <a:xfrm>
                <a:off x="294" y="1038"/>
                <a:ext cx="1239" cy="1538"/>
                <a:chOff x="294" y="1038"/>
                <a:chExt cx="1239" cy="1538"/>
              </a:xfrm>
            </p:grpSpPr>
            <p:sp>
              <p:nvSpPr>
                <p:cNvPr id="14416" name="Rectangle 22"/>
                <p:cNvSpPr/>
                <p:nvPr/>
              </p:nvSpPr>
              <p:spPr>
                <a:xfrm>
                  <a:off x="337" y="1038"/>
                  <a:ext cx="1153" cy="1538"/>
                </a:xfrm>
                <a:prstGeom prst="rect">
                  <a:avLst/>
                </a:prstGeom>
                <a:noFill/>
                <a:ln w="9525">
                  <a:noFill/>
                </a:ln>
              </p:spPr>
              <p:txBody>
                <a:bodyPr anchor="ctr"/>
                <a:p>
                  <a:pPr algn="just"/>
                  <a:r>
                    <a:rPr lang="zh-CN" altLang="en-US" dirty="0">
                      <a:latin typeface="Times New Roman" panose="02020603050405020304" pitchFamily="18" charset="0"/>
                    </a:rPr>
                    <a:t>对程序员的训练要求</a:t>
                  </a:r>
                  <a:endParaRPr lang="zh-CN" altLang="en-US" dirty="0">
                    <a:latin typeface="Times New Roman" panose="02020603050405020304" pitchFamily="18" charset="0"/>
                  </a:endParaRPr>
                </a:p>
                <a:p>
                  <a:pPr algn="just"/>
                  <a:r>
                    <a:rPr lang="en-US" altLang="zh-CN" dirty="0">
                      <a:latin typeface="Times New Roman" panose="02020603050405020304" pitchFamily="18" charset="0"/>
                    </a:rPr>
                    <a:t>(1)</a:t>
                  </a:r>
                  <a:r>
                    <a:rPr lang="zh-CN" altLang="en-US" dirty="0">
                      <a:latin typeface="Times New Roman" panose="02020603050405020304" pitchFamily="18" charset="0"/>
                    </a:rPr>
                    <a:t>通用算法</a:t>
                  </a:r>
                  <a:endParaRPr lang="zh-CN" altLang="en-US" dirty="0">
                    <a:latin typeface="Times New Roman" panose="02020603050405020304" pitchFamily="18" charset="0"/>
                  </a:endParaRPr>
                </a:p>
                <a:p>
                  <a:pPr algn="just" eaLnBrk="0" hangingPunct="0"/>
                  <a:r>
                    <a:rPr lang="en-US" altLang="zh-CN" dirty="0">
                      <a:latin typeface="Times New Roman" panose="02020603050405020304" pitchFamily="18" charset="0"/>
                    </a:rPr>
                    <a:t>(2)</a:t>
                  </a:r>
                  <a:r>
                    <a:rPr lang="zh-CN" altLang="en-US" dirty="0">
                      <a:latin typeface="Times New Roman" panose="02020603050405020304" pitchFamily="18" charset="0"/>
                    </a:rPr>
                    <a:t>语言规则</a:t>
                  </a:r>
                  <a:endParaRPr lang="zh-CN" altLang="en-US" dirty="0">
                    <a:latin typeface="Times New Roman" panose="02020603050405020304" pitchFamily="18" charset="0"/>
                  </a:endParaRPr>
                </a:p>
                <a:p>
                  <a:pPr algn="just" eaLnBrk="0" hangingPunct="0"/>
                  <a:r>
                    <a:rPr lang="en-US" altLang="zh-CN" dirty="0">
                      <a:latin typeface="Times New Roman" panose="02020603050405020304" pitchFamily="18" charset="0"/>
                    </a:rPr>
                    <a:t>(3)</a:t>
                  </a:r>
                  <a:r>
                    <a:rPr lang="zh-CN" altLang="en-US" dirty="0">
                      <a:latin typeface="Times New Roman" panose="02020603050405020304" pitchFamily="18" charset="0"/>
                    </a:rPr>
                    <a:t>硬件知识</a:t>
                  </a:r>
                  <a:endParaRPr lang="zh-CN" altLang="en-US" dirty="0">
                    <a:latin typeface="Times New Roman" panose="02020603050405020304" pitchFamily="18" charset="0"/>
                  </a:endParaRPr>
                </a:p>
              </p:txBody>
            </p:sp>
            <p:sp>
              <p:nvSpPr>
                <p:cNvPr id="14417" name="Rectangle 23"/>
                <p:cNvSpPr/>
                <p:nvPr/>
              </p:nvSpPr>
              <p:spPr>
                <a:xfrm>
                  <a:off x="294" y="1038"/>
                  <a:ext cx="1239" cy="15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0" name="Group 24"/>
              <p:cNvGrpSpPr/>
              <p:nvPr/>
            </p:nvGrpSpPr>
            <p:grpSpPr>
              <a:xfrm>
                <a:off x="1533" y="1038"/>
                <a:ext cx="850" cy="1538"/>
                <a:chOff x="1533" y="1038"/>
                <a:chExt cx="850" cy="1538"/>
              </a:xfrm>
            </p:grpSpPr>
            <p:sp>
              <p:nvSpPr>
                <p:cNvPr id="14414" name="Rectangle 25"/>
                <p:cNvSpPr/>
                <p:nvPr/>
              </p:nvSpPr>
              <p:spPr>
                <a:xfrm>
                  <a:off x="1576" y="1038"/>
                  <a:ext cx="764" cy="1538"/>
                </a:xfrm>
                <a:prstGeom prst="rect">
                  <a:avLst/>
                </a:prstGeom>
                <a:noFill/>
                <a:ln w="9525">
                  <a:noFill/>
                </a:ln>
              </p:spPr>
              <p:txBody>
                <a:bodyPr anchor="ctr"/>
                <a:p>
                  <a:pPr algn="just"/>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just" eaLnBrk="0" hangingPunct="0"/>
                  <a:r>
                    <a:rPr lang="zh-CN" altLang="en-US" sz="2000" dirty="0">
                      <a:latin typeface="Times New Roman" panose="02020603050405020304" pitchFamily="18" charset="0"/>
                    </a:rPr>
                    <a:t>有</a:t>
                  </a:r>
                  <a:endParaRPr lang="zh-CN" altLang="en-US" sz="2000" dirty="0">
                    <a:latin typeface="Times New Roman" panose="02020603050405020304" pitchFamily="18" charset="0"/>
                  </a:endParaRPr>
                </a:p>
                <a:p>
                  <a:pPr algn="just" eaLnBrk="0" hangingPunct="0"/>
                  <a:r>
                    <a:rPr lang="zh-CN" altLang="en-US" sz="2000" dirty="0">
                      <a:latin typeface="Times New Roman" panose="02020603050405020304" pitchFamily="18" charset="0"/>
                    </a:rPr>
                    <a:t>较少</a:t>
                  </a:r>
                  <a:endParaRPr lang="zh-CN" altLang="en-US" sz="2000" dirty="0">
                    <a:latin typeface="Times New Roman" panose="02020603050405020304" pitchFamily="18" charset="0"/>
                  </a:endParaRPr>
                </a:p>
                <a:p>
                  <a:pPr algn="just" eaLnBrk="0" hangingPunct="0"/>
                  <a:r>
                    <a:rPr lang="zh-CN" altLang="en-US" sz="2000" dirty="0">
                      <a:latin typeface="Times New Roman" panose="02020603050405020304" pitchFamily="18" charset="0"/>
                    </a:rPr>
                    <a:t>不要</a:t>
                  </a:r>
                  <a:endParaRPr lang="zh-CN" altLang="en-US" sz="2000" dirty="0">
                    <a:latin typeface="Times New Roman" panose="02020603050405020304" pitchFamily="18" charset="0"/>
                  </a:endParaRPr>
                </a:p>
                <a:p>
                  <a:pPr algn="just" eaLnBrk="0" hangingPunct="0"/>
                  <a:endParaRPr lang="en-US" altLang="zh-CN" sz="2000" dirty="0">
                    <a:latin typeface="Times New Roman" panose="02020603050405020304" pitchFamily="18" charset="0"/>
                  </a:endParaRPr>
                </a:p>
              </p:txBody>
            </p:sp>
            <p:sp>
              <p:nvSpPr>
                <p:cNvPr id="14415" name="Rectangle 26"/>
                <p:cNvSpPr/>
                <p:nvPr/>
              </p:nvSpPr>
              <p:spPr>
                <a:xfrm>
                  <a:off x="1533" y="1038"/>
                  <a:ext cx="850" cy="15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1" name="Group 27"/>
              <p:cNvGrpSpPr/>
              <p:nvPr/>
            </p:nvGrpSpPr>
            <p:grpSpPr>
              <a:xfrm>
                <a:off x="2383" y="1038"/>
                <a:ext cx="850" cy="1538"/>
                <a:chOff x="2383" y="1038"/>
                <a:chExt cx="850" cy="1538"/>
              </a:xfrm>
            </p:grpSpPr>
            <p:sp>
              <p:nvSpPr>
                <p:cNvPr id="14412" name="Rectangle 28"/>
                <p:cNvSpPr/>
                <p:nvPr/>
              </p:nvSpPr>
              <p:spPr>
                <a:xfrm>
                  <a:off x="2426" y="1038"/>
                  <a:ext cx="764" cy="1538"/>
                </a:xfrm>
                <a:prstGeom prst="rect">
                  <a:avLst/>
                </a:prstGeom>
                <a:noFill/>
                <a:ln w="9525">
                  <a:noFill/>
                </a:ln>
              </p:spPr>
              <p:txBody>
                <a:bodyPr anchor="ctr"/>
                <a:p>
                  <a:pPr algn="just"/>
                  <a:r>
                    <a:rPr lang="en-US" altLang="zh-CN" sz="2000" dirty="0">
                      <a:latin typeface="Times New Roman" panose="02020603050405020304" pitchFamily="18" charset="0"/>
                    </a:rPr>
                    <a:t> </a:t>
                  </a:r>
                  <a:r>
                    <a:rPr lang="zh-CN" altLang="en-US" sz="2000" dirty="0">
                      <a:latin typeface="Times New Roman" panose="02020603050405020304" pitchFamily="18" charset="0"/>
                    </a:rPr>
                    <a:t>有</a:t>
                  </a:r>
                  <a:endParaRPr lang="zh-CN" altLang="en-US" sz="2000" dirty="0">
                    <a:latin typeface="Times New Roman" panose="02020603050405020304" pitchFamily="18" charset="0"/>
                  </a:endParaRPr>
                </a:p>
                <a:p>
                  <a:pPr algn="just" eaLnBrk="0" hangingPunct="0"/>
                  <a:r>
                    <a:rPr lang="zh-CN" altLang="en-US" sz="2000" dirty="0">
                      <a:latin typeface="Times New Roman" panose="02020603050405020304" pitchFamily="18" charset="0"/>
                    </a:rPr>
                    <a:t>较多</a:t>
                  </a:r>
                  <a:endParaRPr lang="zh-CN" altLang="en-US" sz="2000" dirty="0">
                    <a:latin typeface="Times New Roman" panose="02020603050405020304" pitchFamily="18" charset="0"/>
                  </a:endParaRPr>
                </a:p>
                <a:p>
                  <a:pPr algn="just" eaLnBrk="0" hangingPunct="0"/>
                  <a:r>
                    <a:rPr lang="zh-CN" altLang="en-US" sz="2000" dirty="0">
                      <a:latin typeface="Times New Roman" panose="02020603050405020304" pitchFamily="18" charset="0"/>
                    </a:rPr>
                    <a:t>要</a:t>
                  </a:r>
                  <a:endParaRPr lang="zh-CN" altLang="en-US" sz="2000" dirty="0">
                    <a:latin typeface="Times New Roman" panose="02020603050405020304" pitchFamily="18" charset="0"/>
                  </a:endParaRPr>
                </a:p>
              </p:txBody>
            </p:sp>
            <p:sp>
              <p:nvSpPr>
                <p:cNvPr id="14413" name="Rectangle 29"/>
                <p:cNvSpPr/>
                <p:nvPr/>
              </p:nvSpPr>
              <p:spPr>
                <a:xfrm>
                  <a:off x="2383" y="1038"/>
                  <a:ext cx="850" cy="15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2" name="Group 30"/>
              <p:cNvGrpSpPr/>
              <p:nvPr/>
            </p:nvGrpSpPr>
            <p:grpSpPr>
              <a:xfrm>
                <a:off x="0" y="2576"/>
                <a:ext cx="294" cy="788"/>
                <a:chOff x="0" y="2576"/>
                <a:chExt cx="294" cy="788"/>
              </a:xfrm>
            </p:grpSpPr>
            <p:sp>
              <p:nvSpPr>
                <p:cNvPr id="14410" name="Rectangle 31"/>
                <p:cNvSpPr/>
                <p:nvPr/>
              </p:nvSpPr>
              <p:spPr>
                <a:xfrm>
                  <a:off x="43" y="2576"/>
                  <a:ext cx="208" cy="788"/>
                </a:xfrm>
                <a:prstGeom prst="rect">
                  <a:avLst/>
                </a:prstGeom>
                <a:noFill/>
                <a:ln w="9525">
                  <a:noFill/>
                </a:ln>
              </p:spPr>
              <p:txBody>
                <a:bodyPr anchor="ctr"/>
                <a:p>
                  <a:pPr algn="just"/>
                  <a:r>
                    <a:rPr lang="zh-CN" altLang="en-US" sz="2600" dirty="0">
                      <a:latin typeface="Times New Roman" panose="02020603050405020304" pitchFamily="18" charset="0"/>
                    </a:rPr>
                    <a:t>　</a:t>
                  </a:r>
                  <a:r>
                    <a:rPr lang="en-US" altLang="zh-CN" sz="2600" dirty="0">
                      <a:latin typeface="Times New Roman" panose="02020603050405020304" pitchFamily="18" charset="0"/>
                    </a:rPr>
                    <a:t>2</a:t>
                  </a:r>
                  <a:endParaRPr lang="en-US" altLang="zh-CN" sz="1000" dirty="0">
                    <a:latin typeface="Times New Roman" panose="02020603050405020304" pitchFamily="18" charset="0"/>
                  </a:endParaRPr>
                </a:p>
                <a:p>
                  <a:pPr algn="just" eaLnBrk="0" hangingPunct="0"/>
                  <a:endParaRPr lang="en-US" altLang="zh-CN" sz="2400" dirty="0">
                    <a:latin typeface="Times New Roman" panose="02020603050405020304" pitchFamily="18" charset="0"/>
                  </a:endParaRPr>
                </a:p>
              </p:txBody>
            </p:sp>
            <p:sp>
              <p:nvSpPr>
                <p:cNvPr id="14411" name="Rectangle 32"/>
                <p:cNvSpPr/>
                <p:nvPr/>
              </p:nvSpPr>
              <p:spPr>
                <a:xfrm>
                  <a:off x="0" y="2576"/>
                  <a:ext cx="294"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3" name="Group 33"/>
              <p:cNvGrpSpPr/>
              <p:nvPr/>
            </p:nvGrpSpPr>
            <p:grpSpPr>
              <a:xfrm>
                <a:off x="294" y="2576"/>
                <a:ext cx="1239" cy="788"/>
                <a:chOff x="294" y="2576"/>
                <a:chExt cx="1239" cy="788"/>
              </a:xfrm>
            </p:grpSpPr>
            <p:sp>
              <p:nvSpPr>
                <p:cNvPr id="14408" name="Rectangle 34"/>
                <p:cNvSpPr/>
                <p:nvPr/>
              </p:nvSpPr>
              <p:spPr>
                <a:xfrm>
                  <a:off x="337" y="2576"/>
                  <a:ext cx="1153" cy="788"/>
                </a:xfrm>
                <a:prstGeom prst="rect">
                  <a:avLst/>
                </a:prstGeom>
                <a:noFill/>
                <a:ln w="9525">
                  <a:noFill/>
                </a:ln>
              </p:spPr>
              <p:txBody>
                <a:bodyPr anchor="ctr"/>
                <a:p>
                  <a:pPr algn="just"/>
                  <a:r>
                    <a:rPr lang="zh-CN" altLang="en-US" sz="2000" dirty="0">
                      <a:latin typeface="Times New Roman" panose="02020603050405020304" pitchFamily="18" charset="0"/>
                    </a:rPr>
                    <a:t>对机器独立的程度</a:t>
                  </a:r>
                  <a:endParaRPr lang="zh-CN" altLang="en-US" sz="2000" dirty="0">
                    <a:latin typeface="Times New Roman" panose="02020603050405020304" pitchFamily="18" charset="0"/>
                  </a:endParaRPr>
                </a:p>
              </p:txBody>
            </p:sp>
            <p:sp>
              <p:nvSpPr>
                <p:cNvPr id="14409" name="Rectangle 35"/>
                <p:cNvSpPr/>
                <p:nvPr/>
              </p:nvSpPr>
              <p:spPr>
                <a:xfrm>
                  <a:off x="294" y="2576"/>
                  <a:ext cx="1239"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4" name="Group 36"/>
              <p:cNvGrpSpPr/>
              <p:nvPr/>
            </p:nvGrpSpPr>
            <p:grpSpPr>
              <a:xfrm>
                <a:off x="1533" y="2576"/>
                <a:ext cx="850" cy="788"/>
                <a:chOff x="1533" y="2576"/>
                <a:chExt cx="850" cy="788"/>
              </a:xfrm>
            </p:grpSpPr>
            <p:sp>
              <p:nvSpPr>
                <p:cNvPr id="14406" name="Rectangle 37"/>
                <p:cNvSpPr/>
                <p:nvPr/>
              </p:nvSpPr>
              <p:spPr>
                <a:xfrm>
                  <a:off x="1576" y="2576"/>
                  <a:ext cx="764" cy="788"/>
                </a:xfrm>
                <a:prstGeom prst="rect">
                  <a:avLst/>
                </a:prstGeom>
                <a:noFill/>
                <a:ln w="9525">
                  <a:noFill/>
                </a:ln>
              </p:spPr>
              <p:txBody>
                <a:bodyPr anchor="ctr"/>
                <a:p>
                  <a:pPr algn="just"/>
                  <a:r>
                    <a:rPr lang="zh-CN" altLang="en-US" sz="2000" dirty="0">
                      <a:latin typeface="Times New Roman" panose="02020603050405020304" pitchFamily="18" charset="0"/>
                    </a:rPr>
                    <a:t>独立</a:t>
                  </a:r>
                  <a:endParaRPr lang="zh-CN" altLang="en-US" sz="2000" dirty="0">
                    <a:latin typeface="Times New Roman" panose="02020603050405020304" pitchFamily="18" charset="0"/>
                  </a:endParaRPr>
                </a:p>
              </p:txBody>
            </p:sp>
            <p:sp>
              <p:nvSpPr>
                <p:cNvPr id="14407" name="Rectangle 38"/>
                <p:cNvSpPr/>
                <p:nvPr/>
              </p:nvSpPr>
              <p:spPr>
                <a:xfrm>
                  <a:off x="1533" y="2576"/>
                  <a:ext cx="850"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5" name="Group 39"/>
              <p:cNvGrpSpPr/>
              <p:nvPr/>
            </p:nvGrpSpPr>
            <p:grpSpPr>
              <a:xfrm>
                <a:off x="2383" y="2576"/>
                <a:ext cx="850" cy="788"/>
                <a:chOff x="2383" y="2576"/>
                <a:chExt cx="850" cy="788"/>
              </a:xfrm>
            </p:grpSpPr>
            <p:sp>
              <p:nvSpPr>
                <p:cNvPr id="14404" name="Rectangle 40"/>
                <p:cNvSpPr/>
                <p:nvPr/>
              </p:nvSpPr>
              <p:spPr>
                <a:xfrm>
                  <a:off x="2426" y="2576"/>
                  <a:ext cx="764" cy="788"/>
                </a:xfrm>
                <a:prstGeom prst="rect">
                  <a:avLst/>
                </a:prstGeom>
                <a:noFill/>
                <a:ln w="9525">
                  <a:noFill/>
                </a:ln>
              </p:spPr>
              <p:txBody>
                <a:bodyPr anchor="ctr"/>
                <a:p>
                  <a:pPr algn="just"/>
                  <a:r>
                    <a:rPr lang="zh-CN" altLang="en-US" sz="2000" dirty="0">
                      <a:latin typeface="Times New Roman" panose="02020603050405020304" pitchFamily="18" charset="0"/>
                    </a:rPr>
                    <a:t>不独立</a:t>
                  </a:r>
                  <a:endParaRPr lang="zh-CN" altLang="en-US" sz="2000" dirty="0">
                    <a:latin typeface="Times New Roman" panose="02020603050405020304" pitchFamily="18" charset="0"/>
                  </a:endParaRPr>
                </a:p>
              </p:txBody>
            </p:sp>
            <p:sp>
              <p:nvSpPr>
                <p:cNvPr id="14405" name="Rectangle 41"/>
                <p:cNvSpPr/>
                <p:nvPr/>
              </p:nvSpPr>
              <p:spPr>
                <a:xfrm>
                  <a:off x="2383" y="2576"/>
                  <a:ext cx="850"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6" name="Group 42"/>
              <p:cNvGrpSpPr/>
              <p:nvPr/>
            </p:nvGrpSpPr>
            <p:grpSpPr>
              <a:xfrm>
                <a:off x="0" y="3364"/>
                <a:ext cx="294" cy="788"/>
                <a:chOff x="0" y="3364"/>
                <a:chExt cx="294" cy="788"/>
              </a:xfrm>
            </p:grpSpPr>
            <p:sp>
              <p:nvSpPr>
                <p:cNvPr id="14402" name="Rectangle 43"/>
                <p:cNvSpPr/>
                <p:nvPr/>
              </p:nvSpPr>
              <p:spPr>
                <a:xfrm>
                  <a:off x="43" y="3364"/>
                  <a:ext cx="208" cy="788"/>
                </a:xfrm>
                <a:prstGeom prst="rect">
                  <a:avLst/>
                </a:prstGeom>
                <a:noFill/>
                <a:ln w="9525">
                  <a:noFill/>
                </a:ln>
              </p:spPr>
              <p:txBody>
                <a:bodyPr anchor="ctr"/>
                <a:p>
                  <a:pPr algn="just"/>
                  <a:r>
                    <a:rPr lang="zh-CN" altLang="en-US" sz="2600" dirty="0">
                      <a:latin typeface="Times New Roman" panose="02020603050405020304" pitchFamily="18" charset="0"/>
                    </a:rPr>
                    <a:t>　</a:t>
                  </a:r>
                  <a:r>
                    <a:rPr lang="en-US" altLang="zh-CN" sz="2600" dirty="0">
                      <a:latin typeface="Times New Roman" panose="02020603050405020304" pitchFamily="18" charset="0"/>
                    </a:rPr>
                    <a:t>3</a:t>
                  </a:r>
                  <a:endParaRPr lang="en-US" altLang="zh-CN" sz="1000" dirty="0">
                    <a:latin typeface="Times New Roman" panose="02020603050405020304" pitchFamily="18" charset="0"/>
                  </a:endParaRPr>
                </a:p>
                <a:p>
                  <a:pPr algn="just" eaLnBrk="0" hangingPunct="0"/>
                  <a:endParaRPr lang="en-US" altLang="zh-CN" sz="2400" dirty="0">
                    <a:latin typeface="Times New Roman" panose="02020603050405020304" pitchFamily="18" charset="0"/>
                  </a:endParaRPr>
                </a:p>
              </p:txBody>
            </p:sp>
            <p:sp>
              <p:nvSpPr>
                <p:cNvPr id="14403" name="Rectangle 44"/>
                <p:cNvSpPr/>
                <p:nvPr/>
              </p:nvSpPr>
              <p:spPr>
                <a:xfrm>
                  <a:off x="0" y="3364"/>
                  <a:ext cx="294"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7" name="Group 45"/>
              <p:cNvGrpSpPr/>
              <p:nvPr/>
            </p:nvGrpSpPr>
            <p:grpSpPr>
              <a:xfrm>
                <a:off x="294" y="3364"/>
                <a:ext cx="1239" cy="788"/>
                <a:chOff x="294" y="3364"/>
                <a:chExt cx="1239" cy="788"/>
              </a:xfrm>
            </p:grpSpPr>
            <p:sp>
              <p:nvSpPr>
                <p:cNvPr id="14400" name="Rectangle 46"/>
                <p:cNvSpPr/>
                <p:nvPr/>
              </p:nvSpPr>
              <p:spPr>
                <a:xfrm>
                  <a:off x="337" y="3364"/>
                  <a:ext cx="1153" cy="788"/>
                </a:xfrm>
                <a:prstGeom prst="rect">
                  <a:avLst/>
                </a:prstGeom>
                <a:noFill/>
                <a:ln w="9525">
                  <a:noFill/>
                </a:ln>
              </p:spPr>
              <p:txBody>
                <a:bodyPr anchor="ctr"/>
                <a:p>
                  <a:pPr algn="just"/>
                  <a:r>
                    <a:rPr lang="zh-CN" altLang="en-US" dirty="0">
                      <a:latin typeface="Times New Roman" panose="02020603050405020304" pitchFamily="18" charset="0"/>
                    </a:rPr>
                    <a:t>编制程序的难易程度</a:t>
                  </a:r>
                  <a:endParaRPr lang="zh-CN" altLang="en-US" dirty="0">
                    <a:latin typeface="Times New Roman" panose="02020603050405020304" pitchFamily="18" charset="0"/>
                  </a:endParaRPr>
                </a:p>
              </p:txBody>
            </p:sp>
            <p:sp>
              <p:nvSpPr>
                <p:cNvPr id="14401" name="Rectangle 47"/>
                <p:cNvSpPr/>
                <p:nvPr/>
              </p:nvSpPr>
              <p:spPr>
                <a:xfrm>
                  <a:off x="294" y="3364"/>
                  <a:ext cx="1239"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8" name="Group 48"/>
              <p:cNvGrpSpPr/>
              <p:nvPr/>
            </p:nvGrpSpPr>
            <p:grpSpPr>
              <a:xfrm>
                <a:off x="1533" y="3364"/>
                <a:ext cx="850" cy="788"/>
                <a:chOff x="1533" y="3364"/>
                <a:chExt cx="850" cy="788"/>
              </a:xfrm>
            </p:grpSpPr>
            <p:sp>
              <p:nvSpPr>
                <p:cNvPr id="14398" name="Rectangle 49"/>
                <p:cNvSpPr/>
                <p:nvPr/>
              </p:nvSpPr>
              <p:spPr>
                <a:xfrm>
                  <a:off x="1576" y="3364"/>
                  <a:ext cx="764" cy="788"/>
                </a:xfrm>
                <a:prstGeom prst="rect">
                  <a:avLst/>
                </a:prstGeom>
                <a:noFill/>
                <a:ln w="9525">
                  <a:noFill/>
                </a:ln>
              </p:spPr>
              <p:txBody>
                <a:bodyPr anchor="ctr"/>
                <a:p>
                  <a:pPr algn="just"/>
                  <a:r>
                    <a:rPr lang="zh-CN" altLang="en-US" sz="2000" dirty="0">
                      <a:latin typeface="Times New Roman" panose="02020603050405020304" pitchFamily="18" charset="0"/>
                    </a:rPr>
                    <a:t>易</a:t>
                  </a:r>
                  <a:endParaRPr lang="zh-CN" altLang="en-US" sz="2000" dirty="0">
                    <a:latin typeface="Times New Roman" panose="02020603050405020304" pitchFamily="18" charset="0"/>
                  </a:endParaRPr>
                </a:p>
              </p:txBody>
            </p:sp>
            <p:sp>
              <p:nvSpPr>
                <p:cNvPr id="14399" name="Rectangle 50"/>
                <p:cNvSpPr/>
                <p:nvPr/>
              </p:nvSpPr>
              <p:spPr>
                <a:xfrm>
                  <a:off x="1533" y="3364"/>
                  <a:ext cx="850"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59" name="Group 51"/>
              <p:cNvGrpSpPr/>
              <p:nvPr/>
            </p:nvGrpSpPr>
            <p:grpSpPr>
              <a:xfrm>
                <a:off x="2383" y="3364"/>
                <a:ext cx="850" cy="788"/>
                <a:chOff x="2383" y="3364"/>
                <a:chExt cx="850" cy="788"/>
              </a:xfrm>
            </p:grpSpPr>
            <p:sp>
              <p:nvSpPr>
                <p:cNvPr id="14396" name="Rectangle 52"/>
                <p:cNvSpPr/>
                <p:nvPr/>
              </p:nvSpPr>
              <p:spPr>
                <a:xfrm>
                  <a:off x="2426" y="3364"/>
                  <a:ext cx="764" cy="788"/>
                </a:xfrm>
                <a:prstGeom prst="rect">
                  <a:avLst/>
                </a:prstGeom>
                <a:noFill/>
                <a:ln w="9525">
                  <a:noFill/>
                </a:ln>
              </p:spPr>
              <p:txBody>
                <a:bodyPr anchor="ctr"/>
                <a:p>
                  <a:pPr algn="just"/>
                  <a:r>
                    <a:rPr lang="zh-CN" altLang="en-US" sz="2000" dirty="0">
                      <a:latin typeface="Times New Roman" panose="02020603050405020304" pitchFamily="18" charset="0"/>
                    </a:rPr>
                    <a:t>难</a:t>
                  </a:r>
                  <a:endParaRPr lang="zh-CN" altLang="en-US" sz="2000" dirty="0">
                    <a:latin typeface="Times New Roman" panose="02020603050405020304" pitchFamily="18" charset="0"/>
                  </a:endParaRPr>
                </a:p>
              </p:txBody>
            </p:sp>
            <p:sp>
              <p:nvSpPr>
                <p:cNvPr id="14397" name="Rectangle 53"/>
                <p:cNvSpPr/>
                <p:nvPr/>
              </p:nvSpPr>
              <p:spPr>
                <a:xfrm>
                  <a:off x="2383" y="3364"/>
                  <a:ext cx="850"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0" name="Group 54"/>
              <p:cNvGrpSpPr/>
              <p:nvPr/>
            </p:nvGrpSpPr>
            <p:grpSpPr>
              <a:xfrm>
                <a:off x="0" y="4152"/>
                <a:ext cx="294" cy="788"/>
                <a:chOff x="0" y="4152"/>
                <a:chExt cx="294" cy="788"/>
              </a:xfrm>
            </p:grpSpPr>
            <p:sp>
              <p:nvSpPr>
                <p:cNvPr id="14394" name="Rectangle 55"/>
                <p:cNvSpPr/>
                <p:nvPr/>
              </p:nvSpPr>
              <p:spPr>
                <a:xfrm>
                  <a:off x="43" y="4152"/>
                  <a:ext cx="208" cy="788"/>
                </a:xfrm>
                <a:prstGeom prst="rect">
                  <a:avLst/>
                </a:prstGeom>
                <a:noFill/>
                <a:ln w="9525">
                  <a:noFill/>
                </a:ln>
              </p:spPr>
              <p:txBody>
                <a:bodyPr anchor="ctr"/>
                <a:p>
                  <a:pPr algn="just"/>
                  <a:r>
                    <a:rPr lang="zh-CN" altLang="en-US" sz="2600" dirty="0">
                      <a:latin typeface="Times New Roman" panose="02020603050405020304" pitchFamily="18" charset="0"/>
                    </a:rPr>
                    <a:t>　</a:t>
                  </a:r>
                  <a:r>
                    <a:rPr lang="en-US" altLang="zh-CN" sz="2600" dirty="0">
                      <a:latin typeface="Times New Roman" panose="02020603050405020304" pitchFamily="18" charset="0"/>
                    </a:rPr>
                    <a:t>4</a:t>
                  </a:r>
                  <a:endParaRPr lang="en-US" altLang="zh-CN" sz="1000" dirty="0">
                    <a:latin typeface="Times New Roman" panose="02020603050405020304" pitchFamily="18" charset="0"/>
                  </a:endParaRPr>
                </a:p>
                <a:p>
                  <a:pPr algn="just" eaLnBrk="0" hangingPunct="0"/>
                  <a:endParaRPr lang="en-US" altLang="zh-CN" sz="2400" dirty="0">
                    <a:latin typeface="Times New Roman" panose="02020603050405020304" pitchFamily="18" charset="0"/>
                  </a:endParaRPr>
                </a:p>
              </p:txBody>
            </p:sp>
            <p:sp>
              <p:nvSpPr>
                <p:cNvPr id="14395" name="Rectangle 56"/>
                <p:cNvSpPr/>
                <p:nvPr/>
              </p:nvSpPr>
              <p:spPr>
                <a:xfrm>
                  <a:off x="0" y="4152"/>
                  <a:ext cx="294"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1" name="Group 57"/>
              <p:cNvGrpSpPr/>
              <p:nvPr/>
            </p:nvGrpSpPr>
            <p:grpSpPr>
              <a:xfrm>
                <a:off x="294" y="4152"/>
                <a:ext cx="1239" cy="788"/>
                <a:chOff x="294" y="4152"/>
                <a:chExt cx="1239" cy="788"/>
              </a:xfrm>
            </p:grpSpPr>
            <p:sp>
              <p:nvSpPr>
                <p:cNvPr id="14392" name="Rectangle 58"/>
                <p:cNvSpPr/>
                <p:nvPr/>
              </p:nvSpPr>
              <p:spPr>
                <a:xfrm>
                  <a:off x="337" y="4152"/>
                  <a:ext cx="1153" cy="788"/>
                </a:xfrm>
                <a:prstGeom prst="rect">
                  <a:avLst/>
                </a:prstGeom>
                <a:noFill/>
                <a:ln w="9525">
                  <a:noFill/>
                </a:ln>
              </p:spPr>
              <p:txBody>
                <a:bodyPr anchor="ctr"/>
                <a:p>
                  <a:pPr algn="just"/>
                  <a:r>
                    <a:rPr lang="zh-CN" altLang="en-US" sz="2000" dirty="0">
                      <a:latin typeface="Times New Roman" panose="02020603050405020304" pitchFamily="18" charset="0"/>
                    </a:rPr>
                    <a:t>编制程序所需时间</a:t>
                  </a:r>
                  <a:endParaRPr lang="zh-CN" altLang="en-US" sz="2000" dirty="0">
                    <a:latin typeface="Times New Roman" panose="02020603050405020304" pitchFamily="18" charset="0"/>
                  </a:endParaRPr>
                </a:p>
              </p:txBody>
            </p:sp>
            <p:sp>
              <p:nvSpPr>
                <p:cNvPr id="14393" name="Rectangle 59"/>
                <p:cNvSpPr/>
                <p:nvPr/>
              </p:nvSpPr>
              <p:spPr>
                <a:xfrm>
                  <a:off x="294" y="4152"/>
                  <a:ext cx="1239"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2" name="Group 60"/>
              <p:cNvGrpSpPr/>
              <p:nvPr/>
            </p:nvGrpSpPr>
            <p:grpSpPr>
              <a:xfrm>
                <a:off x="1533" y="4152"/>
                <a:ext cx="850" cy="788"/>
                <a:chOff x="1533" y="4152"/>
                <a:chExt cx="850" cy="788"/>
              </a:xfrm>
            </p:grpSpPr>
            <p:sp>
              <p:nvSpPr>
                <p:cNvPr id="14390" name="Rectangle 61"/>
                <p:cNvSpPr/>
                <p:nvPr/>
              </p:nvSpPr>
              <p:spPr>
                <a:xfrm>
                  <a:off x="1576" y="4152"/>
                  <a:ext cx="764" cy="788"/>
                </a:xfrm>
                <a:prstGeom prst="rect">
                  <a:avLst/>
                </a:prstGeom>
                <a:noFill/>
                <a:ln w="9525">
                  <a:noFill/>
                </a:ln>
              </p:spPr>
              <p:txBody>
                <a:bodyPr anchor="ctr"/>
                <a:p>
                  <a:pPr algn="just"/>
                  <a:r>
                    <a:rPr lang="zh-CN" altLang="en-US" sz="2000" dirty="0">
                      <a:latin typeface="Times New Roman" panose="02020603050405020304" pitchFamily="18" charset="0"/>
                    </a:rPr>
                    <a:t>短</a:t>
                  </a:r>
                  <a:endParaRPr lang="zh-CN" altLang="en-US" sz="2000" dirty="0">
                    <a:latin typeface="Times New Roman" panose="02020603050405020304" pitchFamily="18" charset="0"/>
                  </a:endParaRPr>
                </a:p>
              </p:txBody>
            </p:sp>
            <p:sp>
              <p:nvSpPr>
                <p:cNvPr id="14391" name="Rectangle 62"/>
                <p:cNvSpPr/>
                <p:nvPr/>
              </p:nvSpPr>
              <p:spPr>
                <a:xfrm>
                  <a:off x="1533" y="4152"/>
                  <a:ext cx="850"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3" name="Group 63"/>
              <p:cNvGrpSpPr/>
              <p:nvPr/>
            </p:nvGrpSpPr>
            <p:grpSpPr>
              <a:xfrm>
                <a:off x="2383" y="4152"/>
                <a:ext cx="850" cy="788"/>
                <a:chOff x="2383" y="4152"/>
                <a:chExt cx="850" cy="788"/>
              </a:xfrm>
            </p:grpSpPr>
            <p:sp>
              <p:nvSpPr>
                <p:cNvPr id="14388" name="Rectangle 64"/>
                <p:cNvSpPr/>
                <p:nvPr/>
              </p:nvSpPr>
              <p:spPr>
                <a:xfrm>
                  <a:off x="2426" y="4152"/>
                  <a:ext cx="764" cy="788"/>
                </a:xfrm>
                <a:prstGeom prst="rect">
                  <a:avLst/>
                </a:prstGeom>
                <a:noFill/>
                <a:ln w="9525">
                  <a:noFill/>
                </a:ln>
              </p:spPr>
              <p:txBody>
                <a:bodyPr anchor="ctr"/>
                <a:p>
                  <a:pPr algn="just"/>
                  <a:r>
                    <a:rPr lang="zh-CN" altLang="en-US" sz="2000" dirty="0">
                      <a:latin typeface="Times New Roman" panose="02020603050405020304" pitchFamily="18" charset="0"/>
                    </a:rPr>
                    <a:t>较长</a:t>
                  </a:r>
                  <a:endParaRPr lang="zh-CN" altLang="en-US" sz="2000" dirty="0">
                    <a:latin typeface="Times New Roman" panose="02020603050405020304" pitchFamily="18" charset="0"/>
                  </a:endParaRPr>
                </a:p>
              </p:txBody>
            </p:sp>
            <p:sp>
              <p:nvSpPr>
                <p:cNvPr id="14389" name="Rectangle 65"/>
                <p:cNvSpPr/>
                <p:nvPr/>
              </p:nvSpPr>
              <p:spPr>
                <a:xfrm>
                  <a:off x="2383" y="4152"/>
                  <a:ext cx="850"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4" name="Group 66"/>
              <p:cNvGrpSpPr/>
              <p:nvPr/>
            </p:nvGrpSpPr>
            <p:grpSpPr>
              <a:xfrm>
                <a:off x="0" y="4940"/>
                <a:ext cx="294" cy="788"/>
                <a:chOff x="0" y="4940"/>
                <a:chExt cx="294" cy="788"/>
              </a:xfrm>
            </p:grpSpPr>
            <p:sp>
              <p:nvSpPr>
                <p:cNvPr id="14386" name="Rectangle 67"/>
                <p:cNvSpPr/>
                <p:nvPr/>
              </p:nvSpPr>
              <p:spPr>
                <a:xfrm>
                  <a:off x="43" y="4940"/>
                  <a:ext cx="208" cy="788"/>
                </a:xfrm>
                <a:prstGeom prst="rect">
                  <a:avLst/>
                </a:prstGeom>
                <a:noFill/>
                <a:ln w="9525">
                  <a:noFill/>
                </a:ln>
              </p:spPr>
              <p:txBody>
                <a:bodyPr anchor="ctr"/>
                <a:p>
                  <a:pPr algn="just"/>
                  <a:r>
                    <a:rPr lang="zh-CN" altLang="en-US" sz="2600" dirty="0">
                      <a:latin typeface="Times New Roman" panose="02020603050405020304" pitchFamily="18" charset="0"/>
                    </a:rPr>
                    <a:t>　</a:t>
                  </a:r>
                  <a:r>
                    <a:rPr lang="en-US" altLang="zh-CN" sz="2600" dirty="0">
                      <a:latin typeface="Times New Roman" panose="02020603050405020304" pitchFamily="18" charset="0"/>
                    </a:rPr>
                    <a:t>5</a:t>
                  </a:r>
                  <a:endParaRPr lang="en-US" altLang="zh-CN" sz="1000" dirty="0">
                    <a:latin typeface="Times New Roman" panose="02020603050405020304" pitchFamily="18" charset="0"/>
                  </a:endParaRPr>
                </a:p>
                <a:p>
                  <a:pPr algn="just" eaLnBrk="0" hangingPunct="0"/>
                  <a:endParaRPr lang="en-US" altLang="zh-CN" sz="2400" dirty="0">
                    <a:latin typeface="Times New Roman" panose="02020603050405020304" pitchFamily="18" charset="0"/>
                  </a:endParaRPr>
                </a:p>
              </p:txBody>
            </p:sp>
            <p:sp>
              <p:nvSpPr>
                <p:cNvPr id="14387" name="Rectangle 68"/>
                <p:cNvSpPr/>
                <p:nvPr/>
              </p:nvSpPr>
              <p:spPr>
                <a:xfrm>
                  <a:off x="0" y="4940"/>
                  <a:ext cx="294"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5" name="Group 69"/>
              <p:cNvGrpSpPr/>
              <p:nvPr/>
            </p:nvGrpSpPr>
            <p:grpSpPr>
              <a:xfrm>
                <a:off x="294" y="4940"/>
                <a:ext cx="1239" cy="788"/>
                <a:chOff x="294" y="4940"/>
                <a:chExt cx="1239" cy="788"/>
              </a:xfrm>
            </p:grpSpPr>
            <p:sp>
              <p:nvSpPr>
                <p:cNvPr id="14384" name="Rectangle 70"/>
                <p:cNvSpPr/>
                <p:nvPr/>
              </p:nvSpPr>
              <p:spPr>
                <a:xfrm>
                  <a:off x="337" y="4940"/>
                  <a:ext cx="1153" cy="788"/>
                </a:xfrm>
                <a:prstGeom prst="rect">
                  <a:avLst/>
                </a:prstGeom>
                <a:noFill/>
                <a:ln w="9525">
                  <a:noFill/>
                </a:ln>
              </p:spPr>
              <p:txBody>
                <a:bodyPr anchor="ctr"/>
                <a:p>
                  <a:pPr algn="just"/>
                  <a:r>
                    <a:rPr lang="zh-CN" altLang="en-US" sz="2000" dirty="0">
                      <a:latin typeface="Times New Roman" panose="02020603050405020304" pitchFamily="18" charset="0"/>
                    </a:rPr>
                    <a:t>程序执行时间</a:t>
                  </a:r>
                  <a:endParaRPr lang="zh-CN" altLang="en-US" sz="2000" dirty="0">
                    <a:latin typeface="Times New Roman" panose="02020603050405020304" pitchFamily="18" charset="0"/>
                  </a:endParaRPr>
                </a:p>
              </p:txBody>
            </p:sp>
            <p:sp>
              <p:nvSpPr>
                <p:cNvPr id="14385" name="Rectangle 71"/>
                <p:cNvSpPr/>
                <p:nvPr/>
              </p:nvSpPr>
              <p:spPr>
                <a:xfrm>
                  <a:off x="294" y="4940"/>
                  <a:ext cx="1239"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6" name="Group 72"/>
              <p:cNvGrpSpPr/>
              <p:nvPr/>
            </p:nvGrpSpPr>
            <p:grpSpPr>
              <a:xfrm>
                <a:off x="1533" y="4940"/>
                <a:ext cx="850" cy="788"/>
                <a:chOff x="1533" y="4940"/>
                <a:chExt cx="850" cy="788"/>
              </a:xfrm>
            </p:grpSpPr>
            <p:sp>
              <p:nvSpPr>
                <p:cNvPr id="14382" name="Rectangle 73"/>
                <p:cNvSpPr/>
                <p:nvPr/>
              </p:nvSpPr>
              <p:spPr>
                <a:xfrm>
                  <a:off x="1576" y="4940"/>
                  <a:ext cx="764" cy="788"/>
                </a:xfrm>
                <a:prstGeom prst="rect">
                  <a:avLst/>
                </a:prstGeom>
                <a:noFill/>
                <a:ln w="9525">
                  <a:noFill/>
                </a:ln>
              </p:spPr>
              <p:txBody>
                <a:bodyPr anchor="ctr"/>
                <a:p>
                  <a:pPr algn="just"/>
                  <a:r>
                    <a:rPr lang="zh-CN" altLang="en-US" sz="2000" dirty="0">
                      <a:latin typeface="Times New Roman" panose="02020603050405020304" pitchFamily="18" charset="0"/>
                    </a:rPr>
                    <a:t>较长</a:t>
                  </a:r>
                  <a:endParaRPr lang="zh-CN" altLang="en-US" sz="2000" dirty="0">
                    <a:latin typeface="Times New Roman" panose="02020603050405020304" pitchFamily="18" charset="0"/>
                  </a:endParaRPr>
                </a:p>
              </p:txBody>
            </p:sp>
            <p:sp>
              <p:nvSpPr>
                <p:cNvPr id="14383" name="Rectangle 74"/>
                <p:cNvSpPr/>
                <p:nvPr/>
              </p:nvSpPr>
              <p:spPr>
                <a:xfrm>
                  <a:off x="1533" y="4940"/>
                  <a:ext cx="850"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7" name="Group 75"/>
              <p:cNvGrpSpPr/>
              <p:nvPr/>
            </p:nvGrpSpPr>
            <p:grpSpPr>
              <a:xfrm>
                <a:off x="2383" y="4940"/>
                <a:ext cx="850" cy="788"/>
                <a:chOff x="2383" y="4940"/>
                <a:chExt cx="850" cy="788"/>
              </a:xfrm>
            </p:grpSpPr>
            <p:sp>
              <p:nvSpPr>
                <p:cNvPr id="14380" name="Rectangle 76"/>
                <p:cNvSpPr/>
                <p:nvPr/>
              </p:nvSpPr>
              <p:spPr>
                <a:xfrm>
                  <a:off x="2426" y="4940"/>
                  <a:ext cx="764" cy="788"/>
                </a:xfrm>
                <a:prstGeom prst="rect">
                  <a:avLst/>
                </a:prstGeom>
                <a:noFill/>
                <a:ln w="9525">
                  <a:noFill/>
                </a:ln>
              </p:spPr>
              <p:txBody>
                <a:bodyPr anchor="ctr"/>
                <a:p>
                  <a:pPr algn="just"/>
                  <a:r>
                    <a:rPr lang="zh-CN" altLang="en-US" sz="2000" dirty="0">
                      <a:latin typeface="Times New Roman" panose="02020603050405020304" pitchFamily="18" charset="0"/>
                    </a:rPr>
                    <a:t>短</a:t>
                  </a:r>
                  <a:endParaRPr lang="zh-CN" altLang="en-US" sz="2000" dirty="0">
                    <a:latin typeface="Times New Roman" panose="02020603050405020304" pitchFamily="18" charset="0"/>
                  </a:endParaRPr>
                </a:p>
              </p:txBody>
            </p:sp>
            <p:sp>
              <p:nvSpPr>
                <p:cNvPr id="14381" name="Rectangle 77"/>
                <p:cNvSpPr/>
                <p:nvPr/>
              </p:nvSpPr>
              <p:spPr>
                <a:xfrm>
                  <a:off x="2383" y="4940"/>
                  <a:ext cx="850" cy="78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8" name="Group 78"/>
              <p:cNvGrpSpPr/>
              <p:nvPr/>
            </p:nvGrpSpPr>
            <p:grpSpPr>
              <a:xfrm>
                <a:off x="0" y="5728"/>
                <a:ext cx="294" cy="1038"/>
                <a:chOff x="0" y="5728"/>
                <a:chExt cx="294" cy="1038"/>
              </a:xfrm>
            </p:grpSpPr>
            <p:sp>
              <p:nvSpPr>
                <p:cNvPr id="14378" name="Rectangle 79"/>
                <p:cNvSpPr/>
                <p:nvPr/>
              </p:nvSpPr>
              <p:spPr>
                <a:xfrm>
                  <a:off x="43" y="5728"/>
                  <a:ext cx="208" cy="1038"/>
                </a:xfrm>
                <a:prstGeom prst="rect">
                  <a:avLst/>
                </a:prstGeom>
                <a:noFill/>
                <a:ln w="9525">
                  <a:noFill/>
                </a:ln>
              </p:spPr>
              <p:txBody>
                <a:bodyPr anchor="ctr"/>
                <a:p>
                  <a:pPr algn="just"/>
                  <a:r>
                    <a:rPr lang="zh-CN" altLang="en-US" sz="2600" dirty="0">
                      <a:latin typeface="Times New Roman" panose="02020603050405020304" pitchFamily="18" charset="0"/>
                    </a:rPr>
                    <a:t>　</a:t>
                  </a:r>
                  <a:r>
                    <a:rPr lang="en-US" altLang="zh-CN" sz="2600" dirty="0">
                      <a:latin typeface="Times New Roman" panose="02020603050405020304" pitchFamily="18" charset="0"/>
                    </a:rPr>
                    <a:t>6</a:t>
                  </a:r>
                  <a:endParaRPr lang="en-US" altLang="zh-CN" sz="1000" dirty="0">
                    <a:latin typeface="Times New Roman" panose="02020603050405020304" pitchFamily="18" charset="0"/>
                  </a:endParaRPr>
                </a:p>
                <a:p>
                  <a:pPr algn="just" eaLnBrk="0" hangingPunct="0"/>
                  <a:endParaRPr lang="en-US" altLang="zh-CN" sz="2400" dirty="0">
                    <a:latin typeface="Times New Roman" panose="02020603050405020304" pitchFamily="18" charset="0"/>
                  </a:endParaRPr>
                </a:p>
              </p:txBody>
            </p:sp>
            <p:sp>
              <p:nvSpPr>
                <p:cNvPr id="14379" name="Rectangle 80"/>
                <p:cNvSpPr/>
                <p:nvPr/>
              </p:nvSpPr>
              <p:spPr>
                <a:xfrm>
                  <a:off x="0" y="5728"/>
                  <a:ext cx="294" cy="10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69" name="Group 81"/>
              <p:cNvGrpSpPr/>
              <p:nvPr/>
            </p:nvGrpSpPr>
            <p:grpSpPr>
              <a:xfrm>
                <a:off x="294" y="5728"/>
                <a:ext cx="1239" cy="1038"/>
                <a:chOff x="294" y="5728"/>
                <a:chExt cx="1239" cy="1038"/>
              </a:xfrm>
            </p:grpSpPr>
            <p:sp>
              <p:nvSpPr>
                <p:cNvPr id="14376" name="Rectangle 82"/>
                <p:cNvSpPr/>
                <p:nvPr/>
              </p:nvSpPr>
              <p:spPr>
                <a:xfrm>
                  <a:off x="337" y="5728"/>
                  <a:ext cx="1153" cy="1038"/>
                </a:xfrm>
                <a:prstGeom prst="rect">
                  <a:avLst/>
                </a:prstGeom>
                <a:noFill/>
                <a:ln w="9525">
                  <a:noFill/>
                </a:ln>
              </p:spPr>
              <p:txBody>
                <a:bodyPr anchor="ctr"/>
                <a:p>
                  <a:pPr algn="just"/>
                  <a:r>
                    <a:rPr lang="zh-CN" altLang="en-US" sz="2000" dirty="0">
                      <a:latin typeface="Times New Roman" panose="02020603050405020304" pitchFamily="18" charset="0"/>
                    </a:rPr>
                    <a:t>编译过程中对计算机资源的要求</a:t>
                  </a:r>
                  <a:endParaRPr lang="zh-CN" altLang="en-US" sz="2000" dirty="0">
                    <a:latin typeface="Times New Roman" panose="02020603050405020304" pitchFamily="18" charset="0"/>
                  </a:endParaRPr>
                </a:p>
              </p:txBody>
            </p:sp>
            <p:sp>
              <p:nvSpPr>
                <p:cNvPr id="14377" name="Rectangle 83"/>
                <p:cNvSpPr/>
                <p:nvPr/>
              </p:nvSpPr>
              <p:spPr>
                <a:xfrm>
                  <a:off x="294" y="5728"/>
                  <a:ext cx="1239" cy="10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70" name="Group 84"/>
              <p:cNvGrpSpPr/>
              <p:nvPr/>
            </p:nvGrpSpPr>
            <p:grpSpPr>
              <a:xfrm>
                <a:off x="1533" y="5728"/>
                <a:ext cx="850" cy="1038"/>
                <a:chOff x="1533" y="5728"/>
                <a:chExt cx="850" cy="1038"/>
              </a:xfrm>
            </p:grpSpPr>
            <p:sp>
              <p:nvSpPr>
                <p:cNvPr id="14374" name="Rectangle 85"/>
                <p:cNvSpPr/>
                <p:nvPr/>
              </p:nvSpPr>
              <p:spPr>
                <a:xfrm>
                  <a:off x="1576" y="5728"/>
                  <a:ext cx="764" cy="1038"/>
                </a:xfrm>
                <a:prstGeom prst="rect">
                  <a:avLst/>
                </a:prstGeom>
                <a:noFill/>
                <a:ln w="9525">
                  <a:noFill/>
                </a:ln>
              </p:spPr>
              <p:txBody>
                <a:bodyPr anchor="ctr"/>
                <a:p>
                  <a:pPr algn="just"/>
                  <a:r>
                    <a:rPr lang="zh-CN" altLang="en-US" sz="2000" dirty="0">
                      <a:latin typeface="Times New Roman" panose="02020603050405020304" pitchFamily="18" charset="0"/>
                    </a:rPr>
                    <a:t>多</a:t>
                  </a:r>
                  <a:endParaRPr lang="zh-CN" altLang="en-US" sz="2000" dirty="0">
                    <a:latin typeface="Times New Roman" panose="02020603050405020304" pitchFamily="18" charset="0"/>
                  </a:endParaRPr>
                </a:p>
              </p:txBody>
            </p:sp>
            <p:sp>
              <p:nvSpPr>
                <p:cNvPr id="14375" name="Rectangle 86"/>
                <p:cNvSpPr/>
                <p:nvPr/>
              </p:nvSpPr>
              <p:spPr>
                <a:xfrm>
                  <a:off x="1533" y="5728"/>
                  <a:ext cx="850" cy="10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14371" name="Group 87"/>
              <p:cNvGrpSpPr/>
              <p:nvPr/>
            </p:nvGrpSpPr>
            <p:grpSpPr>
              <a:xfrm>
                <a:off x="2383" y="5728"/>
                <a:ext cx="850" cy="1038"/>
                <a:chOff x="2383" y="5728"/>
                <a:chExt cx="850" cy="1038"/>
              </a:xfrm>
            </p:grpSpPr>
            <p:sp>
              <p:nvSpPr>
                <p:cNvPr id="14372" name="Rectangle 88"/>
                <p:cNvSpPr/>
                <p:nvPr/>
              </p:nvSpPr>
              <p:spPr>
                <a:xfrm>
                  <a:off x="2426" y="5728"/>
                  <a:ext cx="764" cy="1038"/>
                </a:xfrm>
                <a:prstGeom prst="rect">
                  <a:avLst/>
                </a:prstGeom>
                <a:noFill/>
                <a:ln w="9525">
                  <a:noFill/>
                </a:ln>
              </p:spPr>
              <p:txBody>
                <a:bodyPr anchor="ctr"/>
                <a:p>
                  <a:pPr algn="just"/>
                  <a:r>
                    <a:rPr lang="zh-CN" altLang="en-US" sz="2000" dirty="0">
                      <a:latin typeface="Times New Roman" panose="02020603050405020304" pitchFamily="18" charset="0"/>
                    </a:rPr>
                    <a:t>少</a:t>
                  </a:r>
                  <a:endParaRPr lang="zh-CN" altLang="en-US" sz="2000" dirty="0">
                    <a:latin typeface="Times New Roman" panose="02020603050405020304" pitchFamily="18" charset="0"/>
                  </a:endParaRPr>
                </a:p>
              </p:txBody>
            </p:sp>
            <p:sp>
              <p:nvSpPr>
                <p:cNvPr id="14373" name="Rectangle 89"/>
                <p:cNvSpPr/>
                <p:nvPr/>
              </p:nvSpPr>
              <p:spPr>
                <a:xfrm>
                  <a:off x="2383" y="5728"/>
                  <a:ext cx="850" cy="1038"/>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sp>
          <p:nvSpPr>
            <p:cNvPr id="14343" name="Rectangle 90"/>
            <p:cNvSpPr/>
            <p:nvPr/>
          </p:nvSpPr>
          <p:spPr>
            <a:xfrm>
              <a:off x="-3" y="-3"/>
              <a:ext cx="3239" cy="6772"/>
            </a:xfrm>
            <a:prstGeom prst="rect">
              <a:avLst/>
            </a:prstGeom>
            <a:noFill/>
            <a:ln w="9525" cap="flat" cmpd="sng">
              <a:solidFill>
                <a:srgbClr val="A0A0A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5363" name="Rectangle 2"/>
          <p:cNvSpPr>
            <a:spLocks noGrp="1"/>
          </p:cNvSpPr>
          <p:nvPr>
            <p:ph type="title"/>
          </p:nvPr>
        </p:nvSpPr>
        <p:spPr>
          <a:xfrm>
            <a:off x="457200" y="223838"/>
            <a:ext cx="7543800" cy="828675"/>
          </a:xfrm>
          <a:ln/>
        </p:spPr>
        <p:txBody>
          <a:bodyPr vert="horz" wrap="square" lIns="91440" tIns="45720" rIns="91440" bIns="45720" anchor="b"/>
          <a:p>
            <a:pPr eaLnBrk="1" hangingPunct="1"/>
            <a:r>
              <a:rPr lang="en-US" altLang="zh-CN" sz="3500" dirty="0">
                <a:cs typeface="Times New Roman" panose="02020603050405020304" pitchFamily="18" charset="0"/>
              </a:rPr>
              <a:t>4.2 </a:t>
            </a:r>
            <a:r>
              <a:rPr lang="zh-CN" altLang="en-US" sz="3500" dirty="0"/>
              <a:t>指令格式</a:t>
            </a:r>
            <a:endParaRPr lang="zh-CN" altLang="en-US" sz="3500" dirty="0"/>
          </a:p>
        </p:txBody>
      </p:sp>
      <p:sp>
        <p:nvSpPr>
          <p:cNvPr id="15364" name="Rectangle 3"/>
          <p:cNvSpPr>
            <a:spLocks noGrp="1"/>
          </p:cNvSpPr>
          <p:nvPr>
            <p:ph idx="1"/>
          </p:nvPr>
        </p:nvSpPr>
        <p:spPr>
          <a:xfrm>
            <a:off x="468313" y="1196975"/>
            <a:ext cx="8229600" cy="4411663"/>
          </a:xfrm>
          <a:ln/>
        </p:spPr>
        <p:txBody>
          <a:bodyPr vert="horz" wrap="square" lIns="91440" tIns="45720" rIns="91440" bIns="45720" anchor="t"/>
          <a:p>
            <a:pPr eaLnBrk="1" hangingPunct="1">
              <a:lnSpc>
                <a:spcPct val="90000"/>
              </a:lnSpc>
            </a:pPr>
            <a:r>
              <a:rPr lang="zh-CN" altLang="en-US" dirty="0"/>
              <a:t>影响计算机指令格式的因素</a:t>
            </a:r>
            <a:endParaRPr lang="zh-CN" altLang="en-US" dirty="0"/>
          </a:p>
          <a:p>
            <a:pPr lvl="1" eaLnBrk="1" hangingPunct="1">
              <a:lnSpc>
                <a:spcPct val="90000"/>
              </a:lnSpc>
            </a:pPr>
            <a:r>
              <a:rPr lang="zh-CN" altLang="en-US" sz="2400" dirty="0"/>
              <a:t>机器的字长</a:t>
            </a:r>
            <a:endParaRPr lang="zh-CN" altLang="en-US" sz="2400" dirty="0"/>
          </a:p>
          <a:p>
            <a:pPr lvl="1" eaLnBrk="1" hangingPunct="1">
              <a:lnSpc>
                <a:spcPct val="90000"/>
              </a:lnSpc>
            </a:pPr>
            <a:r>
              <a:rPr lang="zh-CN" altLang="en-US" sz="2400" dirty="0"/>
              <a:t>存储器的容量</a:t>
            </a:r>
            <a:endParaRPr lang="zh-CN" altLang="en-US" sz="2400" dirty="0"/>
          </a:p>
          <a:p>
            <a:pPr lvl="1" eaLnBrk="1" hangingPunct="1">
              <a:lnSpc>
                <a:spcPct val="90000"/>
              </a:lnSpc>
            </a:pPr>
            <a:r>
              <a:rPr lang="zh-CN" altLang="en-US" sz="2400" dirty="0"/>
              <a:t>指令的功能</a:t>
            </a:r>
            <a:endParaRPr lang="zh-CN" altLang="en-US" sz="2400" dirty="0"/>
          </a:p>
          <a:p>
            <a:pPr eaLnBrk="1" hangingPunct="1">
              <a:lnSpc>
                <a:spcPct val="90000"/>
              </a:lnSpc>
              <a:spcBef>
                <a:spcPts val="1200"/>
              </a:spcBef>
            </a:pPr>
            <a:r>
              <a:rPr lang="zh-CN" altLang="en-US" dirty="0"/>
              <a:t>指令能反映以下信息</a:t>
            </a:r>
            <a:endParaRPr lang="zh-CN" altLang="en-US" dirty="0"/>
          </a:p>
          <a:p>
            <a:pPr lvl="1" eaLnBrk="1" hangingPunct="1">
              <a:lnSpc>
                <a:spcPct val="90000"/>
              </a:lnSpc>
            </a:pPr>
            <a:r>
              <a:rPr lang="zh-CN" altLang="en-US" sz="2400" dirty="0"/>
              <a:t>做什么操作</a:t>
            </a:r>
            <a:endParaRPr lang="zh-CN" altLang="en-US" sz="2400" dirty="0"/>
          </a:p>
          <a:p>
            <a:pPr lvl="1" eaLnBrk="1" hangingPunct="1">
              <a:lnSpc>
                <a:spcPct val="90000"/>
              </a:lnSpc>
            </a:pPr>
            <a:r>
              <a:rPr lang="zh-CN" altLang="en-US" sz="2400" dirty="0"/>
              <a:t>如果需要操作数，从哪里取</a:t>
            </a:r>
            <a:endParaRPr lang="zh-CN" altLang="en-US" sz="2400" dirty="0"/>
          </a:p>
          <a:p>
            <a:pPr lvl="1" eaLnBrk="1" hangingPunct="1">
              <a:lnSpc>
                <a:spcPct val="90000"/>
              </a:lnSpc>
            </a:pPr>
            <a:r>
              <a:rPr lang="zh-CN" altLang="en-US" sz="2400" dirty="0"/>
              <a:t>结果送哪里</a:t>
            </a:r>
            <a:endParaRPr lang="zh-CN" altLang="en-US" sz="2400" dirty="0"/>
          </a:p>
          <a:p>
            <a:pPr lvl="1" eaLnBrk="1" hangingPunct="1">
              <a:lnSpc>
                <a:spcPct val="90000"/>
              </a:lnSpc>
            </a:pPr>
            <a:r>
              <a:rPr lang="zh-CN" altLang="en-US" sz="2400" dirty="0"/>
              <a:t>下一条指令从哪里取</a:t>
            </a:r>
            <a:endParaRPr lang="zh-CN" altLang="en-US" sz="2400" dirty="0"/>
          </a:p>
          <a:p>
            <a:pPr eaLnBrk="1" hangingPunct="1">
              <a:lnSpc>
                <a:spcPct val="90000"/>
              </a:lnSpc>
              <a:spcBef>
                <a:spcPts val="1200"/>
              </a:spcBef>
            </a:pPr>
            <a:r>
              <a:rPr lang="zh-CN" altLang="en-US" sz="2600" dirty="0"/>
              <a:t>所以</a:t>
            </a:r>
            <a:r>
              <a:rPr lang="zh-CN" altLang="en-US" sz="2600" dirty="0">
                <a:solidFill>
                  <a:srgbClr val="FF0000"/>
                </a:solidFill>
              </a:rPr>
              <a:t>指令格式</a:t>
            </a:r>
            <a:r>
              <a:rPr lang="zh-CN" altLang="en-US" sz="2600" dirty="0"/>
              <a:t>包括两个方面：</a:t>
            </a:r>
            <a:endParaRPr lang="zh-CN" altLang="en-US" sz="2600" dirty="0"/>
          </a:p>
          <a:p>
            <a:pPr lvl="1" eaLnBrk="1" hangingPunct="1">
              <a:lnSpc>
                <a:spcPct val="90000"/>
              </a:lnSpc>
            </a:pPr>
            <a:endParaRPr lang="zh-CN" altLang="en-US" sz="2200" dirty="0"/>
          </a:p>
          <a:p>
            <a:pPr eaLnBrk="1" hangingPunct="1">
              <a:lnSpc>
                <a:spcPct val="90000"/>
              </a:lnSpc>
            </a:pPr>
            <a:endParaRPr lang="en-US" altLang="zh-CN" dirty="0"/>
          </a:p>
        </p:txBody>
      </p:sp>
      <p:grpSp>
        <p:nvGrpSpPr>
          <p:cNvPr id="15365" name="Group 4"/>
          <p:cNvGrpSpPr/>
          <p:nvPr/>
        </p:nvGrpSpPr>
        <p:grpSpPr>
          <a:xfrm>
            <a:off x="1403350" y="5876925"/>
            <a:ext cx="7010400" cy="685800"/>
            <a:chOff x="1056" y="1728"/>
            <a:chExt cx="4416" cy="432"/>
          </a:xfrm>
        </p:grpSpPr>
        <p:sp>
          <p:nvSpPr>
            <p:cNvPr id="15366" name="Rectangle 5"/>
            <p:cNvSpPr/>
            <p:nvPr/>
          </p:nvSpPr>
          <p:spPr>
            <a:xfrm>
              <a:off x="1056" y="1728"/>
              <a:ext cx="4416"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5367" name="Line 6"/>
            <p:cNvSpPr/>
            <p:nvPr/>
          </p:nvSpPr>
          <p:spPr>
            <a:xfrm>
              <a:off x="3120" y="1728"/>
              <a:ext cx="0" cy="432"/>
            </a:xfrm>
            <a:prstGeom prst="line">
              <a:avLst/>
            </a:prstGeom>
            <a:ln w="9525" cap="flat" cmpd="sng">
              <a:solidFill>
                <a:schemeClr val="tx1"/>
              </a:solidFill>
              <a:prstDash val="solid"/>
              <a:headEnd type="none" w="med" len="med"/>
              <a:tailEnd type="none" w="med" len="med"/>
            </a:ln>
          </p:spPr>
        </p:sp>
        <p:sp>
          <p:nvSpPr>
            <p:cNvPr id="15368" name="Rectangle 7"/>
            <p:cNvSpPr/>
            <p:nvPr/>
          </p:nvSpPr>
          <p:spPr>
            <a:xfrm>
              <a:off x="1488" y="1776"/>
              <a:ext cx="120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rgbClr val="3333FF"/>
                  </a:solidFill>
                  <a:latin typeface="Times New Roman" panose="02020603050405020304" pitchFamily="18" charset="0"/>
                </a:rPr>
                <a:t>操作码字段</a:t>
              </a:r>
              <a:endParaRPr lang="zh-CN" altLang="en-US" sz="2800" b="1" dirty="0">
                <a:solidFill>
                  <a:srgbClr val="3333FF"/>
                </a:solidFill>
                <a:latin typeface="Times New Roman" panose="02020603050405020304" pitchFamily="18" charset="0"/>
              </a:endParaRPr>
            </a:p>
          </p:txBody>
        </p:sp>
        <p:sp>
          <p:nvSpPr>
            <p:cNvPr id="15369" name="Rectangle 8"/>
            <p:cNvSpPr/>
            <p:nvPr/>
          </p:nvSpPr>
          <p:spPr>
            <a:xfrm>
              <a:off x="3648" y="1776"/>
              <a:ext cx="120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rgbClr val="3333FF"/>
                  </a:solidFill>
                  <a:latin typeface="Times New Roman" panose="02020603050405020304" pitchFamily="18" charset="0"/>
                </a:rPr>
                <a:t>地址码字段</a:t>
              </a:r>
              <a:endParaRPr lang="zh-CN" altLang="en-US" sz="2800" b="1" dirty="0">
                <a:solidFill>
                  <a:srgbClr val="3333FF"/>
                </a:solidFill>
                <a:latin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6387"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4.2 </a:t>
            </a:r>
            <a:r>
              <a:rPr lang="zh-CN" altLang="en-US" sz="3500" dirty="0"/>
              <a:t>指令格式</a:t>
            </a:r>
            <a:endParaRPr lang="zh-CN" altLang="en-US" sz="3500" dirty="0"/>
          </a:p>
        </p:txBody>
      </p:sp>
      <p:sp>
        <p:nvSpPr>
          <p:cNvPr id="16388" name="Rectangle 3"/>
          <p:cNvSpPr>
            <a:spLocks noGrp="1"/>
          </p:cNvSpPr>
          <p:nvPr>
            <p:ph idx="1"/>
          </p:nvPr>
        </p:nvSpPr>
        <p:spPr>
          <a:xfrm>
            <a:off x="614363" y="1719263"/>
            <a:ext cx="7915275" cy="4411662"/>
          </a:xfrm>
          <a:ln/>
        </p:spPr>
        <p:txBody>
          <a:bodyPr vert="horz" wrap="square" lIns="91440" tIns="45720" rIns="91440" bIns="45720" anchor="t"/>
          <a:p>
            <a:pPr eaLnBrk="1" hangingPunct="1">
              <a:lnSpc>
                <a:spcPct val="90000"/>
              </a:lnSpc>
              <a:buNone/>
            </a:pPr>
            <a:r>
              <a:rPr lang="zh-CN" altLang="en-US" dirty="0">
                <a:cs typeface="Times New Roman" panose="02020603050405020304" pitchFamily="18" charset="0"/>
              </a:rPr>
              <a:t>一</a:t>
            </a:r>
            <a:r>
              <a:rPr lang="zh-CN" altLang="en-US" dirty="0"/>
              <a:t>、操作码</a:t>
            </a:r>
            <a:endParaRPr lang="zh-CN" altLang="en-US" dirty="0"/>
          </a:p>
          <a:p>
            <a:pPr eaLnBrk="1" hangingPunct="1">
              <a:lnSpc>
                <a:spcPct val="90000"/>
              </a:lnSpc>
            </a:pPr>
            <a:r>
              <a:rPr lang="zh-CN" altLang="en-US" sz="2800" dirty="0"/>
              <a:t>设计计算机时，对指令系统的每一条指令都要规定一个操作码。</a:t>
            </a:r>
            <a:endParaRPr lang="en-US" altLang="zh-CN" sz="2800" dirty="0"/>
          </a:p>
          <a:p>
            <a:pPr lvl="1" eaLnBrk="1" hangingPunct="1">
              <a:lnSpc>
                <a:spcPct val="90000"/>
              </a:lnSpc>
            </a:pPr>
            <a:r>
              <a:rPr lang="zh-CN" altLang="en-US" sz="2400" dirty="0"/>
              <a:t>指令的操作码</a:t>
            </a:r>
            <a:r>
              <a:rPr lang="en-US" altLang="zh-CN" sz="2400" dirty="0"/>
              <a:t>OP</a:t>
            </a:r>
            <a:r>
              <a:rPr lang="zh-CN" altLang="en-US" sz="2400" dirty="0"/>
              <a:t>表示该指令应进行什么性质的操作，如进行加法、减法、乘法、除法、取数、存数等等。</a:t>
            </a:r>
            <a:endParaRPr lang="en-US" altLang="zh-CN" sz="2400" dirty="0"/>
          </a:p>
          <a:p>
            <a:pPr lvl="1" eaLnBrk="1" hangingPunct="1">
              <a:lnSpc>
                <a:spcPct val="90000"/>
              </a:lnSpc>
            </a:pPr>
            <a:r>
              <a:rPr lang="zh-CN" altLang="en-US" sz="2400" dirty="0"/>
              <a:t>不同的指令用操作码字段的不同编码来表示，每一种编码代表一种指令。</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7411"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4.2 </a:t>
            </a:r>
            <a:r>
              <a:rPr lang="zh-CN" altLang="en-US" sz="3500" dirty="0"/>
              <a:t>指令格式</a:t>
            </a:r>
            <a:endParaRPr lang="zh-CN" altLang="en-US" sz="3500" dirty="0"/>
          </a:p>
        </p:txBody>
      </p:sp>
      <p:sp>
        <p:nvSpPr>
          <p:cNvPr id="17412" name="Rectangle 3"/>
          <p:cNvSpPr>
            <a:spLocks noGrp="1"/>
          </p:cNvSpPr>
          <p:nvPr>
            <p:ph idx="1"/>
          </p:nvPr>
        </p:nvSpPr>
        <p:spPr>
          <a:xfrm>
            <a:off x="614363" y="1719263"/>
            <a:ext cx="7915275" cy="4411662"/>
          </a:xfrm>
          <a:ln/>
        </p:spPr>
        <p:txBody>
          <a:bodyPr vert="horz" wrap="square" lIns="91440" tIns="45720" rIns="91440" bIns="45720" anchor="t"/>
          <a:p>
            <a:pPr eaLnBrk="1" hangingPunct="1">
              <a:lnSpc>
                <a:spcPct val="90000"/>
              </a:lnSpc>
              <a:spcBef>
                <a:spcPts val="1200"/>
              </a:spcBef>
            </a:pPr>
            <a:r>
              <a:rPr lang="zh-CN" altLang="en-US" sz="2600" dirty="0"/>
              <a:t>组成操作码字段的位数一般取决于计算机指令系统的规模。较大的指令系统就需要更多的位数来表示每条特定的指令。</a:t>
            </a:r>
            <a:endParaRPr lang="zh-CN" altLang="en-US" sz="2600" dirty="0"/>
          </a:p>
          <a:p>
            <a:pPr lvl="1" eaLnBrk="1" hangingPunct="1">
              <a:lnSpc>
                <a:spcPct val="90000"/>
              </a:lnSpc>
            </a:pPr>
            <a:r>
              <a:rPr lang="zh-CN" altLang="en-US" sz="2400" dirty="0"/>
              <a:t>等长（指令规整，译码简单）</a:t>
            </a:r>
            <a:endParaRPr lang="zh-CN" altLang="en-US" sz="2400" dirty="0"/>
          </a:p>
          <a:p>
            <a:pPr lvl="2" eaLnBrk="1" hangingPunct="1">
              <a:lnSpc>
                <a:spcPct val="90000"/>
              </a:lnSpc>
            </a:pPr>
            <a:r>
              <a:rPr lang="zh-CN" altLang="en-US" sz="2100" dirty="0"/>
              <a:t>例如</a:t>
            </a:r>
            <a:r>
              <a:rPr lang="en-US" altLang="zh-CN" sz="2100" dirty="0"/>
              <a:t>IBM 370</a:t>
            </a:r>
            <a:r>
              <a:rPr lang="zh-CN" altLang="en-US" sz="2100" dirty="0"/>
              <a:t>机，该机字长</a:t>
            </a:r>
            <a:r>
              <a:rPr lang="en-US" altLang="zh-CN" sz="2100" dirty="0"/>
              <a:t>32</a:t>
            </a:r>
            <a:r>
              <a:rPr lang="zh-CN" altLang="en-US" sz="2100" dirty="0"/>
              <a:t>位，</a:t>
            </a:r>
            <a:r>
              <a:rPr lang="en-US" altLang="zh-CN" sz="2100" dirty="0"/>
              <a:t>16</a:t>
            </a:r>
            <a:r>
              <a:rPr lang="zh-CN" altLang="en-US" sz="2100" dirty="0"/>
              <a:t>个通用寄存器</a:t>
            </a:r>
            <a:r>
              <a:rPr lang="en-US" altLang="zh-CN" sz="2100" dirty="0"/>
              <a:t>R0</a:t>
            </a:r>
            <a:r>
              <a:rPr lang="zh-CN" altLang="en-US" sz="2100" dirty="0"/>
              <a:t>～</a:t>
            </a:r>
            <a:r>
              <a:rPr lang="en-US" altLang="zh-CN" sz="2100" dirty="0"/>
              <a:t>R15</a:t>
            </a:r>
            <a:r>
              <a:rPr lang="zh-CN" altLang="en-US" sz="2100" dirty="0"/>
              <a:t>，共有</a:t>
            </a:r>
            <a:r>
              <a:rPr lang="en-US" altLang="zh-CN" sz="2100" dirty="0"/>
              <a:t>183</a:t>
            </a:r>
            <a:r>
              <a:rPr lang="zh-CN" altLang="en-US" sz="2100" dirty="0"/>
              <a:t>条指令；指令的长度可以分为</a:t>
            </a:r>
            <a:r>
              <a:rPr lang="en-US" altLang="zh-CN" sz="2100" dirty="0"/>
              <a:t>16</a:t>
            </a:r>
            <a:r>
              <a:rPr lang="zh-CN" altLang="en-US" sz="2100" dirty="0"/>
              <a:t>位、</a:t>
            </a:r>
            <a:r>
              <a:rPr lang="en-US" altLang="zh-CN" sz="2100" dirty="0"/>
              <a:t>32</a:t>
            </a:r>
            <a:r>
              <a:rPr lang="zh-CN" altLang="en-US" sz="2100" dirty="0"/>
              <a:t>位和</a:t>
            </a:r>
            <a:r>
              <a:rPr lang="en-US" altLang="zh-CN" sz="2100" dirty="0"/>
              <a:t>48</a:t>
            </a:r>
            <a:r>
              <a:rPr lang="zh-CN" altLang="en-US" sz="2100" dirty="0"/>
              <a:t>位等几种，所有指令的操作码都是</a:t>
            </a:r>
            <a:r>
              <a:rPr lang="en-US" altLang="zh-CN" sz="2100" dirty="0"/>
              <a:t>8</a:t>
            </a:r>
            <a:r>
              <a:rPr lang="zh-CN" altLang="en-US" sz="2100" dirty="0"/>
              <a:t>位固定长度</a:t>
            </a:r>
            <a:endParaRPr lang="zh-CN" altLang="en-US" sz="2100" dirty="0"/>
          </a:p>
          <a:p>
            <a:pPr lvl="2" eaLnBrk="1" hangingPunct="1">
              <a:lnSpc>
                <a:spcPct val="90000"/>
              </a:lnSpc>
            </a:pPr>
            <a:r>
              <a:rPr lang="zh-CN" altLang="en-US" sz="2100" dirty="0"/>
              <a:t>主要</a:t>
            </a:r>
            <a:r>
              <a:rPr lang="zh-CN" altLang="en-US" sz="2100" dirty="0">
                <a:solidFill>
                  <a:srgbClr val="FF0000"/>
                </a:solidFill>
              </a:rPr>
              <a:t>缺点</a:t>
            </a:r>
            <a:r>
              <a:rPr lang="zh-CN" altLang="en-US" sz="2100" dirty="0"/>
              <a:t>是：信息的冗余极大，使程序的总长度增加</a:t>
            </a:r>
            <a:endParaRPr lang="en-US" altLang="zh-CN" sz="2100" dirty="0"/>
          </a:p>
          <a:p>
            <a:pPr eaLnBrk="1" hangingPunct="1">
              <a:lnSpc>
                <a:spcPct val="90000"/>
              </a:lnSpc>
            </a:pPr>
            <a:endParaRPr lang="en-US" altLang="zh-CN" sz="2800" dirty="0"/>
          </a:p>
          <a:p>
            <a:pPr lvl="1" eaLnBrk="1" hangingPunct="1">
              <a:lnSpc>
                <a:spcPct val="90000"/>
              </a:lnSpc>
            </a:pPr>
            <a:r>
              <a:rPr lang="zh-CN" altLang="en-US" sz="2400" dirty="0"/>
              <a:t>不等长（冗余度小）</a:t>
            </a:r>
            <a:endParaRPr lang="en-US" altLang="zh-CN" sz="2400" dirty="0"/>
          </a:p>
          <a:p>
            <a:pPr lvl="2" eaLnBrk="1" hangingPunct="1">
              <a:lnSpc>
                <a:spcPct val="90000"/>
              </a:lnSpc>
            </a:pPr>
            <a:r>
              <a:rPr lang="zh-CN" altLang="en-US" sz="2100" dirty="0"/>
              <a:t>如</a:t>
            </a:r>
            <a:r>
              <a:rPr lang="en-US" altLang="zh-CN" sz="2100" dirty="0"/>
              <a:t>Huffman</a:t>
            </a:r>
            <a:r>
              <a:rPr lang="zh-CN" altLang="en-US" sz="2100" dirty="0"/>
              <a:t>编码</a:t>
            </a:r>
            <a:endParaRPr lang="en-US" altLang="zh-CN" sz="2100" dirty="0"/>
          </a:p>
          <a:p>
            <a:pPr lvl="2" eaLnBrk="1" hangingPunct="1">
              <a:lnSpc>
                <a:spcPct val="90000"/>
              </a:lnSpc>
            </a:pPr>
            <a:r>
              <a:rPr lang="zh-CN" altLang="en-US" sz="2100" dirty="0"/>
              <a:t>主要</a:t>
            </a:r>
            <a:r>
              <a:rPr lang="zh-CN" altLang="en-US" sz="2100" dirty="0">
                <a:solidFill>
                  <a:srgbClr val="FF0000"/>
                </a:solidFill>
              </a:rPr>
              <a:t>缺点</a:t>
            </a:r>
            <a:r>
              <a:rPr lang="zh-CN" altLang="en-US" sz="2100" dirty="0"/>
              <a:t>：指令不规整，译码复杂</a:t>
            </a:r>
            <a:endParaRPr lang="zh-CN" altLang="en-US" sz="2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8435" name="Rectangle 2"/>
          <p:cNvSpPr>
            <a:spLocks noGrp="1"/>
          </p:cNvSpPr>
          <p:nvPr>
            <p:ph type="title"/>
          </p:nvPr>
        </p:nvSpPr>
        <p:spPr>
          <a:ln/>
        </p:spPr>
        <p:txBody>
          <a:bodyPr vert="horz" wrap="square" lIns="91440" tIns="45720" rIns="91440" bIns="45720" anchor="b"/>
          <a:p>
            <a:pPr eaLnBrk="1" hangingPunct="1"/>
            <a:r>
              <a:rPr lang="zh-CN" altLang="en-US" sz="3500" dirty="0"/>
              <a:t>二、地址码</a:t>
            </a:r>
            <a:endParaRPr lang="zh-CN" altLang="en-US" sz="3500" dirty="0"/>
          </a:p>
        </p:txBody>
      </p:sp>
      <p:sp>
        <p:nvSpPr>
          <p:cNvPr id="18436" name="Rectangle 3"/>
          <p:cNvSpPr>
            <a:spLocks noGrp="1"/>
          </p:cNvSpPr>
          <p:nvPr>
            <p:ph idx="1"/>
          </p:nvPr>
        </p:nvSpPr>
        <p:spPr>
          <a:xfrm>
            <a:off x="457200" y="1484313"/>
            <a:ext cx="8229600" cy="4646612"/>
          </a:xfrm>
          <a:ln/>
        </p:spPr>
        <p:txBody>
          <a:bodyPr vert="horz" wrap="square" lIns="91440" tIns="45720" rIns="91440" bIns="45720" anchor="t"/>
          <a:p>
            <a:pPr algn="just" eaLnBrk="1" hangingPunct="1"/>
            <a:r>
              <a:rPr lang="zh-CN" altLang="en-US" dirty="0"/>
              <a:t>根据一条指令中有几个操作数地址，可将该指令称为几操作数指令或几地址指令。</a:t>
            </a:r>
            <a:endParaRPr lang="zh-CN" altLang="en-US" sz="3400" dirty="0">
              <a:latin typeface="宋体" panose="02010600030101010101" pitchFamily="2" charset="-122"/>
            </a:endParaRPr>
          </a:p>
          <a:p>
            <a:pPr lvl="1" algn="just" eaLnBrk="1" hangingPunct="1">
              <a:buFont typeface="Wingdings" panose="05000000000000000000" pitchFamily="2" charset="2"/>
              <a:buChar char="Ø"/>
            </a:pPr>
            <a:r>
              <a:rPr lang="zh-CN" altLang="en-US" sz="2200" dirty="0">
                <a:latin typeface="宋体" panose="02010600030101010101" pitchFamily="2" charset="-122"/>
              </a:rPr>
              <a:t>三地址指令</a:t>
            </a:r>
            <a:endParaRPr lang="zh-CN" altLang="en-US" sz="2200" dirty="0">
              <a:latin typeface="宋体" panose="02010600030101010101" pitchFamily="2" charset="-122"/>
            </a:endParaRPr>
          </a:p>
          <a:p>
            <a:pPr lvl="1" algn="just" eaLnBrk="1" hangingPunct="1">
              <a:buFont typeface="Wingdings" panose="05000000000000000000" pitchFamily="2" charset="2"/>
              <a:buChar char="Ø"/>
            </a:pPr>
            <a:r>
              <a:rPr lang="zh-CN" altLang="en-US" sz="2200" dirty="0">
                <a:latin typeface="宋体" panose="02010600030101010101" pitchFamily="2" charset="-122"/>
              </a:rPr>
              <a:t>二地址指令</a:t>
            </a:r>
            <a:endParaRPr lang="zh-CN" altLang="en-US" sz="2200" dirty="0">
              <a:latin typeface="宋体" panose="02010600030101010101" pitchFamily="2" charset="-122"/>
            </a:endParaRPr>
          </a:p>
          <a:p>
            <a:pPr lvl="1" algn="just" eaLnBrk="1" hangingPunct="1">
              <a:buFont typeface="Wingdings" panose="05000000000000000000" pitchFamily="2" charset="2"/>
              <a:buChar char="Ø"/>
            </a:pPr>
            <a:r>
              <a:rPr lang="zh-CN" altLang="en-US" sz="2200" dirty="0">
                <a:latin typeface="宋体" panose="02010600030101010101" pitchFamily="2" charset="-122"/>
              </a:rPr>
              <a:t>单地址指令</a:t>
            </a:r>
            <a:endParaRPr lang="zh-CN" altLang="en-US" sz="2200" dirty="0">
              <a:latin typeface="宋体" panose="02010600030101010101" pitchFamily="2" charset="-122"/>
            </a:endParaRPr>
          </a:p>
          <a:p>
            <a:pPr lvl="1" algn="just" eaLnBrk="1" hangingPunct="1">
              <a:buFont typeface="Wingdings" panose="05000000000000000000" pitchFamily="2" charset="2"/>
              <a:buChar char="Ø"/>
            </a:pPr>
            <a:r>
              <a:rPr lang="zh-CN" altLang="en-US" sz="2200" dirty="0">
                <a:latin typeface="宋体" panose="02010600030101010101" pitchFamily="2" charset="-122"/>
              </a:rPr>
              <a:t>零地址指令</a:t>
            </a:r>
            <a:endParaRPr lang="zh-CN" altLang="en-US" sz="2200" dirty="0">
              <a:latin typeface="宋体" panose="02010600030101010101" pitchFamily="2" charset="-122"/>
            </a:endParaRPr>
          </a:p>
        </p:txBody>
      </p:sp>
      <p:grpSp>
        <p:nvGrpSpPr>
          <p:cNvPr id="18437" name="Group 4"/>
          <p:cNvGrpSpPr/>
          <p:nvPr/>
        </p:nvGrpSpPr>
        <p:grpSpPr>
          <a:xfrm>
            <a:off x="1835150" y="5267325"/>
            <a:ext cx="3594100" cy="466725"/>
            <a:chOff x="2608" y="3657"/>
            <a:chExt cx="2359" cy="294"/>
          </a:xfrm>
        </p:grpSpPr>
        <p:sp>
          <p:nvSpPr>
            <p:cNvPr id="18447" name="Line 5"/>
            <p:cNvSpPr/>
            <p:nvPr/>
          </p:nvSpPr>
          <p:spPr>
            <a:xfrm>
              <a:off x="3878" y="3657"/>
              <a:ext cx="0" cy="291"/>
            </a:xfrm>
            <a:prstGeom prst="line">
              <a:avLst/>
            </a:prstGeom>
            <a:ln w="9525" cap="flat" cmpd="sng">
              <a:solidFill>
                <a:schemeClr val="tx1"/>
              </a:solidFill>
              <a:prstDash val="solid"/>
              <a:headEnd type="none" w="med" len="med"/>
              <a:tailEnd type="none" w="med" len="med"/>
            </a:ln>
          </p:spPr>
        </p:sp>
        <p:sp>
          <p:nvSpPr>
            <p:cNvPr id="14342" name="Text Box 6"/>
            <p:cNvSpPr txBox="1">
              <a:spLocks noChangeArrowheads="1"/>
            </p:cNvSpPr>
            <p:nvPr/>
          </p:nvSpPr>
          <p:spPr bwMode="auto">
            <a:xfrm>
              <a:off x="2608" y="3657"/>
              <a:ext cx="2359" cy="294"/>
            </a:xfrm>
            <a:prstGeom prst="rect">
              <a:avLst/>
            </a:prstGeom>
            <a:noFill/>
            <a:ln w="9525">
              <a:solidFill>
                <a:schemeClr val="tx1"/>
              </a:solidFill>
              <a:miter lim="800000"/>
            </a:ln>
            <a:effectLst/>
          </p:spPr>
          <p:txBody>
            <a:bodyPr>
              <a:spAutoFit/>
            </a:bodyPr>
            <a:lstStyle/>
            <a:p>
              <a:pPr marR="0" defTabSz="914400">
                <a:spcBef>
                  <a:spcPct val="50000"/>
                </a:spcBef>
                <a:buClrTx/>
                <a:buSzTx/>
                <a:buFontTx/>
                <a:defRPr/>
              </a:pPr>
              <a:r>
                <a:rPr kumimoji="1" lang="zh-CN" altLang="en-US" sz="2400"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操作码（</a:t>
              </a:r>
              <a:r>
                <a:rPr kumimoji="1" lang="en-US" altLang="zh-CN" sz="2400"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4</a:t>
              </a:r>
              <a:r>
                <a:rPr kumimoji="1" lang="zh-CN" altLang="en-US" sz="2400"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位）Ａ</a:t>
              </a:r>
              <a:r>
                <a:rPr kumimoji="1" lang="en-US" altLang="zh-CN" sz="2400"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1</a:t>
              </a:r>
              <a:r>
                <a:rPr kumimoji="1" lang="zh-CN" altLang="en-US" sz="2400"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400"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6</a:t>
              </a:r>
              <a:r>
                <a:rPr kumimoji="1" lang="zh-CN" altLang="en-US" sz="2400"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位） </a:t>
              </a:r>
              <a:endParaRPr kumimoji="1" lang="zh-CN" altLang="en-US" sz="2400"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grpSp>
      <p:sp>
        <p:nvSpPr>
          <p:cNvPr id="18438" name="Line 7"/>
          <p:cNvSpPr/>
          <p:nvPr/>
        </p:nvSpPr>
        <p:spPr>
          <a:xfrm>
            <a:off x="3816350" y="4797425"/>
            <a:ext cx="0" cy="533400"/>
          </a:xfrm>
          <a:prstGeom prst="line">
            <a:avLst/>
          </a:prstGeom>
          <a:ln w="9525" cap="flat" cmpd="sng">
            <a:solidFill>
              <a:schemeClr val="tx1"/>
            </a:solidFill>
            <a:prstDash val="solid"/>
            <a:headEnd type="none" w="med" len="med"/>
            <a:tailEnd type="none" w="med" len="med"/>
          </a:ln>
        </p:spPr>
      </p:sp>
      <p:sp>
        <p:nvSpPr>
          <p:cNvPr id="18439" name="Line 8"/>
          <p:cNvSpPr/>
          <p:nvPr/>
        </p:nvSpPr>
        <p:spPr>
          <a:xfrm>
            <a:off x="5416550" y="4797425"/>
            <a:ext cx="0" cy="533400"/>
          </a:xfrm>
          <a:prstGeom prst="line">
            <a:avLst/>
          </a:prstGeom>
          <a:ln w="9525" cap="flat" cmpd="sng">
            <a:solidFill>
              <a:schemeClr val="tx1"/>
            </a:solidFill>
            <a:prstDash val="solid"/>
            <a:headEnd type="none" w="med" len="med"/>
            <a:tailEnd type="none" w="med" len="med"/>
          </a:ln>
        </p:spPr>
      </p:sp>
      <p:sp>
        <p:nvSpPr>
          <p:cNvPr id="14345" name="Text Box 9"/>
          <p:cNvSpPr txBox="1">
            <a:spLocks noChangeArrowheads="1"/>
          </p:cNvSpPr>
          <p:nvPr/>
        </p:nvSpPr>
        <p:spPr bwMode="auto">
          <a:xfrm>
            <a:off x="1835150" y="4797425"/>
            <a:ext cx="5410200" cy="466725"/>
          </a:xfrm>
          <a:prstGeom prst="rect">
            <a:avLst/>
          </a:prstGeom>
          <a:noFill/>
          <a:ln w="9525">
            <a:solidFill>
              <a:schemeClr val="tx1"/>
            </a:solidFill>
            <a:miter lim="800000"/>
          </a:ln>
          <a:effectLst/>
        </p:spPr>
        <p:txBody>
          <a:bodyPr>
            <a:spAutoFit/>
          </a:bodyPr>
          <a:lstStyle/>
          <a:p>
            <a:pPr marR="0" defTabSz="914400">
              <a:spcBef>
                <a:spcPct val="50000"/>
              </a:spcBef>
              <a:buClrTx/>
              <a:buSzTx/>
              <a:buFontTx/>
              <a:defRPr/>
            </a:pP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操作码（</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4</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位）Ａ</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1</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6</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位） Ａ</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2</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6</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位）</a:t>
            </a:r>
            <a:endPar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grpSp>
        <p:nvGrpSpPr>
          <p:cNvPr id="18441" name="Group 10"/>
          <p:cNvGrpSpPr/>
          <p:nvPr/>
        </p:nvGrpSpPr>
        <p:grpSpPr>
          <a:xfrm>
            <a:off x="1835150" y="4294188"/>
            <a:ext cx="5410200" cy="533400"/>
            <a:chOff x="1536" y="3696"/>
            <a:chExt cx="3408" cy="336"/>
          </a:xfrm>
        </p:grpSpPr>
        <p:sp>
          <p:nvSpPr>
            <p:cNvPr id="18444" name="Line 11"/>
            <p:cNvSpPr/>
            <p:nvPr/>
          </p:nvSpPr>
          <p:spPr>
            <a:xfrm>
              <a:off x="2784" y="3696"/>
              <a:ext cx="0" cy="336"/>
            </a:xfrm>
            <a:prstGeom prst="line">
              <a:avLst/>
            </a:prstGeom>
            <a:ln w="9525" cap="flat" cmpd="sng">
              <a:solidFill>
                <a:schemeClr val="tx1"/>
              </a:solidFill>
              <a:prstDash val="solid"/>
              <a:headEnd type="none" w="med" len="med"/>
              <a:tailEnd type="none" w="med" len="med"/>
            </a:ln>
          </p:spPr>
        </p:sp>
        <p:sp>
          <p:nvSpPr>
            <p:cNvPr id="18445" name="Line 12"/>
            <p:cNvSpPr/>
            <p:nvPr/>
          </p:nvSpPr>
          <p:spPr>
            <a:xfrm>
              <a:off x="3792" y="3696"/>
              <a:ext cx="0" cy="336"/>
            </a:xfrm>
            <a:prstGeom prst="line">
              <a:avLst/>
            </a:prstGeom>
            <a:ln w="9525" cap="flat" cmpd="sng">
              <a:solidFill>
                <a:schemeClr val="tx1"/>
              </a:solidFill>
              <a:prstDash val="solid"/>
              <a:headEnd type="none" w="med" len="med"/>
              <a:tailEnd type="none" w="med" len="med"/>
            </a:ln>
          </p:spPr>
        </p:sp>
        <p:sp>
          <p:nvSpPr>
            <p:cNvPr id="14349" name="Text Box 13"/>
            <p:cNvSpPr txBox="1">
              <a:spLocks noChangeArrowheads="1"/>
            </p:cNvSpPr>
            <p:nvPr/>
          </p:nvSpPr>
          <p:spPr bwMode="auto">
            <a:xfrm>
              <a:off x="1536" y="3696"/>
              <a:ext cx="3408" cy="294"/>
            </a:xfrm>
            <a:prstGeom prst="rect">
              <a:avLst/>
            </a:prstGeom>
            <a:noFill/>
            <a:ln w="9525">
              <a:solidFill>
                <a:schemeClr val="tx1"/>
              </a:solidFill>
              <a:miter lim="800000"/>
            </a:ln>
            <a:effectLst/>
          </p:spPr>
          <p:txBody>
            <a:bodyPr>
              <a:spAutoFit/>
            </a:bodyPr>
            <a:lstStyle/>
            <a:p>
              <a:pPr marR="0" defTabSz="914400">
                <a:spcBef>
                  <a:spcPct val="50000"/>
                </a:spcBef>
                <a:buClrTx/>
                <a:buSzTx/>
                <a:buFontTx/>
                <a:defRPr/>
              </a:pP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操作码（</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4</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位）Ａ</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1</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6</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位） Ａ</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2</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6</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位）</a:t>
              </a:r>
              <a:endPar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grpSp>
      <p:sp>
        <p:nvSpPr>
          <p:cNvPr id="14350" name="Text Box 14"/>
          <p:cNvSpPr txBox="1">
            <a:spLocks noChangeArrowheads="1"/>
          </p:cNvSpPr>
          <p:nvPr/>
        </p:nvSpPr>
        <p:spPr bwMode="auto">
          <a:xfrm>
            <a:off x="1835150" y="5775325"/>
            <a:ext cx="1512888" cy="466725"/>
          </a:xfrm>
          <a:prstGeom prst="rect">
            <a:avLst/>
          </a:prstGeom>
          <a:noFill/>
          <a:ln w="9525">
            <a:solidFill>
              <a:schemeClr val="tx1"/>
            </a:solidFill>
            <a:miter lim="800000"/>
          </a:ln>
          <a:effectLst/>
        </p:spPr>
        <p:txBody>
          <a:bodyPr>
            <a:spAutoFit/>
          </a:bodyPr>
          <a:lstStyle/>
          <a:p>
            <a:pPr marR="0" defTabSz="914400">
              <a:spcBef>
                <a:spcPct val="50000"/>
              </a:spcBef>
              <a:buClrTx/>
              <a:buSzTx/>
              <a:buFontTx/>
              <a:defRPr/>
            </a:pP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操作码</a:t>
            </a:r>
            <a:endPar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sp>
        <p:nvSpPr>
          <p:cNvPr id="14351" name="Text Box 15"/>
          <p:cNvSpPr txBox="1">
            <a:spLocks noChangeArrowheads="1"/>
          </p:cNvSpPr>
          <p:nvPr/>
        </p:nvSpPr>
        <p:spPr bwMode="auto">
          <a:xfrm>
            <a:off x="7235825" y="4292600"/>
            <a:ext cx="1584325" cy="466725"/>
          </a:xfrm>
          <a:prstGeom prst="rect">
            <a:avLst/>
          </a:prstGeom>
          <a:noFill/>
          <a:ln w="9525">
            <a:solidFill>
              <a:schemeClr val="tx1"/>
            </a:solidFill>
            <a:miter lim="800000"/>
          </a:ln>
          <a:effectLst/>
        </p:spPr>
        <p:txBody>
          <a:bodyPr>
            <a:spAutoFit/>
          </a:bodyPr>
          <a:lstStyle/>
          <a:p>
            <a:pPr marR="0" defTabSz="914400">
              <a:spcBef>
                <a:spcPct val="50000"/>
              </a:spcBef>
              <a:buClrTx/>
              <a:buSzTx/>
              <a:buFontTx/>
              <a:defRPr/>
            </a:pP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A3</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6</a:t>
            </a:r>
            <a:r>
              <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位）</a:t>
            </a:r>
            <a:endParaRPr kumimoji="1" lang="zh-CN" altLang="en-US" sz="2400"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9459"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zh-CN" altLang="en-US" sz="3500" dirty="0"/>
              <a:t>二、地址码</a:t>
            </a:r>
            <a:endParaRPr lang="zh-CN" altLang="en-US" sz="3500" dirty="0"/>
          </a:p>
        </p:txBody>
      </p:sp>
      <p:sp>
        <p:nvSpPr>
          <p:cNvPr id="19460" name="Rectangle 3"/>
          <p:cNvSpPr>
            <a:spLocks noGrp="1"/>
          </p:cNvSpPr>
          <p:nvPr>
            <p:ph idx="1"/>
          </p:nvPr>
        </p:nvSpPr>
        <p:spPr>
          <a:ln/>
        </p:spPr>
        <p:txBody>
          <a:bodyPr vert="horz" wrap="square" lIns="91440" tIns="45720" rIns="91440" bIns="45720" anchor="t"/>
          <a:p>
            <a:pPr eaLnBrk="1" hangingPunct="1">
              <a:lnSpc>
                <a:spcPct val="90000"/>
              </a:lnSpc>
            </a:pPr>
            <a:r>
              <a:rPr lang="zh-CN" altLang="en-US" dirty="0"/>
              <a:t>三地址指令</a:t>
            </a:r>
            <a:endParaRPr lang="zh-CN" altLang="en-US" dirty="0"/>
          </a:p>
          <a:p>
            <a:pPr lvl="1" eaLnBrk="1" hangingPunct="1">
              <a:lnSpc>
                <a:spcPct val="90000"/>
              </a:lnSpc>
            </a:pPr>
            <a:r>
              <a:rPr lang="zh-CN" altLang="en-US" dirty="0"/>
              <a:t>指令格式如下：</a:t>
            </a: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r>
              <a:rPr lang="zh-CN" altLang="en-US" dirty="0"/>
              <a:t>操作码</a:t>
            </a:r>
            <a:r>
              <a:rPr lang="en-US" altLang="zh-CN" dirty="0"/>
              <a:t>θ</a:t>
            </a:r>
            <a:r>
              <a:rPr lang="zh-CN" altLang="en-US" dirty="0"/>
              <a:t>，第一操作数</a:t>
            </a:r>
            <a:r>
              <a:rPr lang="en-US" altLang="zh-CN" dirty="0"/>
              <a:t>A1</a:t>
            </a:r>
            <a:r>
              <a:rPr lang="zh-CN" altLang="en-US" dirty="0"/>
              <a:t>，第二操作数</a:t>
            </a:r>
            <a:r>
              <a:rPr lang="en-US" altLang="zh-CN" dirty="0"/>
              <a:t>A2</a:t>
            </a:r>
            <a:r>
              <a:rPr lang="zh-CN" altLang="en-US" dirty="0"/>
              <a:t>，结果</a:t>
            </a:r>
            <a:r>
              <a:rPr lang="en-US" altLang="zh-CN" dirty="0"/>
              <a:t>A3 </a:t>
            </a:r>
            <a:endParaRPr lang="en-US" altLang="zh-CN" dirty="0"/>
          </a:p>
          <a:p>
            <a:pPr lvl="1" eaLnBrk="1" hangingPunct="1">
              <a:lnSpc>
                <a:spcPct val="90000"/>
              </a:lnSpc>
            </a:pPr>
            <a:r>
              <a:rPr lang="zh-CN" altLang="en-US" dirty="0"/>
              <a:t>功能描述： </a:t>
            </a:r>
            <a:endParaRPr lang="zh-CN" altLang="en-US" dirty="0"/>
          </a:p>
          <a:p>
            <a:pPr lvl="2" eaLnBrk="1" hangingPunct="1">
              <a:lnSpc>
                <a:spcPct val="90000"/>
              </a:lnSpc>
            </a:pPr>
            <a:r>
              <a:rPr lang="en-US" altLang="zh-CN" dirty="0"/>
              <a:t>(A1)θ(A2)→A3</a:t>
            </a:r>
            <a:endParaRPr lang="en-US" altLang="zh-CN" dirty="0"/>
          </a:p>
          <a:p>
            <a:pPr lvl="2" eaLnBrk="1" hangingPunct="1">
              <a:lnSpc>
                <a:spcPct val="90000"/>
              </a:lnSpc>
            </a:pPr>
            <a:r>
              <a:rPr lang="en-US" altLang="zh-CN" dirty="0"/>
              <a:t>(PC) +1→PC</a:t>
            </a:r>
            <a:endParaRPr lang="en-US" altLang="zh-CN" dirty="0"/>
          </a:p>
          <a:p>
            <a:pPr lvl="1" eaLnBrk="1" hangingPunct="1">
              <a:lnSpc>
                <a:spcPct val="90000"/>
              </a:lnSpc>
            </a:pPr>
            <a:r>
              <a:rPr lang="zh-CN" altLang="en-US" dirty="0"/>
              <a:t>这种格式虽然省去了一个地址，但指令长度仍比较长，所以只在字长较长的大、中型机中使用，而小型、微型机中很少使用。</a:t>
            </a:r>
            <a:endParaRPr lang="zh-CN" altLang="en-US" dirty="0"/>
          </a:p>
        </p:txBody>
      </p:sp>
      <p:grpSp>
        <p:nvGrpSpPr>
          <p:cNvPr id="19461" name="Group 4"/>
          <p:cNvGrpSpPr/>
          <p:nvPr/>
        </p:nvGrpSpPr>
        <p:grpSpPr>
          <a:xfrm>
            <a:off x="2133600" y="2895600"/>
            <a:ext cx="4572000" cy="533400"/>
            <a:chOff x="1344" y="1824"/>
            <a:chExt cx="2880" cy="336"/>
          </a:xfrm>
        </p:grpSpPr>
        <p:sp>
          <p:nvSpPr>
            <p:cNvPr id="19462" name="Rectangle 5"/>
            <p:cNvSpPr/>
            <p:nvPr/>
          </p:nvSpPr>
          <p:spPr>
            <a:xfrm>
              <a:off x="1344" y="1824"/>
              <a:ext cx="288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9463" name="Line 6"/>
            <p:cNvSpPr/>
            <p:nvPr/>
          </p:nvSpPr>
          <p:spPr>
            <a:xfrm>
              <a:off x="1968" y="1824"/>
              <a:ext cx="0" cy="336"/>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3456" y="1824"/>
              <a:ext cx="0" cy="336"/>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2688" y="1824"/>
              <a:ext cx="0" cy="336"/>
            </a:xfrm>
            <a:prstGeom prst="line">
              <a:avLst/>
            </a:prstGeom>
            <a:ln w="9525" cap="flat" cmpd="sng">
              <a:solidFill>
                <a:schemeClr val="tx1"/>
              </a:solidFill>
              <a:prstDash val="solid"/>
              <a:headEnd type="none" w="med" len="med"/>
              <a:tailEnd type="none" w="med" len="med"/>
            </a:ln>
          </p:spPr>
        </p:sp>
        <p:sp>
          <p:nvSpPr>
            <p:cNvPr id="15369" name="Text Box 9"/>
            <p:cNvSpPr txBox="1">
              <a:spLocks noChangeArrowheads="1"/>
            </p:cNvSpPr>
            <p:nvPr/>
          </p:nvSpPr>
          <p:spPr bwMode="auto">
            <a:xfrm>
              <a:off x="1536"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θ</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sp>
          <p:nvSpPr>
            <p:cNvPr id="15370" name="Text Box 10"/>
            <p:cNvSpPr txBox="1">
              <a:spLocks noChangeArrowheads="1"/>
            </p:cNvSpPr>
            <p:nvPr/>
          </p:nvSpPr>
          <p:spPr bwMode="auto">
            <a:xfrm>
              <a:off x="3696"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A3</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sp>
          <p:nvSpPr>
            <p:cNvPr id="15371" name="Text Box 11"/>
            <p:cNvSpPr txBox="1">
              <a:spLocks noChangeArrowheads="1"/>
            </p:cNvSpPr>
            <p:nvPr/>
          </p:nvSpPr>
          <p:spPr bwMode="auto">
            <a:xfrm>
              <a:off x="2784"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A2</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sp>
          <p:nvSpPr>
            <p:cNvPr id="15372" name="Text Box 12"/>
            <p:cNvSpPr txBox="1">
              <a:spLocks noChangeArrowheads="1"/>
            </p:cNvSpPr>
            <p:nvPr/>
          </p:nvSpPr>
          <p:spPr bwMode="auto">
            <a:xfrm>
              <a:off x="2160"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A1</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0483"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zh-CN" altLang="en-US" sz="3500" dirty="0"/>
              <a:t>二、地址码</a:t>
            </a:r>
            <a:endParaRPr lang="zh-CN" altLang="en-US" sz="3500" dirty="0"/>
          </a:p>
        </p:txBody>
      </p:sp>
      <p:sp>
        <p:nvSpPr>
          <p:cNvPr id="20484" name="Rectangle 3"/>
          <p:cNvSpPr>
            <a:spLocks noGrp="1"/>
          </p:cNvSpPr>
          <p:nvPr>
            <p:ph idx="1"/>
          </p:nvPr>
        </p:nvSpPr>
        <p:spPr>
          <a:ln/>
        </p:spPr>
        <p:txBody>
          <a:bodyPr vert="horz" wrap="square" lIns="91440" tIns="45720" rIns="91440" bIns="45720" anchor="t"/>
          <a:p>
            <a:pPr eaLnBrk="1" hangingPunct="1">
              <a:lnSpc>
                <a:spcPct val="90000"/>
              </a:lnSpc>
            </a:pPr>
            <a:r>
              <a:rPr lang="zh-CN" altLang="en-US" dirty="0"/>
              <a:t>二地址指令</a:t>
            </a:r>
            <a:endParaRPr lang="zh-CN" altLang="en-US" dirty="0"/>
          </a:p>
          <a:p>
            <a:pPr lvl="1" eaLnBrk="1" hangingPunct="1">
              <a:lnSpc>
                <a:spcPct val="90000"/>
              </a:lnSpc>
            </a:pPr>
            <a:r>
              <a:rPr lang="zh-CN" altLang="en-US" dirty="0"/>
              <a:t>其格式如下：</a:t>
            </a: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r>
              <a:rPr lang="zh-CN" altLang="en-US" dirty="0"/>
              <a:t>操作码</a:t>
            </a:r>
            <a:r>
              <a:rPr lang="en-US" altLang="zh-CN" dirty="0"/>
              <a:t>θ</a:t>
            </a:r>
            <a:r>
              <a:rPr lang="zh-CN" altLang="en-US" dirty="0"/>
              <a:t>第一操作数</a:t>
            </a:r>
            <a:r>
              <a:rPr lang="en-US" altLang="zh-CN" dirty="0"/>
              <a:t>A1</a:t>
            </a:r>
            <a:r>
              <a:rPr lang="zh-CN" altLang="en-US" dirty="0"/>
              <a:t>第二操作数</a:t>
            </a:r>
            <a:r>
              <a:rPr lang="en-US" altLang="zh-CN" dirty="0"/>
              <a:t>A2</a:t>
            </a:r>
            <a:endParaRPr lang="en-US" altLang="zh-CN" dirty="0"/>
          </a:p>
          <a:p>
            <a:pPr lvl="1" eaLnBrk="1" hangingPunct="1">
              <a:lnSpc>
                <a:spcPct val="90000"/>
              </a:lnSpc>
            </a:pPr>
            <a:r>
              <a:rPr lang="zh-CN" altLang="en-US" dirty="0"/>
              <a:t>功能描述：</a:t>
            </a:r>
            <a:endParaRPr lang="zh-CN" altLang="en-US" dirty="0"/>
          </a:p>
          <a:p>
            <a:pPr lvl="2" eaLnBrk="1" hangingPunct="1">
              <a:lnSpc>
                <a:spcPct val="90000"/>
              </a:lnSpc>
            </a:pPr>
            <a:r>
              <a:rPr lang="en-US" altLang="zh-CN" dirty="0"/>
              <a:t>(A1)θ(A2)→A1</a:t>
            </a:r>
            <a:endParaRPr lang="en-US" altLang="zh-CN" dirty="0"/>
          </a:p>
          <a:p>
            <a:pPr lvl="2" eaLnBrk="1" hangingPunct="1">
              <a:lnSpc>
                <a:spcPct val="90000"/>
              </a:lnSpc>
            </a:pPr>
            <a:r>
              <a:rPr lang="en-US" altLang="zh-CN" dirty="0"/>
              <a:t>(PC)+1→PC</a:t>
            </a:r>
            <a:endParaRPr lang="en-US" altLang="zh-CN" dirty="0"/>
          </a:p>
          <a:p>
            <a:pPr lvl="1" eaLnBrk="1" hangingPunct="1">
              <a:lnSpc>
                <a:spcPct val="90000"/>
              </a:lnSpc>
            </a:pPr>
            <a:r>
              <a:rPr lang="zh-CN" altLang="en-US" dirty="0"/>
              <a:t>二地址指令在计算机中得到了广泛的应用，但是在使用时有一点必须注意：指令执行之后，</a:t>
            </a:r>
            <a:r>
              <a:rPr lang="en-US" altLang="zh-CN" dirty="0"/>
              <a:t>A1</a:t>
            </a:r>
            <a:r>
              <a:rPr lang="zh-CN" altLang="en-US" dirty="0"/>
              <a:t>中原存的内容已经被新的运算结果替换了。</a:t>
            </a:r>
            <a:endParaRPr lang="zh-CN" altLang="en-US" dirty="0"/>
          </a:p>
        </p:txBody>
      </p:sp>
      <p:grpSp>
        <p:nvGrpSpPr>
          <p:cNvPr id="20485" name="Group 4"/>
          <p:cNvGrpSpPr/>
          <p:nvPr/>
        </p:nvGrpSpPr>
        <p:grpSpPr>
          <a:xfrm>
            <a:off x="1981200" y="2743200"/>
            <a:ext cx="3276600" cy="533400"/>
            <a:chOff x="1344" y="1824"/>
            <a:chExt cx="2064" cy="336"/>
          </a:xfrm>
        </p:grpSpPr>
        <p:sp>
          <p:nvSpPr>
            <p:cNvPr id="20486" name="Rectangle 5"/>
            <p:cNvSpPr/>
            <p:nvPr/>
          </p:nvSpPr>
          <p:spPr>
            <a:xfrm>
              <a:off x="1344" y="1824"/>
              <a:ext cx="2064"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487" name="Line 6"/>
            <p:cNvSpPr/>
            <p:nvPr/>
          </p:nvSpPr>
          <p:spPr>
            <a:xfrm>
              <a:off x="1968" y="1824"/>
              <a:ext cx="0" cy="336"/>
            </a:xfrm>
            <a:prstGeom prst="line">
              <a:avLst/>
            </a:prstGeom>
            <a:ln w="9525" cap="flat" cmpd="sng">
              <a:solidFill>
                <a:schemeClr val="tx1"/>
              </a:solidFill>
              <a:prstDash val="solid"/>
              <a:headEnd type="none" w="med" len="med"/>
              <a:tailEnd type="none" w="med" len="med"/>
            </a:ln>
          </p:spPr>
        </p:sp>
        <p:sp>
          <p:nvSpPr>
            <p:cNvPr id="20488" name="Line 7"/>
            <p:cNvSpPr/>
            <p:nvPr/>
          </p:nvSpPr>
          <p:spPr>
            <a:xfrm>
              <a:off x="2688" y="1824"/>
              <a:ext cx="0" cy="336"/>
            </a:xfrm>
            <a:prstGeom prst="line">
              <a:avLst/>
            </a:prstGeom>
            <a:ln w="9525" cap="flat" cmpd="sng">
              <a:solidFill>
                <a:schemeClr val="tx1"/>
              </a:solidFill>
              <a:prstDash val="solid"/>
              <a:headEnd type="none" w="med" len="med"/>
              <a:tailEnd type="none" w="med" len="med"/>
            </a:ln>
          </p:spPr>
        </p:sp>
        <p:sp>
          <p:nvSpPr>
            <p:cNvPr id="16392" name="Text Box 8"/>
            <p:cNvSpPr txBox="1">
              <a:spLocks noChangeArrowheads="1"/>
            </p:cNvSpPr>
            <p:nvPr/>
          </p:nvSpPr>
          <p:spPr bwMode="auto">
            <a:xfrm>
              <a:off x="1536"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θ</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sp>
          <p:nvSpPr>
            <p:cNvPr id="16393" name="Text Box 9"/>
            <p:cNvSpPr txBox="1">
              <a:spLocks noChangeArrowheads="1"/>
            </p:cNvSpPr>
            <p:nvPr/>
          </p:nvSpPr>
          <p:spPr bwMode="auto">
            <a:xfrm>
              <a:off x="2784"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A2</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sp>
          <p:nvSpPr>
            <p:cNvPr id="16394" name="Text Box 10"/>
            <p:cNvSpPr txBox="1">
              <a:spLocks noChangeArrowheads="1"/>
            </p:cNvSpPr>
            <p:nvPr/>
          </p:nvSpPr>
          <p:spPr bwMode="auto">
            <a:xfrm>
              <a:off x="2160"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A1</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1507"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zh-CN" altLang="en-US" sz="3500" dirty="0"/>
              <a:t>二、地址码</a:t>
            </a:r>
            <a:endParaRPr lang="zh-CN" altLang="en-US" sz="3500" dirty="0"/>
          </a:p>
        </p:txBody>
      </p:sp>
      <p:sp>
        <p:nvSpPr>
          <p:cNvPr id="21508" name="Rectangle 3"/>
          <p:cNvSpPr>
            <a:spLocks noGrp="1"/>
          </p:cNvSpPr>
          <p:nvPr>
            <p:ph idx="1"/>
          </p:nvPr>
        </p:nvSpPr>
        <p:spPr>
          <a:ln/>
        </p:spPr>
        <p:txBody>
          <a:bodyPr vert="horz" wrap="square" lIns="91440" tIns="45720" rIns="91440" bIns="45720" anchor="t"/>
          <a:p>
            <a:pPr lvl="1" eaLnBrk="1" hangingPunct="1"/>
            <a:r>
              <a:rPr lang="zh-CN" altLang="en-US" sz="2800" dirty="0"/>
              <a:t>二地址地址根据操作数的物理位置分为：</a:t>
            </a:r>
            <a:endParaRPr lang="zh-CN" altLang="en-US" sz="2800" dirty="0"/>
          </a:p>
          <a:p>
            <a:pPr lvl="2" eaLnBrk="1" hangingPunct="1"/>
            <a:r>
              <a:rPr lang="en-US" altLang="zh-CN" sz="2600" dirty="0"/>
              <a:t>SS   </a:t>
            </a:r>
            <a:r>
              <a:rPr lang="zh-CN" altLang="en-US" sz="2600" dirty="0"/>
              <a:t>存储器</a:t>
            </a:r>
            <a:r>
              <a:rPr lang="en-US" altLang="zh-CN" sz="2600" dirty="0"/>
              <a:t>-</a:t>
            </a:r>
            <a:r>
              <a:rPr lang="zh-CN" altLang="en-US" sz="2600" dirty="0"/>
              <a:t>存储器类型</a:t>
            </a:r>
            <a:endParaRPr lang="zh-CN" altLang="en-US" sz="2600" dirty="0"/>
          </a:p>
          <a:p>
            <a:pPr lvl="2" eaLnBrk="1" hangingPunct="1"/>
            <a:r>
              <a:rPr lang="en-US" altLang="zh-CN" sz="2600" dirty="0"/>
              <a:t>RS   </a:t>
            </a:r>
            <a:r>
              <a:rPr lang="zh-CN" altLang="en-US" sz="2600" dirty="0"/>
              <a:t>寄存器</a:t>
            </a:r>
            <a:r>
              <a:rPr lang="en-US" altLang="zh-CN" sz="2600" dirty="0"/>
              <a:t>-</a:t>
            </a:r>
            <a:r>
              <a:rPr lang="zh-CN" altLang="en-US" sz="2600" dirty="0"/>
              <a:t>存储器类型</a:t>
            </a:r>
            <a:endParaRPr lang="zh-CN" altLang="en-US" sz="2600" dirty="0"/>
          </a:p>
          <a:p>
            <a:pPr lvl="2" eaLnBrk="1" hangingPunct="1"/>
            <a:r>
              <a:rPr lang="en-US" altLang="zh-CN" sz="2600" dirty="0"/>
              <a:t>RR   </a:t>
            </a:r>
            <a:r>
              <a:rPr lang="zh-CN" altLang="en-US" sz="2600" dirty="0"/>
              <a:t>寄存器</a:t>
            </a:r>
            <a:r>
              <a:rPr lang="en-US" altLang="zh-CN" sz="2600" dirty="0"/>
              <a:t>-</a:t>
            </a:r>
            <a:r>
              <a:rPr lang="zh-CN" altLang="en-US" sz="2600" dirty="0"/>
              <a:t>寄存器类型	</a:t>
            </a:r>
            <a:endParaRPr lang="zh-CN" altLang="en-US" sz="2600" dirty="0"/>
          </a:p>
        </p:txBody>
      </p:sp>
      <p:sp>
        <p:nvSpPr>
          <p:cNvPr id="21509" name="AutoShape 4"/>
          <p:cNvSpPr/>
          <p:nvPr/>
        </p:nvSpPr>
        <p:spPr>
          <a:xfrm rot="10800000">
            <a:off x="539750" y="2571750"/>
            <a:ext cx="457200" cy="1071563"/>
          </a:xfrm>
          <a:prstGeom prst="upArrow">
            <a:avLst>
              <a:gd name="adj1" fmla="val 50000"/>
              <a:gd name="adj2" fmla="val 70833"/>
            </a:avLst>
          </a:prstGeom>
          <a:solidFill>
            <a:schemeClr val="accent1"/>
          </a:solidFill>
          <a:ln w="9525" cap="flat" cmpd="sng">
            <a:solidFill>
              <a:schemeClr val="tx1"/>
            </a:solidFill>
            <a:prstDash val="solid"/>
            <a:miter/>
            <a:headEnd type="none" w="med" len="med"/>
            <a:tailEnd type="none" w="med" len="med"/>
          </a:ln>
        </p:spPr>
        <p:txBody>
          <a:bodyPr rot="10800000" vert="eaVert" wrap="none" anchor="ctr"/>
          <a:p>
            <a:endParaRPr lang="zh-CN" altLang="en-US" dirty="0">
              <a:latin typeface="Arial" panose="020B0604020202020204" pitchFamily="34" charset="0"/>
            </a:endParaRPr>
          </a:p>
        </p:txBody>
      </p:sp>
      <p:sp>
        <p:nvSpPr>
          <p:cNvPr id="21510" name="Text Box 5"/>
          <p:cNvSpPr txBox="1"/>
          <p:nvPr/>
        </p:nvSpPr>
        <p:spPr>
          <a:xfrm>
            <a:off x="420688" y="1916113"/>
            <a:ext cx="838200" cy="641350"/>
          </a:xfrm>
          <a:prstGeom prst="rect">
            <a:avLst/>
          </a:prstGeom>
          <a:noFill/>
          <a:ln w="9525">
            <a:noFill/>
          </a:ln>
        </p:spPr>
        <p:txBody>
          <a:bodyPr>
            <a:spAutoFit/>
          </a:bodyPr>
          <a:p>
            <a:pPr>
              <a:spcBef>
                <a:spcPct val="50000"/>
              </a:spcBef>
            </a:pPr>
            <a:r>
              <a:rPr lang="zh-CN" altLang="en-US" sz="3600" dirty="0">
                <a:solidFill>
                  <a:srgbClr val="FF0000"/>
                </a:solidFill>
                <a:latin typeface="Times New Roman" panose="02020603050405020304" pitchFamily="18" charset="0"/>
              </a:rPr>
              <a:t>慢</a:t>
            </a:r>
            <a:endParaRPr lang="zh-CN" altLang="en-US" sz="3600" dirty="0">
              <a:solidFill>
                <a:srgbClr val="FF0000"/>
              </a:solidFill>
              <a:latin typeface="Times New Roman" panose="02020603050405020304" pitchFamily="18" charset="0"/>
            </a:endParaRPr>
          </a:p>
        </p:txBody>
      </p:sp>
      <p:sp>
        <p:nvSpPr>
          <p:cNvPr id="21511" name="Text Box 5"/>
          <p:cNvSpPr txBox="1"/>
          <p:nvPr/>
        </p:nvSpPr>
        <p:spPr>
          <a:xfrm>
            <a:off x="468313" y="3644900"/>
            <a:ext cx="838200" cy="641350"/>
          </a:xfrm>
          <a:prstGeom prst="rect">
            <a:avLst/>
          </a:prstGeom>
          <a:noFill/>
          <a:ln w="9525">
            <a:noFill/>
          </a:ln>
        </p:spPr>
        <p:txBody>
          <a:bodyPr>
            <a:spAutoFit/>
          </a:bodyPr>
          <a:p>
            <a:pPr>
              <a:spcBef>
                <a:spcPct val="50000"/>
              </a:spcBef>
            </a:pPr>
            <a:r>
              <a:rPr lang="zh-CN" altLang="en-US" sz="3600" dirty="0">
                <a:solidFill>
                  <a:srgbClr val="FF0000"/>
                </a:solidFill>
                <a:latin typeface="Times New Roman" panose="02020603050405020304" pitchFamily="18" charset="0"/>
              </a:rPr>
              <a:t>快</a:t>
            </a:r>
            <a:endParaRPr lang="zh-CN" altLang="en-US" sz="3600" dirty="0">
              <a:solidFill>
                <a:srgbClr val="FF0000"/>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457200" y="122555"/>
            <a:ext cx="7543800" cy="900430"/>
          </a:xfrm>
          <a:ln/>
        </p:spPr>
        <p:txBody>
          <a:bodyPr vert="horz" wrap="square" lIns="91440" tIns="45720" rIns="91440" bIns="45720" anchor="b"/>
          <a:p>
            <a:r>
              <a:rPr lang="zh-CN" altLang="en-US" dirty="0"/>
              <a:t>计算机系统</a:t>
            </a:r>
            <a:endParaRPr lang="zh-CN" altLang="en-US" dirty="0"/>
          </a:p>
        </p:txBody>
      </p:sp>
      <p:sp>
        <p:nvSpPr>
          <p:cNvPr id="410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4101" name="Picture 4" descr="1a7">
            <a:hlinkClick r:id="rId1" action="ppaction://hlinkfile"/>
          </p:cNvPr>
          <p:cNvPicPr>
            <a:picLocks noChangeAspect="1"/>
          </p:cNvPicPr>
          <p:nvPr/>
        </p:nvPicPr>
        <p:blipFill>
          <a:blip r:embed="rId2"/>
          <a:stretch>
            <a:fillRect/>
          </a:stretch>
        </p:blipFill>
        <p:spPr>
          <a:xfrm>
            <a:off x="1671638" y="1565275"/>
            <a:ext cx="4881562" cy="45720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ln/>
        </p:spPr>
        <p:txBody>
          <a:bodyPr vert="horz" wrap="square" lIns="91440" tIns="45720" rIns="91440" bIns="45720" anchor="b"/>
          <a:p>
            <a:r>
              <a:rPr lang="zh-CN" altLang="en-US" dirty="0"/>
              <a:t>试题例子</a:t>
            </a:r>
            <a:endParaRPr lang="zh-CN" altLang="en-US" dirty="0"/>
          </a:p>
        </p:txBody>
      </p:sp>
      <p:sp>
        <p:nvSpPr>
          <p:cNvPr id="3" name="内容占位符 2"/>
          <p:cNvSpPr>
            <a:spLocks noGrp="1"/>
          </p:cNvSpPr>
          <p:nvPr>
            <p:ph idx="1"/>
          </p:nvPr>
        </p:nvSpPr>
        <p:spPr>
          <a:ln/>
        </p:spPr>
        <p:txBody>
          <a:bodyPr vert="horz" wrap="square" lIns="91440" tIns="45720" rIns="91440" bIns="45720" anchor="t"/>
          <a:p>
            <a:pPr marL="0" indent="0">
              <a:buNone/>
            </a:pPr>
            <a:r>
              <a:rPr lang="zh-CN" altLang="zh-CN" dirty="0"/>
              <a:t>以下四种类型的二地址指令中，执行时间最长的是</a:t>
            </a:r>
            <a:r>
              <a:rPr lang="en-US" altLang="zh-CN" dirty="0"/>
              <a:t>____</a:t>
            </a:r>
            <a:r>
              <a:rPr lang="zh-CN" altLang="zh-CN" dirty="0"/>
              <a:t>。</a:t>
            </a:r>
            <a:endParaRPr lang="zh-CN" altLang="zh-CN" dirty="0"/>
          </a:p>
          <a:p>
            <a:pPr marL="0" indent="0">
              <a:buNone/>
            </a:pPr>
            <a:r>
              <a:rPr lang="en-US" altLang="zh-CN" dirty="0"/>
              <a:t>A</a:t>
            </a:r>
            <a:r>
              <a:rPr lang="zh-CN" altLang="zh-CN" dirty="0"/>
              <a:t>．</a:t>
            </a:r>
            <a:r>
              <a:rPr lang="en-US" altLang="zh-CN" dirty="0"/>
              <a:t>RR</a:t>
            </a:r>
            <a:r>
              <a:rPr lang="zh-CN" altLang="zh-CN" dirty="0"/>
              <a:t>型</a:t>
            </a:r>
            <a:r>
              <a:rPr lang="en-US" altLang="zh-CN" dirty="0"/>
              <a:t>        B</a:t>
            </a:r>
            <a:r>
              <a:rPr lang="zh-CN" altLang="zh-CN" dirty="0"/>
              <a:t>．</a:t>
            </a:r>
            <a:r>
              <a:rPr lang="en-US" altLang="zh-CN" dirty="0"/>
              <a:t>RS</a:t>
            </a:r>
            <a:r>
              <a:rPr lang="zh-CN" altLang="zh-CN" dirty="0"/>
              <a:t>型</a:t>
            </a:r>
            <a:r>
              <a:rPr lang="en-US" altLang="zh-CN" dirty="0"/>
              <a:t>       </a:t>
            </a:r>
            <a:endParaRPr lang="en-US" altLang="zh-CN" dirty="0"/>
          </a:p>
          <a:p>
            <a:pPr marL="0" indent="0">
              <a:buNone/>
            </a:pPr>
            <a:r>
              <a:rPr lang="en-US" altLang="zh-CN" dirty="0"/>
              <a:t>C</a:t>
            </a:r>
            <a:r>
              <a:rPr lang="zh-CN" altLang="zh-CN" dirty="0"/>
              <a:t>．</a:t>
            </a:r>
            <a:r>
              <a:rPr lang="en-US" altLang="zh-CN" dirty="0"/>
              <a:t>SS</a:t>
            </a:r>
            <a:r>
              <a:rPr lang="zh-CN" altLang="zh-CN" dirty="0"/>
              <a:t>型</a:t>
            </a:r>
            <a:r>
              <a:rPr lang="en-US" altLang="zh-CN" dirty="0"/>
              <a:t>        D</a:t>
            </a:r>
            <a:r>
              <a:rPr lang="zh-CN" altLang="zh-CN" dirty="0"/>
              <a:t>．</a:t>
            </a:r>
            <a:r>
              <a:rPr lang="en-US" altLang="zh-CN" dirty="0"/>
              <a:t>SR</a:t>
            </a:r>
            <a:r>
              <a:rPr lang="zh-CN" altLang="zh-CN" dirty="0"/>
              <a:t>型</a:t>
            </a:r>
            <a:endParaRPr lang="en-US" altLang="zh-CN" dirty="0"/>
          </a:p>
          <a:p>
            <a:pPr marL="0" indent="0">
              <a:buNone/>
            </a:pPr>
            <a:endParaRPr lang="en-US" altLang="zh-CN" dirty="0"/>
          </a:p>
          <a:p>
            <a:pPr marL="0" indent="0">
              <a:buNone/>
            </a:pPr>
            <a:r>
              <a:rPr lang="zh-CN" altLang="en-US" dirty="0"/>
              <a:t>答案：</a:t>
            </a:r>
            <a:r>
              <a:rPr lang="en-US" altLang="zh-CN" dirty="0"/>
              <a:t>C</a:t>
            </a:r>
            <a:endParaRPr lang="zh-CN" altLang="en-US" dirty="0"/>
          </a:p>
        </p:txBody>
      </p:sp>
      <p:sp>
        <p:nvSpPr>
          <p:cNvPr id="2253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charRg st="74" end="79"/>
                                            </p:txEl>
                                          </p:spTgt>
                                        </p:tgtEl>
                                        <p:attrNameLst>
                                          <p:attrName>style.visibility</p:attrName>
                                        </p:attrNameLst>
                                      </p:cBhvr>
                                      <p:to>
                                        <p:strVal val="visible"/>
                                      </p:to>
                                    </p:set>
                                    <p:animEffect transition="in" filter="barn(inVertical)">
                                      <p:cBhvr>
                                        <p:cTn id="7" dur="500"/>
                                        <p:tgtEl>
                                          <p:spTgt spid="3">
                                            <p:txEl>
                                              <p:charRg st="74"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3555"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zh-CN" altLang="en-US" sz="3500" dirty="0"/>
              <a:t>二、地址码</a:t>
            </a:r>
            <a:endParaRPr lang="zh-CN" altLang="en-US" sz="3500" dirty="0"/>
          </a:p>
        </p:txBody>
      </p:sp>
      <p:sp>
        <p:nvSpPr>
          <p:cNvPr id="23556" name="Rectangle 3"/>
          <p:cNvSpPr>
            <a:spLocks noGrp="1"/>
          </p:cNvSpPr>
          <p:nvPr>
            <p:ph idx="1"/>
          </p:nvPr>
        </p:nvSpPr>
        <p:spPr>
          <a:ln/>
        </p:spPr>
        <p:txBody>
          <a:bodyPr vert="horz" wrap="square" lIns="91440" tIns="45720" rIns="91440" bIns="45720" anchor="t"/>
          <a:p>
            <a:pPr eaLnBrk="1" hangingPunct="1">
              <a:lnSpc>
                <a:spcPct val="90000"/>
              </a:lnSpc>
            </a:pPr>
            <a:r>
              <a:rPr lang="zh-CN" altLang="en-US" dirty="0"/>
              <a:t>一地址指令</a:t>
            </a:r>
            <a:endParaRPr lang="zh-CN" altLang="en-US" dirty="0"/>
          </a:p>
          <a:p>
            <a:pPr lvl="1" eaLnBrk="1" hangingPunct="1">
              <a:lnSpc>
                <a:spcPct val="90000"/>
              </a:lnSpc>
            </a:pPr>
            <a:r>
              <a:rPr lang="zh-CN" altLang="en-US" dirty="0"/>
              <a:t>指令格式为：</a:t>
            </a: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r>
              <a:rPr lang="zh-CN" altLang="en-US" dirty="0"/>
              <a:t> 操作码</a:t>
            </a:r>
            <a:r>
              <a:rPr lang="en-US" altLang="zh-CN" dirty="0"/>
              <a:t>θ     </a:t>
            </a:r>
            <a:r>
              <a:rPr lang="zh-CN" altLang="en-US" dirty="0"/>
              <a:t>第一操作数</a:t>
            </a:r>
            <a:r>
              <a:rPr lang="en-US" altLang="zh-CN" dirty="0"/>
              <a:t>A1</a:t>
            </a:r>
            <a:endParaRPr lang="en-US" altLang="zh-CN" dirty="0"/>
          </a:p>
          <a:p>
            <a:pPr lvl="1" eaLnBrk="1" hangingPunct="1">
              <a:lnSpc>
                <a:spcPct val="90000"/>
              </a:lnSpc>
            </a:pPr>
            <a:r>
              <a:rPr lang="zh-CN" altLang="en-US" dirty="0"/>
              <a:t>功能描述：</a:t>
            </a:r>
            <a:endParaRPr lang="zh-CN" altLang="en-US" dirty="0"/>
          </a:p>
          <a:p>
            <a:pPr lvl="2" eaLnBrk="1" hangingPunct="1">
              <a:lnSpc>
                <a:spcPct val="90000"/>
              </a:lnSpc>
            </a:pPr>
            <a:r>
              <a:rPr lang="en-US" altLang="zh-CN" dirty="0"/>
              <a:t>(AC)θ(A1) →A1</a:t>
            </a:r>
            <a:endParaRPr lang="en-US" altLang="zh-CN" dirty="0"/>
          </a:p>
          <a:p>
            <a:pPr lvl="2" eaLnBrk="1" hangingPunct="1">
              <a:lnSpc>
                <a:spcPct val="90000"/>
              </a:lnSpc>
            </a:pPr>
            <a:r>
              <a:rPr lang="en-US" altLang="zh-CN" dirty="0"/>
              <a:t>(PC)+1→PC</a:t>
            </a:r>
            <a:endParaRPr lang="en-US" altLang="zh-CN" dirty="0"/>
          </a:p>
          <a:p>
            <a:pPr lvl="1" eaLnBrk="1" hangingPunct="1">
              <a:lnSpc>
                <a:spcPct val="90000"/>
              </a:lnSpc>
            </a:pPr>
            <a:r>
              <a:rPr lang="zh-CN" altLang="en-US" dirty="0"/>
              <a:t>单操作数运算指令，如“</a:t>
            </a:r>
            <a:r>
              <a:rPr lang="en-US" altLang="zh-CN" dirty="0"/>
              <a:t>+1”</a:t>
            </a:r>
            <a:r>
              <a:rPr lang="zh-CN" altLang="en-US" dirty="0"/>
              <a:t>、“</a:t>
            </a:r>
            <a:r>
              <a:rPr lang="en-US" altLang="zh-CN" dirty="0"/>
              <a:t>-1”</a:t>
            </a:r>
            <a:r>
              <a:rPr lang="zh-CN" altLang="en-US" dirty="0"/>
              <a:t>、“求反”</a:t>
            </a:r>
            <a:endParaRPr lang="zh-CN" altLang="en-US" dirty="0"/>
          </a:p>
          <a:p>
            <a:pPr lvl="1" eaLnBrk="1" hangingPunct="1">
              <a:lnSpc>
                <a:spcPct val="90000"/>
              </a:lnSpc>
            </a:pPr>
            <a:r>
              <a:rPr lang="zh-CN" altLang="en-US" dirty="0"/>
              <a:t>指令中给出一个源操作数的地址</a:t>
            </a:r>
            <a:endParaRPr lang="zh-CN" altLang="en-US" dirty="0"/>
          </a:p>
        </p:txBody>
      </p:sp>
      <p:grpSp>
        <p:nvGrpSpPr>
          <p:cNvPr id="23557" name="Group 4"/>
          <p:cNvGrpSpPr/>
          <p:nvPr/>
        </p:nvGrpSpPr>
        <p:grpSpPr>
          <a:xfrm>
            <a:off x="2362200" y="2743200"/>
            <a:ext cx="2209800" cy="533400"/>
            <a:chOff x="1392" y="1824"/>
            <a:chExt cx="1392" cy="336"/>
          </a:xfrm>
        </p:grpSpPr>
        <p:sp>
          <p:nvSpPr>
            <p:cNvPr id="23558" name="Rectangle 5"/>
            <p:cNvSpPr/>
            <p:nvPr/>
          </p:nvSpPr>
          <p:spPr>
            <a:xfrm>
              <a:off x="1392" y="1824"/>
              <a:ext cx="139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3559" name="Line 6"/>
            <p:cNvSpPr/>
            <p:nvPr/>
          </p:nvSpPr>
          <p:spPr>
            <a:xfrm>
              <a:off x="2016" y="1824"/>
              <a:ext cx="0" cy="336"/>
            </a:xfrm>
            <a:prstGeom prst="line">
              <a:avLst/>
            </a:prstGeom>
            <a:ln w="9525" cap="flat" cmpd="sng">
              <a:solidFill>
                <a:schemeClr val="tx1"/>
              </a:solidFill>
              <a:prstDash val="solid"/>
              <a:headEnd type="none" w="med" len="med"/>
              <a:tailEnd type="none" w="med" len="med"/>
            </a:ln>
          </p:spPr>
        </p:sp>
        <p:sp>
          <p:nvSpPr>
            <p:cNvPr id="18439" name="Text Box 7"/>
            <p:cNvSpPr txBox="1">
              <a:spLocks noChangeArrowheads="1"/>
            </p:cNvSpPr>
            <p:nvPr/>
          </p:nvSpPr>
          <p:spPr bwMode="auto">
            <a:xfrm>
              <a:off x="1584"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θ</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sp>
          <p:nvSpPr>
            <p:cNvPr id="18440" name="Text Box 8"/>
            <p:cNvSpPr txBox="1">
              <a:spLocks noChangeArrowheads="1"/>
            </p:cNvSpPr>
            <p:nvPr/>
          </p:nvSpPr>
          <p:spPr bwMode="auto">
            <a:xfrm>
              <a:off x="2208" y="1824"/>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A1</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4579"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zh-CN" altLang="en-US" sz="3500" dirty="0"/>
              <a:t>二、地址码</a:t>
            </a:r>
            <a:endParaRPr lang="zh-CN" altLang="en-US" sz="3500" dirty="0"/>
          </a:p>
        </p:txBody>
      </p:sp>
      <p:sp>
        <p:nvSpPr>
          <p:cNvPr id="24580" name="Rectangle 3"/>
          <p:cNvSpPr>
            <a:spLocks noGrp="1"/>
          </p:cNvSpPr>
          <p:nvPr>
            <p:ph idx="1"/>
          </p:nvPr>
        </p:nvSpPr>
        <p:spPr>
          <a:ln/>
        </p:spPr>
        <p:txBody>
          <a:bodyPr vert="horz" wrap="square" lIns="91440" tIns="45720" rIns="91440" bIns="45720" anchor="t"/>
          <a:p>
            <a:pPr eaLnBrk="1" hangingPunct="1"/>
            <a:r>
              <a:rPr lang="zh-CN" altLang="en-US" sz="3400" dirty="0"/>
              <a:t>零地址指令 </a:t>
            </a:r>
            <a:r>
              <a:rPr lang="zh-CN" altLang="en-US" sz="2100" dirty="0"/>
              <a:t> </a:t>
            </a:r>
            <a:endParaRPr lang="zh-CN" altLang="en-US" sz="2100" dirty="0"/>
          </a:p>
          <a:p>
            <a:pPr lvl="1" eaLnBrk="1" hangingPunct="1"/>
            <a:r>
              <a:rPr lang="zh-CN" altLang="en-US" sz="3000" dirty="0"/>
              <a:t>其格式为：</a:t>
            </a:r>
            <a:endParaRPr lang="zh-CN" altLang="en-US" sz="3000" dirty="0"/>
          </a:p>
          <a:p>
            <a:pPr lvl="1" eaLnBrk="1" hangingPunct="1"/>
            <a:endParaRPr lang="zh-CN" altLang="en-US" sz="3000" dirty="0"/>
          </a:p>
          <a:p>
            <a:pPr lvl="1" eaLnBrk="1" hangingPunct="1"/>
            <a:endParaRPr lang="zh-CN" altLang="en-US" sz="3000" dirty="0"/>
          </a:p>
          <a:p>
            <a:pPr lvl="1" eaLnBrk="1" hangingPunct="1"/>
            <a:r>
              <a:rPr lang="zh-CN" altLang="en-US" sz="3000" dirty="0"/>
              <a:t> 操作码</a:t>
            </a:r>
            <a:r>
              <a:rPr lang="en-US" altLang="zh-CN" sz="3000" dirty="0"/>
              <a:t>θ</a:t>
            </a:r>
            <a:endParaRPr lang="en-US" altLang="zh-CN" sz="3000" dirty="0"/>
          </a:p>
          <a:p>
            <a:pPr lvl="1" eaLnBrk="1" hangingPunct="1"/>
            <a:r>
              <a:rPr lang="en-US" altLang="zh-CN" sz="3000" dirty="0"/>
              <a:t>“</a:t>
            </a:r>
            <a:r>
              <a:rPr lang="zh-CN" altLang="en-US" sz="3000" dirty="0"/>
              <a:t>停机”、“空操作”、“清除”等控制类指令</a:t>
            </a:r>
            <a:endParaRPr lang="zh-CN" altLang="en-US" sz="3000" dirty="0"/>
          </a:p>
        </p:txBody>
      </p:sp>
      <p:grpSp>
        <p:nvGrpSpPr>
          <p:cNvPr id="24581" name="Group 4"/>
          <p:cNvGrpSpPr/>
          <p:nvPr/>
        </p:nvGrpSpPr>
        <p:grpSpPr>
          <a:xfrm>
            <a:off x="2057400" y="3162300"/>
            <a:ext cx="1524000" cy="533400"/>
            <a:chOff x="1344" y="1632"/>
            <a:chExt cx="960" cy="336"/>
          </a:xfrm>
        </p:grpSpPr>
        <p:sp>
          <p:nvSpPr>
            <p:cNvPr id="24582" name="Rectangle 5"/>
            <p:cNvSpPr/>
            <p:nvPr/>
          </p:nvSpPr>
          <p:spPr>
            <a:xfrm>
              <a:off x="1344" y="1632"/>
              <a:ext cx="96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9462" name="Text Box 6"/>
            <p:cNvSpPr txBox="1">
              <a:spLocks noChangeArrowheads="1"/>
            </p:cNvSpPr>
            <p:nvPr/>
          </p:nvSpPr>
          <p:spPr bwMode="auto">
            <a:xfrm>
              <a:off x="1488" y="1632"/>
              <a:ext cx="480"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rPr>
                <a:t>θ</a:t>
              </a:r>
              <a:endParaRPr kumimoji="1" lang="en-US" altLang="zh-CN" sz="2800" kern="1200" cap="none" spc="0" normalizeH="0" baseline="0" noProof="0">
                <a:solidFill>
                  <a:srgbClr val="3333FF"/>
                </a:solidFill>
                <a:effectLst>
                  <a:outerShdw blurRad="38100" dist="38100" dir="2700000" algn="tl">
                    <a:srgbClr val="C0C0C0"/>
                  </a:outerShdw>
                </a:effectLst>
                <a:latin typeface="Arial Black" panose="020B0A04020102020204" pitchFamily="34" charset="0"/>
                <a:ea typeface="宋体" panose="02010600030101010101" pitchFamily="2" charset="-122"/>
                <a:cs typeface="+mn-c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5603" name="Rectangle 2"/>
          <p:cNvSpPr>
            <a:spLocks noGrp="1"/>
          </p:cNvSpPr>
          <p:nvPr>
            <p:ph type="title"/>
          </p:nvPr>
        </p:nvSpPr>
        <p:spPr>
          <a:xfrm>
            <a:off x="457200" y="223838"/>
            <a:ext cx="7543800" cy="990600"/>
          </a:xfrm>
          <a:ln/>
        </p:spPr>
        <p:txBody>
          <a:bodyPr vert="horz" wrap="square" lIns="91440" tIns="45720" rIns="91440" bIns="45720" anchor="b"/>
          <a:p>
            <a:pPr eaLnBrk="1" hangingPunct="1"/>
            <a:r>
              <a:rPr lang="zh-CN" altLang="en-US" sz="3500" dirty="0">
                <a:latin typeface="宋体" panose="02010600030101010101" pitchFamily="2" charset="-122"/>
                <a:cs typeface="Times New Roman" panose="02020603050405020304" pitchFamily="18" charset="0"/>
              </a:rPr>
              <a:t>三</a:t>
            </a:r>
            <a:r>
              <a:rPr lang="zh-CN" altLang="en-US" sz="3500" dirty="0">
                <a:latin typeface="宋体" panose="02010600030101010101" pitchFamily="2" charset="-122"/>
              </a:rPr>
              <a:t>、指令长度</a:t>
            </a:r>
            <a:endParaRPr lang="zh-CN" altLang="en-US" sz="3500" dirty="0">
              <a:latin typeface="宋体" panose="02010600030101010101" pitchFamily="2" charset="-122"/>
              <a:ea typeface="Times New Roman" panose="02020603050405020304" pitchFamily="18" charset="0"/>
            </a:endParaRPr>
          </a:p>
        </p:txBody>
      </p:sp>
      <p:sp>
        <p:nvSpPr>
          <p:cNvPr id="25604" name="Rectangle 3"/>
          <p:cNvSpPr>
            <a:spLocks noGrp="1"/>
          </p:cNvSpPr>
          <p:nvPr>
            <p:ph idx="1"/>
          </p:nvPr>
        </p:nvSpPr>
        <p:spPr>
          <a:xfrm>
            <a:off x="457200" y="1428750"/>
            <a:ext cx="8229600" cy="4411663"/>
          </a:xfrm>
          <a:ln/>
        </p:spPr>
        <p:txBody>
          <a:bodyPr vert="horz" wrap="square" lIns="91440" tIns="45720" rIns="91440" bIns="45720" anchor="t"/>
          <a:p>
            <a:pPr eaLnBrk="1" hangingPunct="1">
              <a:lnSpc>
                <a:spcPct val="90000"/>
              </a:lnSpc>
            </a:pPr>
            <a:r>
              <a:rPr lang="zh-CN" altLang="en-US" sz="2800" dirty="0"/>
              <a:t>概念</a:t>
            </a:r>
            <a:endParaRPr lang="zh-CN" altLang="en-US" sz="2800" dirty="0"/>
          </a:p>
          <a:p>
            <a:pPr lvl="1" eaLnBrk="1" hangingPunct="1">
              <a:lnSpc>
                <a:spcPct val="90000"/>
              </a:lnSpc>
            </a:pPr>
            <a:r>
              <a:rPr lang="zh-CN" altLang="en-US" sz="2400" dirty="0"/>
              <a:t>指令字长度（一个指令字包含二进制代码的位数）</a:t>
            </a:r>
            <a:endParaRPr lang="zh-CN" altLang="en-US" sz="2400" dirty="0"/>
          </a:p>
          <a:p>
            <a:pPr lvl="1" eaLnBrk="1" hangingPunct="1">
              <a:lnSpc>
                <a:spcPct val="90000"/>
              </a:lnSpc>
            </a:pPr>
            <a:r>
              <a:rPr lang="zh-CN" altLang="en-US" sz="2400" dirty="0"/>
              <a:t>机器字长：计算机能直接处理的二进制数据的位数</a:t>
            </a:r>
            <a:endParaRPr lang="zh-CN" altLang="en-US" sz="2400" dirty="0"/>
          </a:p>
          <a:p>
            <a:pPr lvl="1" eaLnBrk="1" hangingPunct="1">
              <a:lnSpc>
                <a:spcPct val="90000"/>
              </a:lnSpc>
            </a:pPr>
            <a:r>
              <a:rPr lang="zh-CN" altLang="en-US" sz="2400" dirty="0"/>
              <a:t>单字长指令</a:t>
            </a:r>
            <a:endParaRPr lang="zh-CN" altLang="en-US" sz="2400" dirty="0"/>
          </a:p>
          <a:p>
            <a:pPr lvl="1" eaLnBrk="1" hangingPunct="1">
              <a:lnSpc>
                <a:spcPct val="90000"/>
              </a:lnSpc>
            </a:pPr>
            <a:r>
              <a:rPr lang="zh-CN" altLang="en-US" sz="2400" dirty="0"/>
              <a:t>半字长指令</a:t>
            </a:r>
            <a:endParaRPr lang="zh-CN" altLang="en-US" sz="2400" dirty="0"/>
          </a:p>
          <a:p>
            <a:pPr lvl="1" eaLnBrk="1" hangingPunct="1">
              <a:lnSpc>
                <a:spcPct val="90000"/>
              </a:lnSpc>
            </a:pPr>
            <a:r>
              <a:rPr lang="zh-CN" altLang="en-US" sz="2400" dirty="0"/>
              <a:t>双字长指令</a:t>
            </a:r>
            <a:endParaRPr lang="en-US" altLang="zh-CN" sz="2400" dirty="0"/>
          </a:p>
          <a:p>
            <a:pPr lvl="1" eaLnBrk="1" hangingPunct="1">
              <a:lnSpc>
                <a:spcPct val="90000"/>
              </a:lnSpc>
            </a:pPr>
            <a:endParaRPr lang="zh-CN" altLang="en-US" sz="2400" dirty="0"/>
          </a:p>
          <a:p>
            <a:pPr eaLnBrk="1" hangingPunct="1">
              <a:lnSpc>
                <a:spcPct val="90000"/>
              </a:lnSpc>
            </a:pPr>
            <a:r>
              <a:rPr lang="zh-CN" altLang="en-US" sz="2800" b="1" i="1" dirty="0"/>
              <a:t>多字长指令</a:t>
            </a:r>
            <a:r>
              <a:rPr lang="zh-CN" altLang="en-US" sz="2800" dirty="0"/>
              <a:t>的优缺点</a:t>
            </a:r>
            <a:endParaRPr lang="zh-CN" altLang="en-US" sz="2800" dirty="0"/>
          </a:p>
          <a:p>
            <a:pPr lvl="1" eaLnBrk="1" hangingPunct="1">
              <a:lnSpc>
                <a:spcPct val="90000"/>
              </a:lnSpc>
            </a:pPr>
            <a:r>
              <a:rPr lang="zh-CN" altLang="en-US" sz="2400" dirty="0">
                <a:solidFill>
                  <a:srgbClr val="3333FF"/>
                </a:solidFill>
              </a:rPr>
              <a:t>优点</a:t>
            </a:r>
            <a:r>
              <a:rPr lang="zh-CN" altLang="en-US" sz="2400" dirty="0"/>
              <a:t>提供足够的地址位来解决访问内存任何单元的寻址问题 ；</a:t>
            </a:r>
            <a:endParaRPr lang="zh-CN" altLang="en-US" sz="2400" dirty="0"/>
          </a:p>
          <a:p>
            <a:pPr lvl="1" eaLnBrk="1" hangingPunct="1">
              <a:lnSpc>
                <a:spcPct val="90000"/>
              </a:lnSpc>
            </a:pPr>
            <a:r>
              <a:rPr lang="zh-CN" altLang="en-US" sz="2400" dirty="0">
                <a:solidFill>
                  <a:srgbClr val="3333FF"/>
                </a:solidFill>
              </a:rPr>
              <a:t>缺点</a:t>
            </a:r>
            <a:r>
              <a:rPr lang="zh-CN" altLang="en-US" sz="2400" dirty="0"/>
              <a:t>必须两次或多次访问内存以取出一整条指令，降低了</a:t>
            </a:r>
            <a:r>
              <a:rPr lang="en-US" altLang="zh-CN" sz="2400" dirty="0"/>
              <a:t>CPU</a:t>
            </a:r>
            <a:r>
              <a:rPr lang="zh-CN" altLang="en-US" sz="2400" dirty="0"/>
              <a:t>的运算速度，又占用了更多的存储空间。</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6627" name="Rectangle 2"/>
          <p:cNvSpPr>
            <a:spLocks noGrp="1"/>
          </p:cNvSpPr>
          <p:nvPr>
            <p:ph type="title"/>
          </p:nvPr>
        </p:nvSpPr>
        <p:spPr>
          <a:xfrm>
            <a:off x="457200" y="223838"/>
            <a:ext cx="7543800" cy="990600"/>
          </a:xfrm>
          <a:ln/>
        </p:spPr>
        <p:txBody>
          <a:bodyPr vert="horz" wrap="square" lIns="91440" tIns="45720" rIns="91440" bIns="45720" anchor="b"/>
          <a:p>
            <a:pPr eaLnBrk="1" hangingPunct="1"/>
            <a:r>
              <a:rPr lang="zh-CN" altLang="en-US" sz="3500" dirty="0">
                <a:latin typeface="宋体" panose="02010600030101010101" pitchFamily="2" charset="-122"/>
                <a:cs typeface="Times New Roman" panose="02020603050405020304" pitchFamily="18" charset="0"/>
              </a:rPr>
              <a:t>三</a:t>
            </a:r>
            <a:r>
              <a:rPr lang="zh-CN" altLang="en-US" sz="3500" dirty="0">
                <a:latin typeface="宋体" panose="02010600030101010101" pitchFamily="2" charset="-122"/>
              </a:rPr>
              <a:t>、指令长度</a:t>
            </a:r>
            <a:endParaRPr lang="zh-CN" altLang="en-US" sz="3500" dirty="0">
              <a:latin typeface="宋体" panose="02010600030101010101" pitchFamily="2" charset="-122"/>
              <a:ea typeface="Times New Roman" panose="02020603050405020304" pitchFamily="18" charset="0"/>
            </a:endParaRPr>
          </a:p>
        </p:txBody>
      </p:sp>
      <p:sp>
        <p:nvSpPr>
          <p:cNvPr id="26628" name="Rectangle 3"/>
          <p:cNvSpPr>
            <a:spLocks noGrp="1"/>
          </p:cNvSpPr>
          <p:nvPr>
            <p:ph idx="1"/>
          </p:nvPr>
        </p:nvSpPr>
        <p:spPr>
          <a:xfrm>
            <a:off x="457200" y="1428750"/>
            <a:ext cx="8229600" cy="4411663"/>
          </a:xfrm>
          <a:ln/>
        </p:spPr>
        <p:txBody>
          <a:bodyPr vert="horz" wrap="square" lIns="91440" tIns="45720" rIns="91440" bIns="45720" anchor="t"/>
          <a:p>
            <a:pPr eaLnBrk="1" hangingPunct="1">
              <a:spcBef>
                <a:spcPts val="1800"/>
              </a:spcBef>
            </a:pPr>
            <a:r>
              <a:rPr lang="zh-CN" altLang="en-US" sz="2800" dirty="0"/>
              <a:t>指令系统中指令采用</a:t>
            </a:r>
            <a:r>
              <a:rPr lang="zh-CN" altLang="en-US" sz="2800" b="1" i="1" dirty="0"/>
              <a:t>等长指令</a:t>
            </a:r>
            <a:r>
              <a:rPr lang="zh-CN" altLang="en-US" sz="2800" dirty="0"/>
              <a:t>的优点：各种指令字长度是相等的</a:t>
            </a:r>
            <a:endParaRPr lang="en-US" altLang="zh-CN" sz="2800" dirty="0"/>
          </a:p>
          <a:p>
            <a:pPr lvl="1" eaLnBrk="1" hangingPunct="1">
              <a:spcBef>
                <a:spcPts val="1800"/>
              </a:spcBef>
            </a:pPr>
            <a:r>
              <a:rPr lang="zh-CN" altLang="en-US" sz="2400" u="sng" dirty="0"/>
              <a:t>指令字结构简单，且指令字长度是不变的</a:t>
            </a:r>
            <a:r>
              <a:rPr lang="zh-CN" altLang="en-US" sz="2400" dirty="0"/>
              <a:t> </a:t>
            </a:r>
            <a:endParaRPr lang="en-US" altLang="zh-CN" sz="2400" dirty="0"/>
          </a:p>
          <a:p>
            <a:pPr lvl="1" eaLnBrk="1" hangingPunct="1">
              <a:spcBef>
                <a:spcPts val="1800"/>
              </a:spcBef>
            </a:pPr>
            <a:endParaRPr lang="zh-CN" altLang="en-US" sz="2400" dirty="0"/>
          </a:p>
          <a:p>
            <a:pPr eaLnBrk="1" hangingPunct="1"/>
            <a:r>
              <a:rPr lang="zh-CN" altLang="en-US" sz="2800" dirty="0"/>
              <a:t>采用</a:t>
            </a:r>
            <a:r>
              <a:rPr lang="zh-CN" altLang="en-US" sz="2800" b="1" i="1" dirty="0"/>
              <a:t>非等长指令</a:t>
            </a:r>
            <a:r>
              <a:rPr lang="zh-CN" altLang="en-US" sz="2800" dirty="0"/>
              <a:t>的的优点：各种指令字长度随指令功能而异</a:t>
            </a:r>
            <a:endParaRPr lang="en-US" altLang="zh-CN" sz="2800" dirty="0"/>
          </a:p>
          <a:p>
            <a:pPr lvl="1" eaLnBrk="1" hangingPunct="1"/>
            <a:r>
              <a:rPr lang="zh-CN" altLang="en-US" sz="2400" u="sng" dirty="0"/>
              <a:t>结构灵活，能充分利用指令长度，但指令的控制较复杂</a:t>
            </a:r>
            <a:r>
              <a:rPr lang="zh-CN" altLang="en-US"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7651"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zh-CN" altLang="en-US" sz="3500" dirty="0"/>
              <a:t>四、指令助记符</a:t>
            </a:r>
            <a:endParaRPr lang="zh-CN" altLang="en-US" sz="3500" dirty="0"/>
          </a:p>
        </p:txBody>
      </p:sp>
      <p:sp>
        <p:nvSpPr>
          <p:cNvPr id="27652" name="Rectangle 3"/>
          <p:cNvSpPr>
            <a:spLocks noGrp="1"/>
          </p:cNvSpPr>
          <p:nvPr>
            <p:ph idx="1"/>
          </p:nvPr>
        </p:nvSpPr>
        <p:spPr>
          <a:ln/>
        </p:spPr>
        <p:txBody>
          <a:bodyPr vert="horz" wrap="square" lIns="91440" tIns="45720" rIns="91440" bIns="45720" anchor="t"/>
          <a:p>
            <a:pPr eaLnBrk="1" hangingPunct="1"/>
            <a:r>
              <a:rPr lang="zh-CN" altLang="en-US" sz="2800" dirty="0"/>
              <a:t>由于硬件只能识别</a:t>
            </a:r>
            <a:r>
              <a:rPr lang="en-US" altLang="zh-CN" sz="2800" dirty="0"/>
              <a:t>1</a:t>
            </a:r>
            <a:r>
              <a:rPr lang="zh-CN" altLang="en-US" sz="2800" dirty="0"/>
              <a:t>和</a:t>
            </a:r>
            <a:r>
              <a:rPr lang="en-US" altLang="zh-CN" sz="2800" dirty="0"/>
              <a:t>0</a:t>
            </a:r>
            <a:r>
              <a:rPr lang="zh-CN" altLang="en-US" sz="2800" dirty="0"/>
              <a:t>，所以采用二进制操作码是必要的，但是我们用二进制来书写程序却非常麻烦。</a:t>
            </a:r>
            <a:endParaRPr lang="zh-CN" altLang="en-US" sz="2800" dirty="0"/>
          </a:p>
          <a:p>
            <a:pPr eaLnBrk="1" hangingPunct="1"/>
            <a:r>
              <a:rPr lang="zh-CN" altLang="en-US" sz="2800" dirty="0"/>
              <a:t>为了便于书写和阅读程序，每条指令通常用</a:t>
            </a:r>
            <a:r>
              <a:rPr lang="en-US" altLang="zh-CN" sz="2800" dirty="0"/>
              <a:t>3</a:t>
            </a:r>
            <a:r>
              <a:rPr lang="zh-CN" altLang="en-US" sz="2800" dirty="0"/>
              <a:t>个或</a:t>
            </a:r>
            <a:r>
              <a:rPr lang="en-US" altLang="zh-CN" sz="2800" dirty="0"/>
              <a:t>4</a:t>
            </a:r>
            <a:r>
              <a:rPr lang="zh-CN" altLang="en-US" sz="2800" dirty="0"/>
              <a:t>个英文缩写字母来表示。这种缩写码叫做指令助记符</a:t>
            </a:r>
            <a:endParaRPr lang="zh-CN" altLang="en-US" sz="2800" dirty="0"/>
          </a:p>
          <a:p>
            <a:pPr lvl="1" eaLnBrk="1" hangingPunct="1">
              <a:buFont typeface="Wingdings" panose="05000000000000000000" pitchFamily="2" charset="2"/>
              <a:buChar char="Ø"/>
            </a:pPr>
            <a:r>
              <a:rPr lang="zh-CN" altLang="en-US" sz="2200" dirty="0"/>
              <a:t>用</a:t>
            </a:r>
            <a:r>
              <a:rPr lang="en-US" altLang="zh-CN" sz="2200" dirty="0"/>
              <a:t>3</a:t>
            </a:r>
            <a:r>
              <a:rPr lang="zh-CN" altLang="en-US" sz="2200" dirty="0"/>
              <a:t>～</a:t>
            </a:r>
            <a:r>
              <a:rPr lang="en-US" altLang="zh-CN" sz="2200" dirty="0"/>
              <a:t>4</a:t>
            </a:r>
            <a:r>
              <a:rPr lang="zh-CN" altLang="en-US" sz="2200" dirty="0"/>
              <a:t>个英文字母来表示操作码，一般为英文缩写</a:t>
            </a:r>
            <a:endParaRPr lang="zh-CN" altLang="en-US" sz="2200" dirty="0"/>
          </a:p>
          <a:p>
            <a:pPr lvl="1" eaLnBrk="1" hangingPunct="1">
              <a:buFont typeface="Wingdings" panose="05000000000000000000" pitchFamily="2" charset="2"/>
              <a:buChar char="Ø"/>
            </a:pPr>
            <a:r>
              <a:rPr lang="zh-CN" altLang="en-US" sz="2200" dirty="0"/>
              <a:t>不同的计算机系统，规定不一样</a:t>
            </a:r>
            <a:endParaRPr lang="zh-CN" altLang="en-US" sz="2200" dirty="0"/>
          </a:p>
          <a:p>
            <a:pPr lvl="1" eaLnBrk="1" hangingPunct="1">
              <a:buFont typeface="Wingdings" panose="05000000000000000000" pitchFamily="2" charset="2"/>
              <a:buChar char="Ø"/>
            </a:pPr>
            <a:r>
              <a:rPr lang="zh-CN" altLang="en-US" sz="2200" dirty="0"/>
              <a:t>必须用汇编语言翻译成二进制代码</a:t>
            </a:r>
            <a:endParaRPr lang="zh-CN" alt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8675" name="Rectangle 2"/>
          <p:cNvSpPr>
            <a:spLocks noGrp="1"/>
          </p:cNvSpPr>
          <p:nvPr>
            <p:ph type="title"/>
          </p:nvPr>
        </p:nvSpPr>
        <p:spPr>
          <a:ln/>
        </p:spPr>
        <p:txBody>
          <a:bodyPr vert="horz" wrap="square" lIns="91440" tIns="45720" rIns="91440" bIns="45720" anchor="b"/>
          <a:p>
            <a:pPr eaLnBrk="1" hangingPunct="1"/>
            <a:r>
              <a:rPr lang="zh-CN" altLang="en-US" sz="3500" dirty="0"/>
              <a:t>五、指令格式举例</a:t>
            </a:r>
            <a:endParaRPr lang="zh-CN" altLang="en-US" sz="3500" dirty="0"/>
          </a:p>
        </p:txBody>
      </p:sp>
      <p:sp>
        <p:nvSpPr>
          <p:cNvPr id="28676" name="Rectangle 3"/>
          <p:cNvSpPr>
            <a:spLocks noGrp="1"/>
          </p:cNvSpPr>
          <p:nvPr>
            <p:ph idx="1"/>
          </p:nvPr>
        </p:nvSpPr>
        <p:spPr>
          <a:ln/>
        </p:spPr>
        <p:txBody>
          <a:bodyPr vert="horz" wrap="square" lIns="91440" tIns="45720" rIns="91440" bIns="45720" anchor="t"/>
          <a:p>
            <a:pPr eaLnBrk="1" hangingPunct="1"/>
            <a:r>
              <a:rPr lang="en-US" altLang="zh-CN" sz="2600" dirty="0"/>
              <a:t>8</a:t>
            </a:r>
            <a:r>
              <a:rPr lang="zh-CN" altLang="en-US" sz="2600" dirty="0"/>
              <a:t>位微型计算机的指令格式</a:t>
            </a:r>
            <a:endParaRPr lang="zh-CN" altLang="en-US" sz="2600" dirty="0"/>
          </a:p>
          <a:p>
            <a:pPr lvl="1" eaLnBrk="1" hangingPunct="1"/>
            <a:r>
              <a:rPr lang="zh-CN" altLang="en-US" sz="2400" dirty="0"/>
              <a:t>如</a:t>
            </a:r>
            <a:r>
              <a:rPr lang="en-US" altLang="zh-CN" sz="2400" dirty="0"/>
              <a:t>8088</a:t>
            </a:r>
            <a:r>
              <a:rPr lang="zh-CN" altLang="en-US" sz="2400" dirty="0"/>
              <a:t>，字长</a:t>
            </a:r>
            <a:r>
              <a:rPr lang="en-US" altLang="zh-CN" sz="2400" dirty="0"/>
              <a:t>8</a:t>
            </a:r>
            <a:r>
              <a:rPr lang="zh-CN" altLang="en-US" sz="2400" dirty="0"/>
              <a:t>位，指令结构可变</a:t>
            </a:r>
            <a:endParaRPr lang="zh-CN" altLang="en-US" sz="2400" dirty="0"/>
          </a:p>
          <a:p>
            <a:pPr lvl="1" eaLnBrk="1" hangingPunct="1"/>
            <a:r>
              <a:rPr lang="zh-CN" altLang="en-US" sz="2400" dirty="0"/>
              <a:t>包括单字长指令、双字长指令和三字长指令</a:t>
            </a:r>
            <a:endParaRPr lang="zh-CN" altLang="en-US" sz="2400" dirty="0"/>
          </a:p>
          <a:p>
            <a:pPr lvl="1" eaLnBrk="1" hangingPunct="1"/>
            <a:r>
              <a:rPr lang="zh-CN" altLang="en-US" sz="2400" dirty="0"/>
              <a:t>操作码长度固定</a:t>
            </a:r>
            <a:endParaRPr lang="zh-CN" altLang="en-US" sz="2400" dirty="0"/>
          </a:p>
          <a:p>
            <a:pPr lvl="1" eaLnBrk="1" hangingPunct="1">
              <a:buNone/>
            </a:pPr>
            <a:endParaRPr lang="zh-CN" altLang="en-US" sz="2200" dirty="0"/>
          </a:p>
          <a:p>
            <a:pPr eaLnBrk="1" hangingPunct="1"/>
            <a:endParaRPr lang="en-US" altLang="zh-CN" dirty="0"/>
          </a:p>
        </p:txBody>
      </p:sp>
      <p:pic>
        <p:nvPicPr>
          <p:cNvPr id="28677" name="Picture 5" descr="C:\Users\Wang\AppData\Roaming\Tencent\Users\10891932\QQ\WinTemp\RichOle\3G{T%5}2PJ708Y[2XBKKFYF.jpg"/>
          <p:cNvPicPr>
            <a:picLocks noChangeAspect="1"/>
          </p:cNvPicPr>
          <p:nvPr/>
        </p:nvPicPr>
        <p:blipFill>
          <a:blip r:embed="rId1"/>
          <a:stretch>
            <a:fillRect/>
          </a:stretch>
        </p:blipFill>
        <p:spPr>
          <a:xfrm>
            <a:off x="857250" y="3533775"/>
            <a:ext cx="7286625" cy="2824163"/>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9699" name="Rectangle 2"/>
          <p:cNvSpPr>
            <a:spLocks noGrp="1"/>
          </p:cNvSpPr>
          <p:nvPr>
            <p:ph type="title"/>
          </p:nvPr>
        </p:nvSpPr>
        <p:spPr>
          <a:ln/>
        </p:spPr>
        <p:txBody>
          <a:bodyPr vert="horz" wrap="square" lIns="91440" tIns="45720" rIns="91440" bIns="45720" anchor="b"/>
          <a:p>
            <a:pPr eaLnBrk="1" hangingPunct="1"/>
            <a:r>
              <a:rPr lang="zh-CN" altLang="en-US" sz="3500" dirty="0"/>
              <a:t>五、指令格式举例</a:t>
            </a:r>
            <a:endParaRPr lang="zh-CN" altLang="en-US" sz="3500" dirty="0"/>
          </a:p>
        </p:txBody>
      </p:sp>
      <p:sp>
        <p:nvSpPr>
          <p:cNvPr id="29700" name="Rectangle 3"/>
          <p:cNvSpPr>
            <a:spLocks noGrp="1"/>
          </p:cNvSpPr>
          <p:nvPr>
            <p:ph idx="1"/>
          </p:nvPr>
        </p:nvSpPr>
        <p:spPr>
          <a:ln/>
        </p:spPr>
        <p:txBody>
          <a:bodyPr vert="horz" wrap="square" lIns="91440" tIns="45720" rIns="91440" bIns="45720" anchor="t"/>
          <a:p>
            <a:pPr eaLnBrk="1" hangingPunct="1"/>
            <a:r>
              <a:rPr lang="en-US" altLang="zh-CN" sz="2600" dirty="0"/>
              <a:t>MIPS4000</a:t>
            </a:r>
            <a:r>
              <a:rPr lang="zh-CN" altLang="en-US" sz="2600" dirty="0"/>
              <a:t>指令格式</a:t>
            </a:r>
            <a:endParaRPr lang="zh-CN" altLang="en-US" sz="2600" dirty="0"/>
          </a:p>
          <a:p>
            <a:pPr lvl="1" eaLnBrk="1" hangingPunct="1"/>
            <a:r>
              <a:rPr lang="zh-CN" altLang="en-US" sz="2400" dirty="0"/>
              <a:t>字长</a:t>
            </a:r>
            <a:r>
              <a:rPr lang="en-US" altLang="zh-CN" sz="2400" dirty="0"/>
              <a:t>32</a:t>
            </a:r>
            <a:r>
              <a:rPr lang="zh-CN" altLang="en-US" sz="2400" dirty="0"/>
              <a:t>位</a:t>
            </a:r>
            <a:endParaRPr lang="zh-CN" altLang="en-US" sz="2400" dirty="0"/>
          </a:p>
          <a:p>
            <a:pPr lvl="1" eaLnBrk="1" hangingPunct="1"/>
            <a:r>
              <a:rPr lang="zh-CN" altLang="en-US" sz="2400" dirty="0"/>
              <a:t>单字长指令</a:t>
            </a:r>
            <a:endParaRPr lang="zh-CN" altLang="en-US" sz="2400" dirty="0"/>
          </a:p>
          <a:p>
            <a:pPr lvl="1" eaLnBrk="1" hangingPunct="1"/>
            <a:r>
              <a:rPr lang="zh-CN" altLang="en-US" sz="2400" dirty="0"/>
              <a:t>操作码字段固定</a:t>
            </a:r>
            <a:endParaRPr lang="zh-CN" altLang="en-US" sz="2400" dirty="0"/>
          </a:p>
          <a:p>
            <a:pPr eaLnBrk="1" hangingPunct="1"/>
            <a:endParaRPr lang="en-US" altLang="zh-CN" dirty="0"/>
          </a:p>
        </p:txBody>
      </p:sp>
      <p:pic>
        <p:nvPicPr>
          <p:cNvPr id="29701" name="Picture 2" descr="C:\Users\Wang\Desktop\5.png"/>
          <p:cNvPicPr>
            <a:picLocks noChangeAspect="1"/>
          </p:cNvPicPr>
          <p:nvPr/>
        </p:nvPicPr>
        <p:blipFill>
          <a:blip r:embed="rId1"/>
          <a:stretch>
            <a:fillRect/>
          </a:stretch>
        </p:blipFill>
        <p:spPr>
          <a:xfrm>
            <a:off x="500063" y="3679825"/>
            <a:ext cx="7958137" cy="2392363"/>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30723" name="Picture 2" descr="H:\授课课程\计算机组成原理\电子教材\白中英《计算机组成原理》第五版附带光盘\电子教案PPT\chp4.files\4.2.5-2.jpg"/>
          <p:cNvPicPr>
            <a:picLocks noChangeAspect="1"/>
          </p:cNvPicPr>
          <p:nvPr/>
        </p:nvPicPr>
        <p:blipFill>
          <a:blip r:embed="rId1"/>
          <a:stretch>
            <a:fillRect/>
          </a:stretch>
        </p:blipFill>
        <p:spPr>
          <a:xfrm>
            <a:off x="357188" y="71438"/>
            <a:ext cx="8566150" cy="675005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1747" name="Rectangle 2"/>
          <p:cNvSpPr>
            <a:spLocks noGrp="1"/>
          </p:cNvSpPr>
          <p:nvPr>
            <p:ph type="title"/>
          </p:nvPr>
        </p:nvSpPr>
        <p:spPr>
          <a:ln/>
        </p:spPr>
        <p:txBody>
          <a:bodyPr vert="horz" wrap="square" lIns="91440" tIns="45720" rIns="91440" bIns="45720" anchor="b"/>
          <a:p>
            <a:pPr eaLnBrk="1" hangingPunct="1"/>
            <a:r>
              <a:rPr lang="en-US" altLang="zh-CN" dirty="0"/>
              <a:t>Pentium</a:t>
            </a:r>
            <a:r>
              <a:rPr lang="zh-CN" altLang="en-US" dirty="0"/>
              <a:t>指令格式</a:t>
            </a:r>
            <a:endParaRPr lang="zh-CN" altLang="en-US" dirty="0"/>
          </a:p>
        </p:txBody>
      </p:sp>
      <p:sp>
        <p:nvSpPr>
          <p:cNvPr id="31748" name="Rectangle 3"/>
          <p:cNvSpPr>
            <a:spLocks noGrp="1"/>
          </p:cNvSpPr>
          <p:nvPr>
            <p:ph idx="1"/>
          </p:nvPr>
        </p:nvSpPr>
        <p:spPr>
          <a:xfrm>
            <a:off x="395288" y="1628775"/>
            <a:ext cx="7848600" cy="4648200"/>
          </a:xfrm>
          <a:ln/>
        </p:spPr>
        <p:txBody>
          <a:bodyPr vert="horz" wrap="square" lIns="91440" tIns="45720" rIns="91440" bIns="45720" anchor="t"/>
          <a:p>
            <a:pPr eaLnBrk="1" hangingPunct="1"/>
            <a:r>
              <a:rPr lang="zh-CN" altLang="en-US" sz="2100" dirty="0"/>
              <a:t>指令长度可变，最短</a:t>
            </a:r>
            <a:r>
              <a:rPr lang="en-US" altLang="zh-CN" sz="2100" dirty="0"/>
              <a:t>1</a:t>
            </a:r>
            <a:r>
              <a:rPr lang="zh-CN" altLang="en-US" sz="2100" dirty="0"/>
              <a:t>个字节，最长</a:t>
            </a:r>
            <a:r>
              <a:rPr lang="en-US" altLang="zh-CN" sz="2100" dirty="0"/>
              <a:t>12</a:t>
            </a:r>
            <a:r>
              <a:rPr lang="zh-CN" altLang="en-US" sz="2100" dirty="0"/>
              <a:t>个字节，典型的</a:t>
            </a:r>
            <a:r>
              <a:rPr lang="en-US" altLang="zh-CN" sz="2100" dirty="0"/>
              <a:t>CISC</a:t>
            </a:r>
            <a:r>
              <a:rPr lang="zh-CN" altLang="en-US" sz="2100" dirty="0"/>
              <a:t>指令系统</a:t>
            </a:r>
            <a:endParaRPr lang="zh-CN" altLang="en-US" sz="2100" dirty="0"/>
          </a:p>
          <a:p>
            <a:pPr eaLnBrk="1" hangingPunct="1"/>
            <a:r>
              <a:rPr lang="zh-CN" altLang="en-US" sz="2100" dirty="0"/>
              <a:t>由可选前缀（</a:t>
            </a:r>
            <a:r>
              <a:rPr lang="en-US" altLang="zh-CN" sz="2100" dirty="0"/>
              <a:t>0~4</a:t>
            </a:r>
            <a:r>
              <a:rPr lang="zh-CN" altLang="en-US" sz="2100" dirty="0"/>
              <a:t>）、操作码（</a:t>
            </a:r>
            <a:r>
              <a:rPr lang="en-US" altLang="zh-CN" sz="2100" dirty="0"/>
              <a:t>1~2</a:t>
            </a:r>
            <a:r>
              <a:rPr lang="zh-CN" altLang="en-US" sz="2100" dirty="0"/>
              <a:t>）、</a:t>
            </a:r>
            <a:r>
              <a:rPr lang="zh-CN" altLang="en-US" sz="2100" u="sng" dirty="0"/>
              <a:t>一个由</a:t>
            </a:r>
            <a:r>
              <a:rPr lang="en-US" altLang="zh-CN" sz="2100" u="sng" dirty="0"/>
              <a:t>mod-R/M</a:t>
            </a:r>
            <a:r>
              <a:rPr lang="zh-CN" altLang="en-US" sz="2100" u="sng" dirty="0"/>
              <a:t>字节和一个</a:t>
            </a:r>
            <a:r>
              <a:rPr lang="en-US" altLang="zh-CN" sz="2100" u="sng" dirty="0"/>
              <a:t>SIB</a:t>
            </a:r>
            <a:r>
              <a:rPr lang="zh-CN" altLang="en-US" sz="2100" u="sng" dirty="0"/>
              <a:t>（</a:t>
            </a:r>
            <a:r>
              <a:rPr lang="en-US" altLang="zh-CN" sz="2100" u="sng" dirty="0"/>
              <a:t>Scale Index Base</a:t>
            </a:r>
            <a:r>
              <a:rPr lang="zh-CN" altLang="en-US" sz="2100" u="sng" dirty="0"/>
              <a:t>）比例变址字节组成的地址指定器</a:t>
            </a:r>
            <a:r>
              <a:rPr lang="zh-CN" altLang="en-US" sz="2100" dirty="0"/>
              <a:t>、一个可选的位移量（</a:t>
            </a:r>
            <a:r>
              <a:rPr lang="en-US" altLang="zh-CN" sz="2100" dirty="0"/>
              <a:t>0~4</a:t>
            </a:r>
            <a:r>
              <a:rPr lang="zh-CN" altLang="en-US" sz="2100" dirty="0"/>
              <a:t>）和一个可选的立即数字段（</a:t>
            </a:r>
            <a:r>
              <a:rPr lang="en-US" altLang="zh-CN" sz="2100" dirty="0"/>
              <a:t>0~4</a:t>
            </a:r>
            <a:r>
              <a:rPr lang="zh-CN" altLang="en-US" sz="2100" dirty="0"/>
              <a:t>）构成。</a:t>
            </a:r>
            <a:endParaRPr lang="zh-CN" altLang="en-US" sz="2100" dirty="0"/>
          </a:p>
        </p:txBody>
      </p:sp>
      <p:grpSp>
        <p:nvGrpSpPr>
          <p:cNvPr id="31749" name="Group 4"/>
          <p:cNvGrpSpPr/>
          <p:nvPr/>
        </p:nvGrpSpPr>
        <p:grpSpPr>
          <a:xfrm>
            <a:off x="827088" y="4221163"/>
            <a:ext cx="7315200" cy="466725"/>
            <a:chOff x="768" y="1632"/>
            <a:chExt cx="4608" cy="294"/>
          </a:xfrm>
        </p:grpSpPr>
        <p:sp>
          <p:nvSpPr>
            <p:cNvPr id="31760" name="Text Box 5"/>
            <p:cNvSpPr txBox="1"/>
            <p:nvPr/>
          </p:nvSpPr>
          <p:spPr>
            <a:xfrm>
              <a:off x="768" y="1632"/>
              <a:ext cx="4608" cy="294"/>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sz="2400" dirty="0">
                  <a:latin typeface="Times New Roman" panose="02020603050405020304" pitchFamily="18" charset="0"/>
                </a:rPr>
                <a:t>指令前缀   段取代     操作数长度取代     地址长度取代</a:t>
              </a:r>
              <a:endParaRPr lang="zh-CN" altLang="en-US" sz="2400" dirty="0">
                <a:latin typeface="Times New Roman" panose="02020603050405020304" pitchFamily="18" charset="0"/>
              </a:endParaRPr>
            </a:p>
          </p:txBody>
        </p:sp>
        <p:sp>
          <p:nvSpPr>
            <p:cNvPr id="31761" name="Line 6"/>
            <p:cNvSpPr/>
            <p:nvPr/>
          </p:nvSpPr>
          <p:spPr>
            <a:xfrm>
              <a:off x="1632" y="1632"/>
              <a:ext cx="0" cy="288"/>
            </a:xfrm>
            <a:prstGeom prst="line">
              <a:avLst/>
            </a:prstGeom>
            <a:ln w="9525" cap="flat" cmpd="sng">
              <a:solidFill>
                <a:schemeClr val="tx1"/>
              </a:solidFill>
              <a:prstDash val="solid"/>
              <a:miter/>
              <a:headEnd type="none" w="med" len="med"/>
              <a:tailEnd type="none" w="med" len="med"/>
            </a:ln>
          </p:spPr>
        </p:sp>
        <p:sp>
          <p:nvSpPr>
            <p:cNvPr id="31762" name="Line 7"/>
            <p:cNvSpPr/>
            <p:nvPr/>
          </p:nvSpPr>
          <p:spPr>
            <a:xfrm>
              <a:off x="2400" y="1632"/>
              <a:ext cx="0" cy="288"/>
            </a:xfrm>
            <a:prstGeom prst="line">
              <a:avLst/>
            </a:prstGeom>
            <a:ln w="9525" cap="flat" cmpd="sng">
              <a:solidFill>
                <a:schemeClr val="tx1"/>
              </a:solidFill>
              <a:prstDash val="solid"/>
              <a:miter/>
              <a:headEnd type="none" w="med" len="med"/>
              <a:tailEnd type="none" w="med" len="med"/>
            </a:ln>
          </p:spPr>
        </p:sp>
        <p:sp>
          <p:nvSpPr>
            <p:cNvPr id="31763" name="Line 8"/>
            <p:cNvSpPr/>
            <p:nvPr/>
          </p:nvSpPr>
          <p:spPr>
            <a:xfrm>
              <a:off x="4032" y="1632"/>
              <a:ext cx="0" cy="288"/>
            </a:xfrm>
            <a:prstGeom prst="line">
              <a:avLst/>
            </a:prstGeom>
            <a:ln w="9525" cap="flat" cmpd="sng">
              <a:solidFill>
                <a:schemeClr val="tx1"/>
              </a:solidFill>
              <a:prstDash val="solid"/>
              <a:miter/>
              <a:headEnd type="none" w="med" len="med"/>
              <a:tailEnd type="none" w="med" len="med"/>
            </a:ln>
          </p:spPr>
        </p:sp>
      </p:grpSp>
      <p:grpSp>
        <p:nvGrpSpPr>
          <p:cNvPr id="31750" name="Group 9"/>
          <p:cNvGrpSpPr/>
          <p:nvPr/>
        </p:nvGrpSpPr>
        <p:grpSpPr>
          <a:xfrm>
            <a:off x="827088" y="4800600"/>
            <a:ext cx="7620000" cy="466725"/>
            <a:chOff x="720" y="2448"/>
            <a:chExt cx="4800" cy="294"/>
          </a:xfrm>
        </p:grpSpPr>
        <p:sp>
          <p:nvSpPr>
            <p:cNvPr id="31751" name="Text Box 10"/>
            <p:cNvSpPr txBox="1"/>
            <p:nvPr/>
          </p:nvSpPr>
          <p:spPr>
            <a:xfrm>
              <a:off x="720" y="2448"/>
              <a:ext cx="4800" cy="294"/>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sz="2400" dirty="0">
                  <a:latin typeface="Times New Roman" panose="02020603050405020304" pitchFamily="18" charset="0"/>
                </a:rPr>
                <a:t>操作码   </a:t>
              </a:r>
              <a:r>
                <a:rPr lang="en-US" altLang="zh-CN" sz="2400" dirty="0">
                  <a:latin typeface="Times New Roman" panose="02020603050405020304" pitchFamily="18" charset="0"/>
                </a:rPr>
                <a:t>Mod Reg</a:t>
              </a:r>
              <a:r>
                <a:rPr lang="zh-CN" altLang="en-US" sz="2400" dirty="0">
                  <a:latin typeface="Times New Roman" panose="02020603050405020304" pitchFamily="18" charset="0"/>
                </a:rPr>
                <a:t>或操作码  </a:t>
              </a:r>
              <a:r>
                <a:rPr lang="en-US" altLang="zh-CN" sz="2400" dirty="0">
                  <a:latin typeface="Times New Roman" panose="02020603050405020304" pitchFamily="18" charset="0"/>
                </a:rPr>
                <a:t>R/M S  I  B </a:t>
              </a:r>
              <a:r>
                <a:rPr lang="zh-CN" altLang="en-US" sz="2400" dirty="0">
                  <a:latin typeface="Times New Roman" panose="02020603050405020304" pitchFamily="18" charset="0"/>
                </a:rPr>
                <a:t>位移量 立即数</a:t>
              </a:r>
              <a:endParaRPr lang="zh-CN" altLang="en-US" sz="2400" dirty="0">
                <a:latin typeface="Times New Roman" panose="02020603050405020304" pitchFamily="18" charset="0"/>
              </a:endParaRPr>
            </a:p>
          </p:txBody>
        </p:sp>
        <p:sp>
          <p:nvSpPr>
            <p:cNvPr id="31752" name="Line 11"/>
            <p:cNvSpPr/>
            <p:nvPr/>
          </p:nvSpPr>
          <p:spPr>
            <a:xfrm>
              <a:off x="1392" y="2448"/>
              <a:ext cx="0" cy="288"/>
            </a:xfrm>
            <a:prstGeom prst="line">
              <a:avLst/>
            </a:prstGeom>
            <a:ln w="9525" cap="flat" cmpd="sng">
              <a:solidFill>
                <a:schemeClr val="tx1"/>
              </a:solidFill>
              <a:prstDash val="solid"/>
              <a:miter/>
              <a:headEnd type="none" w="med" len="med"/>
              <a:tailEnd type="none" w="med" len="med"/>
            </a:ln>
          </p:spPr>
        </p:sp>
        <p:sp>
          <p:nvSpPr>
            <p:cNvPr id="31753" name="Line 12"/>
            <p:cNvSpPr/>
            <p:nvPr/>
          </p:nvSpPr>
          <p:spPr>
            <a:xfrm>
              <a:off x="1920" y="2448"/>
              <a:ext cx="0" cy="288"/>
            </a:xfrm>
            <a:prstGeom prst="line">
              <a:avLst/>
            </a:prstGeom>
            <a:ln w="9525" cap="flat" cmpd="sng">
              <a:solidFill>
                <a:schemeClr val="tx1"/>
              </a:solidFill>
              <a:prstDash val="solid"/>
              <a:miter/>
              <a:headEnd type="none" w="med" len="med"/>
              <a:tailEnd type="none" w="med" len="med"/>
            </a:ln>
          </p:spPr>
        </p:sp>
        <p:sp>
          <p:nvSpPr>
            <p:cNvPr id="31754" name="Line 13"/>
            <p:cNvSpPr/>
            <p:nvPr/>
          </p:nvSpPr>
          <p:spPr>
            <a:xfrm>
              <a:off x="3024" y="2448"/>
              <a:ext cx="0" cy="288"/>
            </a:xfrm>
            <a:prstGeom prst="line">
              <a:avLst/>
            </a:prstGeom>
            <a:ln w="9525" cap="flat" cmpd="sng">
              <a:solidFill>
                <a:schemeClr val="tx1"/>
              </a:solidFill>
              <a:prstDash val="solid"/>
              <a:miter/>
              <a:headEnd type="none" w="med" len="med"/>
              <a:tailEnd type="none" w="med" len="med"/>
            </a:ln>
          </p:spPr>
        </p:sp>
        <p:sp>
          <p:nvSpPr>
            <p:cNvPr id="31755" name="Line 14"/>
            <p:cNvSpPr/>
            <p:nvPr/>
          </p:nvSpPr>
          <p:spPr>
            <a:xfrm>
              <a:off x="3456" y="2448"/>
              <a:ext cx="0" cy="288"/>
            </a:xfrm>
            <a:prstGeom prst="line">
              <a:avLst/>
            </a:prstGeom>
            <a:ln w="9525" cap="flat" cmpd="sng">
              <a:solidFill>
                <a:schemeClr val="tx1"/>
              </a:solidFill>
              <a:prstDash val="solid"/>
              <a:miter/>
              <a:headEnd type="none" w="med" len="med"/>
              <a:tailEnd type="none" w="med" len="med"/>
            </a:ln>
          </p:spPr>
        </p:sp>
        <p:sp>
          <p:nvSpPr>
            <p:cNvPr id="31756" name="Line 15"/>
            <p:cNvSpPr/>
            <p:nvPr/>
          </p:nvSpPr>
          <p:spPr>
            <a:xfrm>
              <a:off x="3600" y="2448"/>
              <a:ext cx="0" cy="288"/>
            </a:xfrm>
            <a:prstGeom prst="line">
              <a:avLst/>
            </a:prstGeom>
            <a:ln w="9525" cap="flat" cmpd="sng">
              <a:solidFill>
                <a:schemeClr val="tx1"/>
              </a:solidFill>
              <a:prstDash val="solid"/>
              <a:miter/>
              <a:headEnd type="none" w="med" len="med"/>
              <a:tailEnd type="none" w="med" len="med"/>
            </a:ln>
          </p:spPr>
        </p:sp>
        <p:sp>
          <p:nvSpPr>
            <p:cNvPr id="31757" name="Line 16"/>
            <p:cNvSpPr/>
            <p:nvPr/>
          </p:nvSpPr>
          <p:spPr>
            <a:xfrm>
              <a:off x="3792" y="2448"/>
              <a:ext cx="0" cy="288"/>
            </a:xfrm>
            <a:prstGeom prst="line">
              <a:avLst/>
            </a:prstGeom>
            <a:ln w="9525" cap="flat" cmpd="sng">
              <a:solidFill>
                <a:schemeClr val="tx1"/>
              </a:solidFill>
              <a:prstDash val="solid"/>
              <a:miter/>
              <a:headEnd type="none" w="med" len="med"/>
              <a:tailEnd type="none" w="med" len="med"/>
            </a:ln>
          </p:spPr>
        </p:sp>
        <p:sp>
          <p:nvSpPr>
            <p:cNvPr id="31758" name="Line 17"/>
            <p:cNvSpPr/>
            <p:nvPr/>
          </p:nvSpPr>
          <p:spPr>
            <a:xfrm>
              <a:off x="3984" y="2448"/>
              <a:ext cx="0" cy="288"/>
            </a:xfrm>
            <a:prstGeom prst="line">
              <a:avLst/>
            </a:prstGeom>
            <a:ln w="9525" cap="flat" cmpd="sng">
              <a:solidFill>
                <a:schemeClr val="tx1"/>
              </a:solidFill>
              <a:prstDash val="solid"/>
              <a:miter/>
              <a:headEnd type="none" w="med" len="med"/>
              <a:tailEnd type="none" w="med" len="med"/>
            </a:ln>
          </p:spPr>
        </p:sp>
        <p:sp>
          <p:nvSpPr>
            <p:cNvPr id="31759" name="Line 18"/>
            <p:cNvSpPr/>
            <p:nvPr/>
          </p:nvSpPr>
          <p:spPr>
            <a:xfrm>
              <a:off x="4656" y="2448"/>
              <a:ext cx="0" cy="288"/>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123"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4.1 </a:t>
            </a:r>
            <a:r>
              <a:rPr lang="zh-CN" altLang="en-US" dirty="0"/>
              <a:t>指令系统的发展与性能要求</a:t>
            </a:r>
            <a:endParaRPr lang="zh-CN" altLang="en-US" dirty="0"/>
          </a:p>
        </p:txBody>
      </p:sp>
      <p:sp>
        <p:nvSpPr>
          <p:cNvPr id="5124" name="Rectangle 3"/>
          <p:cNvSpPr>
            <a:spLocks noGrp="1"/>
          </p:cNvSpPr>
          <p:nvPr>
            <p:ph idx="1"/>
          </p:nvPr>
        </p:nvSpPr>
        <p:spPr>
          <a:ln/>
        </p:spPr>
        <p:txBody>
          <a:bodyPr vert="horz" wrap="square" lIns="91440" tIns="45720" rIns="91440" bIns="45720" anchor="t"/>
          <a:p>
            <a:pPr eaLnBrk="1" hangingPunct="1">
              <a:buNone/>
            </a:pPr>
            <a:r>
              <a:rPr lang="en-US" altLang="zh-CN" dirty="0"/>
              <a:t>1. </a:t>
            </a:r>
            <a:r>
              <a:rPr lang="zh-CN" altLang="en-US" dirty="0"/>
              <a:t>指令在计算机系统中的地位</a:t>
            </a:r>
            <a:endParaRPr lang="zh-CN" altLang="en-US" dirty="0"/>
          </a:p>
          <a:p>
            <a:pPr eaLnBrk="1" hangingPunct="1">
              <a:buNone/>
            </a:pPr>
            <a:r>
              <a:rPr lang="zh-CN" altLang="en-US" dirty="0"/>
              <a:t>（</a:t>
            </a:r>
            <a:r>
              <a:rPr lang="en-US" altLang="zh-CN" dirty="0"/>
              <a:t>1</a:t>
            </a:r>
            <a:r>
              <a:rPr lang="zh-CN" altLang="en-US" dirty="0"/>
              <a:t>）是软件和硬件分界面的一个主要标志</a:t>
            </a:r>
            <a:endParaRPr lang="zh-CN" altLang="en-US" dirty="0"/>
          </a:p>
          <a:p>
            <a:pPr lvl="1" eaLnBrk="1" hangingPunct="1"/>
            <a:r>
              <a:rPr lang="zh-CN" altLang="en-US" dirty="0"/>
              <a:t>硬件设计人员采用各种手段实现它；</a:t>
            </a:r>
            <a:endParaRPr lang="zh-CN" altLang="en-US" dirty="0"/>
          </a:p>
          <a:p>
            <a:pPr lvl="1" eaLnBrk="1" hangingPunct="1"/>
            <a:r>
              <a:rPr lang="zh-CN" altLang="en-US" dirty="0"/>
              <a:t>软件设计人员则利用它编制各种各样的系统软件和应用软件</a:t>
            </a:r>
            <a:endParaRPr lang="zh-CN" altLang="en-US" dirty="0"/>
          </a:p>
          <a:p>
            <a:pPr eaLnBrk="1" hangingPunct="1">
              <a:buNone/>
            </a:pPr>
            <a:r>
              <a:rPr lang="zh-CN" altLang="en-US" dirty="0"/>
              <a:t>（</a:t>
            </a:r>
            <a:r>
              <a:rPr lang="en-US" altLang="zh-CN" dirty="0"/>
              <a:t>2</a:t>
            </a:r>
            <a:r>
              <a:rPr lang="zh-CN" altLang="en-US" dirty="0"/>
              <a:t>）是硬件设计人员和软件设计人员之间的分界面，也是他们之间沟通的桥梁。</a:t>
            </a:r>
            <a:endParaRPr lang="zh-CN" altLang="en-US" dirty="0"/>
          </a:p>
          <a:p>
            <a:pPr lvl="1"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2771" name="Rectangle 2"/>
          <p:cNvSpPr>
            <a:spLocks noGrp="1"/>
          </p:cNvSpPr>
          <p:nvPr>
            <p:ph type="title"/>
          </p:nvPr>
        </p:nvSpPr>
        <p:spPr>
          <a:ln/>
        </p:spPr>
        <p:txBody>
          <a:bodyPr vert="horz" wrap="square" lIns="91440" tIns="45720" rIns="91440" bIns="45720" anchor="b"/>
          <a:p>
            <a:pPr eaLnBrk="1" hangingPunct="1"/>
            <a:r>
              <a:rPr lang="en-US" altLang="zh-CN" dirty="0"/>
              <a:t>Pentium</a:t>
            </a:r>
            <a:r>
              <a:rPr lang="zh-CN" altLang="en-US" dirty="0"/>
              <a:t>指令格式</a:t>
            </a:r>
            <a:endParaRPr lang="zh-CN" altLang="en-US" dirty="0"/>
          </a:p>
        </p:txBody>
      </p:sp>
      <p:sp>
        <p:nvSpPr>
          <p:cNvPr id="32772" name="Rectangle 3"/>
          <p:cNvSpPr>
            <a:spLocks noGrp="1"/>
          </p:cNvSpPr>
          <p:nvPr>
            <p:ph idx="1"/>
          </p:nvPr>
        </p:nvSpPr>
        <p:spPr>
          <a:ln/>
        </p:spPr>
        <p:txBody>
          <a:bodyPr vert="horz" wrap="square" lIns="91440" tIns="45720" rIns="91440" bIns="45720" anchor="t"/>
          <a:p>
            <a:pPr eaLnBrk="1" hangingPunct="1"/>
            <a:r>
              <a:rPr lang="zh-CN" altLang="en-US" sz="2600" dirty="0"/>
              <a:t>指令前缀中的重复前缀指定串的重复操作，这样使</a:t>
            </a:r>
            <a:r>
              <a:rPr lang="en-US" altLang="zh-CN" sz="2600" dirty="0"/>
              <a:t>Pentium</a:t>
            </a:r>
            <a:r>
              <a:rPr lang="zh-CN" altLang="en-US" sz="2600" dirty="0"/>
              <a:t>处理串比软循环快得多。</a:t>
            </a:r>
            <a:endParaRPr lang="zh-CN" altLang="en-US" sz="2600" dirty="0"/>
          </a:p>
          <a:p>
            <a:pPr eaLnBrk="1" hangingPunct="1"/>
            <a:r>
              <a:rPr lang="en-US" altLang="zh-CN" sz="2600" dirty="0"/>
              <a:t>LOCK</a:t>
            </a:r>
            <a:r>
              <a:rPr lang="zh-CN" altLang="en-US" sz="2600" dirty="0"/>
              <a:t>前缀用于多</a:t>
            </a:r>
            <a:r>
              <a:rPr lang="en-US" altLang="zh-CN" sz="2600" dirty="0"/>
              <a:t>CPU</a:t>
            </a:r>
            <a:r>
              <a:rPr lang="zh-CN" altLang="en-US" sz="2600" dirty="0"/>
              <a:t>环境中对共享存储器的排他性访问</a:t>
            </a:r>
            <a:endParaRPr lang="zh-CN" altLang="en-US" sz="2600" dirty="0"/>
          </a:p>
          <a:p>
            <a:pPr eaLnBrk="1" hangingPunct="1"/>
            <a:r>
              <a:rPr lang="zh-CN" altLang="en-US" sz="2600" dirty="0"/>
              <a:t>段取代用于改变默认段寄存器的情况</a:t>
            </a:r>
            <a:endParaRPr lang="zh-CN" altLang="en-US" sz="2600" dirty="0"/>
          </a:p>
          <a:p>
            <a:pPr eaLnBrk="1" hangingPunct="1"/>
            <a:r>
              <a:rPr lang="zh-CN" altLang="en-US" sz="2600" dirty="0"/>
              <a:t>操作数长度取代和地址长度取代用于在保护模式下决定操作数和指令的长度</a:t>
            </a:r>
            <a:endParaRPr lang="zh-CN" altLang="en-US" sz="2600" dirty="0"/>
          </a:p>
          <a:p>
            <a:pPr eaLnBrk="1" hangingPunct="1"/>
            <a:r>
              <a:rPr lang="zh-CN" altLang="en-US" sz="2600" dirty="0"/>
              <a:t>以下</a:t>
            </a:r>
            <a:r>
              <a:rPr lang="en-US" altLang="zh-CN" sz="2600" dirty="0"/>
              <a:t>4</a:t>
            </a:r>
            <a:r>
              <a:rPr lang="zh-CN" altLang="en-US" sz="2600" dirty="0"/>
              <a:t>个指令前缀都是可选的，分别为</a:t>
            </a:r>
            <a:r>
              <a:rPr lang="en-US" altLang="zh-CN" sz="2600" dirty="0"/>
              <a:t>0</a:t>
            </a:r>
            <a:r>
              <a:rPr lang="zh-CN" altLang="en-US" sz="2600" dirty="0"/>
              <a:t>或</a:t>
            </a:r>
            <a:r>
              <a:rPr lang="en-US" altLang="zh-CN" sz="2600" dirty="0"/>
              <a:t>1</a:t>
            </a:r>
            <a:r>
              <a:rPr lang="zh-CN" altLang="en-US" sz="2600" dirty="0"/>
              <a:t>个字节</a:t>
            </a:r>
            <a:endParaRPr lang="zh-CN" altLang="en-US" sz="2600" dirty="0"/>
          </a:p>
          <a:p>
            <a:pPr eaLnBrk="1" hangingPunct="1"/>
            <a:endParaRPr lang="zh-CN" altLang="en-US" sz="2600" dirty="0"/>
          </a:p>
          <a:p>
            <a:pPr eaLnBrk="1" hangingPunct="1"/>
            <a:endParaRPr lang="zh-CN" altLang="en-US" sz="2100" dirty="0"/>
          </a:p>
          <a:p>
            <a:pPr eaLnBrk="1" hangingPunct="1"/>
            <a:endParaRPr lang="en-US" altLang="zh-CN" dirty="0"/>
          </a:p>
        </p:txBody>
      </p:sp>
      <p:grpSp>
        <p:nvGrpSpPr>
          <p:cNvPr id="32773" name="Group 4"/>
          <p:cNvGrpSpPr/>
          <p:nvPr/>
        </p:nvGrpSpPr>
        <p:grpSpPr>
          <a:xfrm>
            <a:off x="914400" y="4800600"/>
            <a:ext cx="7315200" cy="466725"/>
            <a:chOff x="768" y="1632"/>
            <a:chExt cx="4608" cy="294"/>
          </a:xfrm>
        </p:grpSpPr>
        <p:sp>
          <p:nvSpPr>
            <p:cNvPr id="32774" name="Text Box 5"/>
            <p:cNvSpPr txBox="1"/>
            <p:nvPr/>
          </p:nvSpPr>
          <p:spPr>
            <a:xfrm>
              <a:off x="768" y="1632"/>
              <a:ext cx="4608" cy="294"/>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sz="2400" dirty="0">
                  <a:latin typeface="Times New Roman" panose="02020603050405020304" pitchFamily="18" charset="0"/>
                </a:rPr>
                <a:t>指令前缀   段取代     操作数长度取代     地址长度取代</a:t>
              </a:r>
              <a:endParaRPr lang="zh-CN" altLang="en-US" sz="2400" dirty="0">
                <a:latin typeface="Times New Roman" panose="02020603050405020304" pitchFamily="18" charset="0"/>
              </a:endParaRPr>
            </a:p>
          </p:txBody>
        </p:sp>
        <p:sp>
          <p:nvSpPr>
            <p:cNvPr id="32775" name="Line 6"/>
            <p:cNvSpPr/>
            <p:nvPr/>
          </p:nvSpPr>
          <p:spPr>
            <a:xfrm>
              <a:off x="1632" y="1632"/>
              <a:ext cx="0" cy="288"/>
            </a:xfrm>
            <a:prstGeom prst="line">
              <a:avLst/>
            </a:prstGeom>
            <a:ln w="9525" cap="flat" cmpd="sng">
              <a:solidFill>
                <a:schemeClr val="tx1"/>
              </a:solidFill>
              <a:prstDash val="solid"/>
              <a:miter/>
              <a:headEnd type="none" w="med" len="med"/>
              <a:tailEnd type="none" w="med" len="med"/>
            </a:ln>
          </p:spPr>
        </p:sp>
        <p:sp>
          <p:nvSpPr>
            <p:cNvPr id="32776" name="Line 7"/>
            <p:cNvSpPr/>
            <p:nvPr/>
          </p:nvSpPr>
          <p:spPr>
            <a:xfrm>
              <a:off x="2400" y="1632"/>
              <a:ext cx="0" cy="288"/>
            </a:xfrm>
            <a:prstGeom prst="line">
              <a:avLst/>
            </a:prstGeom>
            <a:ln w="9525" cap="flat" cmpd="sng">
              <a:solidFill>
                <a:schemeClr val="tx1"/>
              </a:solidFill>
              <a:prstDash val="solid"/>
              <a:miter/>
              <a:headEnd type="none" w="med" len="med"/>
              <a:tailEnd type="none" w="med" len="med"/>
            </a:ln>
          </p:spPr>
        </p:sp>
        <p:sp>
          <p:nvSpPr>
            <p:cNvPr id="32777" name="Line 8"/>
            <p:cNvSpPr/>
            <p:nvPr/>
          </p:nvSpPr>
          <p:spPr>
            <a:xfrm>
              <a:off x="4032" y="1632"/>
              <a:ext cx="0" cy="288"/>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3795" name="Rectangle 2"/>
          <p:cNvSpPr>
            <a:spLocks noGrp="1"/>
          </p:cNvSpPr>
          <p:nvPr>
            <p:ph type="title"/>
          </p:nvPr>
        </p:nvSpPr>
        <p:spPr>
          <a:ln/>
        </p:spPr>
        <p:txBody>
          <a:bodyPr vert="horz" wrap="square" lIns="91440" tIns="45720" rIns="91440" bIns="45720" anchor="b"/>
          <a:p>
            <a:pPr eaLnBrk="1" hangingPunct="1"/>
            <a:r>
              <a:rPr lang="en-US" altLang="zh-CN" dirty="0"/>
              <a:t>Pentium</a:t>
            </a:r>
            <a:r>
              <a:rPr lang="zh-CN" altLang="en-US" dirty="0"/>
              <a:t>指令格式</a:t>
            </a:r>
            <a:endParaRPr lang="zh-CN" altLang="en-US" dirty="0"/>
          </a:p>
        </p:txBody>
      </p:sp>
      <p:sp>
        <p:nvSpPr>
          <p:cNvPr id="33796" name="Rectangle 3"/>
          <p:cNvSpPr>
            <a:spLocks noGrp="1"/>
          </p:cNvSpPr>
          <p:nvPr>
            <p:ph idx="1"/>
          </p:nvPr>
        </p:nvSpPr>
        <p:spPr>
          <a:ln/>
        </p:spPr>
        <p:txBody>
          <a:bodyPr vert="horz" wrap="square" lIns="91440" tIns="45720" rIns="91440" bIns="45720" anchor="t"/>
          <a:p>
            <a:pPr eaLnBrk="1" hangingPunct="1"/>
            <a:r>
              <a:rPr lang="zh-CN" altLang="en-US" dirty="0"/>
              <a:t>操作码是必须的，</a:t>
            </a:r>
            <a:r>
              <a:rPr lang="en-US" altLang="zh-CN" dirty="0"/>
              <a:t>1</a:t>
            </a:r>
            <a:r>
              <a:rPr lang="zh-CN" altLang="en-US" dirty="0"/>
              <a:t>～</a:t>
            </a:r>
            <a:r>
              <a:rPr lang="en-US" altLang="zh-CN" dirty="0"/>
              <a:t>2</a:t>
            </a:r>
            <a:r>
              <a:rPr lang="zh-CN" altLang="en-US" dirty="0"/>
              <a:t>个字节</a:t>
            </a:r>
            <a:endParaRPr lang="zh-CN" altLang="en-US" dirty="0"/>
          </a:p>
          <a:p>
            <a:pPr eaLnBrk="1" hangingPunct="1"/>
            <a:r>
              <a:rPr lang="en-US" altLang="zh-CN" dirty="0"/>
              <a:t>Mod</a:t>
            </a:r>
            <a:r>
              <a:rPr lang="zh-CN" altLang="en-US" dirty="0"/>
              <a:t>、</a:t>
            </a:r>
            <a:r>
              <a:rPr lang="en-US" altLang="zh-CN" dirty="0"/>
              <a:t>Reg</a:t>
            </a:r>
            <a:r>
              <a:rPr lang="zh-CN" altLang="en-US" dirty="0"/>
              <a:t>、</a:t>
            </a:r>
            <a:r>
              <a:rPr lang="en-US" altLang="zh-CN" dirty="0"/>
              <a:t>R/M</a:t>
            </a:r>
            <a:r>
              <a:rPr lang="zh-CN" altLang="en-US" dirty="0"/>
              <a:t>为共</a:t>
            </a:r>
            <a:r>
              <a:rPr lang="en-US" altLang="zh-CN" dirty="0"/>
              <a:t>1</a:t>
            </a:r>
            <a:r>
              <a:rPr lang="zh-CN" altLang="en-US" dirty="0"/>
              <a:t>个字节，是可选的。</a:t>
            </a:r>
            <a:endParaRPr lang="zh-CN" altLang="en-US" dirty="0"/>
          </a:p>
          <a:p>
            <a:pPr lvl="1" eaLnBrk="1" hangingPunct="1"/>
            <a:r>
              <a:rPr lang="en-US" altLang="zh-CN" dirty="0"/>
              <a:t>mod-R/M</a:t>
            </a:r>
            <a:r>
              <a:rPr lang="zh-CN" altLang="en-US" dirty="0"/>
              <a:t>指定的操作数是在</a:t>
            </a:r>
            <a:r>
              <a:rPr lang="en-US" altLang="zh-CN" dirty="0"/>
              <a:t>R</a:t>
            </a:r>
            <a:r>
              <a:rPr lang="zh-CN" altLang="en-US" dirty="0"/>
              <a:t>中还是在</a:t>
            </a:r>
            <a:r>
              <a:rPr lang="en-US" altLang="zh-CN" dirty="0"/>
              <a:t>M</a:t>
            </a:r>
            <a:r>
              <a:rPr lang="zh-CN" altLang="en-US" dirty="0"/>
              <a:t>中。</a:t>
            </a:r>
            <a:endParaRPr lang="zh-CN" altLang="en-US" dirty="0"/>
          </a:p>
          <a:p>
            <a:pPr lvl="1" eaLnBrk="1" hangingPunct="1"/>
            <a:r>
              <a:rPr lang="en-US" altLang="zh-CN" dirty="0"/>
              <a:t>mod</a:t>
            </a:r>
            <a:r>
              <a:rPr lang="zh-CN" altLang="en-US" dirty="0"/>
              <a:t>（</a:t>
            </a:r>
            <a:r>
              <a:rPr lang="en-US" altLang="zh-CN" dirty="0"/>
              <a:t>2</a:t>
            </a:r>
            <a:r>
              <a:rPr lang="zh-CN" altLang="en-US" dirty="0"/>
              <a:t>位）</a:t>
            </a:r>
            <a:r>
              <a:rPr lang="en-US" altLang="zh-CN" dirty="0"/>
              <a:t>R/M</a:t>
            </a:r>
            <a:r>
              <a:rPr lang="zh-CN" altLang="en-US" dirty="0"/>
              <a:t>（</a:t>
            </a:r>
            <a:r>
              <a:rPr lang="en-US" altLang="zh-CN" dirty="0"/>
              <a:t>3</a:t>
            </a:r>
            <a:r>
              <a:rPr lang="zh-CN" altLang="en-US" dirty="0"/>
              <a:t>位）的</a:t>
            </a:r>
            <a:r>
              <a:rPr lang="en-US" altLang="zh-CN" dirty="0"/>
              <a:t>32</a:t>
            </a:r>
            <a:r>
              <a:rPr lang="zh-CN" altLang="en-US" dirty="0"/>
              <a:t>种值构成了</a:t>
            </a:r>
            <a:r>
              <a:rPr lang="en-US" altLang="zh-CN" dirty="0"/>
              <a:t>8</a:t>
            </a:r>
            <a:r>
              <a:rPr lang="zh-CN" altLang="en-US" dirty="0"/>
              <a:t>种寄存器方式和</a:t>
            </a:r>
            <a:r>
              <a:rPr lang="en-US" altLang="zh-CN" dirty="0"/>
              <a:t>24</a:t>
            </a:r>
            <a:r>
              <a:rPr lang="zh-CN" altLang="en-US" dirty="0"/>
              <a:t>种变址方式（参考汇编语言教材）；</a:t>
            </a:r>
            <a:endParaRPr lang="zh-CN" altLang="en-US" dirty="0"/>
          </a:p>
          <a:p>
            <a:pPr lvl="1" eaLnBrk="1" hangingPunct="1"/>
            <a:r>
              <a:rPr lang="en-US" altLang="zh-CN" dirty="0"/>
              <a:t>Reg</a:t>
            </a:r>
            <a:r>
              <a:rPr lang="zh-CN" altLang="en-US" dirty="0"/>
              <a:t>或</a:t>
            </a:r>
            <a:r>
              <a:rPr lang="en-US" altLang="zh-CN" dirty="0"/>
              <a:t>OP</a:t>
            </a:r>
            <a:r>
              <a:rPr lang="zh-CN" altLang="en-US" dirty="0"/>
              <a:t>（</a:t>
            </a:r>
            <a:r>
              <a:rPr lang="en-US" altLang="zh-CN" dirty="0"/>
              <a:t>3</a:t>
            </a:r>
            <a:r>
              <a:rPr lang="zh-CN" altLang="en-US" dirty="0"/>
              <a:t>位）指定另一个操作数（寄存器）或用作</a:t>
            </a:r>
            <a:r>
              <a:rPr lang="en-US" altLang="zh-CN" dirty="0"/>
              <a:t>OP</a:t>
            </a:r>
            <a:r>
              <a:rPr lang="zh-CN" altLang="en-US" dirty="0"/>
              <a:t>的补充。</a:t>
            </a:r>
            <a:endParaRPr lang="zh-CN" altLang="en-US" dirty="0"/>
          </a:p>
        </p:txBody>
      </p:sp>
      <p:grpSp>
        <p:nvGrpSpPr>
          <p:cNvPr id="33797" name="Group 4"/>
          <p:cNvGrpSpPr/>
          <p:nvPr/>
        </p:nvGrpSpPr>
        <p:grpSpPr>
          <a:xfrm>
            <a:off x="1042988" y="5084763"/>
            <a:ext cx="7620000" cy="1538287"/>
            <a:chOff x="657" y="3203"/>
            <a:chExt cx="4800" cy="969"/>
          </a:xfrm>
        </p:grpSpPr>
        <p:grpSp>
          <p:nvGrpSpPr>
            <p:cNvPr id="33798" name="Group 5"/>
            <p:cNvGrpSpPr/>
            <p:nvPr/>
          </p:nvGrpSpPr>
          <p:grpSpPr>
            <a:xfrm>
              <a:off x="657" y="3203"/>
              <a:ext cx="4800" cy="294"/>
              <a:chOff x="657" y="3203"/>
              <a:chExt cx="4800" cy="294"/>
            </a:xfrm>
          </p:grpSpPr>
          <p:sp>
            <p:nvSpPr>
              <p:cNvPr id="33802" name="Text Box 6"/>
              <p:cNvSpPr txBox="1"/>
              <p:nvPr/>
            </p:nvSpPr>
            <p:spPr>
              <a:xfrm>
                <a:off x="657" y="3203"/>
                <a:ext cx="4800" cy="294"/>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sz="2400" dirty="0">
                    <a:latin typeface="Times New Roman" panose="02020603050405020304" pitchFamily="18" charset="0"/>
                  </a:rPr>
                  <a:t>操作码   </a:t>
                </a:r>
                <a:r>
                  <a:rPr lang="en-US" altLang="zh-CN" sz="2400" dirty="0">
                    <a:latin typeface="Times New Roman" panose="02020603050405020304" pitchFamily="18" charset="0"/>
                  </a:rPr>
                  <a:t>Mod Reg</a:t>
                </a:r>
                <a:r>
                  <a:rPr lang="zh-CN" altLang="en-US" sz="2400" dirty="0">
                    <a:latin typeface="Times New Roman" panose="02020603050405020304" pitchFamily="18" charset="0"/>
                  </a:rPr>
                  <a:t>或操作码  </a:t>
                </a:r>
                <a:r>
                  <a:rPr lang="en-US" altLang="zh-CN" sz="2400" dirty="0">
                    <a:latin typeface="Times New Roman" panose="02020603050405020304" pitchFamily="18" charset="0"/>
                  </a:rPr>
                  <a:t>R/M S  I  B </a:t>
                </a:r>
                <a:r>
                  <a:rPr lang="zh-CN" altLang="en-US" sz="2400" dirty="0">
                    <a:latin typeface="Times New Roman" panose="02020603050405020304" pitchFamily="18" charset="0"/>
                  </a:rPr>
                  <a:t>位移量 立即数</a:t>
                </a:r>
                <a:endParaRPr lang="zh-CN" altLang="en-US" sz="2400" dirty="0">
                  <a:latin typeface="Times New Roman" panose="02020603050405020304" pitchFamily="18" charset="0"/>
                </a:endParaRPr>
              </a:p>
            </p:txBody>
          </p:sp>
          <p:sp>
            <p:nvSpPr>
              <p:cNvPr id="33803" name="Line 7"/>
              <p:cNvSpPr/>
              <p:nvPr/>
            </p:nvSpPr>
            <p:spPr>
              <a:xfrm>
                <a:off x="1329" y="3203"/>
                <a:ext cx="0" cy="288"/>
              </a:xfrm>
              <a:prstGeom prst="line">
                <a:avLst/>
              </a:prstGeom>
              <a:ln w="9525" cap="flat" cmpd="sng">
                <a:solidFill>
                  <a:schemeClr val="tx1"/>
                </a:solidFill>
                <a:prstDash val="solid"/>
                <a:miter/>
                <a:headEnd type="none" w="med" len="med"/>
                <a:tailEnd type="none" w="med" len="med"/>
              </a:ln>
            </p:spPr>
          </p:sp>
          <p:sp>
            <p:nvSpPr>
              <p:cNvPr id="33804" name="Line 8"/>
              <p:cNvSpPr/>
              <p:nvPr/>
            </p:nvSpPr>
            <p:spPr>
              <a:xfrm>
                <a:off x="1857" y="3203"/>
                <a:ext cx="0" cy="288"/>
              </a:xfrm>
              <a:prstGeom prst="line">
                <a:avLst/>
              </a:prstGeom>
              <a:ln w="9525" cap="flat" cmpd="sng">
                <a:solidFill>
                  <a:schemeClr val="tx1"/>
                </a:solidFill>
                <a:prstDash val="solid"/>
                <a:miter/>
                <a:headEnd type="none" w="med" len="med"/>
                <a:tailEnd type="none" w="med" len="med"/>
              </a:ln>
            </p:spPr>
          </p:sp>
          <p:sp>
            <p:nvSpPr>
              <p:cNvPr id="33805" name="Line 9"/>
              <p:cNvSpPr/>
              <p:nvPr/>
            </p:nvSpPr>
            <p:spPr>
              <a:xfrm>
                <a:off x="2961" y="3203"/>
                <a:ext cx="0" cy="288"/>
              </a:xfrm>
              <a:prstGeom prst="line">
                <a:avLst/>
              </a:prstGeom>
              <a:ln w="9525" cap="flat" cmpd="sng">
                <a:solidFill>
                  <a:schemeClr val="tx1"/>
                </a:solidFill>
                <a:prstDash val="solid"/>
                <a:miter/>
                <a:headEnd type="none" w="med" len="med"/>
                <a:tailEnd type="none" w="med" len="med"/>
              </a:ln>
            </p:spPr>
          </p:sp>
          <p:sp>
            <p:nvSpPr>
              <p:cNvPr id="33806" name="Line 10"/>
              <p:cNvSpPr/>
              <p:nvPr/>
            </p:nvSpPr>
            <p:spPr>
              <a:xfrm>
                <a:off x="3393" y="3203"/>
                <a:ext cx="0" cy="288"/>
              </a:xfrm>
              <a:prstGeom prst="line">
                <a:avLst/>
              </a:prstGeom>
              <a:ln w="9525" cap="flat" cmpd="sng">
                <a:solidFill>
                  <a:schemeClr val="tx1"/>
                </a:solidFill>
                <a:prstDash val="solid"/>
                <a:miter/>
                <a:headEnd type="none" w="med" len="med"/>
                <a:tailEnd type="none" w="med" len="med"/>
              </a:ln>
            </p:spPr>
          </p:sp>
          <p:sp>
            <p:nvSpPr>
              <p:cNvPr id="33807" name="Line 11"/>
              <p:cNvSpPr/>
              <p:nvPr/>
            </p:nvSpPr>
            <p:spPr>
              <a:xfrm>
                <a:off x="3537" y="3203"/>
                <a:ext cx="0" cy="288"/>
              </a:xfrm>
              <a:prstGeom prst="line">
                <a:avLst/>
              </a:prstGeom>
              <a:ln w="9525" cap="flat" cmpd="sng">
                <a:solidFill>
                  <a:schemeClr val="tx1"/>
                </a:solidFill>
                <a:prstDash val="solid"/>
                <a:miter/>
                <a:headEnd type="none" w="med" len="med"/>
                <a:tailEnd type="none" w="med" len="med"/>
              </a:ln>
            </p:spPr>
          </p:sp>
          <p:sp>
            <p:nvSpPr>
              <p:cNvPr id="33808" name="Line 12"/>
              <p:cNvSpPr/>
              <p:nvPr/>
            </p:nvSpPr>
            <p:spPr>
              <a:xfrm>
                <a:off x="3729" y="3203"/>
                <a:ext cx="0" cy="288"/>
              </a:xfrm>
              <a:prstGeom prst="line">
                <a:avLst/>
              </a:prstGeom>
              <a:ln w="9525" cap="flat" cmpd="sng">
                <a:solidFill>
                  <a:schemeClr val="tx1"/>
                </a:solidFill>
                <a:prstDash val="solid"/>
                <a:miter/>
                <a:headEnd type="none" w="med" len="med"/>
                <a:tailEnd type="none" w="med" len="med"/>
              </a:ln>
            </p:spPr>
          </p:sp>
          <p:sp>
            <p:nvSpPr>
              <p:cNvPr id="33809" name="Line 13"/>
              <p:cNvSpPr/>
              <p:nvPr/>
            </p:nvSpPr>
            <p:spPr>
              <a:xfrm>
                <a:off x="3921" y="3203"/>
                <a:ext cx="0" cy="288"/>
              </a:xfrm>
              <a:prstGeom prst="line">
                <a:avLst/>
              </a:prstGeom>
              <a:ln w="9525" cap="flat" cmpd="sng">
                <a:solidFill>
                  <a:schemeClr val="tx1"/>
                </a:solidFill>
                <a:prstDash val="solid"/>
                <a:miter/>
                <a:headEnd type="none" w="med" len="med"/>
                <a:tailEnd type="none" w="med" len="med"/>
              </a:ln>
            </p:spPr>
          </p:sp>
          <p:sp>
            <p:nvSpPr>
              <p:cNvPr id="33810" name="Line 14"/>
              <p:cNvSpPr/>
              <p:nvPr/>
            </p:nvSpPr>
            <p:spPr>
              <a:xfrm>
                <a:off x="4593" y="3203"/>
                <a:ext cx="0" cy="288"/>
              </a:xfrm>
              <a:prstGeom prst="line">
                <a:avLst/>
              </a:prstGeom>
              <a:ln w="9525" cap="flat" cmpd="sng">
                <a:solidFill>
                  <a:schemeClr val="tx1"/>
                </a:solidFill>
                <a:prstDash val="solid"/>
                <a:miter/>
                <a:headEnd type="none" w="med" len="med"/>
                <a:tailEnd type="none" w="med" len="med"/>
              </a:ln>
            </p:spPr>
          </p:sp>
        </p:grpSp>
        <p:sp>
          <p:nvSpPr>
            <p:cNvPr id="33799" name="AutoShape 15"/>
            <p:cNvSpPr/>
            <p:nvPr/>
          </p:nvSpPr>
          <p:spPr>
            <a:xfrm rot="5400000">
              <a:off x="2245" y="2750"/>
              <a:ext cx="227" cy="1859"/>
            </a:xfrm>
            <a:prstGeom prst="rightBrace">
              <a:avLst>
                <a:gd name="adj1" fmla="val 68245"/>
                <a:gd name="adj2" fmla="val 50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3800" name="AutoShape 16"/>
            <p:cNvSpPr/>
            <p:nvPr/>
          </p:nvSpPr>
          <p:spPr>
            <a:xfrm rot="5400000">
              <a:off x="3560" y="3475"/>
              <a:ext cx="181" cy="454"/>
            </a:xfrm>
            <a:prstGeom prst="rightBrace">
              <a:avLst>
                <a:gd name="adj1" fmla="val 20902"/>
                <a:gd name="adj2" fmla="val 50000"/>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3801" name="Text Box 17"/>
            <p:cNvSpPr txBox="1"/>
            <p:nvPr/>
          </p:nvSpPr>
          <p:spPr>
            <a:xfrm>
              <a:off x="1927" y="3884"/>
              <a:ext cx="2948"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1</a:t>
              </a:r>
              <a:r>
                <a:rPr lang="zh-CN" altLang="en-US" sz="2400" dirty="0">
                  <a:latin typeface="Times New Roman" panose="02020603050405020304" pitchFamily="18" charset="0"/>
                </a:rPr>
                <a:t>个字节               </a:t>
              </a:r>
              <a:r>
                <a:rPr lang="en-US" altLang="zh-CN" sz="2400" dirty="0">
                  <a:latin typeface="Times New Roman" panose="02020603050405020304" pitchFamily="18" charset="0"/>
                </a:rPr>
                <a:t>1</a:t>
              </a:r>
              <a:r>
                <a:rPr lang="zh-CN" altLang="en-US" sz="2400" dirty="0">
                  <a:latin typeface="Times New Roman" panose="02020603050405020304" pitchFamily="18" charset="0"/>
                </a:rPr>
                <a:t>个字节 </a:t>
              </a:r>
              <a:endParaRPr lang="zh-CN" altLang="en-US" sz="2400" dirty="0">
                <a:latin typeface="Times New Roman" panose="02020603050405020304" pitchFamily="18"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4819" name="Rectangle 2"/>
          <p:cNvSpPr>
            <a:spLocks noGrp="1"/>
          </p:cNvSpPr>
          <p:nvPr>
            <p:ph type="title"/>
          </p:nvPr>
        </p:nvSpPr>
        <p:spPr>
          <a:ln/>
        </p:spPr>
        <p:txBody>
          <a:bodyPr vert="horz" wrap="square" lIns="91440" tIns="45720" rIns="91440" bIns="45720" anchor="b"/>
          <a:p>
            <a:pPr eaLnBrk="1" hangingPunct="1"/>
            <a:r>
              <a:rPr lang="en-US" altLang="zh-CN" dirty="0"/>
              <a:t>Pentium</a:t>
            </a:r>
            <a:r>
              <a:rPr lang="zh-CN" altLang="en-US" dirty="0"/>
              <a:t>指令格式</a:t>
            </a:r>
            <a:endParaRPr lang="zh-CN" altLang="en-US" dirty="0"/>
          </a:p>
        </p:txBody>
      </p:sp>
      <p:sp>
        <p:nvSpPr>
          <p:cNvPr id="34820" name="Rectangle 3"/>
          <p:cNvSpPr>
            <a:spLocks noGrp="1"/>
          </p:cNvSpPr>
          <p:nvPr>
            <p:ph idx="1"/>
          </p:nvPr>
        </p:nvSpPr>
        <p:spPr>
          <a:xfrm>
            <a:off x="457200" y="1719263"/>
            <a:ext cx="8229600" cy="3117850"/>
          </a:xfrm>
          <a:ln/>
        </p:spPr>
        <p:txBody>
          <a:bodyPr vert="horz" wrap="square" lIns="91440" tIns="45720" rIns="91440" bIns="45720" anchor="t"/>
          <a:p>
            <a:pPr eaLnBrk="1" hangingPunct="1">
              <a:lnSpc>
                <a:spcPct val="90000"/>
              </a:lnSpc>
            </a:pPr>
            <a:r>
              <a:rPr lang="en-US" altLang="zh-CN" sz="2600" dirty="0"/>
              <a:t>S</a:t>
            </a:r>
            <a:r>
              <a:rPr lang="zh-CN" altLang="en-US" sz="2600" dirty="0"/>
              <a:t>、</a:t>
            </a:r>
            <a:r>
              <a:rPr lang="en-US" altLang="zh-CN" sz="2600" dirty="0"/>
              <a:t>I</a:t>
            </a:r>
            <a:r>
              <a:rPr lang="zh-CN" altLang="en-US" sz="2600" dirty="0"/>
              <a:t>、</a:t>
            </a:r>
            <a:r>
              <a:rPr lang="en-US" altLang="zh-CN" sz="2600" dirty="0"/>
              <a:t>B</a:t>
            </a:r>
            <a:r>
              <a:rPr lang="zh-CN" altLang="en-US" sz="2600" dirty="0"/>
              <a:t>共</a:t>
            </a:r>
            <a:r>
              <a:rPr lang="en-US" altLang="zh-CN" sz="2600" dirty="0"/>
              <a:t>1</a:t>
            </a:r>
            <a:r>
              <a:rPr lang="zh-CN" altLang="en-US" sz="2600" dirty="0"/>
              <a:t>个字节，分别是比例系数、变址寄存器号、基址寄存器号，可选。</a:t>
            </a:r>
            <a:r>
              <a:rPr lang="en-US" altLang="zh-CN" sz="2600" dirty="0"/>
              <a:t>mod-R/M</a:t>
            </a:r>
            <a:r>
              <a:rPr lang="zh-CN" altLang="en-US" sz="2600" dirty="0"/>
              <a:t>中的某些编码要求</a:t>
            </a:r>
            <a:r>
              <a:rPr lang="en-US" altLang="zh-CN" sz="2600" dirty="0"/>
              <a:t>SIB</a:t>
            </a:r>
            <a:r>
              <a:rPr lang="zh-CN" altLang="en-US" sz="2600" dirty="0"/>
              <a:t>字节来完成寻址方式的指定；</a:t>
            </a:r>
            <a:endParaRPr lang="zh-CN" altLang="en-US" sz="2600" dirty="0"/>
          </a:p>
          <a:p>
            <a:pPr lvl="1" eaLnBrk="1" hangingPunct="1">
              <a:lnSpc>
                <a:spcPct val="90000"/>
              </a:lnSpc>
            </a:pPr>
            <a:r>
              <a:rPr lang="en-US" altLang="zh-CN" sz="2200" dirty="0"/>
              <a:t>SS</a:t>
            </a:r>
            <a:r>
              <a:rPr lang="zh-CN" altLang="en-US" sz="2200" dirty="0"/>
              <a:t>（</a:t>
            </a:r>
            <a:r>
              <a:rPr lang="en-US" altLang="zh-CN" sz="2200" dirty="0"/>
              <a:t>2</a:t>
            </a:r>
            <a:r>
              <a:rPr lang="zh-CN" altLang="en-US" sz="2200" dirty="0"/>
              <a:t>）指定比例变换的因子，</a:t>
            </a:r>
            <a:endParaRPr lang="zh-CN" altLang="en-US" sz="2200" dirty="0"/>
          </a:p>
          <a:p>
            <a:pPr lvl="1" eaLnBrk="1" hangingPunct="1">
              <a:lnSpc>
                <a:spcPct val="90000"/>
              </a:lnSpc>
            </a:pPr>
            <a:r>
              <a:rPr lang="en-US" altLang="zh-CN" sz="2200" dirty="0"/>
              <a:t>Index</a:t>
            </a:r>
            <a:r>
              <a:rPr lang="zh-CN" altLang="en-US" sz="2200" dirty="0"/>
              <a:t>（</a:t>
            </a:r>
            <a:r>
              <a:rPr lang="en-US" altLang="zh-CN" sz="2200" dirty="0"/>
              <a:t>2</a:t>
            </a:r>
            <a:r>
              <a:rPr lang="zh-CN" altLang="en-US" sz="2200" dirty="0"/>
              <a:t>）指定变址寄存器，</a:t>
            </a:r>
            <a:endParaRPr lang="zh-CN" altLang="en-US" sz="2200" dirty="0"/>
          </a:p>
          <a:p>
            <a:pPr lvl="1" eaLnBrk="1" hangingPunct="1">
              <a:lnSpc>
                <a:spcPct val="90000"/>
              </a:lnSpc>
            </a:pPr>
            <a:r>
              <a:rPr lang="en-US" altLang="zh-CN" sz="2200" dirty="0"/>
              <a:t>Base</a:t>
            </a:r>
            <a:r>
              <a:rPr lang="zh-CN" altLang="en-US" sz="2200" dirty="0"/>
              <a:t>（</a:t>
            </a:r>
            <a:r>
              <a:rPr lang="en-US" altLang="zh-CN" sz="2200" dirty="0"/>
              <a:t>3</a:t>
            </a:r>
            <a:r>
              <a:rPr lang="zh-CN" altLang="en-US" sz="2200" dirty="0"/>
              <a:t>）指定基址寄存器</a:t>
            </a:r>
            <a:endParaRPr lang="zh-CN" altLang="en-US" sz="2200" dirty="0"/>
          </a:p>
          <a:p>
            <a:pPr eaLnBrk="1" hangingPunct="1">
              <a:lnSpc>
                <a:spcPct val="90000"/>
              </a:lnSpc>
            </a:pPr>
            <a:r>
              <a:rPr lang="zh-CN" altLang="en-US" sz="2600" dirty="0"/>
              <a:t>位移量：可以是</a:t>
            </a:r>
            <a:r>
              <a:rPr lang="en-US" altLang="zh-CN" sz="2600" dirty="0"/>
              <a:t>0</a:t>
            </a:r>
            <a:r>
              <a:rPr lang="zh-CN" altLang="en-US" sz="2600" dirty="0"/>
              <a:t>，</a:t>
            </a:r>
            <a:r>
              <a:rPr lang="en-US" altLang="zh-CN" sz="2600" dirty="0"/>
              <a:t>1</a:t>
            </a:r>
            <a:r>
              <a:rPr lang="zh-CN" altLang="en-US" sz="2600" dirty="0"/>
              <a:t>，</a:t>
            </a:r>
            <a:r>
              <a:rPr lang="en-US" altLang="zh-CN" sz="2600" dirty="0"/>
              <a:t>2</a:t>
            </a:r>
            <a:r>
              <a:rPr lang="zh-CN" altLang="en-US" sz="2600" dirty="0"/>
              <a:t>，</a:t>
            </a:r>
            <a:r>
              <a:rPr lang="en-US" altLang="zh-CN" sz="2600" dirty="0"/>
              <a:t>4</a:t>
            </a:r>
            <a:r>
              <a:rPr lang="zh-CN" altLang="en-US" sz="2600" dirty="0"/>
              <a:t>个字节</a:t>
            </a:r>
            <a:endParaRPr lang="zh-CN" altLang="en-US" sz="2600" dirty="0"/>
          </a:p>
          <a:p>
            <a:pPr eaLnBrk="1" hangingPunct="1">
              <a:lnSpc>
                <a:spcPct val="90000"/>
              </a:lnSpc>
            </a:pPr>
            <a:r>
              <a:rPr lang="zh-CN" altLang="en-US" sz="2600" dirty="0"/>
              <a:t>立即数：可以是</a:t>
            </a:r>
            <a:r>
              <a:rPr lang="en-US" altLang="zh-CN" sz="2600" dirty="0"/>
              <a:t>0</a:t>
            </a:r>
            <a:r>
              <a:rPr lang="zh-CN" altLang="en-US" sz="2600" dirty="0"/>
              <a:t>，</a:t>
            </a:r>
            <a:r>
              <a:rPr lang="en-US" altLang="zh-CN" sz="2600" dirty="0"/>
              <a:t>1</a:t>
            </a:r>
            <a:r>
              <a:rPr lang="zh-CN" altLang="en-US" sz="2600" dirty="0"/>
              <a:t>，</a:t>
            </a:r>
            <a:r>
              <a:rPr lang="en-US" altLang="zh-CN" sz="2600" dirty="0"/>
              <a:t>2</a:t>
            </a:r>
            <a:r>
              <a:rPr lang="zh-CN" altLang="en-US" sz="2600" dirty="0"/>
              <a:t>，</a:t>
            </a:r>
            <a:r>
              <a:rPr lang="en-US" altLang="zh-CN" sz="2600" dirty="0"/>
              <a:t>4</a:t>
            </a:r>
            <a:r>
              <a:rPr lang="zh-CN" altLang="en-US" sz="2600" dirty="0"/>
              <a:t>个字节</a:t>
            </a:r>
            <a:endParaRPr lang="zh-CN" altLang="en-US" sz="2600" dirty="0"/>
          </a:p>
          <a:p>
            <a:pPr eaLnBrk="1" hangingPunct="1">
              <a:lnSpc>
                <a:spcPct val="90000"/>
              </a:lnSpc>
            </a:pPr>
            <a:endParaRPr lang="en-US" altLang="zh-CN" sz="2600" dirty="0"/>
          </a:p>
        </p:txBody>
      </p:sp>
      <p:grpSp>
        <p:nvGrpSpPr>
          <p:cNvPr id="34821" name="Group 4"/>
          <p:cNvGrpSpPr/>
          <p:nvPr/>
        </p:nvGrpSpPr>
        <p:grpSpPr>
          <a:xfrm>
            <a:off x="762000" y="5105400"/>
            <a:ext cx="7620000" cy="466725"/>
            <a:chOff x="720" y="2448"/>
            <a:chExt cx="4800" cy="294"/>
          </a:xfrm>
        </p:grpSpPr>
        <p:sp>
          <p:nvSpPr>
            <p:cNvPr id="34822" name="Text Box 5"/>
            <p:cNvSpPr txBox="1"/>
            <p:nvPr/>
          </p:nvSpPr>
          <p:spPr>
            <a:xfrm>
              <a:off x="720" y="2448"/>
              <a:ext cx="4800" cy="294"/>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sz="2400" dirty="0">
                  <a:latin typeface="Times New Roman" panose="02020603050405020304" pitchFamily="18" charset="0"/>
                </a:rPr>
                <a:t>操作码   </a:t>
              </a:r>
              <a:r>
                <a:rPr lang="en-US" altLang="zh-CN" sz="2400" dirty="0">
                  <a:latin typeface="Times New Roman" panose="02020603050405020304" pitchFamily="18" charset="0"/>
                </a:rPr>
                <a:t>Mod Reg</a:t>
              </a:r>
              <a:r>
                <a:rPr lang="zh-CN" altLang="en-US" sz="2400" dirty="0">
                  <a:latin typeface="Times New Roman" panose="02020603050405020304" pitchFamily="18" charset="0"/>
                </a:rPr>
                <a:t>或操作码  </a:t>
              </a:r>
              <a:r>
                <a:rPr lang="en-US" altLang="zh-CN" sz="2400" dirty="0">
                  <a:latin typeface="Times New Roman" panose="02020603050405020304" pitchFamily="18" charset="0"/>
                </a:rPr>
                <a:t>R/M S  I  B </a:t>
              </a:r>
              <a:r>
                <a:rPr lang="zh-CN" altLang="en-US" sz="2400" dirty="0">
                  <a:latin typeface="Times New Roman" panose="02020603050405020304" pitchFamily="18" charset="0"/>
                </a:rPr>
                <a:t>位移量 立即数</a:t>
              </a:r>
              <a:endParaRPr lang="zh-CN" altLang="en-US" sz="2400" dirty="0">
                <a:latin typeface="Times New Roman" panose="02020603050405020304" pitchFamily="18" charset="0"/>
              </a:endParaRPr>
            </a:p>
          </p:txBody>
        </p:sp>
        <p:sp>
          <p:nvSpPr>
            <p:cNvPr id="34823" name="Line 6"/>
            <p:cNvSpPr/>
            <p:nvPr/>
          </p:nvSpPr>
          <p:spPr>
            <a:xfrm>
              <a:off x="1392" y="2448"/>
              <a:ext cx="0" cy="288"/>
            </a:xfrm>
            <a:prstGeom prst="line">
              <a:avLst/>
            </a:prstGeom>
            <a:ln w="9525" cap="flat" cmpd="sng">
              <a:solidFill>
                <a:schemeClr val="tx1"/>
              </a:solidFill>
              <a:prstDash val="solid"/>
              <a:miter/>
              <a:headEnd type="none" w="med" len="med"/>
              <a:tailEnd type="none" w="med" len="med"/>
            </a:ln>
          </p:spPr>
        </p:sp>
        <p:sp>
          <p:nvSpPr>
            <p:cNvPr id="34824" name="Line 7"/>
            <p:cNvSpPr/>
            <p:nvPr/>
          </p:nvSpPr>
          <p:spPr>
            <a:xfrm>
              <a:off x="1920" y="2448"/>
              <a:ext cx="0" cy="288"/>
            </a:xfrm>
            <a:prstGeom prst="line">
              <a:avLst/>
            </a:prstGeom>
            <a:ln w="9525" cap="flat" cmpd="sng">
              <a:solidFill>
                <a:schemeClr val="tx1"/>
              </a:solidFill>
              <a:prstDash val="solid"/>
              <a:miter/>
              <a:headEnd type="none" w="med" len="med"/>
              <a:tailEnd type="none" w="med" len="med"/>
            </a:ln>
          </p:spPr>
        </p:sp>
        <p:sp>
          <p:nvSpPr>
            <p:cNvPr id="34825" name="Line 8"/>
            <p:cNvSpPr/>
            <p:nvPr/>
          </p:nvSpPr>
          <p:spPr>
            <a:xfrm>
              <a:off x="3024" y="2448"/>
              <a:ext cx="0" cy="288"/>
            </a:xfrm>
            <a:prstGeom prst="line">
              <a:avLst/>
            </a:prstGeom>
            <a:ln w="9525" cap="flat" cmpd="sng">
              <a:solidFill>
                <a:schemeClr val="tx1"/>
              </a:solidFill>
              <a:prstDash val="solid"/>
              <a:miter/>
              <a:headEnd type="none" w="med" len="med"/>
              <a:tailEnd type="none" w="med" len="med"/>
            </a:ln>
          </p:spPr>
        </p:sp>
        <p:sp>
          <p:nvSpPr>
            <p:cNvPr id="34826" name="Line 9"/>
            <p:cNvSpPr/>
            <p:nvPr/>
          </p:nvSpPr>
          <p:spPr>
            <a:xfrm>
              <a:off x="3456" y="2448"/>
              <a:ext cx="0" cy="288"/>
            </a:xfrm>
            <a:prstGeom prst="line">
              <a:avLst/>
            </a:prstGeom>
            <a:ln w="9525" cap="flat" cmpd="sng">
              <a:solidFill>
                <a:schemeClr val="tx1"/>
              </a:solidFill>
              <a:prstDash val="solid"/>
              <a:miter/>
              <a:headEnd type="none" w="med" len="med"/>
              <a:tailEnd type="none" w="med" len="med"/>
            </a:ln>
          </p:spPr>
        </p:sp>
        <p:sp>
          <p:nvSpPr>
            <p:cNvPr id="34827" name="Line 10"/>
            <p:cNvSpPr/>
            <p:nvPr/>
          </p:nvSpPr>
          <p:spPr>
            <a:xfrm>
              <a:off x="3600" y="2448"/>
              <a:ext cx="0" cy="288"/>
            </a:xfrm>
            <a:prstGeom prst="line">
              <a:avLst/>
            </a:prstGeom>
            <a:ln w="9525" cap="flat" cmpd="sng">
              <a:solidFill>
                <a:schemeClr val="tx1"/>
              </a:solidFill>
              <a:prstDash val="solid"/>
              <a:miter/>
              <a:headEnd type="none" w="med" len="med"/>
              <a:tailEnd type="none" w="med" len="med"/>
            </a:ln>
          </p:spPr>
        </p:sp>
        <p:sp>
          <p:nvSpPr>
            <p:cNvPr id="34828" name="Line 11"/>
            <p:cNvSpPr/>
            <p:nvPr/>
          </p:nvSpPr>
          <p:spPr>
            <a:xfrm>
              <a:off x="3792" y="2448"/>
              <a:ext cx="0" cy="288"/>
            </a:xfrm>
            <a:prstGeom prst="line">
              <a:avLst/>
            </a:prstGeom>
            <a:ln w="9525" cap="flat" cmpd="sng">
              <a:solidFill>
                <a:schemeClr val="tx1"/>
              </a:solidFill>
              <a:prstDash val="solid"/>
              <a:miter/>
              <a:headEnd type="none" w="med" len="med"/>
              <a:tailEnd type="none" w="med" len="med"/>
            </a:ln>
          </p:spPr>
        </p:sp>
        <p:sp>
          <p:nvSpPr>
            <p:cNvPr id="34829" name="Line 12"/>
            <p:cNvSpPr/>
            <p:nvPr/>
          </p:nvSpPr>
          <p:spPr>
            <a:xfrm>
              <a:off x="3984" y="2448"/>
              <a:ext cx="0" cy="288"/>
            </a:xfrm>
            <a:prstGeom prst="line">
              <a:avLst/>
            </a:prstGeom>
            <a:ln w="9525" cap="flat" cmpd="sng">
              <a:solidFill>
                <a:schemeClr val="tx1"/>
              </a:solidFill>
              <a:prstDash val="solid"/>
              <a:miter/>
              <a:headEnd type="none" w="med" len="med"/>
              <a:tailEnd type="none" w="med" len="med"/>
            </a:ln>
          </p:spPr>
        </p:sp>
        <p:sp>
          <p:nvSpPr>
            <p:cNvPr id="34830" name="Line 13"/>
            <p:cNvSpPr/>
            <p:nvPr/>
          </p:nvSpPr>
          <p:spPr>
            <a:xfrm>
              <a:off x="4656" y="2448"/>
              <a:ext cx="0" cy="288"/>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214313" y="142875"/>
            <a:ext cx="7543800" cy="928688"/>
          </a:xfrm>
          <a:ln/>
        </p:spPr>
        <p:txBody>
          <a:bodyPr vert="horz" wrap="square" lIns="91440" tIns="45720" rIns="91440" bIns="45720" anchor="b"/>
          <a:p>
            <a:r>
              <a:rPr lang="zh-CN" altLang="en-US" dirty="0"/>
              <a:t>举例</a:t>
            </a:r>
            <a:endParaRPr lang="zh-CN" altLang="en-US" dirty="0"/>
          </a:p>
        </p:txBody>
      </p:sp>
      <p:sp>
        <p:nvSpPr>
          <p:cNvPr id="35843" name="内容占位符 2"/>
          <p:cNvSpPr>
            <a:spLocks noGrp="1"/>
          </p:cNvSpPr>
          <p:nvPr>
            <p:ph idx="1"/>
          </p:nvPr>
        </p:nvSpPr>
        <p:spPr>
          <a:xfrm>
            <a:off x="214313" y="1428750"/>
            <a:ext cx="8715375" cy="4411663"/>
          </a:xfrm>
          <a:ln/>
        </p:spPr>
        <p:txBody>
          <a:bodyPr vert="horz" wrap="square" lIns="91440" tIns="45720" rIns="91440" bIns="45720" anchor="t"/>
          <a:p>
            <a:r>
              <a:rPr lang="en-US" altLang="zh-CN" sz="2800" b="1" dirty="0"/>
              <a:t>[</a:t>
            </a:r>
            <a:r>
              <a:rPr lang="zh-CN" altLang="en-US" sz="2800" b="1" dirty="0"/>
              <a:t>例</a:t>
            </a:r>
            <a:r>
              <a:rPr lang="en-US" altLang="zh-CN" sz="2800" b="1" dirty="0"/>
              <a:t>1]</a:t>
            </a:r>
            <a:r>
              <a:rPr lang="zh-CN" altLang="en-US" sz="2800" b="1" dirty="0"/>
              <a:t>指令格式如下所示，其中</a:t>
            </a:r>
            <a:r>
              <a:rPr lang="en-US" altLang="zh-CN" sz="2800" b="1" dirty="0"/>
              <a:t>OP</a:t>
            </a:r>
            <a:r>
              <a:rPr lang="zh-CN" altLang="en-US" sz="2800" b="1" dirty="0"/>
              <a:t>为操作码，试分析指令格式的特点。</a:t>
            </a:r>
            <a:endParaRPr lang="en-US" altLang="zh-CN" sz="2800" b="1" dirty="0"/>
          </a:p>
          <a:p>
            <a:endParaRPr lang="en-US" altLang="zh-CN" sz="3200" b="1" dirty="0"/>
          </a:p>
          <a:p>
            <a:endParaRPr lang="en-US" altLang="zh-CN" sz="3200" b="1" dirty="0"/>
          </a:p>
          <a:p>
            <a:r>
              <a:rPr lang="zh-CN" altLang="en-US" sz="2600" b="1" dirty="0"/>
              <a:t>解：</a:t>
            </a:r>
            <a:r>
              <a:rPr lang="en-US" altLang="zh-CN" sz="2600" b="1" dirty="0"/>
              <a:t>(1) </a:t>
            </a:r>
            <a:r>
              <a:rPr lang="zh-CN" altLang="en-US" sz="2600" b="1" dirty="0"/>
              <a:t>单字长二地址指令；</a:t>
            </a:r>
            <a:endParaRPr lang="en-US" altLang="zh-CN" sz="2600" b="1" dirty="0"/>
          </a:p>
          <a:p>
            <a:pPr>
              <a:buNone/>
            </a:pPr>
            <a:r>
              <a:rPr lang="en-US" altLang="zh-CN" sz="2600" dirty="0"/>
              <a:t>(2) </a:t>
            </a:r>
            <a:r>
              <a:rPr lang="zh-CN" altLang="en-US" sz="2600" dirty="0"/>
              <a:t>操作码字段</a:t>
            </a:r>
            <a:r>
              <a:rPr lang="en-US" altLang="zh-CN" sz="2600" dirty="0"/>
              <a:t>OP</a:t>
            </a:r>
            <a:r>
              <a:rPr lang="zh-CN" altLang="en-US" sz="2600" dirty="0"/>
              <a:t>可以指定</a:t>
            </a:r>
            <a:r>
              <a:rPr lang="en-US" altLang="zh-CN" sz="2600" dirty="0"/>
              <a:t>2^7=128</a:t>
            </a:r>
            <a:r>
              <a:rPr lang="zh-CN" altLang="en-US" sz="2600" dirty="0"/>
              <a:t>条指令；</a:t>
            </a:r>
            <a:endParaRPr lang="en-US" altLang="zh-CN" sz="2600" dirty="0"/>
          </a:p>
          <a:p>
            <a:pPr>
              <a:buNone/>
            </a:pPr>
            <a:r>
              <a:rPr lang="en-US" altLang="zh-CN" sz="2600" dirty="0"/>
              <a:t>(3) </a:t>
            </a:r>
            <a:r>
              <a:rPr lang="zh-CN" altLang="en-US" sz="2600" dirty="0"/>
              <a:t>源寄存器和目标寄存器都是通用寄存器（可分别指定</a:t>
            </a:r>
            <a:r>
              <a:rPr lang="en-US" altLang="zh-CN" sz="2600" dirty="0"/>
              <a:t>16</a:t>
            </a:r>
            <a:r>
              <a:rPr lang="zh-CN" altLang="en-US" sz="2600" dirty="0"/>
              <a:t>个），所以是</a:t>
            </a:r>
            <a:r>
              <a:rPr lang="en-US" altLang="zh-CN" sz="2600" dirty="0"/>
              <a:t>RR</a:t>
            </a:r>
            <a:r>
              <a:rPr lang="zh-CN" altLang="en-US" sz="2600" dirty="0"/>
              <a:t>型指令，两个操作数均在寄存器中；</a:t>
            </a:r>
            <a:endParaRPr lang="en-US" altLang="zh-CN" sz="2600" dirty="0"/>
          </a:p>
          <a:p>
            <a:pPr>
              <a:buNone/>
            </a:pPr>
            <a:r>
              <a:rPr lang="en-US" altLang="zh-CN" sz="2600" dirty="0"/>
              <a:t>(4) </a:t>
            </a:r>
            <a:r>
              <a:rPr lang="zh-CN" altLang="en-US" sz="2600" dirty="0"/>
              <a:t>这种结构常用于算术逻辑运算类指令。</a:t>
            </a:r>
            <a:endParaRPr lang="zh-CN" altLang="en-US" sz="2600" dirty="0"/>
          </a:p>
        </p:txBody>
      </p:sp>
      <p:sp>
        <p:nvSpPr>
          <p:cNvPr id="3584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aphicFrame>
        <p:nvGraphicFramePr>
          <p:cNvPr id="5" name="表格 4"/>
          <p:cNvGraphicFramePr>
            <a:graphicFrameLocks noGrp="1"/>
          </p:cNvGraphicFramePr>
          <p:nvPr/>
        </p:nvGraphicFramePr>
        <p:xfrm>
          <a:off x="1624013" y="2473325"/>
          <a:ext cx="4876800" cy="741363"/>
        </p:xfrm>
        <a:graphic>
          <a:graphicData uri="http://schemas.openxmlformats.org/drawingml/2006/table">
            <a:tbl>
              <a:tblPr firstRow="1" bandRow="1">
                <a:tableStyleId>{C4B1156A-380E-4F78-BDF5-A606A8083BF9}</a:tableStyleId>
              </a:tblPr>
              <a:tblGrid>
                <a:gridCol w="1219200"/>
                <a:gridCol w="1219200"/>
                <a:gridCol w="1219200"/>
                <a:gridCol w="1219200"/>
              </a:tblGrid>
              <a:tr h="370840">
                <a:tc>
                  <a:txBody>
                    <a:bodyPr/>
                    <a:lstStyle/>
                    <a:p>
                      <a:pPr algn="l"/>
                      <a:r>
                        <a:rPr lang="en-US" altLang="zh-CN" dirty="0" smtClean="0"/>
                        <a:t>15</a:t>
                      </a:r>
                      <a:r>
                        <a:rPr lang="en-US" altLang="zh-CN" baseline="0" dirty="0" smtClean="0"/>
                        <a:t>            9</a:t>
                      </a:r>
                      <a:endParaRPr lang="zh-CN" dirty="0"/>
                    </a:p>
                  </a:txBody>
                  <a:tcPr marL="38100" marR="38100" marT="38100" marB="38100" anchor="ctr"/>
                </a:tc>
                <a:tc>
                  <a:txBody>
                    <a:bodyPr/>
                    <a:lstStyle/>
                    <a:p>
                      <a:pPr algn="ctr"/>
                      <a:endParaRPr lang="zh-CN" dirty="0"/>
                    </a:p>
                  </a:txBody>
                  <a:tcPr marL="38100" marR="38100" marT="38100" marB="38100" anchor="ctr"/>
                </a:tc>
                <a:tc>
                  <a:txBody>
                    <a:bodyPr/>
                    <a:lstStyle/>
                    <a:p>
                      <a:pPr algn="l"/>
                      <a:r>
                        <a:rPr lang="en-US" altLang="zh-CN" dirty="0" smtClean="0"/>
                        <a:t>7</a:t>
                      </a:r>
                      <a:r>
                        <a:rPr lang="en-US" altLang="zh-CN" baseline="0" dirty="0" smtClean="0"/>
                        <a:t>              4</a:t>
                      </a:r>
                      <a:endParaRPr lang="zh-CN" dirty="0"/>
                    </a:p>
                  </a:txBody>
                  <a:tcPr marL="38100" marR="38100" marT="38100" marB="38100" anchor="ctr"/>
                </a:tc>
                <a:tc>
                  <a:txBody>
                    <a:bodyPr/>
                    <a:lstStyle/>
                    <a:p>
                      <a:pPr algn="l"/>
                      <a:r>
                        <a:rPr lang="en-US" altLang="zh-CN" dirty="0" smtClean="0"/>
                        <a:t>3</a:t>
                      </a:r>
                      <a:r>
                        <a:rPr lang="en-US" altLang="zh-CN" baseline="0" dirty="0" smtClean="0"/>
                        <a:t>              0</a:t>
                      </a:r>
                      <a:endParaRPr lang="zh-CN" dirty="0"/>
                    </a:p>
                  </a:txBody>
                  <a:tcPr marL="38100" marR="38100" marT="38100" marB="38100" anchor="ctr"/>
                </a:tc>
              </a:tr>
              <a:tr h="370840">
                <a:tc>
                  <a:txBody>
                    <a:bodyPr/>
                    <a:lstStyle/>
                    <a:p>
                      <a:pPr algn="ctr"/>
                      <a:r>
                        <a:rPr lang="en-US" altLang="zh-CN" dirty="0" smtClean="0"/>
                        <a:t>OP</a:t>
                      </a:r>
                      <a:endParaRPr lang="zh-CN" dirty="0"/>
                    </a:p>
                  </a:txBody>
                  <a:tcPr marL="38100" marR="38100" marT="38100" marB="38100" anchor="ctr"/>
                </a:tc>
                <a:tc>
                  <a:txBody>
                    <a:bodyPr/>
                    <a:lstStyle/>
                    <a:p>
                      <a:pPr algn="ctr"/>
                      <a:r>
                        <a:rPr lang="en-US" altLang="zh-CN" dirty="0" smtClean="0"/>
                        <a:t>——</a:t>
                      </a:r>
                      <a:endParaRPr lang="zh-CN" dirty="0"/>
                    </a:p>
                  </a:txBody>
                  <a:tcPr marL="38100" marR="38100" marT="38100" marB="38100" anchor="ctr"/>
                </a:tc>
                <a:tc>
                  <a:txBody>
                    <a:bodyPr/>
                    <a:lstStyle/>
                    <a:p>
                      <a:pPr algn="ctr"/>
                      <a:r>
                        <a:rPr lang="zh-CN" altLang="en-US" dirty="0" smtClean="0"/>
                        <a:t>源寄存器</a:t>
                      </a:r>
                      <a:endParaRPr lang="zh-CN" dirty="0"/>
                    </a:p>
                  </a:txBody>
                  <a:tcPr marL="38100" marR="38100" marT="38100" marB="38100" anchor="ctr"/>
                </a:tc>
                <a:tc>
                  <a:txBody>
                    <a:bodyPr/>
                    <a:lstStyle/>
                    <a:p>
                      <a:pPr algn="ctr"/>
                      <a:r>
                        <a:rPr lang="zh-CN" altLang="en-US" dirty="0" smtClean="0"/>
                        <a:t>目标寄存器</a:t>
                      </a:r>
                      <a:endParaRPr lang="zh-CN" dirty="0"/>
                    </a:p>
                  </a:txBody>
                  <a:tcPr marL="38100" marR="38100" marT="38100" marB="38100"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xfrm>
            <a:off x="457200" y="122238"/>
            <a:ext cx="7543800" cy="949325"/>
          </a:xfrm>
          <a:ln/>
        </p:spPr>
        <p:txBody>
          <a:bodyPr vert="horz" wrap="square" lIns="91440" tIns="45720" rIns="91440" bIns="45720" anchor="b"/>
          <a:p>
            <a:r>
              <a:rPr lang="zh-CN" altLang="en-US" dirty="0"/>
              <a:t>举例</a:t>
            </a:r>
            <a:endParaRPr lang="zh-CN" altLang="en-US" dirty="0"/>
          </a:p>
        </p:txBody>
      </p:sp>
      <p:sp>
        <p:nvSpPr>
          <p:cNvPr id="36867" name="内容占位符 2"/>
          <p:cNvSpPr>
            <a:spLocks noGrp="1"/>
          </p:cNvSpPr>
          <p:nvPr>
            <p:ph idx="1"/>
          </p:nvPr>
        </p:nvSpPr>
        <p:spPr>
          <a:xfrm>
            <a:off x="457200" y="1428750"/>
            <a:ext cx="8229600" cy="4411663"/>
          </a:xfrm>
          <a:ln/>
        </p:spPr>
        <p:txBody>
          <a:bodyPr vert="horz" wrap="square" lIns="91440" tIns="45720" rIns="91440" bIns="45720" anchor="t"/>
          <a:p>
            <a:r>
              <a:rPr lang="en-US" altLang="zh-CN" sz="2800" b="1" dirty="0"/>
              <a:t>[</a:t>
            </a:r>
            <a:r>
              <a:rPr lang="zh-CN" altLang="en-US" sz="2800" b="1" dirty="0"/>
              <a:t>例</a:t>
            </a:r>
            <a:r>
              <a:rPr lang="en-US" altLang="zh-CN" sz="2800" b="1" dirty="0"/>
              <a:t>2] </a:t>
            </a:r>
            <a:r>
              <a:rPr lang="zh-CN" altLang="en-US" sz="2800" b="1" dirty="0"/>
              <a:t>指令格式如下所示，</a:t>
            </a:r>
            <a:r>
              <a:rPr lang="en-US" altLang="zh-CN" sz="2800" b="1" dirty="0"/>
              <a:t>OP</a:t>
            </a:r>
            <a:r>
              <a:rPr lang="zh-CN" altLang="en-US" sz="2800" b="1" dirty="0"/>
              <a:t>为操作码字段，试分析指令格式特点。</a:t>
            </a:r>
            <a:endParaRPr lang="en-US" altLang="zh-CN" sz="2800" b="1" dirty="0"/>
          </a:p>
          <a:p>
            <a:endParaRPr lang="en-US" altLang="zh-CN" sz="2800" b="1" dirty="0"/>
          </a:p>
          <a:p>
            <a:endParaRPr lang="en-US" altLang="zh-CN" sz="2800" b="1" dirty="0"/>
          </a:p>
          <a:p>
            <a:endParaRPr lang="en-US" altLang="zh-CN" sz="2800" b="1" dirty="0"/>
          </a:p>
          <a:p>
            <a:r>
              <a:rPr lang="zh-CN" altLang="en-US" sz="2800" b="1" dirty="0"/>
              <a:t>解：</a:t>
            </a:r>
            <a:r>
              <a:rPr lang="en-US" altLang="zh-CN" sz="2800" b="1" dirty="0"/>
              <a:t>(1) </a:t>
            </a:r>
            <a:r>
              <a:rPr lang="zh-CN" altLang="en-US" sz="2800" b="1" dirty="0"/>
              <a:t>双字长二地址指令，用于访问存储器</a:t>
            </a:r>
            <a:endParaRPr lang="en-US" altLang="zh-CN" sz="2800" b="1" dirty="0"/>
          </a:p>
          <a:p>
            <a:pPr>
              <a:buNone/>
            </a:pPr>
            <a:r>
              <a:rPr lang="en-US" altLang="zh-CN" sz="2800" b="1" dirty="0"/>
              <a:t>(2) </a:t>
            </a:r>
            <a:r>
              <a:rPr lang="zh-CN" altLang="en-US" sz="2800" b="1" dirty="0"/>
              <a:t>操作码字段</a:t>
            </a:r>
            <a:r>
              <a:rPr lang="en-US" altLang="zh-CN" sz="2800" b="1" dirty="0"/>
              <a:t>OP</a:t>
            </a:r>
            <a:r>
              <a:rPr lang="zh-CN" altLang="en-US" sz="2800" b="1" dirty="0"/>
              <a:t>为</a:t>
            </a:r>
            <a:r>
              <a:rPr lang="en-US" altLang="zh-CN" sz="2800" b="1" dirty="0"/>
              <a:t>6</a:t>
            </a:r>
            <a:r>
              <a:rPr lang="zh-CN" altLang="en-US" sz="2800" b="1" dirty="0"/>
              <a:t>位，</a:t>
            </a:r>
            <a:r>
              <a:rPr lang="zh-CN" altLang="en-US" sz="2800" dirty="0"/>
              <a:t>可以指定</a:t>
            </a:r>
            <a:r>
              <a:rPr lang="en-US" altLang="zh-CN" sz="2800" dirty="0"/>
              <a:t>2^6=64</a:t>
            </a:r>
            <a:r>
              <a:rPr lang="zh-CN" altLang="en-US" sz="2800" dirty="0"/>
              <a:t>条指令</a:t>
            </a:r>
            <a:endParaRPr lang="en-US" altLang="zh-CN" sz="2800" dirty="0"/>
          </a:p>
          <a:p>
            <a:pPr>
              <a:buNone/>
            </a:pPr>
            <a:r>
              <a:rPr lang="en-US" altLang="zh-CN" sz="2800" b="1" dirty="0"/>
              <a:t>(3) </a:t>
            </a:r>
            <a:r>
              <a:rPr lang="zh-CN" altLang="en-US" sz="2800" b="1" dirty="0"/>
              <a:t>一个源操作数在源寄存器（共</a:t>
            </a:r>
            <a:r>
              <a:rPr lang="en-US" altLang="zh-CN" sz="2800" b="1" dirty="0"/>
              <a:t>16</a:t>
            </a:r>
            <a:r>
              <a:rPr lang="zh-CN" altLang="en-US" sz="2800" b="1" dirty="0"/>
              <a:t>个），另一个操作数在存储器中（由变址寄存器和位移量决定），所以是</a:t>
            </a:r>
            <a:r>
              <a:rPr lang="en-US" altLang="zh-CN" sz="2800" b="1" dirty="0"/>
              <a:t>RS</a:t>
            </a:r>
            <a:r>
              <a:rPr lang="zh-CN" altLang="en-US" sz="2800" b="1" dirty="0"/>
              <a:t>型指令</a:t>
            </a:r>
            <a:endParaRPr lang="en-US" altLang="zh-CN" sz="2800" b="1" dirty="0"/>
          </a:p>
          <a:p>
            <a:endParaRPr lang="zh-CN" altLang="en-US" dirty="0"/>
          </a:p>
        </p:txBody>
      </p:sp>
      <p:sp>
        <p:nvSpPr>
          <p:cNvPr id="3686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aphicFrame>
        <p:nvGraphicFramePr>
          <p:cNvPr id="5" name="表格 4"/>
          <p:cNvGraphicFramePr>
            <a:graphicFrameLocks noGrp="1"/>
          </p:cNvGraphicFramePr>
          <p:nvPr/>
        </p:nvGraphicFramePr>
        <p:xfrm>
          <a:off x="1624013" y="2473325"/>
          <a:ext cx="4876800" cy="1112838"/>
        </p:xfrm>
        <a:graphic>
          <a:graphicData uri="http://schemas.openxmlformats.org/drawingml/2006/table">
            <a:tbl>
              <a:tblPr firstRow="1" bandRow="1">
                <a:tableStyleId>{C4B1156A-380E-4F78-BDF5-A606A8083BF9}</a:tableStyleId>
              </a:tblPr>
              <a:tblGrid>
                <a:gridCol w="1219200"/>
                <a:gridCol w="1219200"/>
                <a:gridCol w="1219200"/>
                <a:gridCol w="1219200"/>
              </a:tblGrid>
              <a:tr h="370840">
                <a:tc>
                  <a:txBody>
                    <a:bodyPr/>
                    <a:lstStyle/>
                    <a:p>
                      <a:pPr algn="l"/>
                      <a:r>
                        <a:rPr lang="en-US" altLang="zh-CN" dirty="0" smtClean="0"/>
                        <a:t>15</a:t>
                      </a:r>
                      <a:r>
                        <a:rPr lang="en-US" altLang="zh-CN" baseline="0" dirty="0" smtClean="0"/>
                        <a:t>          10</a:t>
                      </a:r>
                      <a:endParaRPr lang="zh-CN" dirty="0"/>
                    </a:p>
                  </a:txBody>
                  <a:tcPr marL="38100" marR="38100" marT="38100" marB="38100" anchor="ctr"/>
                </a:tc>
                <a:tc>
                  <a:txBody>
                    <a:bodyPr/>
                    <a:lstStyle/>
                    <a:p>
                      <a:pPr algn="ctr"/>
                      <a:endParaRPr lang="zh-CN" dirty="0"/>
                    </a:p>
                  </a:txBody>
                  <a:tcPr marL="38100" marR="38100" marT="38100" marB="38100" anchor="ctr"/>
                </a:tc>
                <a:tc>
                  <a:txBody>
                    <a:bodyPr/>
                    <a:lstStyle/>
                    <a:p>
                      <a:pPr algn="l"/>
                      <a:r>
                        <a:rPr lang="en-US" altLang="zh-CN" dirty="0" smtClean="0"/>
                        <a:t>7</a:t>
                      </a:r>
                      <a:r>
                        <a:rPr lang="en-US" altLang="zh-CN" baseline="0" dirty="0" smtClean="0"/>
                        <a:t>              4</a:t>
                      </a:r>
                      <a:endParaRPr lang="zh-CN" dirty="0"/>
                    </a:p>
                  </a:txBody>
                  <a:tcPr marL="38100" marR="38100" marT="38100" marB="38100" anchor="ctr"/>
                </a:tc>
                <a:tc>
                  <a:txBody>
                    <a:bodyPr/>
                    <a:lstStyle/>
                    <a:p>
                      <a:pPr algn="l"/>
                      <a:r>
                        <a:rPr lang="en-US" altLang="zh-CN" dirty="0" smtClean="0"/>
                        <a:t>3</a:t>
                      </a:r>
                      <a:r>
                        <a:rPr lang="en-US" altLang="zh-CN" baseline="0" dirty="0" smtClean="0"/>
                        <a:t>              0</a:t>
                      </a:r>
                      <a:endParaRPr lang="zh-CN" dirty="0"/>
                    </a:p>
                  </a:txBody>
                  <a:tcPr marL="38100" marR="38100" marT="38100" marB="38100" anchor="ctr"/>
                </a:tc>
              </a:tr>
              <a:tr h="370840">
                <a:tc>
                  <a:txBody>
                    <a:bodyPr/>
                    <a:lstStyle/>
                    <a:p>
                      <a:pPr algn="ctr"/>
                      <a:r>
                        <a:rPr lang="en-US" altLang="zh-CN" dirty="0" smtClean="0"/>
                        <a:t>OP</a:t>
                      </a:r>
                      <a:endParaRPr lang="zh-CN" dirty="0"/>
                    </a:p>
                  </a:txBody>
                  <a:tcPr marL="38100" marR="38100" marT="38100" marB="38100" anchor="ctr"/>
                </a:tc>
                <a:tc>
                  <a:txBody>
                    <a:bodyPr/>
                    <a:lstStyle/>
                    <a:p>
                      <a:pPr algn="ctr"/>
                      <a:r>
                        <a:rPr lang="en-US" altLang="zh-CN" dirty="0" smtClean="0"/>
                        <a:t>——</a:t>
                      </a:r>
                      <a:endParaRPr lang="zh-CN" dirty="0"/>
                    </a:p>
                  </a:txBody>
                  <a:tcPr marL="38100" marR="38100" marT="38100" marB="38100" anchor="ctr"/>
                </a:tc>
                <a:tc>
                  <a:txBody>
                    <a:bodyPr/>
                    <a:lstStyle/>
                    <a:p>
                      <a:pPr algn="ctr"/>
                      <a:r>
                        <a:rPr lang="zh-CN" altLang="en-US" dirty="0" smtClean="0"/>
                        <a:t>源寄存器</a:t>
                      </a:r>
                      <a:endParaRPr lang="zh-CN" dirty="0"/>
                    </a:p>
                  </a:txBody>
                  <a:tcPr marL="38100" marR="38100" marT="38100" marB="38100" anchor="ctr"/>
                </a:tc>
                <a:tc>
                  <a:txBody>
                    <a:bodyPr/>
                    <a:lstStyle/>
                    <a:p>
                      <a:pPr algn="ctr"/>
                      <a:r>
                        <a:rPr lang="zh-CN" altLang="en-US" dirty="0" smtClean="0"/>
                        <a:t>变址寄存器</a:t>
                      </a:r>
                      <a:endParaRPr lang="zh-CN" dirty="0"/>
                    </a:p>
                  </a:txBody>
                  <a:tcPr marL="38100" marR="38100" marT="38100" marB="38100" anchor="ctr"/>
                </a:tc>
              </a:tr>
              <a:tr h="370840">
                <a:tc gridSpan="4">
                  <a:txBody>
                    <a:bodyPr/>
                    <a:lstStyle/>
                    <a:p>
                      <a:pPr algn="ctr"/>
                      <a:r>
                        <a:rPr lang="zh-CN" altLang="en-US" dirty="0" smtClean="0"/>
                        <a:t>位移量（</a:t>
                      </a:r>
                      <a:r>
                        <a:rPr lang="en-US" altLang="zh-CN" dirty="0" smtClean="0"/>
                        <a:t>16</a:t>
                      </a:r>
                      <a:r>
                        <a:rPr lang="zh-CN" altLang="en-US" dirty="0" smtClean="0"/>
                        <a:t>位）</a:t>
                      </a:r>
                      <a:endParaRPr lang="zh-CN" dirty="0"/>
                    </a:p>
                  </a:txBody>
                  <a:tcPr marL="38100" marR="38100" marT="38100" marB="38100" anchor="ctr"/>
                </a:tc>
                <a:tc hMerge="1">
                  <a:tcPr marL="38100" marR="38100" marT="38100" marB="38100" anchor="ctr"/>
                </a:tc>
                <a:tc hMerge="1">
                  <a:tcPr marL="38100" marR="38100" marT="38100" marB="38100" anchor="ctr"/>
                </a:tc>
                <a:tc hMerge="1">
                  <a:tcPr marL="38100" marR="38100" marT="38100" marB="38100"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ln/>
        </p:spPr>
        <p:txBody>
          <a:bodyPr vert="horz" wrap="square" lIns="91440" tIns="45720" rIns="91440" bIns="45720" anchor="b"/>
          <a:p>
            <a:r>
              <a:rPr lang="zh-CN" altLang="en-US" dirty="0"/>
              <a:t>举例</a:t>
            </a:r>
            <a:endParaRPr lang="zh-CN" altLang="en-US" dirty="0"/>
          </a:p>
        </p:txBody>
      </p:sp>
      <p:sp>
        <p:nvSpPr>
          <p:cNvPr id="37891" name="内容占位符 2"/>
          <p:cNvSpPr>
            <a:spLocks noGrp="1"/>
          </p:cNvSpPr>
          <p:nvPr>
            <p:ph idx="1"/>
          </p:nvPr>
        </p:nvSpPr>
        <p:spPr>
          <a:ln/>
        </p:spPr>
        <p:txBody>
          <a:bodyPr vert="horz" wrap="square" lIns="91440" tIns="45720" rIns="91440" bIns="45720" anchor="t"/>
          <a:p>
            <a:r>
              <a:rPr lang="en-US" altLang="zh-CN" sz="2800" b="1" dirty="0"/>
              <a:t>[</a:t>
            </a:r>
            <a:r>
              <a:rPr lang="zh-CN" altLang="en-US" sz="2800" b="1" dirty="0"/>
              <a:t>例</a:t>
            </a:r>
            <a:r>
              <a:rPr lang="en-US" altLang="zh-CN" sz="2800" b="1" dirty="0"/>
              <a:t>3]</a:t>
            </a:r>
            <a:r>
              <a:rPr lang="zh-CN" altLang="en-US" sz="2800" b="1" dirty="0"/>
              <a:t> </a:t>
            </a:r>
            <a:r>
              <a:rPr lang="en-US" altLang="zh-CN" sz="2800" b="1" dirty="0"/>
              <a:t>MIPS R4000</a:t>
            </a:r>
            <a:r>
              <a:rPr lang="zh-CN" altLang="en-US" sz="2800" b="1" dirty="0"/>
              <a:t>汇编语言中，寄存器</a:t>
            </a:r>
            <a:r>
              <a:rPr lang="en-US" altLang="zh-CN" sz="2800" b="1" dirty="0"/>
              <a:t>$s0</a:t>
            </a:r>
            <a:r>
              <a:rPr lang="zh-CN" altLang="en-US" sz="2800" b="1" dirty="0"/>
              <a:t>～</a:t>
            </a:r>
            <a:r>
              <a:rPr lang="en-US" altLang="zh-CN" sz="2800" b="1" dirty="0"/>
              <a:t>$s7</a:t>
            </a:r>
            <a:r>
              <a:rPr lang="zh-CN" altLang="en-US" sz="2800" b="1" dirty="0"/>
              <a:t>对应寄存器号为十进制</a:t>
            </a:r>
            <a:r>
              <a:rPr lang="en-US" altLang="zh-CN" sz="2800" b="1" dirty="0"/>
              <a:t>16</a:t>
            </a:r>
            <a:r>
              <a:rPr lang="zh-CN" altLang="en-US" sz="2800" b="1" dirty="0"/>
              <a:t>～</a:t>
            </a:r>
            <a:r>
              <a:rPr lang="en-US" altLang="zh-CN" sz="2800" b="1" dirty="0"/>
              <a:t>23</a:t>
            </a:r>
            <a:r>
              <a:rPr lang="zh-CN" altLang="en-US" sz="2800" b="1" dirty="0"/>
              <a:t>，寄存器</a:t>
            </a:r>
            <a:r>
              <a:rPr lang="en-US" altLang="zh-CN" sz="2800" b="1" dirty="0"/>
              <a:t>$t0</a:t>
            </a:r>
            <a:r>
              <a:rPr lang="zh-CN" altLang="en-US" sz="2800" b="1" dirty="0"/>
              <a:t>～</a:t>
            </a:r>
            <a:r>
              <a:rPr lang="en-US" altLang="zh-CN" sz="2800" b="1" dirty="0"/>
              <a:t>$t7</a:t>
            </a:r>
            <a:r>
              <a:rPr lang="zh-CN" altLang="en-US" sz="2800" b="1" dirty="0"/>
              <a:t>对应的寄存器号为</a:t>
            </a:r>
            <a:r>
              <a:rPr lang="en-US" altLang="zh-CN" sz="2800" b="1" dirty="0"/>
              <a:t>8</a:t>
            </a:r>
            <a:r>
              <a:rPr lang="zh-CN" altLang="en-US" sz="2800" b="1" dirty="0"/>
              <a:t>～</a:t>
            </a:r>
            <a:r>
              <a:rPr lang="en-US" altLang="zh-CN" sz="2800" b="1" dirty="0"/>
              <a:t>15</a:t>
            </a:r>
            <a:r>
              <a:rPr lang="zh-CN" altLang="en-US" sz="2800" b="1" dirty="0"/>
              <a:t>。请将下表</a:t>
            </a:r>
            <a:r>
              <a:rPr lang="en-US" altLang="zh-CN" sz="2800" b="1" dirty="0"/>
              <a:t>4</a:t>
            </a:r>
            <a:r>
              <a:rPr lang="zh-CN" altLang="en-US" sz="2800" b="1" dirty="0"/>
              <a:t>条汇编语言翻译成对应的机器语言十进制数表示。</a:t>
            </a:r>
            <a:endParaRPr lang="en-US" altLang="zh-CN" sz="2800" b="1" dirty="0"/>
          </a:p>
          <a:p>
            <a:endParaRPr lang="zh-CN" altLang="en-US" dirty="0"/>
          </a:p>
        </p:txBody>
      </p:sp>
      <p:sp>
        <p:nvSpPr>
          <p:cNvPr id="3789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37893" name="Picture 1" descr="C:\Users\Wang\AppData\Roaming\Tencent\Users\10891932\QQ\WinTemp\RichOle\K]S2[O4{K8EWN$GPOM81FA0.jpg"/>
          <p:cNvPicPr>
            <a:picLocks noChangeAspect="1"/>
          </p:cNvPicPr>
          <p:nvPr/>
        </p:nvPicPr>
        <p:blipFill>
          <a:blip r:embed="rId1"/>
          <a:stretch>
            <a:fillRect/>
          </a:stretch>
        </p:blipFill>
        <p:spPr>
          <a:xfrm>
            <a:off x="571500" y="3571875"/>
            <a:ext cx="8167688" cy="2643188"/>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xfrm>
            <a:off x="457200" y="122238"/>
            <a:ext cx="7543800" cy="520700"/>
          </a:xfrm>
          <a:ln/>
        </p:spPr>
        <p:txBody>
          <a:bodyPr vert="horz" wrap="square" lIns="91440" tIns="45720" rIns="91440" bIns="45720" anchor="b"/>
          <a:p>
            <a:r>
              <a:rPr lang="zh-CN" altLang="en-US" sz="2600" dirty="0"/>
              <a:t>解：</a:t>
            </a:r>
            <a:r>
              <a:rPr lang="en-US" altLang="zh-CN" sz="2600" dirty="0"/>
              <a:t>MIPS</a:t>
            </a:r>
            <a:r>
              <a:rPr lang="zh-CN" altLang="en-US" sz="2600" dirty="0"/>
              <a:t>指令格式如下表：</a:t>
            </a:r>
            <a:endParaRPr lang="zh-CN" altLang="en-US" sz="2600" dirty="0"/>
          </a:p>
        </p:txBody>
      </p:sp>
      <p:graphicFrame>
        <p:nvGraphicFramePr>
          <p:cNvPr id="5" name="内容占位符 4"/>
          <p:cNvGraphicFramePr>
            <a:graphicFrameLocks noGrp="1"/>
          </p:cNvGraphicFramePr>
          <p:nvPr>
            <p:ph idx="1"/>
          </p:nvPr>
        </p:nvGraphicFramePr>
        <p:xfrm>
          <a:off x="214313" y="857250"/>
          <a:ext cx="8715375" cy="5765800"/>
        </p:xfrm>
        <a:graphic>
          <a:graphicData uri="http://schemas.openxmlformats.org/drawingml/2006/table">
            <a:tbl>
              <a:tblPr firstRow="1" bandRow="1">
                <a:tableStyleId>{5C22544A-7EE6-4342-B048-85BDC9FD1C3A}</a:tableStyleId>
              </a:tblPr>
              <a:tblGrid>
                <a:gridCol w="1832206"/>
                <a:gridCol w="895408"/>
                <a:gridCol w="633945"/>
                <a:gridCol w="633945"/>
                <a:gridCol w="633945"/>
                <a:gridCol w="633945"/>
                <a:gridCol w="886444"/>
                <a:gridCol w="756847"/>
                <a:gridCol w="1808752"/>
              </a:tblGrid>
              <a:tr h="370840">
                <a:tc>
                  <a:txBody>
                    <a:bodyPr/>
                    <a:lstStyle/>
                    <a:p>
                      <a:r>
                        <a:rPr lang="zh-CN" altLang="en-US" dirty="0" smtClean="0"/>
                        <a:t>名称</a:t>
                      </a:r>
                      <a:endParaRPr lang="zh-CN" altLang="en-US" dirty="0"/>
                    </a:p>
                  </a:txBody>
                  <a:tcPr/>
                </a:tc>
                <a:tc>
                  <a:txBody>
                    <a:bodyPr/>
                    <a:lstStyle/>
                    <a:p>
                      <a:r>
                        <a:rPr lang="zh-CN" altLang="en-US" dirty="0" smtClean="0"/>
                        <a:t>格式</a:t>
                      </a:r>
                      <a:endParaRPr lang="zh-CN" altLang="en-US" dirty="0"/>
                    </a:p>
                  </a:txBody>
                  <a:tcPr/>
                </a:tc>
                <a:tc gridSpan="6">
                  <a:txBody>
                    <a:bodyPr/>
                    <a:lstStyle/>
                    <a:p>
                      <a:pPr algn="ctr"/>
                      <a:r>
                        <a:rPr lang="zh-CN" altLang="en-US" dirty="0" smtClean="0"/>
                        <a:t>示例</a:t>
                      </a:r>
                      <a:endParaRPr lang="zh-CN" altLang="en-US" dirty="0"/>
                    </a:p>
                  </a:txBody>
                  <a:tcPr/>
                </a:tc>
                <a:tc hMerge="1">
                  <a:tcPr/>
                </a:tc>
                <a:tc hMerge="1">
                  <a:tcPr/>
                </a:tc>
                <a:tc hMerge="1">
                  <a:tcPr/>
                </a:tc>
                <a:tc hMerge="1">
                  <a:tcPr/>
                </a:tc>
                <a:tc hMerge="1">
                  <a:tcPr/>
                </a:tc>
                <a:tc>
                  <a:txBody>
                    <a:bodyPr/>
                    <a:lstStyle/>
                    <a:p>
                      <a:r>
                        <a:rPr lang="zh-CN" altLang="en-US" dirty="0" smtClean="0"/>
                        <a:t>说明</a:t>
                      </a:r>
                      <a:endParaRPr lang="zh-CN" altLang="en-US" dirty="0"/>
                    </a:p>
                  </a:txBody>
                  <a:tcPr/>
                </a:tc>
              </a:tr>
              <a:tr h="370840">
                <a:tc>
                  <a:txBody>
                    <a:bodyPr/>
                    <a:lstStyle/>
                    <a:p>
                      <a:r>
                        <a:rPr lang="en-US" altLang="zh-CN" sz="2400" dirty="0" smtClean="0"/>
                        <a:t>add</a:t>
                      </a:r>
                      <a:endParaRPr lang="zh-CN" altLang="en-US" sz="2400" dirty="0"/>
                    </a:p>
                  </a:txBody>
                  <a:tcPr anchor="ctr"/>
                </a:tc>
                <a:tc>
                  <a:txBody>
                    <a:bodyPr/>
                    <a:lstStyle/>
                    <a:p>
                      <a:pPr algn="ctr"/>
                      <a:r>
                        <a:rPr lang="en-US" altLang="zh-CN" sz="2400" dirty="0" smtClean="0"/>
                        <a:t>R</a:t>
                      </a:r>
                      <a:endParaRPr lang="zh-CN" altLang="en-US" sz="2400" dirty="0"/>
                    </a:p>
                  </a:txBody>
                  <a:tcPr anchor="ctr"/>
                </a:tc>
                <a:tc>
                  <a:txBody>
                    <a:bodyPr/>
                    <a:lstStyle/>
                    <a:p>
                      <a:pPr algn="ctr"/>
                      <a:r>
                        <a:rPr lang="en-US" altLang="zh-CN" sz="2400" dirty="0" smtClean="0"/>
                        <a:t>0</a:t>
                      </a:r>
                      <a:endParaRPr lang="zh-CN" altLang="en-US" sz="2400" dirty="0"/>
                    </a:p>
                  </a:txBody>
                  <a:tcPr anchor="ctr"/>
                </a:tc>
                <a:tc>
                  <a:txBody>
                    <a:bodyPr/>
                    <a:lstStyle/>
                    <a:p>
                      <a:pPr algn="ctr"/>
                      <a:r>
                        <a:rPr lang="en-US" altLang="zh-CN" sz="2400" dirty="0" smtClean="0">
                          <a:solidFill>
                            <a:srgbClr val="FF0000"/>
                          </a:solidFill>
                        </a:rPr>
                        <a:t>18</a:t>
                      </a:r>
                      <a:endParaRPr lang="zh-CN" altLang="en-US" sz="2400" dirty="0">
                        <a:solidFill>
                          <a:srgbClr val="FF0000"/>
                        </a:solidFill>
                      </a:endParaRPr>
                    </a:p>
                  </a:txBody>
                  <a:tcPr anchor="ctr"/>
                </a:tc>
                <a:tc>
                  <a:txBody>
                    <a:bodyPr/>
                    <a:lstStyle/>
                    <a:p>
                      <a:pPr algn="ctr"/>
                      <a:r>
                        <a:rPr lang="en-US" altLang="zh-CN" sz="2400" dirty="0" smtClean="0">
                          <a:solidFill>
                            <a:srgbClr val="FF0000"/>
                          </a:solidFill>
                        </a:rPr>
                        <a:t>19</a:t>
                      </a:r>
                      <a:endParaRPr lang="zh-CN" altLang="en-US" sz="2400" dirty="0">
                        <a:solidFill>
                          <a:srgbClr val="FF0000"/>
                        </a:solidFill>
                      </a:endParaRPr>
                    </a:p>
                  </a:txBody>
                  <a:tcPr anchor="ctr"/>
                </a:tc>
                <a:tc>
                  <a:txBody>
                    <a:bodyPr/>
                    <a:lstStyle/>
                    <a:p>
                      <a:pPr algn="ctr"/>
                      <a:r>
                        <a:rPr lang="en-US" altLang="zh-CN" sz="2400" dirty="0" smtClean="0">
                          <a:solidFill>
                            <a:srgbClr val="FF0000"/>
                          </a:solidFill>
                        </a:rPr>
                        <a:t>17</a:t>
                      </a:r>
                      <a:endParaRPr lang="zh-CN" altLang="en-US" sz="2400" dirty="0">
                        <a:solidFill>
                          <a:srgbClr val="FF0000"/>
                        </a:solidFill>
                      </a:endParaRPr>
                    </a:p>
                  </a:txBody>
                  <a:tcPr anchor="ctr"/>
                </a:tc>
                <a:tc>
                  <a:txBody>
                    <a:bodyPr/>
                    <a:lstStyle/>
                    <a:p>
                      <a:pPr algn="ctr"/>
                      <a:r>
                        <a:rPr lang="en-US" altLang="zh-CN" sz="2400" dirty="0" smtClean="0"/>
                        <a:t>0</a:t>
                      </a:r>
                      <a:endParaRPr lang="zh-CN" altLang="en-US" sz="2400" dirty="0"/>
                    </a:p>
                  </a:txBody>
                  <a:tcPr anchor="ctr"/>
                </a:tc>
                <a:tc>
                  <a:txBody>
                    <a:bodyPr/>
                    <a:lstStyle/>
                    <a:p>
                      <a:pPr algn="ctr"/>
                      <a:r>
                        <a:rPr lang="en-US" altLang="zh-CN" sz="2400" dirty="0" smtClean="0"/>
                        <a:t>32</a:t>
                      </a:r>
                      <a:endParaRPr lang="zh-CN" altLang="en-US" sz="2400" dirty="0"/>
                    </a:p>
                  </a:txBody>
                  <a:tcPr anchor="ctr"/>
                </a:tc>
                <a:tc>
                  <a:txBody>
                    <a:bodyPr/>
                    <a:lstStyle/>
                    <a:p>
                      <a:pPr algn="ctr"/>
                      <a:r>
                        <a:rPr lang="en-US" altLang="zh-CN" sz="2200" dirty="0" smtClean="0"/>
                        <a:t>add $s1, $s2, $s3</a:t>
                      </a:r>
                      <a:endParaRPr lang="zh-CN" altLang="en-US" sz="2200" dirty="0"/>
                    </a:p>
                  </a:txBody>
                  <a:tcPr/>
                </a:tc>
              </a:tr>
              <a:tr h="370840">
                <a:tc>
                  <a:txBody>
                    <a:bodyPr/>
                    <a:lstStyle/>
                    <a:p>
                      <a:r>
                        <a:rPr lang="en-US" altLang="zh-CN" sz="2400" dirty="0" smtClean="0"/>
                        <a:t>sub</a:t>
                      </a:r>
                      <a:endParaRPr lang="zh-CN" altLang="en-US" sz="2400" dirty="0"/>
                    </a:p>
                  </a:txBody>
                  <a:tcPr anchor="ctr"/>
                </a:tc>
                <a:tc>
                  <a:txBody>
                    <a:bodyPr/>
                    <a:lstStyle/>
                    <a:p>
                      <a:pPr algn="ctr"/>
                      <a:r>
                        <a:rPr lang="en-US" altLang="zh-CN" sz="2400" dirty="0" smtClean="0"/>
                        <a:t>R</a:t>
                      </a:r>
                      <a:endParaRPr lang="zh-CN" altLang="en-US" sz="2400" dirty="0"/>
                    </a:p>
                  </a:txBody>
                  <a:tcPr anchor="ctr"/>
                </a:tc>
                <a:tc>
                  <a:txBody>
                    <a:bodyPr/>
                    <a:lstStyle/>
                    <a:p>
                      <a:pPr algn="ctr"/>
                      <a:r>
                        <a:rPr lang="en-US" altLang="zh-CN" sz="2400" dirty="0" smtClean="0"/>
                        <a:t>0</a:t>
                      </a:r>
                      <a:endParaRPr lang="zh-CN" altLang="en-US" sz="2400" dirty="0"/>
                    </a:p>
                  </a:txBody>
                  <a:tcPr anchor="ctr"/>
                </a:tc>
                <a:tc>
                  <a:txBody>
                    <a:bodyPr/>
                    <a:lstStyle/>
                    <a:p>
                      <a:pPr algn="ctr"/>
                      <a:r>
                        <a:rPr lang="en-US" altLang="zh-CN" sz="2400" dirty="0" smtClean="0">
                          <a:solidFill>
                            <a:srgbClr val="FF0000"/>
                          </a:solidFill>
                        </a:rPr>
                        <a:t>18</a:t>
                      </a:r>
                      <a:endParaRPr lang="zh-CN" altLang="en-US" sz="2400" dirty="0">
                        <a:solidFill>
                          <a:srgbClr val="FF0000"/>
                        </a:solidFill>
                      </a:endParaRPr>
                    </a:p>
                  </a:txBody>
                  <a:tcPr anchor="ctr"/>
                </a:tc>
                <a:tc>
                  <a:txBody>
                    <a:bodyPr/>
                    <a:lstStyle/>
                    <a:p>
                      <a:pPr algn="ctr"/>
                      <a:r>
                        <a:rPr lang="en-US" altLang="zh-CN" sz="2400" dirty="0" smtClean="0">
                          <a:solidFill>
                            <a:srgbClr val="FF0000"/>
                          </a:solidFill>
                        </a:rPr>
                        <a:t>19</a:t>
                      </a:r>
                      <a:endParaRPr lang="zh-CN" altLang="en-US" sz="2400" dirty="0">
                        <a:solidFill>
                          <a:srgbClr val="FF0000"/>
                        </a:solidFill>
                      </a:endParaRPr>
                    </a:p>
                  </a:txBody>
                  <a:tcPr anchor="ctr"/>
                </a:tc>
                <a:tc>
                  <a:txBody>
                    <a:bodyPr/>
                    <a:lstStyle/>
                    <a:p>
                      <a:pPr algn="ctr"/>
                      <a:r>
                        <a:rPr lang="en-US" altLang="zh-CN" sz="2400" dirty="0" smtClean="0">
                          <a:solidFill>
                            <a:srgbClr val="FF0000"/>
                          </a:solidFill>
                        </a:rPr>
                        <a:t>17</a:t>
                      </a:r>
                      <a:endParaRPr lang="zh-CN" altLang="en-US" sz="2400" dirty="0">
                        <a:solidFill>
                          <a:srgbClr val="FF0000"/>
                        </a:solidFill>
                      </a:endParaRPr>
                    </a:p>
                  </a:txBody>
                  <a:tcPr anchor="ctr"/>
                </a:tc>
                <a:tc>
                  <a:txBody>
                    <a:bodyPr/>
                    <a:lstStyle/>
                    <a:p>
                      <a:pPr algn="ctr"/>
                      <a:r>
                        <a:rPr lang="en-US" altLang="zh-CN" sz="2400" dirty="0" smtClean="0"/>
                        <a:t>0</a:t>
                      </a:r>
                      <a:endParaRPr lang="zh-CN" altLang="en-US" sz="2400" dirty="0"/>
                    </a:p>
                  </a:txBody>
                  <a:tcPr anchor="ctr"/>
                </a:tc>
                <a:tc>
                  <a:txBody>
                    <a:bodyPr/>
                    <a:lstStyle/>
                    <a:p>
                      <a:pPr algn="ctr"/>
                      <a:r>
                        <a:rPr lang="en-US" altLang="zh-CN" sz="2400" dirty="0" smtClean="0"/>
                        <a:t>34</a:t>
                      </a:r>
                      <a:endParaRPr lang="zh-CN"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200" dirty="0" smtClean="0"/>
                        <a:t>sub $s1, $s2, $s3</a:t>
                      </a:r>
                      <a:endParaRPr lang="zh-CN" altLang="en-US" sz="2200" dirty="0"/>
                    </a:p>
                  </a:txBody>
                  <a:tcPr/>
                </a:tc>
              </a:tr>
              <a:tr h="370840">
                <a:tc>
                  <a:txBody>
                    <a:bodyPr/>
                    <a:lstStyle/>
                    <a:p>
                      <a:r>
                        <a:rPr lang="en-US" altLang="zh-CN" sz="2400" dirty="0" err="1" smtClean="0"/>
                        <a:t>lw</a:t>
                      </a:r>
                      <a:endParaRPr lang="zh-CN" altLang="en-US" sz="2400" dirty="0"/>
                    </a:p>
                  </a:txBody>
                  <a:tcPr anchor="ctr"/>
                </a:tc>
                <a:tc>
                  <a:txBody>
                    <a:bodyPr/>
                    <a:lstStyle/>
                    <a:p>
                      <a:pPr algn="ctr"/>
                      <a:r>
                        <a:rPr lang="en-US" altLang="zh-CN" sz="2400" dirty="0" smtClean="0"/>
                        <a:t>I</a:t>
                      </a:r>
                      <a:endParaRPr lang="zh-CN" altLang="en-US" sz="2400" dirty="0"/>
                    </a:p>
                  </a:txBody>
                  <a:tcPr anchor="ctr"/>
                </a:tc>
                <a:tc>
                  <a:txBody>
                    <a:bodyPr/>
                    <a:lstStyle/>
                    <a:p>
                      <a:pPr algn="ctr"/>
                      <a:r>
                        <a:rPr lang="en-US" altLang="zh-CN" sz="2400" dirty="0" smtClean="0"/>
                        <a:t>35</a:t>
                      </a:r>
                      <a:endParaRPr lang="zh-CN" altLang="en-US" sz="2400" dirty="0"/>
                    </a:p>
                  </a:txBody>
                  <a:tcPr anchor="ctr"/>
                </a:tc>
                <a:tc>
                  <a:txBody>
                    <a:bodyPr/>
                    <a:lstStyle/>
                    <a:p>
                      <a:pPr algn="ctr"/>
                      <a:r>
                        <a:rPr lang="en-US" altLang="zh-CN" sz="2400" dirty="0" smtClean="0">
                          <a:solidFill>
                            <a:srgbClr val="FF0000"/>
                          </a:solidFill>
                        </a:rPr>
                        <a:t>18</a:t>
                      </a:r>
                      <a:endParaRPr lang="zh-CN" altLang="en-US" sz="2400" dirty="0">
                        <a:solidFill>
                          <a:srgbClr val="FF0000"/>
                        </a:solidFill>
                      </a:endParaRPr>
                    </a:p>
                  </a:txBody>
                  <a:tcPr anchor="ctr"/>
                </a:tc>
                <a:tc>
                  <a:txBody>
                    <a:bodyPr/>
                    <a:lstStyle/>
                    <a:p>
                      <a:pPr algn="ctr"/>
                      <a:r>
                        <a:rPr lang="en-US" altLang="zh-CN" sz="2400" dirty="0" smtClean="0">
                          <a:solidFill>
                            <a:srgbClr val="FF0000"/>
                          </a:solidFill>
                        </a:rPr>
                        <a:t>17</a:t>
                      </a:r>
                      <a:endParaRPr lang="zh-CN" altLang="en-US" sz="2400" dirty="0">
                        <a:solidFill>
                          <a:srgbClr val="FF0000"/>
                        </a:solidFill>
                      </a:endParaRPr>
                    </a:p>
                  </a:txBody>
                  <a:tcPr anchor="ctr"/>
                </a:tc>
                <a:tc gridSpan="3">
                  <a:txBody>
                    <a:bodyPr/>
                    <a:lstStyle/>
                    <a:p>
                      <a:pPr algn="ctr"/>
                      <a:r>
                        <a:rPr lang="en-US" altLang="zh-CN" sz="2400" dirty="0" smtClean="0">
                          <a:solidFill>
                            <a:srgbClr val="FF0000"/>
                          </a:solidFill>
                        </a:rPr>
                        <a:t>100</a:t>
                      </a:r>
                      <a:endParaRPr lang="zh-CN" altLang="en-US" sz="2400" dirty="0">
                        <a:solidFill>
                          <a:srgbClr val="FF0000"/>
                        </a:solidFill>
                      </a:endParaRPr>
                    </a:p>
                  </a:txBody>
                  <a:tcPr anchor="ctr"/>
                </a:tc>
                <a:tc hMerge="1">
                  <a:tcPr/>
                </a:tc>
                <a:tc h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200" dirty="0" err="1" smtClean="0"/>
                        <a:t>lw</a:t>
                      </a:r>
                      <a:r>
                        <a:rPr lang="en-US" altLang="zh-CN" sz="2200" dirty="0" smtClean="0"/>
                        <a:t> $s1, 100 ($s2)</a:t>
                      </a:r>
                      <a:endParaRPr lang="zh-CN" altLang="en-US" sz="2200" dirty="0"/>
                    </a:p>
                  </a:txBody>
                  <a:tcPr/>
                </a:tc>
              </a:tr>
              <a:tr h="370840">
                <a:tc>
                  <a:txBody>
                    <a:bodyPr/>
                    <a:lstStyle/>
                    <a:p>
                      <a:r>
                        <a:rPr lang="en-US" altLang="zh-CN" sz="2400" dirty="0" err="1" smtClean="0"/>
                        <a:t>sw</a:t>
                      </a:r>
                      <a:endParaRPr lang="zh-CN" altLang="en-US" sz="2400" dirty="0"/>
                    </a:p>
                  </a:txBody>
                  <a:tcPr anchor="ctr"/>
                </a:tc>
                <a:tc>
                  <a:txBody>
                    <a:bodyPr/>
                    <a:lstStyle/>
                    <a:p>
                      <a:pPr algn="ctr"/>
                      <a:r>
                        <a:rPr lang="en-US" altLang="zh-CN" sz="2400" dirty="0" smtClean="0"/>
                        <a:t>I</a:t>
                      </a:r>
                      <a:endParaRPr lang="zh-CN" altLang="en-US" sz="2400" dirty="0"/>
                    </a:p>
                  </a:txBody>
                  <a:tcPr anchor="ctr"/>
                </a:tc>
                <a:tc>
                  <a:txBody>
                    <a:bodyPr/>
                    <a:lstStyle/>
                    <a:p>
                      <a:pPr algn="ctr"/>
                      <a:r>
                        <a:rPr lang="en-US" altLang="zh-CN" sz="2400" dirty="0" smtClean="0"/>
                        <a:t>43</a:t>
                      </a:r>
                      <a:endParaRPr lang="zh-CN" altLang="en-US" sz="2400" dirty="0"/>
                    </a:p>
                  </a:txBody>
                  <a:tcPr anchor="ctr"/>
                </a:tc>
                <a:tc>
                  <a:txBody>
                    <a:bodyPr/>
                    <a:lstStyle/>
                    <a:p>
                      <a:pPr algn="ctr"/>
                      <a:r>
                        <a:rPr lang="en-US" altLang="zh-CN" sz="2400" dirty="0" smtClean="0">
                          <a:solidFill>
                            <a:srgbClr val="FF0000"/>
                          </a:solidFill>
                        </a:rPr>
                        <a:t>18</a:t>
                      </a:r>
                      <a:endParaRPr lang="zh-CN" altLang="en-US" sz="2400" dirty="0">
                        <a:solidFill>
                          <a:srgbClr val="FF0000"/>
                        </a:solidFill>
                      </a:endParaRPr>
                    </a:p>
                  </a:txBody>
                  <a:tcPr anchor="ctr"/>
                </a:tc>
                <a:tc>
                  <a:txBody>
                    <a:bodyPr/>
                    <a:lstStyle/>
                    <a:p>
                      <a:pPr algn="ctr"/>
                      <a:r>
                        <a:rPr lang="en-US" altLang="zh-CN" sz="2400" dirty="0" smtClean="0">
                          <a:solidFill>
                            <a:srgbClr val="FF0000"/>
                          </a:solidFill>
                        </a:rPr>
                        <a:t>17</a:t>
                      </a:r>
                      <a:endParaRPr lang="zh-CN" altLang="en-US" sz="2400" dirty="0">
                        <a:solidFill>
                          <a:srgbClr val="FF0000"/>
                        </a:solidFill>
                      </a:endParaRPr>
                    </a:p>
                  </a:txBody>
                  <a:tcPr anchor="ctr"/>
                </a:tc>
                <a:tc gridSpan="3">
                  <a:txBody>
                    <a:bodyPr/>
                    <a:lstStyle/>
                    <a:p>
                      <a:pPr algn="ctr"/>
                      <a:r>
                        <a:rPr lang="en-US" altLang="zh-CN" sz="2400" dirty="0" smtClean="0">
                          <a:solidFill>
                            <a:srgbClr val="FF0000"/>
                          </a:solidFill>
                        </a:rPr>
                        <a:t>100</a:t>
                      </a:r>
                      <a:endParaRPr lang="zh-CN" altLang="en-US" sz="2400" dirty="0">
                        <a:solidFill>
                          <a:srgbClr val="FF0000"/>
                        </a:solidFill>
                      </a:endParaRPr>
                    </a:p>
                  </a:txBody>
                  <a:tcPr anchor="ctr"/>
                </a:tc>
                <a:tc hMerge="1">
                  <a:tcPr/>
                </a:tc>
                <a:tc h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200" dirty="0" err="1" smtClean="0"/>
                        <a:t>sw</a:t>
                      </a:r>
                      <a:r>
                        <a:rPr lang="en-US" altLang="zh-CN" sz="2200" dirty="0" smtClean="0"/>
                        <a:t> $s1, 100 ($s2)</a:t>
                      </a:r>
                      <a:endParaRPr lang="zh-CN" altLang="en-US" sz="2200" dirty="0" smtClean="0"/>
                    </a:p>
                  </a:txBody>
                  <a:tcPr/>
                </a:tc>
              </a:tr>
              <a:tr h="370840">
                <a:tc>
                  <a:txBody>
                    <a:bodyPr/>
                    <a:lstStyle/>
                    <a:p>
                      <a:r>
                        <a:rPr lang="zh-CN" altLang="en-US" sz="2400" dirty="0" smtClean="0"/>
                        <a:t>字段大小</a:t>
                      </a:r>
                      <a:r>
                        <a:rPr lang="en-US" altLang="zh-CN" sz="2400" dirty="0" smtClean="0"/>
                        <a:t>(</a:t>
                      </a:r>
                      <a:r>
                        <a:rPr lang="zh-CN" altLang="en-US" sz="2400" dirty="0" smtClean="0"/>
                        <a:t>位</a:t>
                      </a:r>
                      <a:r>
                        <a:rPr lang="en-US" altLang="zh-CN" sz="2400" dirty="0" smtClean="0"/>
                        <a:t>)</a:t>
                      </a: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smtClean="0"/>
                        <a:t>6</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dirty="0" smtClean="0"/>
                        <a:t>6</a:t>
                      </a:r>
                      <a:endParaRPr lang="zh-CN" altLang="en-US" sz="2400" dirty="0"/>
                    </a:p>
                  </a:txBody>
                  <a:tcPr anchor="ctr"/>
                </a:tc>
                <a:tc>
                  <a:txBody>
                    <a:bodyPr/>
                    <a:lstStyle/>
                    <a:p>
                      <a:pPr algn="ctr"/>
                      <a:r>
                        <a:rPr lang="zh-CN" altLang="en-US" sz="2200" dirty="0" smtClean="0"/>
                        <a:t>所有</a:t>
                      </a:r>
                      <a:r>
                        <a:rPr lang="en-US" altLang="zh-CN" sz="2200" dirty="0" smtClean="0"/>
                        <a:t>MIPS</a:t>
                      </a:r>
                      <a:r>
                        <a:rPr lang="zh-CN" altLang="en-US" sz="2200" dirty="0" smtClean="0"/>
                        <a:t>指令都为</a:t>
                      </a:r>
                      <a:r>
                        <a:rPr lang="en-US" altLang="zh-CN" sz="2200" dirty="0" smtClean="0"/>
                        <a:t>32</a:t>
                      </a:r>
                      <a:r>
                        <a:rPr lang="zh-CN" altLang="en-US" sz="2200" dirty="0" smtClean="0"/>
                        <a:t>位</a:t>
                      </a:r>
                      <a:endParaRPr lang="zh-CN" altLang="en-US" sz="2200" dirty="0"/>
                    </a:p>
                  </a:txBody>
                  <a:tcPr/>
                </a:tc>
              </a:tr>
              <a:tr h="370840">
                <a:tc>
                  <a:txBody>
                    <a:bodyPr/>
                    <a:lstStyle/>
                    <a:p>
                      <a:r>
                        <a:rPr lang="en-US" altLang="zh-CN" sz="2400" dirty="0" smtClean="0"/>
                        <a:t>R</a:t>
                      </a:r>
                      <a:r>
                        <a:rPr lang="zh-CN" altLang="en-US" sz="2400" dirty="0" smtClean="0"/>
                        <a:t>型</a:t>
                      </a:r>
                      <a:endParaRPr lang="zh-CN" altLang="en-US" sz="2400" dirty="0"/>
                    </a:p>
                  </a:txBody>
                  <a:tcPr anchor="ctr"/>
                </a:tc>
                <a:tc>
                  <a:txBody>
                    <a:bodyPr/>
                    <a:lstStyle/>
                    <a:p>
                      <a:pPr algn="ctr"/>
                      <a:r>
                        <a:rPr lang="en-US" altLang="zh-CN" sz="2400" dirty="0" smtClean="0"/>
                        <a:t>R</a:t>
                      </a:r>
                      <a:endParaRPr lang="zh-CN" altLang="en-US" sz="2400" dirty="0"/>
                    </a:p>
                  </a:txBody>
                  <a:tcPr anchor="ctr"/>
                </a:tc>
                <a:tc>
                  <a:txBody>
                    <a:bodyPr/>
                    <a:lstStyle/>
                    <a:p>
                      <a:pPr algn="ctr"/>
                      <a:r>
                        <a:rPr lang="en-US" altLang="zh-CN" sz="2400" dirty="0" smtClean="0"/>
                        <a:t>op</a:t>
                      </a:r>
                      <a:endParaRPr lang="zh-CN" altLang="en-US" sz="2400" dirty="0"/>
                    </a:p>
                  </a:txBody>
                  <a:tcPr anchor="ctr"/>
                </a:tc>
                <a:tc>
                  <a:txBody>
                    <a:bodyPr/>
                    <a:lstStyle/>
                    <a:p>
                      <a:pPr algn="ctr"/>
                      <a:r>
                        <a:rPr lang="en-US" altLang="zh-CN" sz="2400" dirty="0" err="1" smtClean="0"/>
                        <a:t>rs</a:t>
                      </a:r>
                      <a:endParaRPr lang="zh-CN" altLang="en-US" sz="2400" dirty="0"/>
                    </a:p>
                  </a:txBody>
                  <a:tcPr anchor="ctr"/>
                </a:tc>
                <a:tc>
                  <a:txBody>
                    <a:bodyPr/>
                    <a:lstStyle/>
                    <a:p>
                      <a:pPr algn="ctr"/>
                      <a:r>
                        <a:rPr lang="en-US" altLang="zh-CN" sz="2400" dirty="0" err="1" smtClean="0"/>
                        <a:t>rt</a:t>
                      </a:r>
                      <a:endParaRPr lang="zh-CN" altLang="en-US" sz="2400" dirty="0"/>
                    </a:p>
                  </a:txBody>
                  <a:tcPr anchor="ctr"/>
                </a:tc>
                <a:tc>
                  <a:txBody>
                    <a:bodyPr/>
                    <a:lstStyle/>
                    <a:p>
                      <a:pPr algn="ctr"/>
                      <a:r>
                        <a:rPr lang="en-US" altLang="zh-CN" sz="2400" dirty="0" smtClean="0"/>
                        <a:t>rd</a:t>
                      </a:r>
                      <a:endParaRPr lang="zh-CN" altLang="en-US" sz="2400" dirty="0"/>
                    </a:p>
                  </a:txBody>
                  <a:tcPr anchor="ctr"/>
                </a:tc>
                <a:tc>
                  <a:txBody>
                    <a:bodyPr/>
                    <a:lstStyle/>
                    <a:p>
                      <a:pPr algn="ctr"/>
                      <a:r>
                        <a:rPr lang="en-US" altLang="zh-CN" sz="2400" dirty="0" err="1" smtClean="0"/>
                        <a:t>shamt</a:t>
                      </a:r>
                      <a:endParaRPr lang="zh-CN" altLang="en-US" sz="2400" dirty="0"/>
                    </a:p>
                  </a:txBody>
                  <a:tcPr anchor="ctr"/>
                </a:tc>
                <a:tc>
                  <a:txBody>
                    <a:bodyPr/>
                    <a:lstStyle/>
                    <a:p>
                      <a:pPr algn="ctr"/>
                      <a:r>
                        <a:rPr lang="en-US" altLang="zh-CN" sz="2400" dirty="0" err="1" smtClean="0"/>
                        <a:t>funct</a:t>
                      </a:r>
                      <a:endParaRPr lang="zh-CN" altLang="en-US" sz="2400" dirty="0"/>
                    </a:p>
                  </a:txBody>
                  <a:tcPr anchor="ctr"/>
                </a:tc>
                <a:tc>
                  <a:txBody>
                    <a:bodyPr/>
                    <a:lstStyle/>
                    <a:p>
                      <a:pPr algn="ctr"/>
                      <a:r>
                        <a:rPr lang="zh-CN" altLang="en-US" sz="2200" dirty="0" smtClean="0"/>
                        <a:t>算术格式指令</a:t>
                      </a:r>
                      <a:endParaRPr lang="zh-CN" altLang="en-US" sz="2200" dirty="0"/>
                    </a:p>
                  </a:txBody>
                  <a:tcPr/>
                </a:tc>
              </a:tr>
              <a:tr h="370840">
                <a:tc>
                  <a:txBody>
                    <a:bodyPr/>
                    <a:lstStyle/>
                    <a:p>
                      <a:r>
                        <a:rPr lang="en-US" altLang="zh-CN" sz="2400" dirty="0" smtClean="0"/>
                        <a:t>I</a:t>
                      </a:r>
                      <a:r>
                        <a:rPr lang="zh-CN" altLang="en-US" sz="2400" dirty="0" smtClean="0"/>
                        <a:t>型</a:t>
                      </a:r>
                      <a:endParaRPr lang="zh-CN" altLang="en-US" sz="2400" dirty="0"/>
                    </a:p>
                  </a:txBody>
                  <a:tcPr anchor="ctr"/>
                </a:tc>
                <a:tc>
                  <a:txBody>
                    <a:bodyPr/>
                    <a:lstStyle/>
                    <a:p>
                      <a:pPr algn="ctr"/>
                      <a:r>
                        <a:rPr lang="en-US" altLang="zh-CN" sz="2400" dirty="0" smtClean="0"/>
                        <a:t>I</a:t>
                      </a:r>
                      <a:endParaRPr lang="zh-CN" altLang="en-US" sz="2400" dirty="0"/>
                    </a:p>
                  </a:txBody>
                  <a:tcPr anchor="ctr"/>
                </a:tc>
                <a:tc>
                  <a:txBody>
                    <a:bodyPr/>
                    <a:lstStyle/>
                    <a:p>
                      <a:pPr algn="ctr"/>
                      <a:r>
                        <a:rPr lang="en-US" altLang="zh-CN" sz="2400" dirty="0" smtClean="0"/>
                        <a:t>op</a:t>
                      </a:r>
                      <a:endParaRPr lang="zh-CN" altLang="en-US" sz="2400" dirty="0"/>
                    </a:p>
                  </a:txBody>
                  <a:tcPr anchor="ctr"/>
                </a:tc>
                <a:tc>
                  <a:txBody>
                    <a:bodyPr/>
                    <a:lstStyle/>
                    <a:p>
                      <a:pPr algn="ctr"/>
                      <a:r>
                        <a:rPr lang="en-US" altLang="zh-CN" sz="2400" dirty="0" err="1" smtClean="0"/>
                        <a:t>rs</a:t>
                      </a:r>
                      <a:endParaRPr lang="zh-CN" altLang="en-US" sz="2400" dirty="0"/>
                    </a:p>
                  </a:txBody>
                  <a:tcPr anchor="ctr"/>
                </a:tc>
                <a:tc>
                  <a:txBody>
                    <a:bodyPr/>
                    <a:lstStyle/>
                    <a:p>
                      <a:pPr algn="ctr"/>
                      <a:r>
                        <a:rPr lang="en-US" altLang="zh-CN" sz="2400" dirty="0" err="1" smtClean="0"/>
                        <a:t>rt</a:t>
                      </a:r>
                      <a:endParaRPr lang="zh-CN" altLang="en-US" sz="2400" dirty="0"/>
                    </a:p>
                  </a:txBody>
                  <a:tcPr anchor="ctr"/>
                </a:tc>
                <a:tc gridSpan="3">
                  <a:txBody>
                    <a:bodyPr/>
                    <a:lstStyle/>
                    <a:p>
                      <a:pPr algn="ctr"/>
                      <a:r>
                        <a:rPr lang="en-US" altLang="zh-CN" sz="2400" dirty="0" smtClean="0"/>
                        <a:t>address</a:t>
                      </a:r>
                      <a:endParaRPr lang="zh-CN" altLang="en-US" sz="2400" dirty="0"/>
                    </a:p>
                  </a:txBody>
                  <a:tcPr anchor="ctr"/>
                </a:tc>
                <a:tc hMerge="1">
                  <a:tcPr/>
                </a:tc>
                <a:tc hMerge="1">
                  <a:tcPr/>
                </a:tc>
                <a:tc>
                  <a:txBody>
                    <a:bodyPr/>
                    <a:lstStyle/>
                    <a:p>
                      <a:pPr algn="ctr"/>
                      <a:r>
                        <a:rPr lang="zh-CN" altLang="en-US" sz="2200" dirty="0" smtClean="0"/>
                        <a:t>数据传送格式指令</a:t>
                      </a:r>
                      <a:endParaRPr lang="zh-CN" altLang="en-US" sz="2200" dirty="0"/>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9939"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4.3 </a:t>
            </a:r>
            <a:r>
              <a:rPr lang="zh-CN" altLang="en-US" dirty="0"/>
              <a:t>操作数类型</a:t>
            </a:r>
            <a:endParaRPr lang="zh-CN" altLang="en-US" dirty="0"/>
          </a:p>
        </p:txBody>
      </p:sp>
      <p:sp>
        <p:nvSpPr>
          <p:cNvPr id="39940" name="Rectangle 3"/>
          <p:cNvSpPr>
            <a:spLocks noGrp="1"/>
          </p:cNvSpPr>
          <p:nvPr>
            <p:ph idx="1"/>
          </p:nvPr>
        </p:nvSpPr>
        <p:spPr>
          <a:ln/>
        </p:spPr>
        <p:txBody>
          <a:bodyPr vert="horz" wrap="square" lIns="91440" tIns="45720" rIns="91440" bIns="45720" anchor="t"/>
          <a:p>
            <a:pPr eaLnBrk="1" hangingPunct="1"/>
            <a:r>
              <a:rPr lang="zh-CN" altLang="en-US" sz="2600" dirty="0"/>
              <a:t>操作数类型</a:t>
            </a:r>
            <a:endParaRPr lang="zh-CN" altLang="en-US" sz="2600" dirty="0"/>
          </a:p>
          <a:p>
            <a:pPr lvl="1" eaLnBrk="1" hangingPunct="1"/>
            <a:r>
              <a:rPr lang="zh-CN" altLang="en-US" sz="2400" dirty="0"/>
              <a:t>地址数据</a:t>
            </a:r>
            <a:r>
              <a:rPr lang="en-US" altLang="zh-CN" sz="2400" dirty="0"/>
              <a:t>:</a:t>
            </a:r>
            <a:r>
              <a:rPr lang="zh-CN" altLang="en-US" sz="2400" dirty="0"/>
              <a:t>地址实际上也是一种形式的数据。</a:t>
            </a:r>
            <a:endParaRPr lang="zh-CN" altLang="en-US" sz="2400" dirty="0"/>
          </a:p>
          <a:p>
            <a:pPr lvl="1" eaLnBrk="1" hangingPunct="1"/>
            <a:r>
              <a:rPr lang="zh-CN" altLang="en-US" sz="2400" dirty="0"/>
              <a:t>数值数据</a:t>
            </a:r>
            <a:r>
              <a:rPr lang="en-US" altLang="zh-CN" sz="2400" dirty="0"/>
              <a:t>:</a:t>
            </a:r>
            <a:r>
              <a:rPr lang="zh-CN" altLang="en-US" sz="2400" dirty="0"/>
              <a:t>计算机中普遍使用的三种类型的数值数据。</a:t>
            </a:r>
            <a:endParaRPr lang="zh-CN" altLang="en-US" sz="2400" dirty="0"/>
          </a:p>
          <a:p>
            <a:pPr lvl="1" eaLnBrk="1" hangingPunct="1"/>
            <a:r>
              <a:rPr lang="zh-CN" altLang="en-US" sz="2400" dirty="0"/>
              <a:t>字符数据</a:t>
            </a:r>
            <a:r>
              <a:rPr lang="en-US" altLang="zh-CN" sz="2400" dirty="0"/>
              <a:t>:</a:t>
            </a:r>
            <a:r>
              <a:rPr lang="zh-CN" altLang="en-US" sz="2400" dirty="0"/>
              <a:t>文本数据或字符串，目前广泛使用</a:t>
            </a:r>
            <a:r>
              <a:rPr lang="en-US" altLang="zh-CN" sz="2400" dirty="0"/>
              <a:t>ASCII</a:t>
            </a:r>
            <a:r>
              <a:rPr lang="zh-CN" altLang="en-US" sz="2400" dirty="0"/>
              <a:t>码。</a:t>
            </a:r>
            <a:endParaRPr lang="zh-CN" altLang="en-US" sz="2400" dirty="0"/>
          </a:p>
          <a:p>
            <a:pPr lvl="1" eaLnBrk="1" hangingPunct="1"/>
            <a:r>
              <a:rPr lang="zh-CN" altLang="en-US" sz="2400" dirty="0"/>
              <a:t>逻辑数据</a:t>
            </a:r>
            <a:r>
              <a:rPr lang="en-US" altLang="zh-CN" sz="2400" dirty="0"/>
              <a:t>:</a:t>
            </a:r>
            <a:r>
              <a:rPr lang="zh-CN" altLang="en-US" sz="2400" dirty="0"/>
              <a:t>一个单元中有几位二进制</a:t>
            </a:r>
            <a:r>
              <a:rPr lang="en-US" altLang="zh-CN" sz="2400" dirty="0"/>
              <a:t>bit</a:t>
            </a:r>
            <a:r>
              <a:rPr lang="zh-CN" altLang="en-US" sz="2400" dirty="0"/>
              <a:t>项组成，每个</a:t>
            </a:r>
            <a:r>
              <a:rPr lang="en-US" altLang="zh-CN" sz="2400" dirty="0"/>
              <a:t>bit</a:t>
            </a:r>
            <a:r>
              <a:rPr lang="zh-CN" altLang="en-US" sz="2400" dirty="0"/>
              <a:t>的值可以是</a:t>
            </a:r>
            <a:r>
              <a:rPr lang="en-US" altLang="zh-CN" sz="2400" dirty="0"/>
              <a:t>1</a:t>
            </a:r>
            <a:r>
              <a:rPr lang="zh-CN" altLang="en-US" sz="2400" dirty="0"/>
              <a:t>或</a:t>
            </a:r>
            <a:r>
              <a:rPr lang="en-US" altLang="zh-CN" sz="2400" dirty="0"/>
              <a:t>0</a:t>
            </a:r>
            <a:r>
              <a:rPr lang="zh-CN" altLang="en-US" sz="2400" dirty="0"/>
              <a:t>。当数据以这种方式看待时，称为逻辑性数据。</a:t>
            </a:r>
            <a:endParaRPr lang="en-US" altLang="zh-CN" sz="2400" dirty="0"/>
          </a:p>
          <a:p>
            <a:pPr lvl="1" eaLnBrk="1" hangingPunct="1"/>
            <a:endParaRPr lang="zh-CN" altLang="en-US" sz="1800" dirty="0"/>
          </a:p>
          <a:p>
            <a:pPr eaLnBrk="1" hangingPunct="1"/>
            <a:r>
              <a:rPr lang="en-US" altLang="zh-CN" sz="2600" dirty="0"/>
              <a:t>Pentium</a:t>
            </a:r>
            <a:r>
              <a:rPr lang="zh-CN" altLang="en-US" sz="2600" dirty="0"/>
              <a:t>数据类型</a:t>
            </a:r>
            <a:r>
              <a:rPr lang="en-US" altLang="zh-CN" sz="2600" dirty="0"/>
              <a:t>(</a:t>
            </a:r>
            <a:r>
              <a:rPr lang="zh-CN" altLang="en-US" sz="2600" dirty="0"/>
              <a:t>见</a:t>
            </a:r>
            <a:r>
              <a:rPr lang="en-US" altLang="zh-CN" sz="2600" dirty="0"/>
              <a:t>P111</a:t>
            </a:r>
            <a:r>
              <a:rPr lang="zh-CN" altLang="en-US" sz="2600" dirty="0"/>
              <a:t>表</a:t>
            </a:r>
            <a:r>
              <a:rPr lang="en-US" altLang="zh-CN" sz="2600" dirty="0"/>
              <a:t>4.4)</a:t>
            </a:r>
            <a:endParaRPr lang="en-US" altLang="zh-CN" sz="2600" dirty="0"/>
          </a:p>
          <a:p>
            <a:pPr lvl="1" eaLnBrk="1" hangingPunct="1"/>
            <a:r>
              <a:rPr lang="zh-CN" altLang="en-US" sz="2400" dirty="0"/>
              <a:t>常规数据类型</a:t>
            </a:r>
            <a:endParaRPr lang="zh-CN" altLang="en-US" sz="2400" dirty="0"/>
          </a:p>
          <a:p>
            <a:pPr lvl="1" eaLnBrk="1" hangingPunct="1"/>
            <a:r>
              <a:rPr lang="zh-CN" altLang="en-US" sz="2400" dirty="0"/>
              <a:t>整数数据类型</a:t>
            </a:r>
            <a:endParaRPr lang="zh-CN" altLang="en-US" sz="2400" dirty="0"/>
          </a:p>
          <a:p>
            <a:pPr lvl="1" eaLnBrk="1" hangingPunct="1"/>
            <a:r>
              <a:rPr lang="en-US" altLang="zh-CN" sz="2400" dirty="0"/>
              <a:t>……..</a:t>
            </a:r>
            <a:endParaRPr lang="en-US" altLang="zh-C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0963"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4.4 </a:t>
            </a:r>
            <a:r>
              <a:rPr lang="zh-CN" altLang="en-US" sz="3500" dirty="0"/>
              <a:t>指令和数据的寻址方式</a:t>
            </a:r>
            <a:endParaRPr lang="zh-CN" altLang="en-US" sz="3500" dirty="0"/>
          </a:p>
        </p:txBody>
      </p:sp>
      <p:sp>
        <p:nvSpPr>
          <p:cNvPr id="40964" name="Rectangle 3"/>
          <p:cNvSpPr>
            <a:spLocks noGrp="1"/>
          </p:cNvSpPr>
          <p:nvPr>
            <p:ph idx="1"/>
          </p:nvPr>
        </p:nvSpPr>
        <p:spPr>
          <a:ln/>
        </p:spPr>
        <p:txBody>
          <a:bodyPr vert="horz" wrap="square" lIns="91440" tIns="45720" rIns="91440" bIns="45720" anchor="t"/>
          <a:p>
            <a:pPr eaLnBrk="1" hangingPunct="1"/>
            <a:r>
              <a:rPr lang="zh-CN" altLang="en-US" dirty="0"/>
              <a:t>研究问题</a:t>
            </a:r>
            <a:endParaRPr lang="zh-CN" altLang="en-US" dirty="0"/>
          </a:p>
          <a:p>
            <a:pPr lvl="1" eaLnBrk="1" hangingPunct="1"/>
            <a:r>
              <a:rPr lang="zh-CN" altLang="en-US" dirty="0"/>
              <a:t>确定本条指令中各操作数的地址</a:t>
            </a:r>
            <a:endParaRPr lang="zh-CN" altLang="en-US" dirty="0"/>
          </a:p>
          <a:p>
            <a:pPr lvl="1" eaLnBrk="1" hangingPunct="1"/>
            <a:r>
              <a:rPr lang="zh-CN" altLang="en-US" dirty="0"/>
              <a:t>下一条指令的地址</a:t>
            </a:r>
            <a:endParaRPr lang="zh-CN" altLang="en-US" dirty="0"/>
          </a:p>
          <a:p>
            <a:pPr eaLnBrk="1" hangingPunct="1"/>
            <a:r>
              <a:rPr lang="zh-CN" altLang="en-US" dirty="0"/>
              <a:t>寻址方式是指</a:t>
            </a:r>
            <a:r>
              <a:rPr lang="en-US" altLang="zh-CN" dirty="0"/>
              <a:t>CPU</a:t>
            </a:r>
            <a:r>
              <a:rPr lang="zh-CN" altLang="en-US" dirty="0"/>
              <a:t>根据指令中给出的地址码字段寻找相应的操作数的方式，它与计算机硬件结构紧密相关，而且对指令的格式和功能有很大的影响。</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1987" name="Rectangle 2"/>
          <p:cNvSpPr>
            <a:spLocks noGrp="1"/>
          </p:cNvSpPr>
          <p:nvPr>
            <p:ph type="title"/>
          </p:nvPr>
        </p:nvSpPr>
        <p:spPr>
          <a:xfrm>
            <a:off x="457200" y="223838"/>
            <a:ext cx="7543800" cy="757237"/>
          </a:xfrm>
          <a:ln/>
        </p:spPr>
        <p:txBody>
          <a:bodyPr vert="horz" wrap="square" lIns="91440" tIns="45720" rIns="91440" bIns="45720" anchor="b"/>
          <a:p>
            <a:pPr eaLnBrk="1" hangingPunct="1"/>
            <a:r>
              <a:rPr lang="en-US" altLang="zh-CN" sz="3500" dirty="0">
                <a:cs typeface="Times New Roman" panose="02020603050405020304" pitchFamily="18" charset="0"/>
              </a:rPr>
              <a:t>4.4 </a:t>
            </a:r>
            <a:r>
              <a:rPr lang="zh-CN" altLang="en-US" sz="3500" dirty="0"/>
              <a:t>指令和数据的寻址方式</a:t>
            </a:r>
            <a:endParaRPr lang="zh-CN" altLang="en-US" sz="3500" dirty="0"/>
          </a:p>
        </p:txBody>
      </p:sp>
      <p:sp>
        <p:nvSpPr>
          <p:cNvPr id="41988" name="Rectangle 3"/>
          <p:cNvSpPr>
            <a:spLocks noGrp="1"/>
          </p:cNvSpPr>
          <p:nvPr>
            <p:ph idx="1"/>
          </p:nvPr>
        </p:nvSpPr>
        <p:spPr>
          <a:xfrm>
            <a:off x="468313" y="1052513"/>
            <a:ext cx="8229600" cy="4411662"/>
          </a:xfrm>
          <a:ln/>
        </p:spPr>
        <p:txBody>
          <a:bodyPr vert="horz" wrap="square" lIns="91440" tIns="45720" rIns="91440" bIns="45720" anchor="t"/>
          <a:p>
            <a:pPr eaLnBrk="1" hangingPunct="1"/>
            <a:r>
              <a:rPr lang="zh-CN" altLang="en-US" dirty="0"/>
              <a:t>指令的寻址方式</a:t>
            </a:r>
            <a:endParaRPr lang="zh-CN" altLang="en-US" dirty="0"/>
          </a:p>
          <a:p>
            <a:pPr lvl="1" eaLnBrk="1" hangingPunct="1"/>
            <a:r>
              <a:rPr lang="zh-CN" altLang="en-US" dirty="0"/>
              <a:t>顺序方式</a:t>
            </a:r>
            <a:endParaRPr lang="zh-CN" altLang="en-US" dirty="0"/>
          </a:p>
          <a:p>
            <a:pPr lvl="2" eaLnBrk="1" hangingPunct="1"/>
            <a:r>
              <a:rPr lang="en-US" altLang="zh-CN" dirty="0"/>
              <a:t>PC</a:t>
            </a:r>
            <a:endParaRPr lang="en-US" altLang="zh-CN" dirty="0"/>
          </a:p>
          <a:p>
            <a:pPr lvl="1" eaLnBrk="1" hangingPunct="1"/>
            <a:r>
              <a:rPr lang="zh-CN" altLang="en-US" dirty="0"/>
              <a:t>跳跃方式</a:t>
            </a:r>
            <a:endParaRPr lang="zh-CN" altLang="en-US" dirty="0"/>
          </a:p>
        </p:txBody>
      </p:sp>
      <p:pic>
        <p:nvPicPr>
          <p:cNvPr id="41989" name="Picture 4" descr="4a1">
            <a:hlinkClick r:id="rId1" action="ppaction://hlinkfile"/>
          </p:cNvPr>
          <p:cNvPicPr>
            <a:picLocks noChangeAspect="1"/>
          </p:cNvPicPr>
          <p:nvPr/>
        </p:nvPicPr>
        <p:blipFill>
          <a:blip r:embed="rId2"/>
          <a:stretch>
            <a:fillRect/>
          </a:stretch>
        </p:blipFill>
        <p:spPr>
          <a:xfrm>
            <a:off x="971550" y="3068638"/>
            <a:ext cx="7345363" cy="28575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147" name="Rectangle 2"/>
          <p:cNvSpPr>
            <a:spLocks noGrp="1"/>
          </p:cNvSpPr>
          <p:nvPr>
            <p:ph type="title"/>
          </p:nvPr>
        </p:nvSpPr>
        <p:spPr>
          <a:xfrm>
            <a:off x="457200" y="122238"/>
            <a:ext cx="7543800" cy="1092200"/>
          </a:xfrm>
          <a:ln/>
        </p:spPr>
        <p:txBody>
          <a:bodyPr vert="horz" wrap="square" lIns="91440" tIns="45720" rIns="91440" bIns="45720" anchor="b"/>
          <a:p>
            <a:pPr eaLnBrk="1" hangingPunct="1"/>
            <a:r>
              <a:rPr lang="en-US" altLang="zh-CN" dirty="0">
                <a:cs typeface="Times New Roman" panose="02020603050405020304" pitchFamily="18" charset="0"/>
              </a:rPr>
              <a:t>4.1 </a:t>
            </a:r>
            <a:r>
              <a:rPr lang="zh-CN" altLang="en-US" dirty="0"/>
              <a:t>指令系统的发展与性能要求</a:t>
            </a:r>
            <a:endParaRPr lang="zh-CN" altLang="en-US" dirty="0"/>
          </a:p>
        </p:txBody>
      </p:sp>
      <p:sp>
        <p:nvSpPr>
          <p:cNvPr id="6148" name="Rectangle 3"/>
          <p:cNvSpPr>
            <a:spLocks noGrp="1"/>
          </p:cNvSpPr>
          <p:nvPr>
            <p:ph idx="1"/>
          </p:nvPr>
        </p:nvSpPr>
        <p:spPr>
          <a:xfrm>
            <a:off x="457200" y="1571625"/>
            <a:ext cx="7859713" cy="4411663"/>
          </a:xfrm>
          <a:ln/>
        </p:spPr>
        <p:txBody>
          <a:bodyPr vert="horz" wrap="square" lIns="91440" tIns="45720" rIns="91440" bIns="45720" anchor="t"/>
          <a:p>
            <a:pPr eaLnBrk="1" hangingPunct="1">
              <a:lnSpc>
                <a:spcPct val="90000"/>
              </a:lnSpc>
              <a:buNone/>
            </a:pPr>
            <a:r>
              <a:rPr lang="en-US" altLang="zh-CN" sz="3600" dirty="0"/>
              <a:t>2. </a:t>
            </a:r>
            <a:r>
              <a:rPr lang="zh-CN" altLang="en-US" sz="3600" dirty="0"/>
              <a:t>指令系统基本概念</a:t>
            </a:r>
            <a:endParaRPr lang="zh-CN" altLang="en-US" sz="3600" dirty="0"/>
          </a:p>
          <a:p>
            <a:pPr eaLnBrk="1" hangingPunct="1">
              <a:lnSpc>
                <a:spcPct val="90000"/>
              </a:lnSpc>
            </a:pPr>
            <a:r>
              <a:rPr lang="zh-CN" altLang="en-US" sz="2800" dirty="0">
                <a:solidFill>
                  <a:srgbClr val="FF0000"/>
                </a:solidFill>
              </a:rPr>
              <a:t>指令</a:t>
            </a:r>
            <a:r>
              <a:rPr lang="zh-CN" altLang="en-US" sz="2800" dirty="0"/>
              <a:t>：就是要计算机执行某种操作的命令。从计算机组成的层次结构来说，计算机的指令有微指令、机器指令和宏指令之分。</a:t>
            </a:r>
            <a:endParaRPr lang="en-US" altLang="zh-CN" sz="2800" dirty="0"/>
          </a:p>
          <a:p>
            <a:pPr lvl="1" eaLnBrk="1" hangingPunct="1">
              <a:lnSpc>
                <a:spcPct val="90000"/>
              </a:lnSpc>
              <a:spcBef>
                <a:spcPts val="1800"/>
              </a:spcBef>
            </a:pPr>
            <a:r>
              <a:rPr lang="zh-CN" altLang="en-US" sz="2400" dirty="0">
                <a:solidFill>
                  <a:srgbClr val="3333FF"/>
                </a:solidFill>
              </a:rPr>
              <a:t>微指令</a:t>
            </a:r>
            <a:r>
              <a:rPr lang="zh-CN" altLang="en-US" sz="2400" dirty="0"/>
              <a:t>：微程序级的命令，它属于硬件；</a:t>
            </a:r>
            <a:endParaRPr lang="zh-CN" altLang="en-US" sz="2400" dirty="0"/>
          </a:p>
          <a:p>
            <a:pPr lvl="1" eaLnBrk="1" hangingPunct="1">
              <a:lnSpc>
                <a:spcPct val="90000"/>
              </a:lnSpc>
            </a:pPr>
            <a:r>
              <a:rPr lang="zh-CN" altLang="en-US" sz="2400" dirty="0">
                <a:solidFill>
                  <a:srgbClr val="3333FF"/>
                </a:solidFill>
              </a:rPr>
              <a:t>宏指令</a:t>
            </a:r>
            <a:r>
              <a:rPr lang="zh-CN" altLang="en-US" sz="2400" dirty="0"/>
              <a:t>：由若干条机器指令组成的软件指令，它属于软件；</a:t>
            </a:r>
            <a:endParaRPr lang="zh-CN" altLang="en-US" sz="2400" dirty="0"/>
          </a:p>
          <a:p>
            <a:pPr lvl="1" eaLnBrk="1" hangingPunct="1">
              <a:lnSpc>
                <a:spcPct val="90000"/>
              </a:lnSpc>
            </a:pPr>
            <a:r>
              <a:rPr lang="zh-CN" altLang="en-US" sz="2400" dirty="0">
                <a:solidFill>
                  <a:srgbClr val="3333FF"/>
                </a:solidFill>
              </a:rPr>
              <a:t>机器指令</a:t>
            </a:r>
            <a:r>
              <a:rPr lang="zh-CN" altLang="en-US" sz="2400" dirty="0"/>
              <a:t>：介于微指令与宏指令之间，通常简称为指令，每一条指令可完成一个独立的算术运算或逻辑运算操作。</a:t>
            </a:r>
            <a:endParaRPr lang="zh-CN" altLang="en-US" sz="2400" dirty="0"/>
          </a:p>
          <a:p>
            <a:pPr eaLnBrk="1" hangingPunct="1">
              <a:lnSpc>
                <a:spcPct val="90000"/>
              </a:lnSpc>
            </a:pPr>
            <a:r>
              <a:rPr lang="zh-CN" altLang="en-US" sz="2800" b="1" dirty="0"/>
              <a:t>本章所讨论的指令，是机器指令。</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3011"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4.4 </a:t>
            </a:r>
            <a:r>
              <a:rPr lang="zh-CN" altLang="en-US" dirty="0"/>
              <a:t>指令和数据的寻址方式</a:t>
            </a:r>
            <a:endParaRPr lang="zh-CN" altLang="en-US" dirty="0"/>
          </a:p>
        </p:txBody>
      </p:sp>
      <p:sp>
        <p:nvSpPr>
          <p:cNvPr id="43012" name="Rectangle 3"/>
          <p:cNvSpPr>
            <a:spLocks noGrp="1"/>
          </p:cNvSpPr>
          <p:nvPr>
            <p:ph idx="1"/>
          </p:nvPr>
        </p:nvSpPr>
        <p:spPr>
          <a:xfrm>
            <a:off x="457200" y="1719263"/>
            <a:ext cx="6923088" cy="4411662"/>
          </a:xfrm>
          <a:ln/>
        </p:spPr>
        <p:txBody>
          <a:bodyPr vert="horz" wrap="square" lIns="91440" tIns="45720" rIns="91440" bIns="45720" anchor="t"/>
          <a:p>
            <a:pPr eaLnBrk="1" hangingPunct="1"/>
            <a:r>
              <a:rPr lang="zh-CN" altLang="en-US" dirty="0"/>
              <a:t>操作数的</a:t>
            </a:r>
            <a:r>
              <a:rPr lang="zh-CN" altLang="en-US" dirty="0">
                <a:solidFill>
                  <a:srgbClr val="FF0000"/>
                </a:solidFill>
              </a:rPr>
              <a:t>寻址方式</a:t>
            </a:r>
            <a:endParaRPr lang="zh-CN" altLang="en-US" dirty="0">
              <a:solidFill>
                <a:srgbClr val="FF0000"/>
              </a:solidFill>
            </a:endParaRPr>
          </a:p>
          <a:p>
            <a:pPr lvl="1" eaLnBrk="1" hangingPunct="1"/>
            <a:r>
              <a:rPr lang="zh-CN" altLang="en-US" dirty="0"/>
              <a:t>形成操作数有效地址的方法，称为寻址方式。</a:t>
            </a:r>
            <a:endParaRPr lang="zh-CN" altLang="en-US" dirty="0"/>
          </a:p>
          <a:p>
            <a:pPr lvl="1" eaLnBrk="1" hangingPunct="1"/>
            <a:r>
              <a:rPr lang="zh-CN" altLang="en-US" dirty="0"/>
              <a:t>操作数通常放在哪儿呢？</a:t>
            </a:r>
            <a:endParaRPr lang="zh-CN" altLang="en-US" dirty="0"/>
          </a:p>
          <a:p>
            <a:pPr eaLnBrk="1" hangingPunct="1"/>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4035"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4.4 </a:t>
            </a:r>
            <a:r>
              <a:rPr lang="zh-CN" altLang="en-US" sz="3500" dirty="0"/>
              <a:t>指令和数据的寻址方式</a:t>
            </a:r>
            <a:endParaRPr lang="zh-CN" altLang="en-US" sz="3500" dirty="0"/>
          </a:p>
        </p:txBody>
      </p:sp>
      <p:sp>
        <p:nvSpPr>
          <p:cNvPr id="44036" name="Rectangle 3"/>
          <p:cNvSpPr>
            <a:spLocks noGrp="1"/>
          </p:cNvSpPr>
          <p:nvPr>
            <p:ph idx="1"/>
          </p:nvPr>
        </p:nvSpPr>
        <p:spPr>
          <a:xfrm>
            <a:off x="457200" y="1719263"/>
            <a:ext cx="8229600" cy="3182937"/>
          </a:xfrm>
          <a:ln/>
        </p:spPr>
        <p:txBody>
          <a:bodyPr vert="horz" wrap="square" lIns="91440" tIns="45720" rIns="91440" bIns="45720" anchor="t"/>
          <a:p>
            <a:pPr eaLnBrk="1" hangingPunct="1">
              <a:lnSpc>
                <a:spcPct val="90000"/>
              </a:lnSpc>
            </a:pPr>
            <a:r>
              <a:rPr lang="zh-CN" altLang="en-US" dirty="0"/>
              <a:t>操作数包含在指令中；</a:t>
            </a:r>
            <a:endParaRPr lang="zh-CN" altLang="en-US" dirty="0"/>
          </a:p>
          <a:p>
            <a:pPr eaLnBrk="1" hangingPunct="1">
              <a:lnSpc>
                <a:spcPct val="90000"/>
              </a:lnSpc>
            </a:pPr>
            <a:r>
              <a:rPr lang="zh-CN" altLang="en-US" dirty="0"/>
              <a:t>操作数包含在</a:t>
            </a:r>
            <a:r>
              <a:rPr lang="en-US" altLang="zh-CN" dirty="0"/>
              <a:t>CPU</a:t>
            </a:r>
            <a:r>
              <a:rPr lang="zh-CN" altLang="en-US" dirty="0"/>
              <a:t>的某一个内部寄存器中；</a:t>
            </a:r>
            <a:endParaRPr lang="zh-CN" altLang="en-US" dirty="0"/>
          </a:p>
          <a:p>
            <a:pPr eaLnBrk="1" hangingPunct="1">
              <a:lnSpc>
                <a:spcPct val="90000"/>
              </a:lnSpc>
            </a:pPr>
            <a:r>
              <a:rPr lang="zh-CN" altLang="en-US" dirty="0"/>
              <a:t>操作数包含在主存储器中；</a:t>
            </a:r>
            <a:endParaRPr lang="zh-CN" altLang="en-US" dirty="0"/>
          </a:p>
          <a:p>
            <a:pPr eaLnBrk="1" hangingPunct="1">
              <a:lnSpc>
                <a:spcPct val="90000"/>
              </a:lnSpc>
            </a:pPr>
            <a:r>
              <a:rPr lang="zh-CN" altLang="en-US" dirty="0"/>
              <a:t>操作数包含在</a:t>
            </a:r>
            <a:r>
              <a:rPr lang="en-US" altLang="zh-CN" dirty="0"/>
              <a:t>I/O</a:t>
            </a:r>
            <a:r>
              <a:rPr lang="zh-CN" altLang="en-US" dirty="0"/>
              <a:t>设备的端口中</a:t>
            </a:r>
            <a:endParaRPr lang="en-US" altLang="zh-CN" dirty="0"/>
          </a:p>
          <a:p>
            <a:pPr eaLnBrk="1" hangingPunct="1">
              <a:lnSpc>
                <a:spcPct val="90000"/>
              </a:lnSpc>
              <a:buNone/>
            </a:pPr>
            <a:endParaRPr lang="zh-CN" altLang="en-US" dirty="0"/>
          </a:p>
          <a:p>
            <a:pPr eaLnBrk="1" hangingPunct="1">
              <a:lnSpc>
                <a:spcPct val="90000"/>
              </a:lnSpc>
            </a:pPr>
            <a:r>
              <a:rPr lang="zh-CN" altLang="en-US" dirty="0"/>
              <a:t>根据操作数放在不同的地方，从而派生各种不同的寻址方式，往往不同的计算机具有不同的寻址方式。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45059" name="Picture 2" descr="4a2">
            <a:hlinkClick r:id="rId1" action="ppaction://hlinkfile"/>
          </p:cNvPr>
          <p:cNvPicPr>
            <a:picLocks noChangeAspect="1"/>
          </p:cNvPicPr>
          <p:nvPr/>
        </p:nvPicPr>
        <p:blipFill>
          <a:blip r:embed="rId2"/>
          <a:stretch>
            <a:fillRect/>
          </a:stretch>
        </p:blipFill>
        <p:spPr>
          <a:xfrm>
            <a:off x="357188" y="142875"/>
            <a:ext cx="7858125" cy="6640513"/>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6083"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t>1. </a:t>
            </a:r>
            <a:r>
              <a:rPr lang="zh-CN" altLang="en-US" sz="3500" dirty="0"/>
              <a:t>隐含寻址</a:t>
            </a:r>
            <a:endParaRPr lang="zh-CN" altLang="en-US" sz="3500" dirty="0"/>
          </a:p>
        </p:txBody>
      </p:sp>
      <p:sp>
        <p:nvSpPr>
          <p:cNvPr id="46084" name="Rectangle 3"/>
          <p:cNvSpPr>
            <a:spLocks noGrp="1"/>
          </p:cNvSpPr>
          <p:nvPr>
            <p:ph idx="1"/>
          </p:nvPr>
        </p:nvSpPr>
        <p:spPr>
          <a:ln/>
        </p:spPr>
        <p:txBody>
          <a:bodyPr vert="horz" wrap="square" lIns="91440" tIns="45720" rIns="91440" bIns="45720" anchor="t"/>
          <a:p>
            <a:pPr eaLnBrk="1" hangingPunct="1"/>
            <a:r>
              <a:rPr lang="zh-CN" altLang="en-US" sz="2600" dirty="0"/>
              <a:t>指令中隐含着操作数的地址</a:t>
            </a:r>
            <a:endParaRPr lang="zh-CN" altLang="en-US" sz="2600" dirty="0"/>
          </a:p>
          <a:p>
            <a:pPr eaLnBrk="1" hangingPunct="1"/>
            <a:r>
              <a:rPr lang="zh-CN" altLang="en-US" sz="2600" dirty="0"/>
              <a:t>如某些运算，隐含了累加器</a:t>
            </a:r>
            <a:r>
              <a:rPr lang="en-US" altLang="zh-CN" sz="2600" dirty="0"/>
              <a:t>AC</a:t>
            </a:r>
            <a:r>
              <a:rPr lang="zh-CN" altLang="en-US" sz="2600" dirty="0"/>
              <a:t>作为源和目的寄存器</a:t>
            </a:r>
            <a:endParaRPr lang="zh-CN" altLang="en-US" sz="2600" dirty="0"/>
          </a:p>
          <a:p>
            <a:pPr lvl="1" eaLnBrk="1" hangingPunct="1"/>
            <a:r>
              <a:rPr lang="zh-CN" altLang="en-US" sz="2200" dirty="0"/>
              <a:t>如</a:t>
            </a:r>
            <a:r>
              <a:rPr lang="en-US" altLang="zh-CN" sz="2200" dirty="0"/>
              <a:t>8086</a:t>
            </a:r>
            <a:r>
              <a:rPr lang="zh-CN" altLang="en-US" sz="2200" dirty="0"/>
              <a:t>汇编中的</a:t>
            </a:r>
            <a:r>
              <a:rPr lang="en-US" altLang="zh-CN" sz="2200" dirty="0"/>
              <a:t>STC</a:t>
            </a:r>
            <a:r>
              <a:rPr lang="zh-CN" altLang="en-US" sz="2200" dirty="0"/>
              <a:t>指令，设置标志寄存器的</a:t>
            </a:r>
            <a:r>
              <a:rPr lang="en-US" altLang="zh-CN" sz="2200" dirty="0"/>
              <a:t>C</a:t>
            </a:r>
            <a:r>
              <a:rPr lang="zh-CN" altLang="en-US" sz="2200" dirty="0"/>
              <a:t>为</a:t>
            </a:r>
            <a:r>
              <a:rPr lang="en-US" altLang="zh-CN" sz="2200" dirty="0"/>
              <a:t>1  </a:t>
            </a:r>
            <a:endParaRPr lang="en-US" altLang="zh-CN"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7107"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t>2. </a:t>
            </a:r>
            <a:r>
              <a:rPr lang="zh-CN" altLang="en-US" sz="3500" dirty="0"/>
              <a:t>立即寻址</a:t>
            </a:r>
            <a:endParaRPr lang="zh-CN" altLang="en-US" sz="3500" dirty="0"/>
          </a:p>
        </p:txBody>
      </p:sp>
      <p:sp>
        <p:nvSpPr>
          <p:cNvPr id="47108" name="Rectangle 3"/>
          <p:cNvSpPr>
            <a:spLocks noGrp="1"/>
          </p:cNvSpPr>
          <p:nvPr>
            <p:ph idx="1"/>
          </p:nvPr>
        </p:nvSpPr>
        <p:spPr>
          <a:xfrm>
            <a:off x="457200" y="1719263"/>
            <a:ext cx="8229600" cy="2890837"/>
          </a:xfrm>
          <a:ln/>
        </p:spPr>
        <p:txBody>
          <a:bodyPr vert="horz" wrap="square" lIns="91440" tIns="45720" rIns="91440" bIns="45720" anchor="t"/>
          <a:p>
            <a:pPr eaLnBrk="1" hangingPunct="1"/>
            <a:r>
              <a:rPr lang="zh-CN" altLang="en-US" sz="2600" dirty="0"/>
              <a:t>立即寻址是一种特殊的寻址方式，指令中在操作码字段后面的部分不是通常意义上的操作数地址，而是操作数本身，也就是说</a:t>
            </a:r>
            <a:r>
              <a:rPr lang="zh-CN" altLang="en-US" sz="2600" dirty="0">
                <a:solidFill>
                  <a:srgbClr val="FF0000"/>
                </a:solidFill>
              </a:rPr>
              <a:t>数据就包含在指令中</a:t>
            </a:r>
            <a:r>
              <a:rPr lang="zh-CN" altLang="en-US" sz="2600" dirty="0"/>
              <a:t>，只要取出指令，就取出了可以立即使用的操作数，因此，这样的操作数被称为立即数。</a:t>
            </a:r>
            <a:endParaRPr lang="zh-CN" altLang="en-US" sz="2600" dirty="0"/>
          </a:p>
          <a:p>
            <a:pPr eaLnBrk="1" hangingPunct="1"/>
            <a:r>
              <a:rPr lang="zh-CN" altLang="en-US" sz="2600" dirty="0"/>
              <a:t>指令格式：操作码</a:t>
            </a:r>
            <a:r>
              <a:rPr lang="en-US" altLang="zh-CN" sz="2600" dirty="0"/>
              <a:t>θ  </a:t>
            </a:r>
            <a:r>
              <a:rPr lang="zh-CN" altLang="en-US" sz="2600" dirty="0"/>
              <a:t>操作数</a:t>
            </a:r>
            <a:r>
              <a:rPr lang="en-US" altLang="zh-CN" sz="2600" dirty="0"/>
              <a:t>A </a:t>
            </a:r>
            <a:endParaRPr lang="en-US" altLang="zh-CN" sz="2600" dirty="0"/>
          </a:p>
          <a:p>
            <a:pPr eaLnBrk="1" hangingPunct="1"/>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8131" name="Rectangle 2"/>
          <p:cNvSpPr>
            <a:spLocks noGrp="1"/>
          </p:cNvSpPr>
          <p:nvPr>
            <p:ph type="title"/>
          </p:nvPr>
        </p:nvSpPr>
        <p:spPr>
          <a:ln/>
        </p:spPr>
        <p:txBody>
          <a:bodyPr vert="horz" wrap="square" lIns="91440" tIns="45720" rIns="91440" bIns="45720" anchor="b"/>
          <a:p>
            <a:pPr eaLnBrk="1" hangingPunct="1"/>
            <a:r>
              <a:rPr lang="en-US" altLang="zh-CN" sz="3500" dirty="0"/>
              <a:t>2. </a:t>
            </a:r>
            <a:r>
              <a:rPr lang="zh-CN" altLang="en-US" sz="3500" dirty="0"/>
              <a:t>立即寻址</a:t>
            </a:r>
            <a:endParaRPr lang="zh-CN" altLang="en-US" sz="3500" dirty="0"/>
          </a:p>
        </p:txBody>
      </p:sp>
      <p:sp>
        <p:nvSpPr>
          <p:cNvPr id="48132" name="Rectangle 3"/>
          <p:cNvSpPr>
            <a:spLocks noGrp="1"/>
          </p:cNvSpPr>
          <p:nvPr>
            <p:ph idx="1"/>
          </p:nvPr>
        </p:nvSpPr>
        <p:spPr>
          <a:ln/>
        </p:spPr>
        <p:txBody>
          <a:bodyPr vert="horz" wrap="square" lIns="91440" tIns="45720" rIns="91440" bIns="45720" anchor="t"/>
          <a:p>
            <a:pPr eaLnBrk="1" hangingPunct="1"/>
            <a:r>
              <a:rPr lang="zh-CN" altLang="en-US" sz="2600" dirty="0"/>
              <a:t>特点：在取指令时，操作码和操作数被同时取出，不必再次访问存储器，从而提高了指令的执行速度。</a:t>
            </a:r>
            <a:endParaRPr lang="zh-CN" altLang="en-US" sz="2600" dirty="0"/>
          </a:p>
          <a:p>
            <a:pPr eaLnBrk="1" hangingPunct="1"/>
            <a:r>
              <a:rPr lang="zh-CN" altLang="en-US" sz="2600" dirty="0"/>
              <a:t>但是，因为操作数是指令的一部分，不能被修改；</a:t>
            </a:r>
            <a:endParaRPr lang="zh-CN" altLang="en-US" sz="2600" dirty="0"/>
          </a:p>
          <a:p>
            <a:pPr eaLnBrk="1" hangingPunct="1"/>
            <a:r>
              <a:rPr lang="zh-CN" altLang="en-US" sz="2600" dirty="0"/>
              <a:t>而且对于定 长指令格式，操作数的大小将受到指令长度的限制，所以这种寻址方式</a:t>
            </a:r>
            <a:r>
              <a:rPr lang="zh-CN" altLang="en-US" sz="2600" dirty="0">
                <a:solidFill>
                  <a:srgbClr val="0000FF"/>
                </a:solidFill>
              </a:rPr>
              <a:t>灵活性最差</a:t>
            </a:r>
            <a:endParaRPr lang="zh-CN" altLang="en-US" sz="2600" dirty="0">
              <a:solidFill>
                <a:srgbClr val="0000FF"/>
              </a:solidFill>
            </a:endParaRPr>
          </a:p>
          <a:p>
            <a:pPr eaLnBrk="1" hangingPunct="1"/>
            <a:r>
              <a:rPr lang="zh-CN" altLang="en-US" sz="2600" dirty="0"/>
              <a:t>通常用于给某一寄存器或主存单元赋初值，或者用于提供一个常数。</a:t>
            </a:r>
            <a:endParaRPr lang="zh-CN" altLang="en-US" sz="2600" dirty="0"/>
          </a:p>
          <a:p>
            <a:pPr eaLnBrk="1" hangingPunct="1"/>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9155" name="Rectangle 2"/>
          <p:cNvSpPr>
            <a:spLocks noGrp="1"/>
          </p:cNvSpPr>
          <p:nvPr>
            <p:ph type="title"/>
          </p:nvPr>
        </p:nvSpPr>
        <p:spPr>
          <a:ln/>
        </p:spPr>
        <p:txBody>
          <a:bodyPr vert="horz" wrap="square" lIns="91440" tIns="45720" rIns="91440" bIns="45720" anchor="b"/>
          <a:p>
            <a:pPr eaLnBrk="1" hangingPunct="1"/>
            <a:r>
              <a:rPr lang="en-US" altLang="zh-CN" sz="3500" dirty="0">
                <a:cs typeface="Times New Roman" panose="02020603050405020304" pitchFamily="18" charset="0"/>
              </a:rPr>
              <a:t>3</a:t>
            </a:r>
            <a:r>
              <a:rPr lang="en-US" altLang="zh-CN" sz="3500" dirty="0"/>
              <a:t>. </a:t>
            </a:r>
            <a:r>
              <a:rPr lang="zh-CN" altLang="en-US" b="0" dirty="0"/>
              <a:t>直接寻址</a:t>
            </a:r>
            <a:endParaRPr lang="zh-CN" altLang="en-US" sz="3500" dirty="0"/>
          </a:p>
        </p:txBody>
      </p:sp>
      <p:sp>
        <p:nvSpPr>
          <p:cNvPr id="49156" name="Rectangle 3"/>
          <p:cNvSpPr>
            <a:spLocks noGrp="1"/>
          </p:cNvSpPr>
          <p:nvPr>
            <p:ph idx="1"/>
          </p:nvPr>
        </p:nvSpPr>
        <p:spPr>
          <a:ln/>
        </p:spPr>
        <p:txBody>
          <a:bodyPr vert="horz" wrap="square" lIns="91440" tIns="45720" rIns="91440" bIns="45720" anchor="t"/>
          <a:p>
            <a:pPr eaLnBrk="1" hangingPunct="1"/>
            <a:r>
              <a:rPr lang="en-US" altLang="zh-CN" b="1" dirty="0"/>
              <a:t> </a:t>
            </a:r>
            <a:r>
              <a:rPr lang="zh-CN" altLang="en-US" dirty="0"/>
              <a:t>指令中地址码字段给出的地址</a:t>
            </a:r>
            <a:r>
              <a:rPr lang="en-US" altLang="zh-CN" dirty="0"/>
              <a:t>A</a:t>
            </a:r>
            <a:r>
              <a:rPr lang="zh-CN" altLang="en-US" dirty="0"/>
              <a:t>就是操作数的有效地址</a:t>
            </a:r>
            <a:r>
              <a:rPr lang="en-US" altLang="zh-CN" dirty="0"/>
              <a:t>EA(Effective Address)</a:t>
            </a:r>
            <a:r>
              <a:rPr lang="zh-CN" altLang="en-US" dirty="0"/>
              <a:t>，即</a:t>
            </a:r>
            <a:r>
              <a:rPr lang="en-US" altLang="zh-CN" dirty="0">
                <a:solidFill>
                  <a:srgbClr val="FF0000"/>
                </a:solidFill>
              </a:rPr>
              <a:t>EA</a:t>
            </a:r>
            <a:r>
              <a:rPr lang="zh-CN" altLang="en-US" dirty="0">
                <a:solidFill>
                  <a:srgbClr val="FF0000"/>
                </a:solidFill>
              </a:rPr>
              <a:t>＝</a:t>
            </a:r>
            <a:r>
              <a:rPr lang="en-US" altLang="zh-CN" dirty="0">
                <a:solidFill>
                  <a:srgbClr val="FF0000"/>
                </a:solidFill>
              </a:rPr>
              <a:t>A</a:t>
            </a:r>
            <a:r>
              <a:rPr lang="zh-CN" altLang="en-US" dirty="0"/>
              <a:t>。</a:t>
            </a:r>
            <a:endParaRPr lang="zh-CN" altLang="en-US" dirty="0"/>
          </a:p>
          <a:p>
            <a:pPr lvl="1" eaLnBrk="1" hangingPunct="1"/>
            <a:endParaRPr lang="en-US" altLang="zh-CN" dirty="0"/>
          </a:p>
        </p:txBody>
      </p:sp>
      <p:pic>
        <p:nvPicPr>
          <p:cNvPr id="49157" name="Picture 4" descr="jxnr531"/>
          <p:cNvPicPr>
            <a:picLocks noChangeAspect="1"/>
          </p:cNvPicPr>
          <p:nvPr/>
        </p:nvPicPr>
        <p:blipFill>
          <a:blip r:embed="rId1"/>
          <a:stretch>
            <a:fillRect/>
          </a:stretch>
        </p:blipFill>
        <p:spPr>
          <a:xfrm>
            <a:off x="1828800" y="3335338"/>
            <a:ext cx="6781800" cy="3294062"/>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0179" name="Rectangle 2"/>
          <p:cNvSpPr>
            <a:spLocks noGrp="1"/>
          </p:cNvSpPr>
          <p:nvPr>
            <p:ph type="title"/>
          </p:nvPr>
        </p:nvSpPr>
        <p:spPr>
          <a:ln/>
        </p:spPr>
        <p:txBody>
          <a:bodyPr vert="horz" wrap="square" lIns="91440" tIns="45720" rIns="91440" bIns="45720" anchor="b"/>
          <a:p>
            <a:pPr eaLnBrk="1" hangingPunct="1"/>
            <a:r>
              <a:rPr lang="en-US" altLang="zh-CN" sz="3500" dirty="0">
                <a:cs typeface="Times New Roman" panose="02020603050405020304" pitchFamily="18" charset="0"/>
              </a:rPr>
              <a:t>3</a:t>
            </a:r>
            <a:r>
              <a:rPr lang="en-US" altLang="zh-CN" sz="3500" dirty="0"/>
              <a:t>. </a:t>
            </a:r>
            <a:r>
              <a:rPr lang="zh-CN" altLang="en-US" b="0" dirty="0"/>
              <a:t>直接寻址</a:t>
            </a:r>
            <a:endParaRPr lang="zh-CN" altLang="en-US" b="0" dirty="0"/>
          </a:p>
        </p:txBody>
      </p:sp>
      <p:sp>
        <p:nvSpPr>
          <p:cNvPr id="50180" name="Rectangle 3"/>
          <p:cNvSpPr>
            <a:spLocks noGrp="1"/>
          </p:cNvSpPr>
          <p:nvPr>
            <p:ph idx="1"/>
          </p:nvPr>
        </p:nvSpPr>
        <p:spPr>
          <a:xfrm>
            <a:off x="395288" y="1484313"/>
            <a:ext cx="8229600" cy="4411662"/>
          </a:xfrm>
          <a:ln/>
        </p:spPr>
        <p:txBody>
          <a:bodyPr vert="horz" wrap="square" lIns="91440" tIns="45720" rIns="91440" bIns="45720" anchor="t"/>
          <a:p>
            <a:pPr lvl="1" eaLnBrk="1" hangingPunct="1"/>
            <a:r>
              <a:rPr lang="zh-CN" altLang="en-US" dirty="0"/>
              <a:t>操作数地址是不能修改的，与程序本身所在的位置无关，所以又叫做</a:t>
            </a:r>
            <a:r>
              <a:rPr lang="zh-CN" altLang="en-US" dirty="0">
                <a:solidFill>
                  <a:srgbClr val="0000FF"/>
                </a:solidFill>
              </a:rPr>
              <a:t>绝对寻址方式</a:t>
            </a:r>
            <a:endParaRPr lang="zh-CN" altLang="en-US" dirty="0">
              <a:solidFill>
                <a:srgbClr val="0000FF"/>
              </a:solidFill>
            </a:endParaRPr>
          </a:p>
          <a:p>
            <a:pPr lvl="1" eaLnBrk="1" hangingPunct="1"/>
            <a:r>
              <a:rPr lang="zh-CN" altLang="en-US" dirty="0"/>
              <a:t>在早期的计算机中，主存储器的容量较小，指令中地址码的位数要求不长，采用直接寻址方式简单快速，也便于硬件实现，因此，常被作为主要的寻址方式。</a:t>
            </a:r>
            <a:endParaRPr lang="zh-CN" altLang="en-US" dirty="0"/>
          </a:p>
          <a:p>
            <a:pPr lvl="1" eaLnBrk="1" hangingPunct="1"/>
            <a:r>
              <a:rPr lang="zh-CN" altLang="en-US" dirty="0"/>
              <a:t>但在现代，随着计算机主存容量的不断扩大，所需的地址码将会越来越长。指令中地址码的位数将不能满足整个主存空间寻址的要求，因此直接寻址方式受到了</a:t>
            </a:r>
            <a:r>
              <a:rPr lang="zh-CN" altLang="en-US" dirty="0">
                <a:solidFill>
                  <a:srgbClr val="0000FF"/>
                </a:solidFill>
              </a:rPr>
              <a:t>很大的限制</a:t>
            </a:r>
            <a:r>
              <a:rPr lang="zh-CN" altLang="en-US" dirty="0"/>
              <a:t>。另外，在指令的执行过程中，为了取得操作数，必须进行访存操作，</a:t>
            </a:r>
            <a:r>
              <a:rPr lang="zh-CN" altLang="en-US" dirty="0">
                <a:solidFill>
                  <a:srgbClr val="0000FF"/>
                </a:solidFill>
              </a:rPr>
              <a:t>降低</a:t>
            </a:r>
            <a:r>
              <a:rPr lang="zh-CN" altLang="en-US" dirty="0"/>
              <a:t>了指令的</a:t>
            </a:r>
            <a:r>
              <a:rPr lang="zh-CN" altLang="en-US" dirty="0">
                <a:solidFill>
                  <a:srgbClr val="0000FF"/>
                </a:solidFill>
              </a:rPr>
              <a:t>执行速度</a:t>
            </a:r>
            <a:r>
              <a:rPr lang="zh-CN" altLang="en-US" dirty="0"/>
              <a:t>。</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1203" name="Rectangle 2"/>
          <p:cNvSpPr>
            <a:spLocks noGrp="1"/>
          </p:cNvSpPr>
          <p:nvPr>
            <p:ph type="title"/>
          </p:nvPr>
        </p:nvSpPr>
        <p:spPr>
          <a:ln/>
        </p:spPr>
        <p:txBody>
          <a:bodyPr vert="horz" wrap="square" lIns="91440" tIns="45720" rIns="91440" bIns="45720" anchor="b"/>
          <a:p>
            <a:pPr eaLnBrk="1" hangingPunct="1"/>
            <a:r>
              <a:rPr lang="en-US" altLang="zh-CN" sz="3500" dirty="0">
                <a:cs typeface="Times New Roman" panose="02020603050405020304" pitchFamily="18" charset="0"/>
              </a:rPr>
              <a:t>4</a:t>
            </a:r>
            <a:r>
              <a:rPr lang="en-US" altLang="zh-CN" sz="3500" dirty="0"/>
              <a:t>. </a:t>
            </a:r>
            <a:r>
              <a:rPr lang="zh-CN" altLang="en-US" b="0" dirty="0"/>
              <a:t>间接寻址</a:t>
            </a:r>
            <a:endParaRPr lang="zh-CN" altLang="en-US" sz="3500" dirty="0"/>
          </a:p>
        </p:txBody>
      </p:sp>
      <p:sp>
        <p:nvSpPr>
          <p:cNvPr id="51204" name="Rectangle 3"/>
          <p:cNvSpPr>
            <a:spLocks noGrp="1"/>
          </p:cNvSpPr>
          <p:nvPr>
            <p:ph idx="1"/>
          </p:nvPr>
        </p:nvSpPr>
        <p:spPr>
          <a:xfrm>
            <a:off x="755650" y="1484313"/>
            <a:ext cx="7848600" cy="4876800"/>
          </a:xfrm>
          <a:ln/>
        </p:spPr>
        <p:txBody>
          <a:bodyPr vert="horz" wrap="square" lIns="91440" tIns="45720" rIns="91440" bIns="45720" anchor="t"/>
          <a:p>
            <a:pPr eaLnBrk="1" hangingPunct="1"/>
            <a:r>
              <a:rPr lang="en-US" altLang="zh-CN" b="1" dirty="0"/>
              <a:t> </a:t>
            </a:r>
            <a:r>
              <a:rPr lang="zh-CN" altLang="en-US" dirty="0"/>
              <a:t>间接寻址意味着指令的地址码部分给出的地址</a:t>
            </a:r>
            <a:r>
              <a:rPr lang="en-US" altLang="zh-CN" dirty="0"/>
              <a:t>A</a:t>
            </a:r>
            <a:r>
              <a:rPr lang="zh-CN" altLang="en-US" dirty="0"/>
              <a:t>不是操作数的地址，而是存放操作数地址的主存单元的地址，简称操作数地址的地址。操作数的有效地址的计算公式为：</a:t>
            </a:r>
            <a:r>
              <a:rPr lang="en-US" altLang="zh-CN" dirty="0">
                <a:solidFill>
                  <a:srgbClr val="FF0000"/>
                </a:solidFill>
              </a:rPr>
              <a:t>EA</a:t>
            </a:r>
            <a:r>
              <a:rPr lang="zh-CN" altLang="en-US" dirty="0">
                <a:solidFill>
                  <a:srgbClr val="FF0000"/>
                </a:solidFill>
              </a:rPr>
              <a:t>＝</a:t>
            </a:r>
            <a:r>
              <a:rPr lang="en-US" altLang="zh-CN" dirty="0">
                <a:solidFill>
                  <a:srgbClr val="FF0000"/>
                </a:solidFill>
              </a:rPr>
              <a:t>(A)</a:t>
            </a:r>
            <a:endParaRPr lang="en-US" altLang="zh-CN" dirty="0">
              <a:solidFill>
                <a:srgbClr val="FF0000"/>
              </a:solidFill>
            </a:endParaRPr>
          </a:p>
        </p:txBody>
      </p:sp>
      <p:pic>
        <p:nvPicPr>
          <p:cNvPr id="51205" name="Picture 4" descr="jxnr532"/>
          <p:cNvPicPr>
            <a:picLocks noChangeAspect="1"/>
          </p:cNvPicPr>
          <p:nvPr/>
        </p:nvPicPr>
        <p:blipFill>
          <a:blip r:embed="rId1"/>
          <a:stretch>
            <a:fillRect/>
          </a:stretch>
        </p:blipFill>
        <p:spPr>
          <a:xfrm>
            <a:off x="2124075" y="3933825"/>
            <a:ext cx="6096000" cy="255905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2227"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a:t>
            </a:r>
            <a:r>
              <a:rPr lang="en-US" altLang="zh-CN" sz="3500" dirty="0"/>
              <a:t>. </a:t>
            </a:r>
            <a:r>
              <a:rPr lang="zh-CN" altLang="en-US" b="0" dirty="0"/>
              <a:t>间接寻址</a:t>
            </a:r>
            <a:endParaRPr lang="zh-CN" altLang="en-US" b="0" dirty="0"/>
          </a:p>
        </p:txBody>
      </p:sp>
      <p:sp>
        <p:nvSpPr>
          <p:cNvPr id="52228" name="Rectangle 3"/>
          <p:cNvSpPr>
            <a:spLocks noGrp="1"/>
          </p:cNvSpPr>
          <p:nvPr>
            <p:ph idx="1"/>
          </p:nvPr>
        </p:nvSpPr>
        <p:spPr>
          <a:ln/>
        </p:spPr>
        <p:txBody>
          <a:bodyPr vert="horz" wrap="square" lIns="91440" tIns="45720" rIns="91440" bIns="45720" anchor="t"/>
          <a:p>
            <a:pPr lvl="1" eaLnBrk="1" hangingPunct="1"/>
            <a:r>
              <a:rPr lang="zh-CN" altLang="en-US" dirty="0"/>
              <a:t>特点：因为操作数的有效地址在主存储器中，可以被灵活的修改而不必修改指令，从而使间接寻址要比直接寻址</a:t>
            </a:r>
            <a:r>
              <a:rPr lang="zh-CN" altLang="en-US" dirty="0">
                <a:solidFill>
                  <a:srgbClr val="0000FF"/>
                </a:solidFill>
              </a:rPr>
              <a:t>灵活</a:t>
            </a:r>
            <a:r>
              <a:rPr lang="zh-CN" altLang="en-US" dirty="0"/>
              <a:t>得多。</a:t>
            </a:r>
            <a:endParaRPr lang="en-US" altLang="zh-CN" dirty="0"/>
          </a:p>
          <a:p>
            <a:pPr lvl="1" eaLnBrk="1" hangingPunct="1">
              <a:buNone/>
            </a:pPr>
            <a:r>
              <a:rPr lang="en-US" altLang="zh-CN" dirty="0"/>
              <a:t>    </a:t>
            </a:r>
            <a:r>
              <a:rPr lang="zh-CN" altLang="en-US" dirty="0"/>
              <a:t>但是，间接寻址在指令执行过程中</a:t>
            </a:r>
            <a:r>
              <a:rPr lang="zh-CN" altLang="en-US" dirty="0">
                <a:solidFill>
                  <a:srgbClr val="0000FF"/>
                </a:solidFill>
              </a:rPr>
              <a:t>至少需要两次访问主存储器才能取出操作数</a:t>
            </a:r>
            <a:r>
              <a:rPr lang="zh-CN" altLang="en-US" dirty="0"/>
              <a:t>，严重降低了指令执行的速度。</a:t>
            </a:r>
            <a:endParaRPr lang="zh-CN" altLang="en-US" dirty="0"/>
          </a:p>
          <a:p>
            <a:pPr eaLnBrk="1" hangingPunct="1">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171"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4.1 </a:t>
            </a:r>
            <a:r>
              <a:rPr lang="zh-CN" altLang="en-US" dirty="0"/>
              <a:t>指令系统的发展与性能要求</a:t>
            </a:r>
            <a:endParaRPr lang="zh-CN" altLang="en-US" dirty="0"/>
          </a:p>
        </p:txBody>
      </p:sp>
      <p:sp>
        <p:nvSpPr>
          <p:cNvPr id="7172" name="Rectangle 3"/>
          <p:cNvSpPr>
            <a:spLocks noGrp="1"/>
          </p:cNvSpPr>
          <p:nvPr>
            <p:ph idx="1"/>
          </p:nvPr>
        </p:nvSpPr>
        <p:spPr>
          <a:xfrm>
            <a:off x="457200" y="1863090"/>
            <a:ext cx="8086090" cy="4411345"/>
          </a:xfrm>
          <a:ln/>
        </p:spPr>
        <p:txBody>
          <a:bodyPr vert="horz" wrap="square" lIns="91440" tIns="45720" rIns="91440" bIns="45720" anchor="t"/>
          <a:p>
            <a:pPr eaLnBrk="1" hangingPunct="1">
              <a:lnSpc>
                <a:spcPct val="90000"/>
              </a:lnSpc>
              <a:spcBef>
                <a:spcPts val="1800"/>
              </a:spcBef>
            </a:pPr>
            <a:r>
              <a:rPr lang="zh-CN" altLang="en-US" sz="2800" dirty="0"/>
              <a:t>一台计算机中所有机器指令的集合，称为这台计算机的</a:t>
            </a:r>
            <a:r>
              <a:rPr lang="zh-CN" altLang="en-US" sz="2800" dirty="0">
                <a:solidFill>
                  <a:srgbClr val="FF0000"/>
                </a:solidFill>
              </a:rPr>
              <a:t>指令系统</a:t>
            </a:r>
            <a:endParaRPr lang="zh-CN" altLang="en-US" sz="2800" dirty="0">
              <a:solidFill>
                <a:srgbClr val="FF0000"/>
              </a:solidFill>
            </a:endParaRPr>
          </a:p>
          <a:p>
            <a:pPr lvl="1" eaLnBrk="1" hangingPunct="1">
              <a:lnSpc>
                <a:spcPct val="150000"/>
              </a:lnSpc>
              <a:spcBef>
                <a:spcPct val="0"/>
              </a:spcBef>
            </a:pPr>
            <a:r>
              <a:rPr lang="zh-CN" altLang="en-US" sz="2400" dirty="0"/>
              <a:t>指令系统是表征一台计算机性能的重要因素</a:t>
            </a:r>
            <a:endParaRPr lang="en-US" altLang="zh-CN" sz="2400" dirty="0"/>
          </a:p>
          <a:p>
            <a:pPr lvl="1" eaLnBrk="1" hangingPunct="1">
              <a:lnSpc>
                <a:spcPct val="150000"/>
              </a:lnSpc>
              <a:spcBef>
                <a:spcPct val="0"/>
              </a:spcBef>
            </a:pPr>
            <a:r>
              <a:rPr lang="zh-CN" altLang="en-US" sz="2400" dirty="0"/>
              <a:t>它的格式与功能不仅直接影响到机器的硬件结构，而且也直接影响到系统软件，影响到机器的适用范围</a:t>
            </a:r>
            <a:endParaRPr lang="zh-CN" alt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3251" name="Rectangle 2"/>
          <p:cNvSpPr>
            <a:spLocks noGrp="1"/>
          </p:cNvSpPr>
          <p:nvPr>
            <p:ph type="title"/>
          </p:nvPr>
        </p:nvSpPr>
        <p:spPr>
          <a:ln/>
        </p:spPr>
        <p:txBody>
          <a:bodyPr vert="horz" wrap="square" lIns="91440" tIns="45720" rIns="91440" bIns="45720" anchor="b"/>
          <a:p>
            <a:pPr eaLnBrk="1" hangingPunct="1"/>
            <a:r>
              <a:rPr lang="en-US" altLang="zh-CN" b="0" dirty="0"/>
              <a:t>5. </a:t>
            </a:r>
            <a:r>
              <a:rPr lang="zh-CN" altLang="en-US" b="0" dirty="0"/>
              <a:t>寄存器寻址   </a:t>
            </a:r>
            <a:endParaRPr lang="zh-CN" altLang="en-US" dirty="0"/>
          </a:p>
        </p:txBody>
      </p:sp>
      <p:sp>
        <p:nvSpPr>
          <p:cNvPr id="53252" name="Rectangle 3"/>
          <p:cNvSpPr>
            <a:spLocks noGrp="1"/>
          </p:cNvSpPr>
          <p:nvPr>
            <p:ph idx="1"/>
          </p:nvPr>
        </p:nvSpPr>
        <p:spPr>
          <a:xfrm>
            <a:off x="395288" y="1341438"/>
            <a:ext cx="8229600" cy="4411662"/>
          </a:xfrm>
          <a:ln/>
        </p:spPr>
        <p:txBody>
          <a:bodyPr vert="horz" wrap="square" lIns="91440" tIns="45720" rIns="91440" bIns="45720" anchor="t"/>
          <a:p>
            <a:pPr lvl="1" eaLnBrk="1" hangingPunct="1"/>
            <a:r>
              <a:rPr lang="zh-CN" altLang="en-US" dirty="0"/>
              <a:t>在指令的地址码部分给出</a:t>
            </a:r>
            <a:r>
              <a:rPr lang="en-US" altLang="zh-CN" dirty="0"/>
              <a:t>CPU</a:t>
            </a:r>
            <a:r>
              <a:rPr lang="zh-CN" altLang="en-US" dirty="0"/>
              <a:t>内某一通用寄存器的编号，指令的操作数存放在相应的寄存器中，即</a:t>
            </a:r>
            <a:r>
              <a:rPr lang="en-US" altLang="zh-CN" dirty="0">
                <a:solidFill>
                  <a:srgbClr val="FF0000"/>
                </a:solidFill>
              </a:rPr>
              <a:t>EA=Ri </a:t>
            </a:r>
            <a:endParaRPr lang="en-US" altLang="zh-CN" dirty="0">
              <a:solidFill>
                <a:srgbClr val="FF0000"/>
              </a:solidFill>
            </a:endParaRPr>
          </a:p>
          <a:p>
            <a:pPr lvl="1" eaLnBrk="1" hangingPunct="1">
              <a:buNone/>
            </a:pPr>
            <a:endParaRPr lang="en-US" altLang="zh-CN" dirty="0"/>
          </a:p>
          <a:p>
            <a:pPr lvl="1" eaLnBrk="1" hangingPunct="1">
              <a:buNone/>
            </a:pPr>
            <a:endParaRPr lang="en-US" altLang="zh-CN" dirty="0"/>
          </a:p>
          <a:p>
            <a:pPr lvl="1" eaLnBrk="1" hangingPunct="1">
              <a:buNone/>
            </a:pPr>
            <a:endParaRPr lang="en-US" altLang="zh-CN" dirty="0"/>
          </a:p>
          <a:p>
            <a:pPr lvl="1" eaLnBrk="1" hangingPunct="1">
              <a:buNone/>
            </a:pPr>
            <a:r>
              <a:rPr lang="zh-CN" altLang="en-US" dirty="0"/>
              <a:t>优点：</a:t>
            </a:r>
            <a:endParaRPr lang="zh-CN" altLang="en-US" dirty="0"/>
          </a:p>
          <a:p>
            <a:pPr lvl="1" eaLnBrk="1" hangingPunct="1">
              <a:buNone/>
            </a:pPr>
            <a:r>
              <a:rPr lang="en-US" altLang="zh-CN" dirty="0"/>
              <a:t>(1)</a:t>
            </a:r>
            <a:r>
              <a:rPr lang="zh-CN" altLang="en-US" dirty="0"/>
              <a:t>由于寄存器在</a:t>
            </a:r>
            <a:r>
              <a:rPr lang="en-US" altLang="zh-CN" dirty="0"/>
              <a:t>CPU</a:t>
            </a:r>
            <a:r>
              <a:rPr lang="zh-CN" altLang="en-US" dirty="0"/>
              <a:t>的内部，指令在执行时从寄存器中取操作数比访问主存要</a:t>
            </a:r>
            <a:r>
              <a:rPr lang="zh-CN" altLang="en-US" dirty="0">
                <a:solidFill>
                  <a:srgbClr val="0000FF"/>
                </a:solidFill>
              </a:rPr>
              <a:t>快</a:t>
            </a:r>
            <a:r>
              <a:rPr lang="zh-CN" altLang="en-US" dirty="0"/>
              <a:t>得多；</a:t>
            </a:r>
            <a:endParaRPr lang="zh-CN" altLang="en-US" dirty="0"/>
          </a:p>
          <a:p>
            <a:pPr lvl="1" eaLnBrk="1" hangingPunct="1">
              <a:buNone/>
            </a:pPr>
            <a:r>
              <a:rPr lang="en-US" altLang="zh-CN" dirty="0"/>
              <a:t>(2)</a:t>
            </a:r>
            <a:r>
              <a:rPr lang="zh-CN" altLang="en-US" dirty="0"/>
              <a:t>由于寄存器的数量较少，因此寄存器</a:t>
            </a:r>
            <a:r>
              <a:rPr lang="zh-CN" altLang="en-US" dirty="0">
                <a:solidFill>
                  <a:srgbClr val="0000FF"/>
                </a:solidFill>
              </a:rPr>
              <a:t>编号所占位数也较少</a:t>
            </a:r>
            <a:r>
              <a:rPr lang="zh-CN" altLang="en-US" dirty="0"/>
              <a:t>，从而可以有效减少指令的地址码字段的长度。</a:t>
            </a:r>
            <a:endParaRPr lang="zh-CN" altLang="en-US" dirty="0"/>
          </a:p>
        </p:txBody>
      </p:sp>
      <p:pic>
        <p:nvPicPr>
          <p:cNvPr id="53253" name="Picture 4" descr="jxnr533"/>
          <p:cNvPicPr>
            <a:picLocks noChangeAspect="1"/>
          </p:cNvPicPr>
          <p:nvPr/>
        </p:nvPicPr>
        <p:blipFill>
          <a:blip r:embed="rId1"/>
          <a:stretch>
            <a:fillRect/>
          </a:stretch>
        </p:blipFill>
        <p:spPr>
          <a:xfrm>
            <a:off x="1828800" y="2133600"/>
            <a:ext cx="6096000" cy="205740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4275" name="Rectangle 2"/>
          <p:cNvSpPr>
            <a:spLocks noGrp="1"/>
          </p:cNvSpPr>
          <p:nvPr>
            <p:ph type="title"/>
          </p:nvPr>
        </p:nvSpPr>
        <p:spPr>
          <a:ln/>
        </p:spPr>
        <p:txBody>
          <a:bodyPr vert="horz" wrap="square" lIns="91440" tIns="45720" rIns="91440" bIns="45720" anchor="b"/>
          <a:p>
            <a:pPr eaLnBrk="1" hangingPunct="1"/>
            <a:r>
              <a:rPr lang="en-US" altLang="zh-CN" b="0" dirty="0"/>
              <a:t>6. </a:t>
            </a:r>
            <a:r>
              <a:rPr lang="zh-CN" altLang="en-US" b="0" dirty="0"/>
              <a:t>寄存器间接寻址  </a:t>
            </a:r>
            <a:endParaRPr lang="zh-CN" altLang="en-US" b="0" dirty="0"/>
          </a:p>
        </p:txBody>
      </p:sp>
      <p:sp>
        <p:nvSpPr>
          <p:cNvPr id="54276" name="Rectangle 3"/>
          <p:cNvSpPr>
            <a:spLocks noGrp="1"/>
          </p:cNvSpPr>
          <p:nvPr>
            <p:ph idx="1"/>
          </p:nvPr>
        </p:nvSpPr>
        <p:spPr>
          <a:xfrm>
            <a:off x="827088" y="1484313"/>
            <a:ext cx="7848600" cy="5105400"/>
          </a:xfrm>
          <a:ln/>
        </p:spPr>
        <p:txBody>
          <a:bodyPr vert="horz" wrap="square" lIns="91440" tIns="45720" rIns="91440" bIns="45720" anchor="t"/>
          <a:p>
            <a:pPr eaLnBrk="1" hangingPunct="1"/>
            <a:r>
              <a:rPr lang="zh-CN" altLang="en-US" sz="2100" dirty="0"/>
              <a:t>为了克服间接寻址中多次访存的缺点，可采用寄存器间接寻址，即将操作数放在主存储器中，而操作数的地址放在某一通用寄存器中，然后在指令的地址码部分给出该通用寄存器的编号，这时有</a:t>
            </a:r>
            <a:r>
              <a:rPr lang="en-US" altLang="zh-CN" sz="2100" dirty="0">
                <a:solidFill>
                  <a:srgbClr val="FF0000"/>
                </a:solidFill>
              </a:rPr>
              <a:t>EA=(Ri)</a:t>
            </a:r>
            <a:endParaRPr lang="en-US" altLang="zh-CN" sz="2100" dirty="0">
              <a:solidFill>
                <a:srgbClr val="FF0000"/>
              </a:solidFill>
            </a:endParaRPr>
          </a:p>
          <a:p>
            <a:pPr eaLnBrk="1" hangingPunct="1">
              <a:lnSpc>
                <a:spcPct val="90000"/>
              </a:lnSpc>
            </a:pPr>
            <a:endParaRPr lang="en-US" altLang="zh-CN" sz="2100"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spcBef>
                <a:spcPct val="0"/>
              </a:spcBef>
            </a:pPr>
            <a:endParaRPr lang="en-US" altLang="zh-CN" sz="1900" dirty="0"/>
          </a:p>
          <a:p>
            <a:pPr eaLnBrk="1" hangingPunct="1">
              <a:lnSpc>
                <a:spcPct val="90000"/>
              </a:lnSpc>
              <a:spcBef>
                <a:spcPct val="0"/>
              </a:spcBef>
            </a:pPr>
            <a:endParaRPr lang="en-US" altLang="zh-CN" sz="1900" dirty="0"/>
          </a:p>
          <a:p>
            <a:pPr eaLnBrk="1" hangingPunct="1">
              <a:lnSpc>
                <a:spcPct val="90000"/>
              </a:lnSpc>
              <a:spcBef>
                <a:spcPct val="0"/>
              </a:spcBef>
            </a:pPr>
            <a:endParaRPr lang="en-US" altLang="zh-CN" sz="1900" dirty="0"/>
          </a:p>
          <a:p>
            <a:pPr eaLnBrk="1" hangingPunct="1">
              <a:lnSpc>
                <a:spcPct val="90000"/>
              </a:lnSpc>
              <a:spcBef>
                <a:spcPct val="0"/>
              </a:spcBef>
            </a:pPr>
            <a:endParaRPr lang="en-US" altLang="zh-CN" sz="1900" dirty="0"/>
          </a:p>
          <a:p>
            <a:pPr eaLnBrk="1" hangingPunct="1">
              <a:lnSpc>
                <a:spcPct val="90000"/>
              </a:lnSpc>
              <a:spcBef>
                <a:spcPct val="0"/>
              </a:spcBef>
            </a:pPr>
            <a:endParaRPr lang="en-US" altLang="zh-CN" sz="1900" dirty="0"/>
          </a:p>
          <a:p>
            <a:pPr eaLnBrk="1" hangingPunct="1">
              <a:spcBef>
                <a:spcPct val="0"/>
              </a:spcBef>
            </a:pPr>
            <a:r>
              <a:rPr lang="zh-CN" altLang="en-US" sz="1900" dirty="0"/>
              <a:t>这种寻址方式的指令较短，并且在取指后只需一次访存便可得到操作数，因此指令执行速度</a:t>
            </a:r>
            <a:r>
              <a:rPr lang="zh-CN" altLang="en-US" sz="1900" dirty="0">
                <a:solidFill>
                  <a:srgbClr val="0000FF"/>
                </a:solidFill>
              </a:rPr>
              <a:t>较前述的间接寻址方式要快</a:t>
            </a:r>
            <a:r>
              <a:rPr lang="zh-CN" altLang="en-US" sz="1900" dirty="0"/>
              <a:t>，也是目前在计算机中</a:t>
            </a:r>
            <a:r>
              <a:rPr lang="zh-CN" altLang="en-US" sz="1900" dirty="0">
                <a:solidFill>
                  <a:srgbClr val="0000FF"/>
                </a:solidFill>
              </a:rPr>
              <a:t>使用较为广泛</a:t>
            </a:r>
            <a:r>
              <a:rPr lang="zh-CN" altLang="en-US" sz="1900" dirty="0"/>
              <a:t>的一种寻址方式。</a:t>
            </a:r>
            <a:endParaRPr lang="zh-CN" altLang="en-US" sz="1900" dirty="0"/>
          </a:p>
          <a:p>
            <a:pPr eaLnBrk="1" hangingPunct="1">
              <a:lnSpc>
                <a:spcPct val="90000"/>
              </a:lnSpc>
            </a:pPr>
            <a:endParaRPr lang="en-US" altLang="zh-CN" sz="1900" dirty="0"/>
          </a:p>
        </p:txBody>
      </p:sp>
      <p:pic>
        <p:nvPicPr>
          <p:cNvPr id="54277" name="Picture 4" descr="jxnr534"/>
          <p:cNvPicPr>
            <a:picLocks noChangeAspect="1"/>
          </p:cNvPicPr>
          <p:nvPr/>
        </p:nvPicPr>
        <p:blipFill>
          <a:blip r:embed="rId1"/>
          <a:stretch>
            <a:fillRect/>
          </a:stretch>
        </p:blipFill>
        <p:spPr>
          <a:xfrm>
            <a:off x="1042988" y="2997200"/>
            <a:ext cx="7010400" cy="236220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5299" name="Rectangle 2"/>
          <p:cNvSpPr>
            <a:spLocks noGrp="1"/>
          </p:cNvSpPr>
          <p:nvPr>
            <p:ph type="title"/>
          </p:nvPr>
        </p:nvSpPr>
        <p:spPr>
          <a:ln/>
        </p:spPr>
        <p:txBody>
          <a:bodyPr vert="horz" wrap="square" lIns="91440" tIns="45720" rIns="91440" bIns="45720" anchor="b"/>
          <a:p>
            <a:pPr eaLnBrk="1" hangingPunct="1"/>
            <a:r>
              <a:rPr lang="en-US" altLang="zh-CN" b="0" dirty="0"/>
              <a:t>7. </a:t>
            </a:r>
            <a:r>
              <a:rPr lang="zh-CN" altLang="en-US" b="0" dirty="0"/>
              <a:t>相对寻址</a:t>
            </a:r>
            <a:endParaRPr lang="zh-CN" altLang="en-US" b="0" dirty="0"/>
          </a:p>
        </p:txBody>
      </p:sp>
      <p:sp>
        <p:nvSpPr>
          <p:cNvPr id="55300" name="Rectangle 3"/>
          <p:cNvSpPr>
            <a:spLocks noGrp="1"/>
          </p:cNvSpPr>
          <p:nvPr>
            <p:ph idx="1"/>
          </p:nvPr>
        </p:nvSpPr>
        <p:spPr>
          <a:ln/>
        </p:spPr>
        <p:txBody>
          <a:bodyPr vert="horz" wrap="square" lIns="91440" tIns="45720" rIns="91440" bIns="45720" anchor="t"/>
          <a:p>
            <a:pPr lvl="1" eaLnBrk="1" hangingPunct="1"/>
            <a:r>
              <a:rPr lang="zh-CN" altLang="en-US" b="1" dirty="0"/>
              <a:t>由程序计数器</a:t>
            </a:r>
            <a:r>
              <a:rPr lang="en-US" altLang="zh-CN" b="1" dirty="0"/>
              <a:t>PC</a:t>
            </a:r>
            <a:r>
              <a:rPr lang="zh-CN" altLang="en-US" b="1" dirty="0"/>
              <a:t>提供基准地址，而指令的地址码部分给出相对的位移量</a:t>
            </a:r>
            <a:r>
              <a:rPr lang="en-US" altLang="zh-CN" b="1" dirty="0"/>
              <a:t>D</a:t>
            </a:r>
            <a:r>
              <a:rPr lang="zh-CN" altLang="en-US" b="1" dirty="0"/>
              <a:t>，两者相加后作为操作数的有效地址，即：</a:t>
            </a:r>
            <a:r>
              <a:rPr lang="en-US" altLang="zh-CN" dirty="0">
                <a:solidFill>
                  <a:srgbClr val="FF0000"/>
                </a:solidFill>
              </a:rPr>
              <a:t>EA</a:t>
            </a:r>
            <a:r>
              <a:rPr lang="zh-CN" altLang="en-US" dirty="0">
                <a:solidFill>
                  <a:srgbClr val="FF0000"/>
                </a:solidFill>
              </a:rPr>
              <a:t>＝</a:t>
            </a:r>
            <a:r>
              <a:rPr lang="en-US" altLang="zh-CN" dirty="0">
                <a:solidFill>
                  <a:srgbClr val="FF0000"/>
                </a:solidFill>
              </a:rPr>
              <a:t>(PC)</a:t>
            </a:r>
            <a:r>
              <a:rPr lang="zh-CN" altLang="en-US" dirty="0">
                <a:solidFill>
                  <a:srgbClr val="FF0000"/>
                </a:solidFill>
              </a:rPr>
              <a:t>＋</a:t>
            </a:r>
            <a:r>
              <a:rPr lang="en-US" altLang="zh-CN" dirty="0">
                <a:solidFill>
                  <a:srgbClr val="FF0000"/>
                </a:solidFill>
              </a:rPr>
              <a:t>D</a:t>
            </a:r>
            <a:r>
              <a:rPr lang="zh-CN" altLang="en-US" b="1" dirty="0"/>
              <a:t>。</a:t>
            </a:r>
            <a:endParaRPr lang="zh-CN" altLang="en-US" b="1" dirty="0"/>
          </a:p>
          <a:p>
            <a:pPr lvl="1" eaLnBrk="1" hangingPunct="1"/>
            <a:endParaRPr lang="en-US" altLang="zh-CN" dirty="0"/>
          </a:p>
        </p:txBody>
      </p:sp>
      <p:pic>
        <p:nvPicPr>
          <p:cNvPr id="55301" name="Picture 4" descr="jxnr537"/>
          <p:cNvPicPr>
            <a:picLocks noChangeAspect="1"/>
          </p:cNvPicPr>
          <p:nvPr/>
        </p:nvPicPr>
        <p:blipFill>
          <a:blip r:embed="rId1"/>
          <a:stretch>
            <a:fillRect/>
          </a:stretch>
        </p:blipFill>
        <p:spPr>
          <a:xfrm>
            <a:off x="642938" y="3286125"/>
            <a:ext cx="8229600" cy="28448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6323"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b="0" dirty="0"/>
              <a:t>7. </a:t>
            </a:r>
            <a:r>
              <a:rPr lang="zh-CN" altLang="en-US" sz="3500" b="0" dirty="0"/>
              <a:t>相对寻址</a:t>
            </a:r>
            <a:endParaRPr lang="zh-CN" altLang="en-US" sz="3500" b="0" dirty="0"/>
          </a:p>
        </p:txBody>
      </p:sp>
      <p:sp>
        <p:nvSpPr>
          <p:cNvPr id="56324" name="Rectangle 3"/>
          <p:cNvSpPr>
            <a:spLocks noGrp="1"/>
          </p:cNvSpPr>
          <p:nvPr>
            <p:ph idx="1"/>
          </p:nvPr>
        </p:nvSpPr>
        <p:spPr>
          <a:xfrm>
            <a:off x="457200" y="1719263"/>
            <a:ext cx="7931150" cy="4411662"/>
          </a:xfrm>
          <a:ln/>
        </p:spPr>
        <p:txBody>
          <a:bodyPr vert="horz" wrap="square" lIns="91440" tIns="45720" rIns="91440" bIns="45720" anchor="t"/>
          <a:p>
            <a:pPr lvl="1" eaLnBrk="1" hangingPunct="1">
              <a:lnSpc>
                <a:spcPct val="150000"/>
              </a:lnSpc>
            </a:pPr>
            <a:r>
              <a:rPr lang="zh-CN" altLang="en-US" dirty="0"/>
              <a:t>对寻址方式使程序模块可采用浮动地址</a:t>
            </a:r>
            <a:endParaRPr lang="en-US" altLang="zh-CN" dirty="0"/>
          </a:p>
          <a:p>
            <a:pPr lvl="1" eaLnBrk="1" hangingPunct="1">
              <a:lnSpc>
                <a:spcPct val="150000"/>
              </a:lnSpc>
            </a:pPr>
            <a:r>
              <a:rPr lang="zh-CN" altLang="en-US" dirty="0"/>
              <a:t>编程时只要确定程序内部操作数与指令之间的相对距离，而无需确定操作数在主存储器中的绝对地址</a:t>
            </a:r>
            <a:endParaRPr lang="en-US" altLang="zh-CN" dirty="0"/>
          </a:p>
          <a:p>
            <a:pPr lvl="1" eaLnBrk="1" hangingPunct="1">
              <a:lnSpc>
                <a:spcPct val="150000"/>
              </a:lnSpc>
            </a:pPr>
            <a:r>
              <a:rPr lang="zh-CN" altLang="en-US" dirty="0"/>
              <a:t>这样，将程序安排在主存储器的任意位置都不会影响程序执行的正确性</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7347" name="Rectangle 2"/>
          <p:cNvSpPr>
            <a:spLocks noGrp="1"/>
          </p:cNvSpPr>
          <p:nvPr>
            <p:ph type="title"/>
          </p:nvPr>
        </p:nvSpPr>
        <p:spPr>
          <a:ln/>
        </p:spPr>
        <p:txBody>
          <a:bodyPr vert="horz" wrap="square" lIns="91440" tIns="45720" rIns="91440" bIns="45720" anchor="b"/>
          <a:p>
            <a:pPr eaLnBrk="1" hangingPunct="1"/>
            <a:r>
              <a:rPr lang="en-US" altLang="zh-CN" b="0" dirty="0"/>
              <a:t>8. </a:t>
            </a:r>
            <a:r>
              <a:rPr lang="zh-CN" altLang="en-US" b="0" dirty="0"/>
              <a:t>基址寻址</a:t>
            </a:r>
            <a:endParaRPr lang="zh-CN" altLang="en-US" b="0" dirty="0"/>
          </a:p>
        </p:txBody>
      </p:sp>
      <p:sp>
        <p:nvSpPr>
          <p:cNvPr id="57348" name="Rectangle 3"/>
          <p:cNvSpPr>
            <a:spLocks noGrp="1"/>
          </p:cNvSpPr>
          <p:nvPr>
            <p:ph idx="1"/>
          </p:nvPr>
        </p:nvSpPr>
        <p:spPr>
          <a:ln/>
        </p:spPr>
        <p:txBody>
          <a:bodyPr vert="horz" wrap="square" lIns="91440" tIns="45720" rIns="91440" bIns="45720" anchor="t"/>
          <a:p>
            <a:pPr eaLnBrk="1" hangingPunct="1"/>
            <a:r>
              <a:rPr lang="zh-CN" altLang="en-US" dirty="0"/>
              <a:t>在基址寻址方式中，指令的地址码部分给出偏移量</a:t>
            </a:r>
            <a:r>
              <a:rPr lang="en-US" altLang="zh-CN" dirty="0"/>
              <a:t>D</a:t>
            </a:r>
            <a:r>
              <a:rPr lang="zh-CN" altLang="en-US" dirty="0"/>
              <a:t>，而基准地址放在基址寄存器</a:t>
            </a:r>
            <a:r>
              <a:rPr lang="en-US" altLang="zh-CN" dirty="0"/>
              <a:t>Rb</a:t>
            </a:r>
            <a:r>
              <a:rPr lang="zh-CN" altLang="en-US" dirty="0"/>
              <a:t>中，最后操作数的有效地址仍然是由基准地址</a:t>
            </a:r>
            <a:r>
              <a:rPr lang="en-US" altLang="zh-CN" dirty="0"/>
              <a:t>A</a:t>
            </a:r>
            <a:r>
              <a:rPr lang="zh-CN" altLang="en-US" dirty="0"/>
              <a:t>与偏移量</a:t>
            </a:r>
            <a:r>
              <a:rPr lang="en-US" altLang="zh-CN" dirty="0"/>
              <a:t>D</a:t>
            </a:r>
            <a:r>
              <a:rPr lang="zh-CN" altLang="en-US" dirty="0"/>
              <a:t>相加而成，即：</a:t>
            </a:r>
            <a:r>
              <a:rPr lang="en-US" altLang="zh-CN" dirty="0">
                <a:solidFill>
                  <a:srgbClr val="FF0000"/>
                </a:solidFill>
              </a:rPr>
              <a:t>EA</a:t>
            </a:r>
            <a:r>
              <a:rPr lang="zh-CN" altLang="en-US" dirty="0">
                <a:solidFill>
                  <a:srgbClr val="FF0000"/>
                </a:solidFill>
              </a:rPr>
              <a:t>＝</a:t>
            </a:r>
            <a:r>
              <a:rPr lang="en-US" altLang="zh-CN" dirty="0">
                <a:solidFill>
                  <a:srgbClr val="FF0000"/>
                </a:solidFill>
              </a:rPr>
              <a:t>(Rb)</a:t>
            </a:r>
            <a:r>
              <a:rPr lang="zh-CN" altLang="en-US" dirty="0">
                <a:solidFill>
                  <a:srgbClr val="FF0000"/>
                </a:solidFill>
              </a:rPr>
              <a:t>＋</a:t>
            </a:r>
            <a:r>
              <a:rPr lang="en-US" altLang="zh-CN" dirty="0">
                <a:solidFill>
                  <a:srgbClr val="FF0000"/>
                </a:solidFill>
              </a:rPr>
              <a:t>D</a:t>
            </a:r>
            <a:r>
              <a:rPr lang="zh-CN" altLang="en-US" dirty="0"/>
              <a:t>。</a:t>
            </a:r>
            <a:endParaRPr lang="en-US" altLang="zh-CN" dirty="0"/>
          </a:p>
          <a:p>
            <a:pPr eaLnBrk="1" hangingPunct="1"/>
            <a:r>
              <a:rPr lang="zh-CN" altLang="en-US" dirty="0"/>
              <a:t>用哪一个寄存器作为基址寄存器也必须在硬件设计时就事先规定，基址寄存器</a:t>
            </a:r>
            <a:r>
              <a:rPr lang="en-US" altLang="zh-CN" dirty="0"/>
              <a:t>Rb</a:t>
            </a:r>
            <a:r>
              <a:rPr lang="zh-CN" altLang="en-US" dirty="0"/>
              <a:t>中的内容称为基准地址，该值可正可负。</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8371" name="Rectangle 2"/>
          <p:cNvSpPr>
            <a:spLocks noGrp="1"/>
          </p:cNvSpPr>
          <p:nvPr>
            <p:ph type="title"/>
          </p:nvPr>
        </p:nvSpPr>
        <p:spPr>
          <a:ln/>
        </p:spPr>
        <p:txBody>
          <a:bodyPr vert="horz" wrap="square" lIns="91440" tIns="45720" rIns="91440" bIns="45720" anchor="b"/>
          <a:p>
            <a:pPr eaLnBrk="1" hangingPunct="1"/>
            <a:r>
              <a:rPr lang="en-US" altLang="zh-CN" b="0" dirty="0"/>
              <a:t>8. </a:t>
            </a:r>
            <a:r>
              <a:rPr lang="zh-CN" altLang="en-US" b="0" dirty="0"/>
              <a:t>基址寻址</a:t>
            </a:r>
            <a:endParaRPr lang="zh-CN" altLang="en-US" b="0" dirty="0"/>
          </a:p>
        </p:txBody>
      </p:sp>
      <p:sp>
        <p:nvSpPr>
          <p:cNvPr id="58372" name="Rectangle 3"/>
          <p:cNvSpPr>
            <a:spLocks noGrp="1"/>
          </p:cNvSpPr>
          <p:nvPr>
            <p:ph idx="1"/>
          </p:nvPr>
        </p:nvSpPr>
        <p:spPr>
          <a:ln/>
        </p:spPr>
        <p:txBody>
          <a:bodyPr vert="horz" wrap="square" lIns="91440" tIns="45720" rIns="91440" bIns="45720" anchor="t"/>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r>
              <a:rPr lang="zh-CN" altLang="en-US" dirty="0"/>
              <a:t>基址寄存器的位数可以设置得很长，从而可以在</a:t>
            </a:r>
            <a:r>
              <a:rPr lang="zh-CN" altLang="en-US" dirty="0">
                <a:solidFill>
                  <a:srgbClr val="0000FF"/>
                </a:solidFill>
              </a:rPr>
              <a:t>较大的存储空间中寻址</a:t>
            </a:r>
            <a:r>
              <a:rPr lang="zh-CN" altLang="en-US" dirty="0"/>
              <a:t>。</a:t>
            </a:r>
            <a:endParaRPr lang="zh-CN" altLang="en-US" dirty="0"/>
          </a:p>
        </p:txBody>
      </p:sp>
      <p:pic>
        <p:nvPicPr>
          <p:cNvPr id="58373" name="Picture 4" descr="jxnr536"/>
          <p:cNvPicPr>
            <a:picLocks noChangeAspect="1"/>
          </p:cNvPicPr>
          <p:nvPr/>
        </p:nvPicPr>
        <p:blipFill>
          <a:blip r:embed="rId1"/>
          <a:stretch>
            <a:fillRect/>
          </a:stretch>
        </p:blipFill>
        <p:spPr>
          <a:xfrm>
            <a:off x="1981200" y="2133600"/>
            <a:ext cx="5943600" cy="289560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9395" name="Rectangle 2"/>
          <p:cNvSpPr>
            <a:spLocks noGrp="1"/>
          </p:cNvSpPr>
          <p:nvPr>
            <p:ph type="title"/>
          </p:nvPr>
        </p:nvSpPr>
        <p:spPr>
          <a:ln/>
        </p:spPr>
        <p:txBody>
          <a:bodyPr vert="horz" wrap="square" lIns="91440" tIns="45720" rIns="91440" bIns="45720" anchor="b"/>
          <a:p>
            <a:pPr eaLnBrk="1" hangingPunct="1"/>
            <a:r>
              <a:rPr lang="en-US" altLang="zh-CN" b="0" dirty="0"/>
              <a:t>9. </a:t>
            </a:r>
            <a:r>
              <a:rPr lang="zh-CN" altLang="en-US" b="0" dirty="0"/>
              <a:t>变址寻址</a:t>
            </a:r>
            <a:endParaRPr lang="zh-CN" altLang="en-US" b="0" dirty="0"/>
          </a:p>
        </p:txBody>
      </p:sp>
      <p:sp>
        <p:nvSpPr>
          <p:cNvPr id="59396" name="Rectangle 3"/>
          <p:cNvSpPr>
            <a:spLocks noGrp="1"/>
          </p:cNvSpPr>
          <p:nvPr>
            <p:ph idx="1"/>
          </p:nvPr>
        </p:nvSpPr>
        <p:spPr>
          <a:ln/>
        </p:spPr>
        <p:txBody>
          <a:bodyPr vert="horz" wrap="square" lIns="91440" tIns="45720" rIns="91440" bIns="45720" anchor="t"/>
          <a:p>
            <a:pPr eaLnBrk="1" hangingPunct="1"/>
            <a:r>
              <a:rPr lang="zh-CN" altLang="en-US" dirty="0"/>
              <a:t>变址寻址就是将指令的地址码部分给出的基准地址</a:t>
            </a:r>
            <a:r>
              <a:rPr lang="en-US" altLang="zh-CN" dirty="0"/>
              <a:t>A</a:t>
            </a:r>
            <a:r>
              <a:rPr lang="zh-CN" altLang="en-US" dirty="0"/>
              <a:t>与</a:t>
            </a:r>
            <a:r>
              <a:rPr lang="en-US" altLang="zh-CN" dirty="0"/>
              <a:t>CPU</a:t>
            </a:r>
            <a:r>
              <a:rPr lang="zh-CN" altLang="en-US" dirty="0"/>
              <a:t>内某特定的变址寄存器</a:t>
            </a:r>
            <a:r>
              <a:rPr lang="en-US" altLang="zh-CN" dirty="0"/>
              <a:t>Rx</a:t>
            </a:r>
            <a:r>
              <a:rPr lang="zh-CN" altLang="en-US" dirty="0"/>
              <a:t>中的内容相加，以形成操作数的有效地址，即：</a:t>
            </a:r>
            <a:r>
              <a:rPr lang="en-US" altLang="zh-CN" sz="2600" dirty="0">
                <a:solidFill>
                  <a:srgbClr val="FF0000"/>
                </a:solidFill>
              </a:rPr>
              <a:t>EA</a:t>
            </a:r>
            <a:r>
              <a:rPr lang="zh-CN" altLang="en-US" sz="2600" dirty="0">
                <a:solidFill>
                  <a:srgbClr val="FF0000"/>
                </a:solidFill>
              </a:rPr>
              <a:t>＝</a:t>
            </a:r>
            <a:r>
              <a:rPr lang="en-US" altLang="zh-CN" sz="2600" dirty="0">
                <a:solidFill>
                  <a:srgbClr val="FF0000"/>
                </a:solidFill>
              </a:rPr>
              <a:t>A</a:t>
            </a:r>
            <a:r>
              <a:rPr lang="zh-CN" altLang="en-US" sz="2600" dirty="0">
                <a:solidFill>
                  <a:srgbClr val="FF0000"/>
                </a:solidFill>
              </a:rPr>
              <a:t>＋</a:t>
            </a:r>
            <a:r>
              <a:rPr lang="en-US" altLang="zh-CN" sz="2600" dirty="0">
                <a:solidFill>
                  <a:srgbClr val="FF0000"/>
                </a:solidFill>
              </a:rPr>
              <a:t>(Rx)</a:t>
            </a:r>
            <a:r>
              <a:rPr lang="zh-CN" altLang="en-US" dirty="0"/>
              <a:t>。</a:t>
            </a:r>
            <a:endParaRPr lang="en-US" altLang="zh-CN" dirty="0"/>
          </a:p>
          <a:p>
            <a:pPr eaLnBrk="1" hangingPunct="1"/>
            <a:r>
              <a:rPr lang="zh-CN" altLang="en-US" dirty="0"/>
              <a:t>用哪一个寄存器作为变址寄存器必须在硬件设计时就事先规定，变址寄存器</a:t>
            </a:r>
            <a:r>
              <a:rPr lang="en-US" altLang="zh-CN" dirty="0"/>
              <a:t>Rx</a:t>
            </a:r>
            <a:r>
              <a:rPr lang="zh-CN" altLang="en-US" dirty="0"/>
              <a:t>中的内容称为变址值，该值可正可负。</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0419"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b="0" dirty="0"/>
              <a:t>9. </a:t>
            </a:r>
            <a:r>
              <a:rPr lang="zh-CN" altLang="en-US" sz="3500" b="0" dirty="0"/>
              <a:t>变址寻址</a:t>
            </a:r>
            <a:endParaRPr lang="zh-CN" altLang="en-US" sz="3500" b="0" dirty="0"/>
          </a:p>
        </p:txBody>
      </p:sp>
      <p:pic>
        <p:nvPicPr>
          <p:cNvPr id="60420" name="Picture 4" descr="jxnr535"/>
          <p:cNvPicPr>
            <a:picLocks noChangeAspect="1"/>
          </p:cNvPicPr>
          <p:nvPr/>
        </p:nvPicPr>
        <p:blipFill>
          <a:blip r:embed="rId1"/>
          <a:stretch>
            <a:fillRect/>
          </a:stretch>
        </p:blipFill>
        <p:spPr>
          <a:xfrm>
            <a:off x="31750" y="2428875"/>
            <a:ext cx="8469313" cy="2708275"/>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1443"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b="0" dirty="0"/>
              <a:t>9. </a:t>
            </a:r>
            <a:r>
              <a:rPr lang="zh-CN" altLang="en-US" sz="3500" b="0" dirty="0"/>
              <a:t>变址寻址</a:t>
            </a:r>
            <a:endParaRPr lang="zh-CN" altLang="en-US" sz="3500" b="0" dirty="0"/>
          </a:p>
        </p:txBody>
      </p:sp>
      <p:sp>
        <p:nvSpPr>
          <p:cNvPr id="61444" name="Rectangle 3"/>
          <p:cNvSpPr>
            <a:spLocks noGrp="1"/>
          </p:cNvSpPr>
          <p:nvPr>
            <p:ph idx="1"/>
          </p:nvPr>
        </p:nvSpPr>
        <p:spPr>
          <a:ln/>
        </p:spPr>
        <p:txBody>
          <a:bodyPr vert="horz" wrap="square" lIns="91440" tIns="45720" rIns="91440" bIns="45720" anchor="t"/>
          <a:p>
            <a:pPr lvl="1" eaLnBrk="1" hangingPunct="1"/>
            <a:r>
              <a:rPr lang="zh-CN" altLang="en-US" dirty="0"/>
              <a:t>变址寻址方式是一种被</a:t>
            </a:r>
            <a:r>
              <a:rPr lang="zh-CN" altLang="en-US" dirty="0">
                <a:solidFill>
                  <a:srgbClr val="0000FF"/>
                </a:solidFill>
              </a:rPr>
              <a:t>广泛采用</a:t>
            </a:r>
            <a:r>
              <a:rPr lang="zh-CN" altLang="en-US" dirty="0"/>
              <a:t>的寻址方式，最典型的应用就是将指令的地址码部分给出的地址</a:t>
            </a:r>
            <a:r>
              <a:rPr lang="en-US" altLang="zh-CN" dirty="0"/>
              <a:t>A</a:t>
            </a:r>
            <a:r>
              <a:rPr lang="zh-CN" altLang="en-US" dirty="0"/>
              <a:t>作为基准地址，而将变址寄存器</a:t>
            </a:r>
            <a:r>
              <a:rPr lang="en-US" altLang="zh-CN" dirty="0"/>
              <a:t>Rx</a:t>
            </a:r>
            <a:r>
              <a:rPr lang="zh-CN" altLang="en-US" dirty="0"/>
              <a:t>中的内容作为修改量。</a:t>
            </a:r>
            <a:endParaRPr lang="en-US" altLang="zh-CN" dirty="0"/>
          </a:p>
          <a:p>
            <a:pPr lvl="1" eaLnBrk="1" hangingPunct="1"/>
            <a:r>
              <a:rPr lang="zh-CN" altLang="en-US" dirty="0"/>
              <a:t>在遇到需要频繁修改操作数地址时，无须修改指令，只要修改</a:t>
            </a:r>
            <a:r>
              <a:rPr lang="en-US" altLang="zh-CN" dirty="0"/>
              <a:t>Rx</a:t>
            </a:r>
            <a:r>
              <a:rPr lang="zh-CN" altLang="en-US" dirty="0"/>
              <a:t>中的变址值就可以了，这对于</a:t>
            </a:r>
            <a:r>
              <a:rPr lang="zh-CN" altLang="en-US" dirty="0">
                <a:solidFill>
                  <a:srgbClr val="0000FF"/>
                </a:solidFill>
              </a:rPr>
              <a:t>数组运算</a:t>
            </a:r>
            <a:r>
              <a:rPr lang="zh-CN" altLang="en-US" dirty="0"/>
              <a:t>、</a:t>
            </a:r>
            <a:r>
              <a:rPr lang="zh-CN" altLang="en-US" dirty="0">
                <a:solidFill>
                  <a:srgbClr val="0000FF"/>
                </a:solidFill>
              </a:rPr>
              <a:t>字符串操作等</a:t>
            </a:r>
            <a:r>
              <a:rPr lang="zh-CN" altLang="en-US" dirty="0"/>
              <a:t>一些进行成批数据处理的指令是很有用的。</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2467"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t>10. </a:t>
            </a:r>
            <a:r>
              <a:rPr lang="zh-CN" altLang="en-US" sz="3500" dirty="0"/>
              <a:t>段寻址方式</a:t>
            </a:r>
            <a:endParaRPr lang="zh-CN" altLang="en-US" sz="3500" dirty="0"/>
          </a:p>
        </p:txBody>
      </p:sp>
      <p:pic>
        <p:nvPicPr>
          <p:cNvPr id="62468" name="Picture 3" descr="4a3"/>
          <p:cNvPicPr>
            <a:picLocks noChangeAspect="1"/>
          </p:cNvPicPr>
          <p:nvPr/>
        </p:nvPicPr>
        <p:blipFill>
          <a:blip r:embed="rId1"/>
          <a:stretch>
            <a:fillRect/>
          </a:stretch>
        </p:blipFill>
        <p:spPr>
          <a:xfrm>
            <a:off x="4787900" y="1628775"/>
            <a:ext cx="3244850" cy="36703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8195"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4.1  </a:t>
            </a:r>
            <a:r>
              <a:rPr lang="zh-CN" altLang="en-US" sz="3500" dirty="0"/>
              <a:t>指令系统的发展与性能要求</a:t>
            </a:r>
            <a:endParaRPr lang="zh-CN" altLang="en-US" sz="3500" dirty="0"/>
          </a:p>
        </p:txBody>
      </p:sp>
      <p:sp>
        <p:nvSpPr>
          <p:cNvPr id="8196" name="Rectangle 3"/>
          <p:cNvSpPr>
            <a:spLocks noGrp="1"/>
          </p:cNvSpPr>
          <p:nvPr>
            <p:ph idx="1"/>
          </p:nvPr>
        </p:nvSpPr>
        <p:spPr>
          <a:ln/>
        </p:spPr>
        <p:txBody>
          <a:bodyPr vert="horz" wrap="square" lIns="91440" tIns="45720" rIns="91440" bIns="45720" anchor="t"/>
          <a:p>
            <a:pPr eaLnBrk="1" hangingPunct="1">
              <a:buNone/>
            </a:pPr>
            <a:r>
              <a:rPr lang="en-US" altLang="zh-CN" dirty="0"/>
              <a:t>3. </a:t>
            </a:r>
            <a:r>
              <a:rPr lang="zh-CN" altLang="en-US" dirty="0"/>
              <a:t>发展情况</a:t>
            </a:r>
            <a:endParaRPr lang="zh-CN" altLang="en-US" dirty="0"/>
          </a:p>
          <a:p>
            <a:pPr eaLnBrk="1" hangingPunct="1"/>
            <a:r>
              <a:rPr lang="en-US" altLang="zh-CN" sz="2800" dirty="0"/>
              <a:t>20</a:t>
            </a:r>
            <a:r>
              <a:rPr lang="zh-CN" altLang="en-US" sz="2800" dirty="0"/>
              <a:t>世纪</a:t>
            </a:r>
            <a:r>
              <a:rPr lang="en-US" altLang="zh-CN" sz="2800" dirty="0"/>
              <a:t>50</a:t>
            </a:r>
            <a:r>
              <a:rPr lang="zh-CN" altLang="en-US" sz="2800" dirty="0"/>
              <a:t>年代： 定点加减、逻辑运算、数据传送、转移等十几至几十条指令</a:t>
            </a:r>
            <a:endParaRPr lang="en-US" altLang="zh-CN" sz="2800" dirty="0"/>
          </a:p>
          <a:p>
            <a:pPr eaLnBrk="1" hangingPunct="1"/>
            <a:r>
              <a:rPr lang="en-US" altLang="zh-CN" sz="2800" dirty="0"/>
              <a:t>60</a:t>
            </a:r>
            <a:r>
              <a:rPr lang="zh-CN" altLang="en-US" sz="2800" dirty="0"/>
              <a:t>年代，还设置了乘除运算、浮点运算、十进制运算、字符串处理等指令，多达一二百条</a:t>
            </a:r>
            <a:endParaRPr lang="en-US" altLang="zh-CN" sz="2800" dirty="0"/>
          </a:p>
          <a:p>
            <a:pPr eaLnBrk="1" hangingPunct="1"/>
            <a:r>
              <a:rPr lang="en-US" altLang="zh-CN" sz="2800" dirty="0"/>
              <a:t>60</a:t>
            </a:r>
            <a:r>
              <a:rPr lang="zh-CN" altLang="en-US" sz="2800" dirty="0"/>
              <a:t>年代出现了系列机</a:t>
            </a:r>
            <a:endParaRPr lang="en-US" altLang="zh-CN" sz="2800" dirty="0"/>
          </a:p>
          <a:p>
            <a:pPr eaLnBrk="1" hangingPunct="1"/>
            <a:r>
              <a:rPr lang="en-US" altLang="zh-CN" sz="2800" dirty="0"/>
              <a:t>70</a:t>
            </a:r>
            <a:r>
              <a:rPr lang="zh-CN" altLang="en-US" sz="2800" dirty="0"/>
              <a:t>年代末，多大几百条</a:t>
            </a:r>
            <a:endParaRPr lang="en-US" altLang="zh-CN"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3491" name="Rectangle 2"/>
          <p:cNvSpPr>
            <a:spLocks noGrp="1"/>
          </p:cNvSpPr>
          <p:nvPr>
            <p:ph type="title"/>
          </p:nvPr>
        </p:nvSpPr>
        <p:spPr>
          <a:ln/>
        </p:spPr>
        <p:txBody>
          <a:bodyPr vert="horz" wrap="square" lIns="91440" tIns="45720" rIns="91440" bIns="45720" anchor="b"/>
          <a:p>
            <a:pPr eaLnBrk="1" hangingPunct="1"/>
            <a:r>
              <a:rPr lang="zh-CN" altLang="en-US" sz="4300" dirty="0"/>
              <a:t>寻址方式举例： </a:t>
            </a:r>
            <a:r>
              <a:rPr lang="en-US" altLang="zh-CN" sz="4300" dirty="0"/>
              <a:t>Pentium</a:t>
            </a:r>
            <a:endParaRPr lang="en-US" altLang="zh-CN" sz="4300" dirty="0"/>
          </a:p>
        </p:txBody>
      </p:sp>
      <p:pic>
        <p:nvPicPr>
          <p:cNvPr id="63492" name="Picture 3" descr="4a4">
            <a:hlinkClick r:id="rId1" action="ppaction://hlinkfile"/>
          </p:cNvPr>
          <p:cNvPicPr>
            <a:picLocks noChangeAspect="1"/>
          </p:cNvPicPr>
          <p:nvPr/>
        </p:nvPicPr>
        <p:blipFill>
          <a:blip r:embed="rId2"/>
          <a:stretch>
            <a:fillRect/>
          </a:stretch>
        </p:blipFill>
        <p:spPr>
          <a:xfrm>
            <a:off x="1403350" y="1557338"/>
            <a:ext cx="6697663" cy="4510087"/>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6"/>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4515" name="Rectangle 2"/>
          <p:cNvSpPr>
            <a:spLocks noGrp="1"/>
          </p:cNvSpPr>
          <p:nvPr>
            <p:ph type="title"/>
          </p:nvPr>
        </p:nvSpPr>
        <p:spPr>
          <a:ln/>
        </p:spPr>
        <p:txBody>
          <a:bodyPr vert="horz" wrap="square" lIns="91440" tIns="45720" rIns="91440" bIns="45720" anchor="b"/>
          <a:p>
            <a:pPr eaLnBrk="1" hangingPunct="1"/>
            <a:r>
              <a:rPr lang="en-US" altLang="zh-CN" sz="4300" dirty="0"/>
              <a:t>Pentium</a:t>
            </a:r>
            <a:r>
              <a:rPr lang="zh-CN" altLang="en-US" sz="4300" dirty="0"/>
              <a:t>寻址方式</a:t>
            </a:r>
            <a:endParaRPr lang="zh-CN" altLang="en-US" sz="4300" dirty="0"/>
          </a:p>
        </p:txBody>
      </p:sp>
      <p:graphicFrame>
        <p:nvGraphicFramePr>
          <p:cNvPr id="52227" name="Group 3"/>
          <p:cNvGraphicFramePr>
            <a:graphicFrameLocks noGrp="1"/>
          </p:cNvGraphicFramePr>
          <p:nvPr>
            <p:ph sz="half" idx="1"/>
          </p:nvPr>
        </p:nvGraphicFramePr>
        <p:xfrm>
          <a:off x="900113" y="1628775"/>
          <a:ext cx="7127875" cy="4572000"/>
        </p:xfrm>
        <a:graphic>
          <a:graphicData uri="http://schemas.openxmlformats.org/drawingml/2006/table">
            <a:tbl>
              <a:tblPr/>
              <a:tblGrid>
                <a:gridCol w="3565525"/>
                <a:gridCol w="3562350"/>
              </a:tblGrid>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方式</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立即</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作数</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LA=R</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偏移量</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LA=(SR)+A</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91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基址</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LA=(SR)+(B)</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基址带偏移量</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LA=(SR)+(B)+A</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比例变址带偏移量</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LA=(SR)+(I)×S+A</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基址带变址和偏移量</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LA=(SR)+(B)+(I)+A</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基址带比例变址和偏移量</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LA=(SR)+(B)+(I)×S+A</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相对</a:t>
                      </a:r>
                      <a:endParaRPr kumimoji="1" lang="zh-CN" altLang="en-US"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LA=(PC)+A</a:t>
                      </a:r>
                      <a:endParaRPr kumimoji="1" lang="en-US" altLang="zh-CN" sz="4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a:ln/>
        </p:spPr>
        <p:txBody>
          <a:bodyPr vert="horz" wrap="square" lIns="91440" tIns="45720" rIns="91440" bIns="45720" anchor="b"/>
          <a:p>
            <a:r>
              <a:rPr lang="zh-CN" altLang="en-US" dirty="0"/>
              <a:t>举例</a:t>
            </a:r>
            <a:endParaRPr lang="zh-CN" altLang="en-US" dirty="0"/>
          </a:p>
        </p:txBody>
      </p:sp>
      <p:sp>
        <p:nvSpPr>
          <p:cNvPr id="65539" name="内容占位符 2"/>
          <p:cNvSpPr>
            <a:spLocks noGrp="1"/>
          </p:cNvSpPr>
          <p:nvPr>
            <p:ph idx="1"/>
          </p:nvPr>
        </p:nvSpPr>
        <p:spPr>
          <a:ln/>
        </p:spPr>
        <p:txBody>
          <a:bodyPr vert="horz" wrap="square" lIns="91440" tIns="45720" rIns="91440" bIns="45720" anchor="t"/>
          <a:p>
            <a:r>
              <a:rPr lang="zh-CN" altLang="en-US" dirty="0"/>
              <a:t>一种二地址</a:t>
            </a:r>
            <a:r>
              <a:rPr lang="zh-CN" altLang="zh-CN" dirty="0"/>
              <a:t>RS</a:t>
            </a:r>
            <a:r>
              <a:rPr lang="zh-CN" altLang="en-US" dirty="0"/>
              <a:t>型指令的结构如下：</a:t>
            </a:r>
            <a:endParaRPr lang="en-US" altLang="zh-CN" dirty="0"/>
          </a:p>
          <a:p>
            <a:endParaRPr lang="en-US" altLang="zh-CN" dirty="0"/>
          </a:p>
          <a:p>
            <a:endParaRPr lang="en-US" altLang="zh-CN" dirty="0"/>
          </a:p>
          <a:p>
            <a:r>
              <a:rPr lang="zh-CN" altLang="en-US" dirty="0"/>
              <a:t>其中</a:t>
            </a:r>
            <a:r>
              <a:rPr lang="zh-CN" altLang="zh-CN" dirty="0"/>
              <a:t>I</a:t>
            </a:r>
            <a:r>
              <a:rPr lang="zh-CN" altLang="en-US" dirty="0"/>
              <a:t>为间接寻址标志位，</a:t>
            </a:r>
            <a:r>
              <a:rPr lang="zh-CN" altLang="zh-CN" dirty="0"/>
              <a:t>X</a:t>
            </a:r>
            <a:r>
              <a:rPr lang="zh-CN" altLang="en-US" dirty="0"/>
              <a:t>为寻址模式字段，</a:t>
            </a:r>
            <a:r>
              <a:rPr lang="zh-CN" altLang="zh-CN" dirty="0"/>
              <a:t>D</a:t>
            </a:r>
            <a:r>
              <a:rPr lang="zh-CN" altLang="en-US" dirty="0"/>
              <a:t>为偏移量字段。通过</a:t>
            </a:r>
            <a:r>
              <a:rPr lang="zh-CN" altLang="zh-CN" dirty="0"/>
              <a:t>I</a:t>
            </a:r>
            <a:r>
              <a:rPr lang="zh-CN" altLang="en-US" dirty="0"/>
              <a:t>，</a:t>
            </a:r>
            <a:r>
              <a:rPr lang="zh-CN" altLang="zh-CN" dirty="0"/>
              <a:t>X</a:t>
            </a:r>
            <a:r>
              <a:rPr lang="zh-CN" altLang="en-US" dirty="0"/>
              <a:t>，</a:t>
            </a:r>
            <a:r>
              <a:rPr lang="zh-CN" altLang="zh-CN" dirty="0"/>
              <a:t>D</a:t>
            </a:r>
            <a:r>
              <a:rPr lang="zh-CN" altLang="en-US" dirty="0"/>
              <a:t>的组合，可构成如下寻址方式：</a:t>
            </a:r>
            <a:br>
              <a:rPr lang="zh-CN" altLang="en-US" dirty="0"/>
            </a:br>
            <a:br>
              <a:rPr lang="zh-CN" altLang="en-US" dirty="0"/>
            </a:br>
            <a:endParaRPr lang="zh-CN" altLang="en-US" dirty="0"/>
          </a:p>
        </p:txBody>
      </p:sp>
      <p:sp>
        <p:nvSpPr>
          <p:cNvPr id="6554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aphicFrame>
        <p:nvGraphicFramePr>
          <p:cNvPr id="5" name="表格 4"/>
          <p:cNvGraphicFramePr>
            <a:graphicFrameLocks noGrp="1"/>
          </p:cNvGraphicFramePr>
          <p:nvPr/>
        </p:nvGraphicFramePr>
        <p:xfrm>
          <a:off x="857250" y="2357438"/>
          <a:ext cx="6072188" cy="741363"/>
        </p:xfrm>
        <a:graphic>
          <a:graphicData uri="http://schemas.openxmlformats.org/drawingml/2006/table">
            <a:tbl>
              <a:tblPr firstRow="1" bandRow="1">
                <a:tableStyleId>{C4B1156A-380E-4F78-BDF5-A606A8083BF9}</a:tableStyleId>
              </a:tblPr>
              <a:tblGrid>
                <a:gridCol w="1219200"/>
                <a:gridCol w="1219200"/>
                <a:gridCol w="1219200"/>
                <a:gridCol w="1219200"/>
                <a:gridCol w="1195430"/>
              </a:tblGrid>
              <a:tr h="370840">
                <a:tc>
                  <a:txBody>
                    <a:bodyPr/>
                    <a:lstStyle/>
                    <a:p>
                      <a:pPr algn="ctr"/>
                      <a:r>
                        <a:rPr lang="en-US" altLang="zh-CN" dirty="0" smtClean="0"/>
                        <a:t>6</a:t>
                      </a:r>
                      <a:r>
                        <a:rPr lang="zh-CN" altLang="en-US" dirty="0" smtClean="0"/>
                        <a:t>位</a:t>
                      </a:r>
                      <a:endParaRPr lang="zh-CN" dirty="0"/>
                    </a:p>
                  </a:txBody>
                  <a:tcPr marL="38100" marR="38100" marT="38100" marB="38100" anchor="ctr"/>
                </a:tc>
                <a:tc>
                  <a:txBody>
                    <a:bodyPr/>
                    <a:lstStyle/>
                    <a:p>
                      <a:pPr algn="ctr"/>
                      <a:r>
                        <a:rPr lang="en-US" altLang="zh-CN" dirty="0" smtClean="0"/>
                        <a:t>4</a:t>
                      </a:r>
                      <a:r>
                        <a:rPr lang="zh-CN" altLang="en-US" dirty="0" smtClean="0"/>
                        <a:t>位</a:t>
                      </a:r>
                      <a:endParaRPr lang="zh-CN" dirty="0"/>
                    </a:p>
                  </a:txBody>
                  <a:tcPr marL="38100" marR="38100" marT="38100" marB="38100" anchor="ctr"/>
                </a:tc>
                <a:tc>
                  <a:txBody>
                    <a:bodyPr/>
                    <a:lstStyle/>
                    <a:p>
                      <a:pPr algn="ctr"/>
                      <a:r>
                        <a:rPr lang="en-US" altLang="zh-CN" dirty="0" smtClean="0"/>
                        <a:t>1</a:t>
                      </a:r>
                      <a:r>
                        <a:rPr lang="zh-CN" altLang="en-US" dirty="0" smtClean="0"/>
                        <a:t>位</a:t>
                      </a:r>
                      <a:endParaRPr lang="zh-CN" dirty="0"/>
                    </a:p>
                  </a:txBody>
                  <a:tcPr marL="38100" marR="38100" marT="38100" marB="38100" anchor="ctr"/>
                </a:tc>
                <a:tc>
                  <a:txBody>
                    <a:bodyPr/>
                    <a:lstStyle/>
                    <a:p>
                      <a:pPr algn="ctr"/>
                      <a:r>
                        <a:rPr lang="en-US" altLang="zh-CN" dirty="0" smtClean="0"/>
                        <a:t>2</a:t>
                      </a:r>
                      <a:r>
                        <a:rPr lang="zh-CN" altLang="en-US" dirty="0" smtClean="0"/>
                        <a:t>位</a:t>
                      </a:r>
                      <a:endParaRPr lang="zh-CN" dirty="0"/>
                    </a:p>
                  </a:txBody>
                  <a:tcPr marL="38100" marR="38100" marT="38100" marB="38100" anchor="ctr"/>
                </a:tc>
                <a:tc>
                  <a:txBody>
                    <a:bodyPr/>
                    <a:lstStyle/>
                    <a:p>
                      <a:pPr algn="ctr"/>
                      <a:r>
                        <a:rPr lang="en-US" altLang="zh-CN" dirty="0" smtClean="0"/>
                        <a:t>16</a:t>
                      </a:r>
                      <a:r>
                        <a:rPr lang="zh-CN" altLang="en-US" dirty="0" smtClean="0"/>
                        <a:t>位</a:t>
                      </a:r>
                      <a:endParaRPr lang="zh-CN" dirty="0"/>
                    </a:p>
                  </a:txBody>
                  <a:tcPr marL="38100" marR="38100" marT="38100" marB="38100" anchor="ctr"/>
                </a:tc>
              </a:tr>
              <a:tr h="370840">
                <a:tc>
                  <a:txBody>
                    <a:bodyPr/>
                    <a:lstStyle/>
                    <a:p>
                      <a:pPr algn="ctr"/>
                      <a:r>
                        <a:rPr lang="en-US" altLang="zh-CN" dirty="0" smtClean="0"/>
                        <a:t>OP</a:t>
                      </a:r>
                      <a:endParaRPr lang="zh-CN" dirty="0"/>
                    </a:p>
                  </a:txBody>
                  <a:tcPr marL="38100" marR="38100" marT="38100" marB="38100" anchor="ctr"/>
                </a:tc>
                <a:tc>
                  <a:txBody>
                    <a:bodyPr/>
                    <a:lstStyle/>
                    <a:p>
                      <a:pPr algn="ctr"/>
                      <a:r>
                        <a:rPr lang="zh-CN" altLang="en-US" dirty="0" smtClean="0"/>
                        <a:t>通用寄存器</a:t>
                      </a:r>
                      <a:endParaRPr lang="zh-CN" dirty="0"/>
                    </a:p>
                  </a:txBody>
                  <a:tcPr marL="38100" marR="38100" marT="38100" marB="38100" anchor="ctr"/>
                </a:tc>
                <a:tc>
                  <a:txBody>
                    <a:bodyPr/>
                    <a:lstStyle/>
                    <a:p>
                      <a:pPr algn="ctr"/>
                      <a:r>
                        <a:rPr lang="en-US" altLang="zh-CN" dirty="0" smtClean="0"/>
                        <a:t>I</a:t>
                      </a:r>
                      <a:endParaRPr lang="zh-CN" dirty="0"/>
                    </a:p>
                  </a:txBody>
                  <a:tcPr marL="38100" marR="38100" marT="38100" marB="38100" anchor="ctr"/>
                </a:tc>
                <a:tc>
                  <a:txBody>
                    <a:bodyPr/>
                    <a:lstStyle/>
                    <a:p>
                      <a:pPr algn="ctr"/>
                      <a:r>
                        <a:rPr lang="en-US" altLang="zh-CN" dirty="0" smtClean="0"/>
                        <a:t>X</a:t>
                      </a:r>
                      <a:endParaRPr lang="zh-CN" dirty="0"/>
                    </a:p>
                  </a:txBody>
                  <a:tcPr marL="38100" marR="38100" marT="38100" marB="38100" anchor="ctr"/>
                </a:tc>
                <a:tc>
                  <a:txBody>
                    <a:bodyPr/>
                    <a:lstStyle/>
                    <a:p>
                      <a:pPr algn="ctr"/>
                      <a:r>
                        <a:rPr lang="zh-CN" altLang="en-US" dirty="0" smtClean="0"/>
                        <a:t>偏移量</a:t>
                      </a:r>
                      <a:r>
                        <a:rPr lang="en-US" altLang="zh-CN" dirty="0" smtClean="0"/>
                        <a:t>D</a:t>
                      </a:r>
                      <a:endParaRPr lang="zh-CN" dirty="0"/>
                    </a:p>
                  </a:txBody>
                  <a:tcPr marL="38100" marR="38100" marT="38100" marB="38100"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内容占位符 2"/>
          <p:cNvSpPr>
            <a:spLocks noGrp="1"/>
          </p:cNvSpPr>
          <p:nvPr>
            <p:ph idx="1"/>
          </p:nvPr>
        </p:nvSpPr>
        <p:spPr>
          <a:xfrm>
            <a:off x="457200" y="5429250"/>
            <a:ext cx="8229600" cy="701675"/>
          </a:xfrm>
          <a:ln/>
        </p:spPr>
        <p:txBody>
          <a:bodyPr vert="horz" wrap="square" lIns="91440" tIns="45720" rIns="91440" bIns="45720" anchor="t"/>
          <a:p>
            <a:r>
              <a:rPr lang="zh-CN" altLang="en-US" dirty="0"/>
              <a:t>答案：</a:t>
            </a:r>
            <a:r>
              <a:rPr lang="en-US" altLang="zh-CN" dirty="0"/>
              <a:t>(1)</a:t>
            </a:r>
            <a:r>
              <a:rPr lang="zh-CN" altLang="en-US" dirty="0"/>
              <a:t>直接 </a:t>
            </a:r>
            <a:r>
              <a:rPr lang="en-US" altLang="zh-CN" dirty="0"/>
              <a:t>(2)</a:t>
            </a:r>
            <a:r>
              <a:rPr lang="zh-CN" altLang="en-US" dirty="0"/>
              <a:t>相对 </a:t>
            </a:r>
            <a:r>
              <a:rPr lang="en-US" altLang="zh-CN" dirty="0"/>
              <a:t>(3)</a:t>
            </a:r>
            <a:r>
              <a:rPr lang="zh-CN" altLang="en-US" dirty="0"/>
              <a:t>变址 </a:t>
            </a:r>
            <a:r>
              <a:rPr lang="en-US" altLang="zh-CN" dirty="0"/>
              <a:t>(4)</a:t>
            </a:r>
            <a:r>
              <a:rPr lang="zh-CN" altLang="en-US" dirty="0"/>
              <a:t>寄存器间接</a:t>
            </a:r>
            <a:endParaRPr lang="en-US" altLang="zh-CN" dirty="0"/>
          </a:p>
          <a:p>
            <a:pPr>
              <a:buNone/>
            </a:pPr>
            <a:r>
              <a:rPr lang="en-US" altLang="zh-CN" dirty="0"/>
              <a:t>(5)</a:t>
            </a:r>
            <a:r>
              <a:rPr lang="zh-CN" altLang="en-US" dirty="0"/>
              <a:t>间接 </a:t>
            </a:r>
            <a:r>
              <a:rPr lang="en-US" altLang="zh-CN" dirty="0"/>
              <a:t>(6)</a:t>
            </a:r>
            <a:r>
              <a:rPr lang="zh-CN" altLang="en-US" dirty="0"/>
              <a:t>基址</a:t>
            </a:r>
            <a:endParaRPr lang="zh-CN" altLang="en-US" dirty="0"/>
          </a:p>
        </p:txBody>
      </p:sp>
      <p:sp>
        <p:nvSpPr>
          <p:cNvPr id="6656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66564" name="Picture 2"/>
          <p:cNvPicPr>
            <a:picLocks noChangeAspect="1"/>
          </p:cNvPicPr>
          <p:nvPr/>
        </p:nvPicPr>
        <p:blipFill>
          <a:blip r:embed="rId1"/>
          <a:stretch>
            <a:fillRect/>
          </a:stretch>
        </p:blipFill>
        <p:spPr>
          <a:xfrm>
            <a:off x="1714500" y="546100"/>
            <a:ext cx="6337300" cy="46116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2">
                                            <p:txEl>
                                              <p:charRg st="0" end="30"/>
                                            </p:txEl>
                                          </p:spTgt>
                                        </p:tgtEl>
                                        <p:attrNameLst>
                                          <p:attrName>style.visibility</p:attrName>
                                        </p:attrNameLst>
                                      </p:cBhvr>
                                      <p:to>
                                        <p:strVal val="visible"/>
                                      </p:to>
                                    </p:set>
                                    <p:anim calcmode="lin" valueType="num">
                                      <p:cBhvr additive="base">
                                        <p:cTn id="7" dur="500" fill="hold"/>
                                        <p:tgtEl>
                                          <p:spTgt spid="66562">
                                            <p:txEl>
                                              <p:charRg st="0" end="3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2">
                                            <p:txEl>
                                              <p:charRg st="0" end="3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2">
                                            <p:txEl>
                                              <p:charRg st="30" end="42"/>
                                            </p:txEl>
                                          </p:spTgt>
                                        </p:tgtEl>
                                        <p:attrNameLst>
                                          <p:attrName>style.visibility</p:attrName>
                                        </p:attrNameLst>
                                      </p:cBhvr>
                                      <p:to>
                                        <p:strVal val="visible"/>
                                      </p:to>
                                    </p:set>
                                    <p:anim calcmode="lin" valueType="num">
                                      <p:cBhvr additive="base">
                                        <p:cTn id="11" dur="500" fill="hold"/>
                                        <p:tgtEl>
                                          <p:spTgt spid="66562">
                                            <p:txEl>
                                              <p:charRg st="30" end="4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2">
                                            <p:txEl>
                                              <p:charRg st="30"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ln/>
        </p:spPr>
        <p:txBody>
          <a:bodyPr vert="horz" wrap="square" lIns="91440" tIns="45720" rIns="91440" bIns="45720" anchor="b"/>
          <a:p>
            <a:r>
              <a:rPr lang="zh-CN" altLang="en-US" dirty="0"/>
              <a:t>举例</a:t>
            </a:r>
            <a:endParaRPr lang="zh-CN" altLang="en-US" dirty="0"/>
          </a:p>
        </p:txBody>
      </p:sp>
      <p:sp>
        <p:nvSpPr>
          <p:cNvPr id="67587" name="内容占位符 5"/>
          <p:cNvSpPr>
            <a:spLocks noGrp="1"/>
          </p:cNvSpPr>
          <p:nvPr>
            <p:ph idx="1"/>
          </p:nvPr>
        </p:nvSpPr>
        <p:spPr>
          <a:ln/>
        </p:spPr>
        <p:txBody>
          <a:bodyPr vert="horz" wrap="square" lIns="91440" tIns="45720" rIns="91440" bIns="45720" anchor="t"/>
          <a:p>
            <a:endParaRPr lang="zh-CN" altLang="en-US" dirty="0"/>
          </a:p>
        </p:txBody>
      </p:sp>
      <p:sp>
        <p:nvSpPr>
          <p:cNvPr id="67588"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67589" name="Picture 2" descr="C:\Users\Wang\Desktop\0404.h7.gif"/>
          <p:cNvPicPr>
            <a:picLocks noChangeAspect="1"/>
          </p:cNvPicPr>
          <p:nvPr/>
        </p:nvPicPr>
        <p:blipFill>
          <a:blip r:embed="rId1"/>
          <a:stretch>
            <a:fillRect/>
          </a:stretch>
        </p:blipFill>
        <p:spPr>
          <a:xfrm>
            <a:off x="428625" y="1571625"/>
            <a:ext cx="8343900" cy="454342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68611" name="Picture 2" descr="C:\Users\Wang\Desktop\0404.h9.gif"/>
          <p:cNvPicPr>
            <a:picLocks noChangeAspect="1"/>
          </p:cNvPicPr>
          <p:nvPr/>
        </p:nvPicPr>
        <p:blipFill>
          <a:blip r:embed="rId1"/>
          <a:stretch>
            <a:fillRect/>
          </a:stretch>
        </p:blipFill>
        <p:spPr>
          <a:xfrm>
            <a:off x="31750" y="857250"/>
            <a:ext cx="9080500" cy="5143500"/>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69635" name="Picture 2" descr="C:\Users\Wang\Desktop\0404.h11.gif"/>
          <p:cNvPicPr>
            <a:picLocks noChangeAspect="1"/>
          </p:cNvPicPr>
          <p:nvPr/>
        </p:nvPicPr>
        <p:blipFill>
          <a:blip r:embed="rId1"/>
          <a:stretch>
            <a:fillRect/>
          </a:stretch>
        </p:blipFill>
        <p:spPr>
          <a:xfrm>
            <a:off x="0" y="2000250"/>
            <a:ext cx="9144000" cy="2936875"/>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2"/>
          <p:cNvSpPr>
            <a:spLocks noGrp="1"/>
          </p:cNvSpPr>
          <p:nvPr>
            <p:ph type="title"/>
          </p:nvPr>
        </p:nvSpPr>
        <p:spPr>
          <a:xfrm>
            <a:off x="457200" y="122238"/>
            <a:ext cx="7543800" cy="869950"/>
          </a:xfrm>
          <a:ln/>
        </p:spPr>
        <p:txBody>
          <a:bodyPr vert="horz" wrap="square" lIns="91440" tIns="45720" rIns="91440" bIns="45720" anchor="b"/>
          <a:p>
            <a:r>
              <a:rPr lang="zh-CN" altLang="en-US" dirty="0"/>
              <a:t>试题例子</a:t>
            </a:r>
            <a:endParaRPr lang="zh-CN" altLang="en-US" dirty="0"/>
          </a:p>
        </p:txBody>
      </p:sp>
      <p:sp>
        <p:nvSpPr>
          <p:cNvPr id="70659" name="内容占位符 3"/>
          <p:cNvSpPr>
            <a:spLocks noGrp="1"/>
          </p:cNvSpPr>
          <p:nvPr>
            <p:ph idx="1"/>
          </p:nvPr>
        </p:nvSpPr>
        <p:spPr>
          <a:xfrm>
            <a:off x="457200" y="1341438"/>
            <a:ext cx="8229600" cy="4411662"/>
          </a:xfrm>
          <a:ln/>
        </p:spPr>
        <p:txBody>
          <a:bodyPr vert="horz" wrap="square" lIns="91440" tIns="45720" rIns="91440" bIns="45720" anchor="t"/>
          <a:p>
            <a:r>
              <a:rPr lang="zh-CN" altLang="zh-CN" dirty="0"/>
              <a:t>某</a:t>
            </a:r>
            <a:r>
              <a:rPr lang="en-US" altLang="zh-CN" dirty="0"/>
              <a:t>16</a:t>
            </a:r>
            <a:r>
              <a:rPr lang="zh-CN" altLang="zh-CN" dirty="0"/>
              <a:t>位机器的一种</a:t>
            </a:r>
            <a:r>
              <a:rPr lang="en-US" altLang="zh-CN" dirty="0"/>
              <a:t>RS</a:t>
            </a:r>
            <a:r>
              <a:rPr lang="zh-CN" altLang="zh-CN" dirty="0"/>
              <a:t>型指令格式如下：</a:t>
            </a:r>
            <a:endParaRPr lang="zh-CN" altLang="en-US" dirty="0"/>
          </a:p>
        </p:txBody>
      </p:sp>
      <p:sp>
        <p:nvSpPr>
          <p:cNvPr id="7066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70661" name="Picture 6"/>
          <p:cNvPicPr>
            <a:picLocks noChangeAspect="1"/>
          </p:cNvPicPr>
          <p:nvPr/>
        </p:nvPicPr>
        <p:blipFill>
          <a:blip r:embed="rId1"/>
          <a:stretch>
            <a:fillRect/>
          </a:stretch>
        </p:blipFill>
        <p:spPr>
          <a:xfrm>
            <a:off x="785813" y="1990725"/>
            <a:ext cx="7000875" cy="4510088"/>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ln/>
        </p:spPr>
        <p:txBody>
          <a:bodyPr vert="horz" wrap="square" lIns="91440" tIns="45720" rIns="91440" bIns="45720" anchor="b"/>
          <a:p>
            <a:r>
              <a:rPr lang="zh-CN" altLang="en-US" dirty="0"/>
              <a:t>试题例子</a:t>
            </a:r>
            <a:endParaRPr lang="zh-CN" altLang="en-US" dirty="0"/>
          </a:p>
        </p:txBody>
      </p:sp>
      <p:sp>
        <p:nvSpPr>
          <p:cNvPr id="3" name="内容占位符 2"/>
          <p:cNvSpPr>
            <a:spLocks noGrp="1"/>
          </p:cNvSpPr>
          <p:nvPr>
            <p:ph idx="1"/>
          </p:nvPr>
        </p:nvSpPr>
        <p:spPr>
          <a:xfrm>
            <a:off x="457200" y="1719263"/>
            <a:ext cx="8229600" cy="44116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参考答案：</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A</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：直接寻址，操作数地址在指令中，操作数在内存中</a:t>
            </a:r>
            <a:endParaRPr kumimoji="0" lang="zh-CN" altLang="zh-C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B</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：寄存器寻址，操作数地址在指令中，操作数在寄存器中</a:t>
            </a:r>
            <a:endParaRPr kumimoji="0" lang="zh-CN" altLang="zh-C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C</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：间接寻址，操作数地址在内存中，操作数也在内存中</a:t>
            </a:r>
            <a:endParaRPr kumimoji="0" lang="zh-CN" altLang="zh-CN"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7168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ln/>
        </p:spPr>
        <p:txBody>
          <a:bodyPr vert="horz" wrap="square" lIns="91440" tIns="45720" rIns="91440" bIns="45720" anchor="b"/>
          <a:p>
            <a:r>
              <a:rPr lang="zh-CN" altLang="en-US" dirty="0"/>
              <a:t>试题例子</a:t>
            </a:r>
            <a:endParaRPr lang="zh-CN" altLang="en-US" dirty="0"/>
          </a:p>
        </p:txBody>
      </p:sp>
      <p:sp>
        <p:nvSpPr>
          <p:cNvPr id="3" name="内容占位符 2"/>
          <p:cNvSpPr>
            <a:spLocks noGrp="1"/>
          </p:cNvSpPr>
          <p:nvPr>
            <p:ph idx="1"/>
          </p:nvPr>
        </p:nvSpPr>
        <p:spPr>
          <a:xfrm>
            <a:off x="457200" y="1719263"/>
            <a:ext cx="8229600" cy="44116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zh-CN" sz="3000" b="0" i="0" u="none" strike="noStrike" kern="0" cap="none" spc="0" normalizeH="0" baseline="0" noProof="0" dirty="0">
                <a:ln>
                  <a:noFill/>
                </a:ln>
                <a:solidFill>
                  <a:schemeClr val="tx1"/>
                </a:solidFill>
                <a:effectLst/>
                <a:uLnTx/>
                <a:uFillTx/>
                <a:latin typeface="+mn-lt"/>
                <a:ea typeface="+mn-ea"/>
                <a:cs typeface="+mn-cs"/>
              </a:rPr>
              <a:t>假设变址寄存器</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R</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中的值是</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1000H</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，指令中的形式地址为</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2000H</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。地址</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1000H</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2000H</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和</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3000H</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中的内容分别为</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2000H</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3000H</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和</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4000H</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，则该指令访问到的数据为</a:t>
            </a:r>
            <a:r>
              <a:rPr kumimoji="0" lang="en-US" altLang="zh-CN" sz="3000" b="0" i="0" u="sng" strike="noStrike" kern="0" cap="none" spc="0" normalizeH="0" baseline="0" noProof="0" dirty="0">
                <a:ln>
                  <a:noFill/>
                </a:ln>
                <a:solidFill>
                  <a:schemeClr val="tx1"/>
                </a:solidFill>
                <a:effectLst/>
                <a:uLnTx/>
                <a:uFillTx/>
                <a:latin typeface="+mn-lt"/>
                <a:ea typeface="+mn-ea"/>
                <a:cs typeface="+mn-cs"/>
              </a:rPr>
              <a:t>        </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a:t>
            </a:r>
            <a:endParaRPr kumimoji="0" lang="zh-CN" altLang="zh-CN"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1000H		B</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2000H		</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C</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3000H		D</a:t>
            </a:r>
            <a:r>
              <a:rPr kumimoji="0" lang="zh-CN" altLang="zh-CN" sz="3000" b="0" i="0" u="none" strike="noStrike" kern="0" cap="none" spc="0" normalizeH="0" baseline="0" noProof="0" dirty="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4000H</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答案：</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D</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7270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37"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9219"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4.1  </a:t>
            </a:r>
            <a:r>
              <a:rPr lang="zh-CN" altLang="en-US" sz="3500" dirty="0"/>
              <a:t>指令系统的发展与性能要求</a:t>
            </a:r>
            <a:endParaRPr lang="zh-CN" altLang="en-US" sz="3500" dirty="0"/>
          </a:p>
        </p:txBody>
      </p:sp>
      <p:sp>
        <p:nvSpPr>
          <p:cNvPr id="9220" name="Rectangle 3"/>
          <p:cNvSpPr>
            <a:spLocks noGrp="1"/>
          </p:cNvSpPr>
          <p:nvPr>
            <p:ph idx="1"/>
          </p:nvPr>
        </p:nvSpPr>
        <p:spPr>
          <a:ln/>
        </p:spPr>
        <p:txBody>
          <a:bodyPr vert="horz" wrap="square" lIns="91440" tIns="45720" rIns="91440" bIns="45720" anchor="t"/>
          <a:p>
            <a:pPr eaLnBrk="1" hangingPunct="1">
              <a:buNone/>
            </a:pPr>
            <a:r>
              <a:rPr lang="en-US" altLang="zh-CN" dirty="0"/>
              <a:t>3. </a:t>
            </a:r>
            <a:r>
              <a:rPr lang="zh-CN" altLang="en-US" dirty="0"/>
              <a:t>发展情况</a:t>
            </a:r>
            <a:endParaRPr lang="zh-CN" altLang="en-US" dirty="0"/>
          </a:p>
          <a:p>
            <a:pPr lvl="1" eaLnBrk="1" hangingPunct="1"/>
            <a:r>
              <a:rPr lang="zh-CN" altLang="en-US" sz="2400" dirty="0"/>
              <a:t>复杂指令系统计算机，简称</a:t>
            </a:r>
            <a:r>
              <a:rPr lang="en-US" altLang="zh-CN" sz="2400" dirty="0">
                <a:solidFill>
                  <a:srgbClr val="3333FF"/>
                </a:solidFill>
              </a:rPr>
              <a:t>CISC</a:t>
            </a:r>
            <a:r>
              <a:rPr lang="zh-CN" altLang="en-US" sz="2400" dirty="0"/>
              <a:t>。但是如此庞大的指令系统不但使计算机的研制周期变长，难以保证正确性，不易调试维护，而且由于采用了大量使用频率很低的复杂指令而造成硬件资源浪费。</a:t>
            </a:r>
            <a:endParaRPr lang="zh-CN" altLang="en-US" sz="2400" dirty="0"/>
          </a:p>
          <a:p>
            <a:pPr lvl="1" eaLnBrk="1" hangingPunct="1">
              <a:spcBef>
                <a:spcPts val="1200"/>
              </a:spcBef>
            </a:pPr>
            <a:r>
              <a:rPr lang="zh-CN" altLang="en-US" sz="2400" dirty="0"/>
              <a:t>精简指令系统计算机：简称</a:t>
            </a:r>
            <a:r>
              <a:rPr lang="en-US" altLang="zh-CN" sz="2400" dirty="0">
                <a:solidFill>
                  <a:srgbClr val="3333FF"/>
                </a:solidFill>
              </a:rPr>
              <a:t>RISC</a:t>
            </a:r>
            <a:r>
              <a:rPr lang="zh-CN" altLang="en-US" sz="2400" dirty="0"/>
              <a:t>，人们又提出了便于</a:t>
            </a:r>
            <a:r>
              <a:rPr lang="en-US" altLang="zh-CN" sz="2400" dirty="0"/>
              <a:t>VLSI</a:t>
            </a:r>
            <a:r>
              <a:rPr lang="zh-CN" altLang="en-US" sz="2400" dirty="0"/>
              <a:t>技术实现的精简指令系统计算机。</a:t>
            </a:r>
            <a:endParaRPr lang="zh-CN" altLang="en-US" sz="2400" dirty="0"/>
          </a:p>
          <a:p>
            <a:pPr eaLnBrk="1" hangingPunct="1"/>
            <a:endParaRPr lang="en-US" altLang="zh-CN" sz="31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3731"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4.5 </a:t>
            </a:r>
            <a:r>
              <a:rPr lang="zh-CN" altLang="en-US" sz="3500" dirty="0"/>
              <a:t>典型指令</a:t>
            </a:r>
            <a:endParaRPr lang="zh-CN" altLang="en-US" sz="3500" dirty="0"/>
          </a:p>
        </p:txBody>
      </p:sp>
      <p:sp>
        <p:nvSpPr>
          <p:cNvPr id="73732" name="Rectangle 3"/>
          <p:cNvSpPr>
            <a:spLocks noGrp="1"/>
          </p:cNvSpPr>
          <p:nvPr>
            <p:ph idx="1"/>
          </p:nvPr>
        </p:nvSpPr>
        <p:spPr>
          <a:xfrm>
            <a:off x="457200" y="1484313"/>
            <a:ext cx="8229600" cy="4646612"/>
          </a:xfrm>
          <a:ln/>
        </p:spPr>
        <p:txBody>
          <a:bodyPr vert="horz" wrap="square" lIns="91440" tIns="45720" rIns="91440" bIns="45720" anchor="t"/>
          <a:p>
            <a:pPr eaLnBrk="1" hangingPunct="1">
              <a:lnSpc>
                <a:spcPct val="90000"/>
              </a:lnSpc>
            </a:pPr>
            <a:r>
              <a:rPr lang="zh-CN" altLang="en-US" sz="2600" b="1" dirty="0"/>
              <a:t>指令分类与基本指令类型   </a:t>
            </a:r>
            <a:endParaRPr lang="zh-CN" altLang="en-US" sz="2600" dirty="0"/>
          </a:p>
          <a:p>
            <a:pPr lvl="1" eaLnBrk="1" hangingPunct="1">
              <a:lnSpc>
                <a:spcPct val="90000"/>
              </a:lnSpc>
            </a:pPr>
            <a:r>
              <a:rPr lang="zh-CN" altLang="en-US" sz="2200" dirty="0"/>
              <a:t>数据传送类指令</a:t>
            </a:r>
            <a:endParaRPr lang="zh-CN" altLang="en-US" sz="2200" dirty="0"/>
          </a:p>
          <a:p>
            <a:pPr lvl="2" eaLnBrk="1" hangingPunct="1">
              <a:lnSpc>
                <a:spcPct val="90000"/>
              </a:lnSpc>
            </a:pPr>
            <a:r>
              <a:rPr lang="zh-CN" altLang="en-US" sz="2100" dirty="0"/>
              <a:t>一般传送指令：   </a:t>
            </a:r>
            <a:r>
              <a:rPr lang="en-US" altLang="zh-CN" sz="2100" dirty="0"/>
              <a:t>MOV   AX</a:t>
            </a:r>
            <a:r>
              <a:rPr lang="zh-CN" altLang="en-US" sz="2100" dirty="0"/>
              <a:t>，</a:t>
            </a:r>
            <a:r>
              <a:rPr lang="en-US" altLang="zh-CN" sz="2100" dirty="0"/>
              <a:t>BX</a:t>
            </a:r>
            <a:endParaRPr lang="en-US" altLang="zh-CN" sz="2100" dirty="0"/>
          </a:p>
          <a:p>
            <a:pPr lvl="2" eaLnBrk="1" hangingPunct="1">
              <a:lnSpc>
                <a:spcPct val="90000"/>
              </a:lnSpc>
            </a:pPr>
            <a:r>
              <a:rPr lang="zh-CN" altLang="en-US" sz="2100" dirty="0"/>
              <a:t>数据交换指令：   </a:t>
            </a:r>
            <a:r>
              <a:rPr lang="en-US" altLang="zh-CN" sz="2100" dirty="0"/>
              <a:t>XCHG</a:t>
            </a:r>
            <a:endParaRPr lang="en-US" altLang="zh-CN" sz="2100" dirty="0"/>
          </a:p>
          <a:p>
            <a:pPr lvl="2" eaLnBrk="1" hangingPunct="1">
              <a:lnSpc>
                <a:spcPct val="90000"/>
              </a:lnSpc>
            </a:pPr>
            <a:r>
              <a:rPr lang="zh-CN" altLang="en-US" sz="2100" dirty="0"/>
              <a:t>堆栈操作指令：   </a:t>
            </a:r>
            <a:r>
              <a:rPr lang="en-US" altLang="zh-CN" sz="2100" dirty="0"/>
              <a:t>PUSH</a:t>
            </a:r>
            <a:r>
              <a:rPr lang="zh-CN" altLang="en-US" sz="2100" dirty="0"/>
              <a:t>，</a:t>
            </a:r>
            <a:r>
              <a:rPr lang="en-US" altLang="zh-CN" sz="2100" dirty="0"/>
              <a:t>POP</a:t>
            </a:r>
            <a:endParaRPr lang="en-US" altLang="zh-CN" sz="2100" dirty="0"/>
          </a:p>
          <a:p>
            <a:pPr lvl="1" eaLnBrk="1" hangingPunct="1">
              <a:lnSpc>
                <a:spcPct val="90000"/>
              </a:lnSpc>
            </a:pPr>
            <a:r>
              <a:rPr lang="zh-CN" altLang="en-US" sz="2200" dirty="0"/>
              <a:t>运算类指令</a:t>
            </a:r>
            <a:endParaRPr lang="zh-CN" altLang="en-US" sz="2200" dirty="0"/>
          </a:p>
          <a:p>
            <a:pPr lvl="2" eaLnBrk="1" hangingPunct="1">
              <a:lnSpc>
                <a:spcPct val="90000"/>
              </a:lnSpc>
            </a:pPr>
            <a:r>
              <a:rPr lang="zh-CN" altLang="en-US" sz="2100" dirty="0"/>
              <a:t>算术运算指令： 加、减、乘、除以及加</a:t>
            </a:r>
            <a:r>
              <a:rPr lang="en-US" altLang="zh-CN" sz="2100" dirty="0"/>
              <a:t>1</a:t>
            </a:r>
            <a:r>
              <a:rPr lang="zh-CN" altLang="en-US" sz="2100" dirty="0"/>
              <a:t>、减</a:t>
            </a:r>
            <a:r>
              <a:rPr lang="en-US" altLang="zh-CN" sz="2100" dirty="0"/>
              <a:t>1</a:t>
            </a:r>
            <a:r>
              <a:rPr lang="zh-CN" altLang="en-US" sz="2100" dirty="0"/>
              <a:t>、比较</a:t>
            </a:r>
            <a:endParaRPr lang="zh-CN" altLang="en-US" sz="2100" dirty="0"/>
          </a:p>
          <a:p>
            <a:pPr lvl="2" eaLnBrk="1" hangingPunct="1">
              <a:lnSpc>
                <a:spcPct val="90000"/>
              </a:lnSpc>
            </a:pPr>
            <a:r>
              <a:rPr lang="zh-CN" altLang="en-US" sz="2100" dirty="0"/>
              <a:t>逻辑运算指令：  </a:t>
            </a:r>
            <a:endParaRPr lang="zh-CN" altLang="en-US" sz="2100" dirty="0"/>
          </a:p>
          <a:p>
            <a:pPr lvl="2" eaLnBrk="1" hangingPunct="1">
              <a:lnSpc>
                <a:spcPct val="90000"/>
              </a:lnSpc>
            </a:pPr>
            <a:r>
              <a:rPr lang="zh-CN" altLang="en-US" sz="2100" dirty="0"/>
              <a:t>移位指令   </a:t>
            </a:r>
            <a:endParaRPr lang="zh-CN" altLang="en-US" sz="2100" dirty="0"/>
          </a:p>
          <a:p>
            <a:pPr lvl="1" eaLnBrk="1" hangingPunct="1">
              <a:lnSpc>
                <a:spcPct val="90000"/>
              </a:lnSpc>
            </a:pPr>
            <a:r>
              <a:rPr lang="zh-CN" altLang="en-US" sz="2200" dirty="0"/>
              <a:t>程序控制类指令   </a:t>
            </a:r>
            <a:endParaRPr lang="zh-CN" altLang="en-US" sz="2200" dirty="0"/>
          </a:p>
          <a:p>
            <a:pPr lvl="2" eaLnBrk="1" hangingPunct="1">
              <a:lnSpc>
                <a:spcPct val="90000"/>
              </a:lnSpc>
            </a:pPr>
            <a:r>
              <a:rPr lang="zh-CN" altLang="en-US" sz="2100" dirty="0"/>
              <a:t>程序控制类指令用于控制程序的执行方向，并使程序具有测试、分析与判断的能力。</a:t>
            </a:r>
            <a:endParaRPr lang="zh-CN" altLang="en-US" sz="2100" dirty="0"/>
          </a:p>
          <a:p>
            <a:pPr lvl="1" eaLnBrk="1" hangingPunct="1">
              <a:lnSpc>
                <a:spcPct val="90000"/>
              </a:lnSpc>
            </a:pPr>
            <a:r>
              <a:rPr lang="zh-CN" altLang="en-US" sz="2200" dirty="0"/>
              <a:t>  输入和输出指令、字符串处理指令、特权指令、其他指令</a:t>
            </a:r>
            <a:endParaRPr lang="zh-CN" altLang="en-US" sz="22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4755"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4.5 </a:t>
            </a:r>
            <a:r>
              <a:rPr lang="zh-CN" altLang="en-US" sz="3500" dirty="0"/>
              <a:t>典型指令		</a:t>
            </a:r>
            <a:endParaRPr lang="zh-CN" altLang="en-US" sz="3500" dirty="0"/>
          </a:p>
        </p:txBody>
      </p:sp>
      <p:sp>
        <p:nvSpPr>
          <p:cNvPr id="74756" name="Rectangle 3"/>
          <p:cNvSpPr>
            <a:spLocks noGrp="1"/>
          </p:cNvSpPr>
          <p:nvPr>
            <p:ph idx="1"/>
          </p:nvPr>
        </p:nvSpPr>
        <p:spPr>
          <a:xfrm>
            <a:off x="468313" y="1484313"/>
            <a:ext cx="8229600" cy="4411662"/>
          </a:xfrm>
          <a:ln/>
        </p:spPr>
        <p:txBody>
          <a:bodyPr vert="horz" wrap="square" lIns="91440" tIns="45720" rIns="91440" bIns="45720" anchor="t"/>
          <a:p>
            <a:pPr eaLnBrk="1" hangingPunct="1">
              <a:lnSpc>
                <a:spcPct val="90000"/>
              </a:lnSpc>
            </a:pPr>
            <a:r>
              <a:rPr lang="zh-CN" altLang="en-US" sz="2100" dirty="0"/>
              <a:t>基本指令系统</a:t>
            </a:r>
            <a:endParaRPr lang="zh-CN" altLang="en-US" sz="2100" dirty="0"/>
          </a:p>
          <a:p>
            <a:pPr lvl="1" eaLnBrk="1" hangingPunct="1">
              <a:lnSpc>
                <a:spcPct val="90000"/>
              </a:lnSpc>
            </a:pPr>
            <a:r>
              <a:rPr lang="en-US" altLang="zh-CN" sz="2000" dirty="0"/>
              <a:t>P132</a:t>
            </a:r>
            <a:r>
              <a:rPr lang="zh-CN" altLang="en-US" sz="2000" dirty="0"/>
              <a:t>表</a:t>
            </a:r>
            <a:r>
              <a:rPr lang="en-US" altLang="zh-CN" sz="2000" dirty="0"/>
              <a:t>4.11</a:t>
            </a:r>
            <a:r>
              <a:rPr lang="zh-CN" altLang="en-US" sz="2000" dirty="0"/>
              <a:t>介绍</a:t>
            </a:r>
            <a:endParaRPr lang="zh-CN" altLang="en-US" sz="2000" dirty="0"/>
          </a:p>
          <a:p>
            <a:pPr lvl="1" eaLnBrk="1" hangingPunct="1">
              <a:lnSpc>
                <a:spcPct val="90000"/>
              </a:lnSpc>
            </a:pPr>
            <a:r>
              <a:rPr lang="en-US" altLang="zh-CN" sz="2000" dirty="0"/>
              <a:t>20%</a:t>
            </a:r>
            <a:r>
              <a:rPr lang="zh-CN" altLang="en-US" sz="2000" dirty="0"/>
              <a:t>和</a:t>
            </a:r>
            <a:r>
              <a:rPr lang="en-US" altLang="zh-CN" sz="2000" dirty="0"/>
              <a:t>80%</a:t>
            </a:r>
            <a:r>
              <a:rPr lang="zh-CN" altLang="en-US" sz="2000" dirty="0"/>
              <a:t>规律：</a:t>
            </a:r>
            <a:r>
              <a:rPr lang="en-US" altLang="zh-CN" sz="2000" dirty="0"/>
              <a:t>CISC</a:t>
            </a:r>
            <a:r>
              <a:rPr lang="zh-CN" altLang="en-US" sz="2000" dirty="0"/>
              <a:t>中大约有</a:t>
            </a:r>
            <a:r>
              <a:rPr lang="en-US" altLang="zh-CN" sz="2000" dirty="0"/>
              <a:t>20%</a:t>
            </a:r>
            <a:r>
              <a:rPr lang="zh-CN" altLang="en-US" sz="2000" dirty="0"/>
              <a:t>的指令使用频率高，占据了</a:t>
            </a:r>
            <a:r>
              <a:rPr lang="en-US" altLang="zh-CN" sz="2000" dirty="0"/>
              <a:t>80%</a:t>
            </a:r>
            <a:r>
              <a:rPr lang="zh-CN" altLang="en-US" sz="2000" dirty="0"/>
              <a:t>的处理机时间，而有</a:t>
            </a:r>
            <a:r>
              <a:rPr lang="en-US" altLang="zh-CN" sz="2000" dirty="0"/>
              <a:t>80%</a:t>
            </a:r>
            <a:r>
              <a:rPr lang="zh-CN" altLang="en-US" sz="2000" dirty="0"/>
              <a:t>的不常用指令只占用处理机的</a:t>
            </a:r>
            <a:r>
              <a:rPr lang="en-US" altLang="zh-CN" sz="2000" dirty="0"/>
              <a:t>20%</a:t>
            </a:r>
            <a:r>
              <a:rPr lang="zh-CN" altLang="en-US" sz="2000" dirty="0"/>
              <a:t>时间。</a:t>
            </a:r>
            <a:endParaRPr lang="zh-CN" altLang="en-US" sz="2000" dirty="0"/>
          </a:p>
          <a:p>
            <a:pPr lvl="1" eaLnBrk="1" hangingPunct="1">
              <a:lnSpc>
                <a:spcPct val="90000"/>
              </a:lnSpc>
            </a:pPr>
            <a:r>
              <a:rPr lang="en-US" altLang="zh-CN" sz="2000" dirty="0"/>
              <a:t>VLSI</a:t>
            </a:r>
            <a:r>
              <a:rPr lang="zh-CN" altLang="en-US" sz="2000" dirty="0"/>
              <a:t>技术发展引起的问题</a:t>
            </a:r>
            <a:endParaRPr lang="zh-CN" altLang="en-US" sz="2000" dirty="0"/>
          </a:p>
          <a:p>
            <a:pPr lvl="2" eaLnBrk="1" hangingPunct="1">
              <a:lnSpc>
                <a:spcPct val="90000"/>
              </a:lnSpc>
            </a:pPr>
            <a:r>
              <a:rPr lang="en-US" altLang="zh-CN" sz="1800" dirty="0"/>
              <a:t>VLSI</a:t>
            </a:r>
            <a:r>
              <a:rPr lang="zh-CN" altLang="en-US" sz="1800" dirty="0"/>
              <a:t>工艺要求规整性，而大量复杂指令控制逻辑极其不规整，给</a:t>
            </a:r>
            <a:r>
              <a:rPr lang="en-US" altLang="zh-CN" sz="1800" dirty="0"/>
              <a:t>VLSI</a:t>
            </a:r>
            <a:r>
              <a:rPr lang="zh-CN" altLang="en-US" sz="1800" dirty="0"/>
              <a:t>工艺造成了很大的困难。</a:t>
            </a:r>
            <a:endParaRPr lang="zh-CN" altLang="en-US" sz="1800" dirty="0"/>
          </a:p>
          <a:p>
            <a:pPr lvl="2" eaLnBrk="1" hangingPunct="1">
              <a:lnSpc>
                <a:spcPct val="90000"/>
              </a:lnSpc>
            </a:pPr>
            <a:r>
              <a:rPr lang="zh-CN" altLang="en-US" sz="1800" dirty="0"/>
              <a:t>现在用微程序实现复杂指令与用简单指令组成的子程序相比，没有多大的区别。因为现在控制存储器和主存的速度差缩小。</a:t>
            </a:r>
            <a:endParaRPr lang="zh-CN" altLang="en-US" sz="1800" dirty="0"/>
          </a:p>
          <a:p>
            <a:pPr lvl="1" eaLnBrk="1" hangingPunct="1">
              <a:lnSpc>
                <a:spcPct val="90000"/>
              </a:lnSpc>
            </a:pPr>
            <a:r>
              <a:rPr lang="en-US" altLang="zh-CN" sz="2000" dirty="0"/>
              <a:t>CISC</a:t>
            </a:r>
            <a:r>
              <a:rPr lang="zh-CN" altLang="en-US" sz="2000" dirty="0"/>
              <a:t>中，通过增强指令系统的功能，简化了软件，增加了硬件的复杂程度。然而指令复杂了，指令的执行时间必然加长，从而使整个系统的执行时间反而增加，因而在计算机体系结构设计中，软硬件的功能分配必须恰当</a:t>
            </a:r>
            <a:endParaRPr lang="zh-CN"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5779" name="Rectangle 2"/>
          <p:cNvSpPr>
            <a:spLocks noGrp="1"/>
          </p:cNvSpPr>
          <p:nvPr>
            <p:ph type="title"/>
          </p:nvPr>
        </p:nvSpPr>
        <p:spPr>
          <a:xfrm>
            <a:off x="457200" y="223838"/>
            <a:ext cx="7543800" cy="1193800"/>
          </a:xfrm>
          <a:ln/>
        </p:spPr>
        <p:txBody>
          <a:bodyPr vert="horz" wrap="square" lIns="91440" tIns="45720" rIns="91440" bIns="45720" anchor="b"/>
          <a:p>
            <a:pPr eaLnBrk="1" hangingPunct="1"/>
            <a:r>
              <a:rPr lang="en-US" altLang="zh-CN" sz="3500" dirty="0">
                <a:cs typeface="Times New Roman" panose="02020603050405020304" pitchFamily="18" charset="0"/>
              </a:rPr>
              <a:t>4.5 </a:t>
            </a:r>
            <a:r>
              <a:rPr lang="zh-CN" altLang="en-US" sz="3500" dirty="0"/>
              <a:t>典型指令		</a:t>
            </a:r>
            <a:endParaRPr lang="zh-CN" altLang="en-US" sz="3500" dirty="0"/>
          </a:p>
        </p:txBody>
      </p:sp>
      <p:sp>
        <p:nvSpPr>
          <p:cNvPr id="75780" name="Rectangle 3"/>
          <p:cNvSpPr>
            <a:spLocks noGrp="1"/>
          </p:cNvSpPr>
          <p:nvPr>
            <p:ph idx="1"/>
          </p:nvPr>
        </p:nvSpPr>
        <p:spPr>
          <a:xfrm>
            <a:off x="468313" y="1484313"/>
            <a:ext cx="8229600" cy="4411662"/>
          </a:xfrm>
          <a:ln/>
        </p:spPr>
        <p:txBody>
          <a:bodyPr vert="horz" wrap="square" lIns="91440" tIns="45720" rIns="91440" bIns="45720" anchor="t"/>
          <a:p>
            <a:pPr eaLnBrk="1" hangingPunct="1"/>
            <a:r>
              <a:rPr lang="en-US" altLang="zh-CN" dirty="0"/>
              <a:t>RISC</a:t>
            </a:r>
            <a:endParaRPr lang="en-US" altLang="zh-CN" dirty="0"/>
          </a:p>
          <a:p>
            <a:pPr lvl="1" eaLnBrk="1" hangingPunct="1"/>
            <a:r>
              <a:rPr lang="zh-CN" altLang="en-US" dirty="0"/>
              <a:t>特点（采用流水线技术）</a:t>
            </a:r>
            <a:endParaRPr lang="zh-CN" altLang="en-US" dirty="0"/>
          </a:p>
          <a:p>
            <a:pPr lvl="2" eaLnBrk="1" hangingPunct="1"/>
            <a:r>
              <a:rPr lang="zh-CN" altLang="en-US" dirty="0"/>
              <a:t>简单而统一格式的指令译码；</a:t>
            </a:r>
            <a:endParaRPr lang="zh-CN" altLang="en-US" dirty="0"/>
          </a:p>
          <a:p>
            <a:pPr lvl="2" eaLnBrk="1" hangingPunct="1"/>
            <a:r>
              <a:rPr lang="zh-CN" altLang="en-US" dirty="0"/>
              <a:t>大部分指令可以单周期执行</a:t>
            </a:r>
            <a:endParaRPr lang="zh-CN" altLang="en-US" dirty="0"/>
          </a:p>
          <a:p>
            <a:pPr lvl="2" eaLnBrk="1" hangingPunct="1"/>
            <a:r>
              <a:rPr lang="zh-CN" altLang="en-US" dirty="0"/>
              <a:t>只有</a:t>
            </a:r>
            <a:r>
              <a:rPr lang="en-US" altLang="zh-CN" dirty="0"/>
              <a:t>LOAD/STORE</a:t>
            </a:r>
            <a:r>
              <a:rPr lang="zh-CN" altLang="en-US" dirty="0"/>
              <a:t>可以访问存储器</a:t>
            </a:r>
            <a:endParaRPr lang="zh-CN" altLang="en-US" dirty="0"/>
          </a:p>
          <a:p>
            <a:pPr lvl="2" eaLnBrk="1" hangingPunct="1"/>
            <a:r>
              <a:rPr lang="zh-CN" altLang="en-US" dirty="0"/>
              <a:t>简单的寻址方式</a:t>
            </a:r>
            <a:endParaRPr lang="zh-CN" altLang="en-US" dirty="0"/>
          </a:p>
          <a:p>
            <a:pPr lvl="2" eaLnBrk="1" hangingPunct="1"/>
            <a:r>
              <a:rPr lang="zh-CN" altLang="en-US" dirty="0"/>
              <a:t>采用延迟转移技术</a:t>
            </a:r>
            <a:endParaRPr lang="zh-CN" altLang="en-US" dirty="0"/>
          </a:p>
          <a:p>
            <a:pPr lvl="2" eaLnBrk="1" hangingPunct="1"/>
            <a:r>
              <a:rPr lang="zh-CN" altLang="en-US" dirty="0"/>
              <a:t>采用</a:t>
            </a:r>
            <a:r>
              <a:rPr lang="en-US" altLang="zh-CN" dirty="0"/>
              <a:t>LOAD</a:t>
            </a:r>
            <a:r>
              <a:rPr lang="zh-CN" altLang="en-US" dirty="0"/>
              <a:t>延迟技术</a:t>
            </a:r>
            <a:endParaRPr lang="zh-CN" altLang="en-US" dirty="0"/>
          </a:p>
          <a:p>
            <a:pPr lvl="2" eaLnBrk="1" hangingPunct="1"/>
            <a:r>
              <a:rPr lang="zh-CN" altLang="en-US" dirty="0"/>
              <a:t>三地址指令格式</a:t>
            </a:r>
            <a:endParaRPr lang="zh-CN" altLang="en-US" dirty="0"/>
          </a:p>
          <a:p>
            <a:pPr lvl="2" eaLnBrk="1" hangingPunct="1"/>
            <a:r>
              <a:rPr lang="zh-CN" altLang="en-US" dirty="0"/>
              <a:t>较多的寄存器</a:t>
            </a:r>
            <a:endParaRPr lang="zh-CN" altLang="en-US" dirty="0"/>
          </a:p>
          <a:p>
            <a:pPr lvl="2" eaLnBrk="1" hangingPunct="1"/>
            <a:r>
              <a:rPr lang="zh-CN" altLang="en-US" dirty="0"/>
              <a:t>对称的指令格式</a:t>
            </a:r>
            <a:endParaRPr lang="zh-CN" altLang="en-US" dirty="0"/>
          </a:p>
        </p:txBody>
      </p:sp>
      <p:sp>
        <p:nvSpPr>
          <p:cNvPr id="75781"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6803" name="Rectangle 2"/>
          <p:cNvSpPr>
            <a:spLocks noGrp="1"/>
          </p:cNvSpPr>
          <p:nvPr>
            <p:ph type="title"/>
          </p:nvPr>
        </p:nvSpPr>
        <p:spPr>
          <a:xfrm>
            <a:off x="457200" y="122238"/>
            <a:ext cx="7543800" cy="858837"/>
          </a:xfrm>
          <a:ln/>
        </p:spPr>
        <p:txBody>
          <a:bodyPr vert="horz" wrap="square" lIns="91440" tIns="45720" rIns="91440" bIns="45720" anchor="b"/>
          <a:p>
            <a:pPr eaLnBrk="1" hangingPunct="1"/>
            <a:r>
              <a:rPr lang="zh-CN" altLang="en-US" dirty="0"/>
              <a:t>本 章 小 结</a:t>
            </a:r>
            <a:endParaRPr lang="zh-CN" altLang="en-US" dirty="0"/>
          </a:p>
        </p:txBody>
      </p:sp>
      <p:sp>
        <p:nvSpPr>
          <p:cNvPr id="76804" name="Rectangle 3"/>
          <p:cNvSpPr/>
          <p:nvPr>
            <p:ph idx="1"/>
          </p:nvPr>
        </p:nvSpPr>
        <p:spPr>
          <a:xfrm>
            <a:off x="323850" y="1500188"/>
            <a:ext cx="7632700" cy="5168900"/>
          </a:xfrm>
          <a:ln/>
        </p:spPr>
        <p:txBody>
          <a:bodyPr vert="horz" wrap="square" lIns="91440" tIns="45720" rIns="91440" bIns="45720" anchor="t"/>
          <a:p>
            <a:pPr eaLnBrk="1" hangingPunct="1">
              <a:lnSpc>
                <a:spcPct val="80000"/>
              </a:lnSpc>
            </a:pPr>
            <a:r>
              <a:rPr lang="zh-CN" altLang="en-US" dirty="0"/>
              <a:t>理解指令系统的概念</a:t>
            </a:r>
            <a:endParaRPr lang="en-US" altLang="zh-CN" dirty="0"/>
          </a:p>
          <a:p>
            <a:pPr lvl="1" eaLnBrk="1" hangingPunct="1">
              <a:lnSpc>
                <a:spcPct val="80000"/>
              </a:lnSpc>
            </a:pPr>
            <a:r>
              <a:rPr lang="zh-CN" altLang="en-US" dirty="0"/>
              <a:t>即一台计算机中所有机器指令的集合</a:t>
            </a:r>
            <a:endParaRPr lang="en-US" altLang="zh-CN" dirty="0"/>
          </a:p>
          <a:p>
            <a:pPr lvl="1" eaLnBrk="1" hangingPunct="1">
              <a:lnSpc>
                <a:spcPct val="80000"/>
              </a:lnSpc>
            </a:pPr>
            <a:endParaRPr lang="en-US" altLang="zh-CN" dirty="0"/>
          </a:p>
          <a:p>
            <a:pPr eaLnBrk="1" hangingPunct="1">
              <a:lnSpc>
                <a:spcPct val="80000"/>
              </a:lnSpc>
            </a:pPr>
            <a:r>
              <a:rPr lang="en-US" altLang="zh-CN" dirty="0"/>
              <a:t> </a:t>
            </a:r>
            <a:r>
              <a:rPr lang="zh-CN" altLang="en-US" dirty="0"/>
              <a:t>理解指令系统的重要性：</a:t>
            </a:r>
            <a:endParaRPr lang="en-US" altLang="zh-CN" dirty="0"/>
          </a:p>
          <a:p>
            <a:pPr lvl="1" eaLnBrk="1" hangingPunct="1">
              <a:lnSpc>
                <a:spcPct val="80000"/>
              </a:lnSpc>
            </a:pPr>
            <a:r>
              <a:rPr lang="zh-CN" altLang="en-US" dirty="0"/>
              <a:t>是表征一台计算机性能的重要因素</a:t>
            </a:r>
            <a:endParaRPr lang="en-US" altLang="zh-CN" dirty="0"/>
          </a:p>
          <a:p>
            <a:pPr lvl="1" eaLnBrk="1" hangingPunct="1">
              <a:lnSpc>
                <a:spcPct val="80000"/>
              </a:lnSpc>
            </a:pPr>
            <a:r>
              <a:rPr lang="zh-CN" altLang="en-US" dirty="0"/>
              <a:t>它的格式与功能不仅直接影响到机器的硬件结构，而且也影响到系统软件</a:t>
            </a:r>
            <a:endParaRPr lang="en-US" altLang="zh-CN" dirty="0"/>
          </a:p>
          <a:p>
            <a:pPr lvl="1" eaLnBrk="1" hangingPunct="1">
              <a:lnSpc>
                <a:spcPct val="80000"/>
              </a:lnSpc>
            </a:pPr>
            <a:endParaRPr lang="en-US" altLang="zh-CN" dirty="0"/>
          </a:p>
          <a:p>
            <a:pPr eaLnBrk="1" hangingPunct="1">
              <a:lnSpc>
                <a:spcPct val="80000"/>
              </a:lnSpc>
            </a:pPr>
            <a:r>
              <a:rPr lang="zh-CN" altLang="en-US" dirty="0"/>
              <a:t>掌握指令格式</a:t>
            </a:r>
            <a:endParaRPr lang="en-US" altLang="zh-CN" dirty="0"/>
          </a:p>
          <a:p>
            <a:pPr lvl="1" eaLnBrk="1" hangingPunct="1">
              <a:lnSpc>
                <a:spcPct val="80000"/>
              </a:lnSpc>
            </a:pPr>
            <a:r>
              <a:rPr lang="zh-CN" altLang="en-US" dirty="0"/>
              <a:t>指令格式是指令字用二进制代码表示的结构形式，通常由操作码字段和地址码字段组成。</a:t>
            </a:r>
            <a:endParaRPr lang="zh-CN" altLang="en-US" dirty="0"/>
          </a:p>
        </p:txBody>
      </p:sp>
      <p:sp>
        <p:nvSpPr>
          <p:cNvPr id="76805"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7827"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sp>
        <p:nvSpPr>
          <p:cNvPr id="61444" name="Rectangle 3"/>
          <p:cNvSpPr>
            <a:spLocks noGrp="1" noChangeArrowheads="1"/>
          </p:cNvSpPr>
          <p:nvPr>
            <p:ph idx="1"/>
          </p:nvPr>
        </p:nvSpPr>
        <p:spPr>
          <a:xfrm>
            <a:off x="457200" y="1719263"/>
            <a:ext cx="8401050" cy="44116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理解掌握操作码和地址字段的作用</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692150" marR="0" lvl="1" indent="-34798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a:pPr>
            <a:r>
              <a:rPr kumimoji="0" lang="zh-CN" altLang="en-US" sz="2600" b="0" i="0" u="none" strike="noStrike" kern="0" cap="none" spc="0" normalizeH="0" baseline="0" noProof="0" dirty="0" smtClean="0">
                <a:ln>
                  <a:noFill/>
                </a:ln>
                <a:solidFill>
                  <a:schemeClr val="tx1"/>
                </a:solidFill>
                <a:effectLst/>
                <a:uLnTx/>
                <a:uFillTx/>
                <a:latin typeface="+mn-lt"/>
                <a:ea typeface="+mn-ea"/>
              </a:rPr>
              <a:t>操作码字段表征指令的操作特性与功能</a:t>
            </a:r>
            <a:endParaRPr kumimoji="0" lang="en-US" altLang="zh-CN" sz="2600" b="0" i="0" u="none" strike="noStrike" kern="0" cap="none" spc="0" normalizeH="0" baseline="0" noProof="0" dirty="0" smtClean="0">
              <a:ln>
                <a:noFill/>
              </a:ln>
              <a:solidFill>
                <a:schemeClr val="tx1"/>
              </a:solidFill>
              <a:effectLst/>
              <a:uLnTx/>
              <a:uFillTx/>
              <a:latin typeface="+mn-lt"/>
              <a:ea typeface="+mn-ea"/>
            </a:endParaRPr>
          </a:p>
          <a:p>
            <a:pPr marL="692150" marR="0" lvl="1" indent="-34798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a:pPr>
            <a:r>
              <a:rPr kumimoji="0" lang="zh-CN" altLang="en-US" sz="2600" b="0" i="0" u="none" strike="noStrike" kern="0" cap="none" spc="0" normalizeH="0" baseline="0" noProof="0" dirty="0" smtClean="0">
                <a:ln>
                  <a:noFill/>
                </a:ln>
                <a:solidFill>
                  <a:schemeClr val="tx1"/>
                </a:solidFill>
                <a:effectLst/>
                <a:uLnTx/>
                <a:uFillTx/>
                <a:latin typeface="+mn-lt"/>
                <a:ea typeface="+mn-ea"/>
              </a:rPr>
              <a:t>地址码字段指示操作数的地址</a:t>
            </a:r>
            <a:endParaRPr kumimoji="0" lang="en-US" altLang="zh-CN" sz="2600" b="0" i="0" u="none" strike="noStrike" kern="0" cap="none" spc="0" normalizeH="0" baseline="0" noProof="0" dirty="0" smtClean="0">
              <a:ln>
                <a:noFill/>
              </a:ln>
              <a:solidFill>
                <a:schemeClr val="tx1"/>
              </a:solidFill>
              <a:effectLst/>
              <a:uLnTx/>
              <a:uFillTx/>
              <a:latin typeface="+mn-lt"/>
              <a:ea typeface="+mn-ea"/>
            </a:endParaRPr>
          </a:p>
          <a:p>
            <a:pPr marL="692150" marR="0" lvl="1" indent="-34798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a:pPr>
            <a:endParaRPr kumimoji="0" lang="en-US" altLang="zh-CN" sz="2600" b="0"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理解熟悉常见指令格式：</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925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a:pPr>
            <a:r>
              <a:rPr kumimoji="0" lang="zh-CN" altLang="en-US" sz="2600" b="0" i="0" u="none" strike="noStrike" kern="0" cap="none" spc="0" normalizeH="0" baseline="0" noProof="0" dirty="0" smtClean="0">
                <a:ln>
                  <a:noFill/>
                </a:ln>
                <a:solidFill>
                  <a:schemeClr val="tx1"/>
                </a:solidFill>
                <a:effectLst/>
                <a:uLnTx/>
                <a:uFillTx/>
                <a:latin typeface="+mn-lt"/>
                <a:ea typeface="+mn-ea"/>
              </a:rPr>
              <a:t> 目前多采用二地址、单地址、零地址混合方式 的指 令格式</a:t>
            </a:r>
            <a:endParaRPr kumimoji="0" lang="en-US" altLang="zh-CN" sz="2600" b="0" i="0" u="none" strike="noStrike" kern="0" cap="none" spc="0" normalizeH="0" baseline="0" noProof="0" dirty="0" smtClean="0">
              <a:ln>
                <a:noFill/>
              </a:ln>
              <a:solidFill>
                <a:schemeClr val="tx1"/>
              </a:solidFill>
              <a:effectLst/>
              <a:uLnTx/>
              <a:uFillTx/>
              <a:latin typeface="+mn-lt"/>
              <a:ea typeface="+mn-ea"/>
            </a:endParaRPr>
          </a:p>
          <a:p>
            <a:pPr marL="34925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a:pPr>
            <a:r>
              <a:rPr kumimoji="0" lang="zh-CN" altLang="en-US" sz="2600" b="0" i="0" u="none" strike="noStrike" kern="0" cap="none" spc="0" normalizeH="0" baseline="0" noProof="0" dirty="0" smtClean="0">
                <a:ln>
                  <a:noFill/>
                </a:ln>
                <a:solidFill>
                  <a:schemeClr val="tx1"/>
                </a:solidFill>
                <a:effectLst/>
                <a:uLnTx/>
                <a:uFillTx/>
                <a:latin typeface="+mn-lt"/>
                <a:ea typeface="+mn-ea"/>
              </a:rPr>
              <a:t> 指令字长度分为：单字长、半字长、双字长三种形式</a:t>
            </a:r>
            <a:endParaRPr kumimoji="0" lang="en-US" altLang="zh-CN" sz="2600" b="0" i="0" u="none" strike="noStrike" kern="0" cap="none" spc="0" normalizeH="0" baseline="0" noProof="0" dirty="0" smtClean="0">
              <a:ln>
                <a:noFill/>
              </a:ln>
              <a:solidFill>
                <a:schemeClr val="tx1"/>
              </a:solidFill>
              <a:effectLst/>
              <a:uLnTx/>
              <a:uFillTx/>
              <a:latin typeface="+mn-lt"/>
              <a:ea typeface="+mn-ea"/>
            </a:endParaRPr>
          </a:p>
          <a:p>
            <a:pPr marL="34925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a:pPr>
            <a:r>
              <a:rPr kumimoji="0" lang="en-US" altLang="zh-CN" sz="2600" b="0" i="0" u="none" strike="noStrike" kern="0" cap="none" spc="0" normalizeH="0" baseline="0" noProof="0" dirty="0" smtClean="0">
                <a:ln>
                  <a:noFill/>
                </a:ln>
                <a:solidFill>
                  <a:schemeClr val="tx1"/>
                </a:solidFill>
                <a:effectLst/>
                <a:uLnTx/>
                <a:uFillTx/>
                <a:latin typeface="+mn-lt"/>
                <a:ea typeface="+mn-ea"/>
              </a:rPr>
              <a:t> </a:t>
            </a:r>
            <a:r>
              <a:rPr kumimoji="0" lang="zh-CN" altLang="en-US" sz="2600" b="0" i="0" u="none" strike="noStrike" kern="0" cap="none" spc="0" normalizeH="0" baseline="0" noProof="0" dirty="0" smtClean="0">
                <a:ln>
                  <a:noFill/>
                </a:ln>
                <a:solidFill>
                  <a:schemeClr val="tx1"/>
                </a:solidFill>
                <a:effectLst/>
                <a:uLnTx/>
                <a:uFillTx/>
                <a:latin typeface="+mn-lt"/>
                <a:ea typeface="+mn-ea"/>
              </a:rPr>
              <a:t>高档微机采用</a:t>
            </a:r>
            <a:r>
              <a:rPr kumimoji="0" lang="en-US" altLang="zh-CN" sz="2600" b="0" i="0" u="none" strike="noStrike" kern="0" cap="none" spc="0" normalizeH="0" baseline="0" noProof="0" dirty="0" smtClean="0">
                <a:ln>
                  <a:noFill/>
                </a:ln>
                <a:solidFill>
                  <a:schemeClr val="tx1"/>
                </a:solidFill>
                <a:effectLst/>
                <a:uLnTx/>
                <a:uFillTx/>
                <a:latin typeface="+mn-lt"/>
                <a:ea typeface="+mn-ea"/>
              </a:rPr>
              <a:t>32</a:t>
            </a:r>
            <a:r>
              <a:rPr kumimoji="0" lang="zh-CN" altLang="en-US" sz="2600" b="0" i="0" u="none" strike="noStrike" kern="0" cap="none" spc="0" normalizeH="0" baseline="0" noProof="0" dirty="0" smtClean="0">
                <a:ln>
                  <a:noFill/>
                </a:ln>
                <a:solidFill>
                  <a:schemeClr val="tx1"/>
                </a:solidFill>
                <a:effectLst/>
                <a:uLnTx/>
                <a:uFillTx/>
                <a:latin typeface="+mn-lt"/>
                <a:ea typeface="+mn-ea"/>
              </a:rPr>
              <a:t>位长度的单字长形式。</a:t>
            </a:r>
            <a:endParaRPr kumimoji="0" lang="zh-CN" altLang="en-US" sz="2600" b="0" i="0" u="none" strike="noStrike" kern="0" cap="none" spc="0" normalizeH="0" baseline="0" noProof="0" dirty="0" smtClean="0">
              <a:ln>
                <a:noFill/>
              </a:ln>
              <a:solidFill>
                <a:schemeClr val="tx1"/>
              </a:solidFill>
              <a:effectLst/>
              <a:uLnTx/>
              <a:uFillTx/>
              <a:latin typeface="+mn-lt"/>
              <a:ea typeface="+mn-ea"/>
            </a:endParaRPr>
          </a:p>
        </p:txBody>
      </p:sp>
      <p:sp>
        <p:nvSpPr>
          <p:cNvPr id="77829"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p:nvPr>
        </p:nvSpPr>
        <p:spPr>
          <a:ln/>
        </p:spPr>
        <p:txBody>
          <a:bodyPr vert="horz" wrap="square" lIns="91440" tIns="45720" rIns="91440" bIns="45720" anchor="b"/>
          <a:p>
            <a:r>
              <a:rPr lang="zh-CN" altLang="en-US" dirty="0"/>
              <a:t>本 章 小 结</a:t>
            </a:r>
            <a:endParaRPr lang="zh-CN" altLang="en-US" dirty="0"/>
          </a:p>
        </p:txBody>
      </p:sp>
      <p:sp>
        <p:nvSpPr>
          <p:cNvPr id="78851" name="内容占位符 2"/>
          <p:cNvSpPr>
            <a:spLocks noGrp="1"/>
          </p:cNvSpPr>
          <p:nvPr>
            <p:ph idx="1"/>
          </p:nvPr>
        </p:nvSpPr>
        <p:spPr>
          <a:ln/>
        </p:spPr>
        <p:txBody>
          <a:bodyPr vert="horz" wrap="square" lIns="91440" tIns="45720" rIns="91440" bIns="45720" anchor="t"/>
          <a:p>
            <a:r>
              <a:rPr lang="zh-CN" altLang="en-US" dirty="0"/>
              <a:t>给定指令格式，能够理解分析：</a:t>
            </a:r>
            <a:endParaRPr lang="en-US" altLang="zh-CN" dirty="0"/>
          </a:p>
          <a:p>
            <a:pPr lvl="1"/>
            <a:r>
              <a:rPr lang="zh-CN" altLang="en-US" dirty="0"/>
              <a:t>能支持多少种操作</a:t>
            </a:r>
            <a:endParaRPr lang="en-US" altLang="zh-CN" dirty="0"/>
          </a:p>
          <a:p>
            <a:pPr lvl="1"/>
            <a:r>
              <a:rPr lang="zh-CN" altLang="en-US" dirty="0"/>
              <a:t>确定寄存器的个数或者存储空间大小</a:t>
            </a:r>
            <a:endParaRPr lang="en-US" altLang="zh-CN" dirty="0"/>
          </a:p>
          <a:p>
            <a:pPr lvl="1"/>
            <a:r>
              <a:rPr lang="zh-CN" altLang="en-US" dirty="0"/>
              <a:t>确定寻址方式的数量</a:t>
            </a:r>
            <a:endParaRPr lang="en-US" altLang="zh-CN" dirty="0"/>
          </a:p>
          <a:p>
            <a:pPr lvl="1"/>
            <a:r>
              <a:rPr lang="zh-CN" altLang="en-US" dirty="0"/>
              <a:t>能够把汇编语言对应地转换成机器码</a:t>
            </a:r>
            <a:endParaRPr lang="zh-CN" altLang="en-US" dirty="0"/>
          </a:p>
        </p:txBody>
      </p:sp>
      <p:sp>
        <p:nvSpPr>
          <p:cNvPr id="7885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9875"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sp>
        <p:nvSpPr>
          <p:cNvPr id="79876" name="Rectangle 3"/>
          <p:cNvSpPr>
            <a:spLocks noGrp="1"/>
          </p:cNvSpPr>
          <p:nvPr>
            <p:ph idx="1"/>
          </p:nvPr>
        </p:nvSpPr>
        <p:spPr>
          <a:ln/>
        </p:spPr>
        <p:txBody>
          <a:bodyPr vert="horz" wrap="square" lIns="91440" tIns="45720" rIns="91440" bIns="45720" anchor="t"/>
          <a:p>
            <a:pPr eaLnBrk="1" hangingPunct="1">
              <a:lnSpc>
                <a:spcPct val="80000"/>
              </a:lnSpc>
            </a:pPr>
            <a:r>
              <a:rPr lang="zh-CN" altLang="en-US" dirty="0"/>
              <a:t>理解掌握指令寻址方式</a:t>
            </a:r>
            <a:endParaRPr lang="en-US" altLang="zh-CN" dirty="0"/>
          </a:p>
          <a:p>
            <a:pPr lvl="1" eaLnBrk="1" hangingPunct="1">
              <a:lnSpc>
                <a:spcPct val="80000"/>
              </a:lnSpc>
            </a:pPr>
            <a:r>
              <a:rPr lang="zh-CN" altLang="en-US" dirty="0"/>
              <a:t>有顺序寻址和跳跃寻址两种</a:t>
            </a:r>
            <a:endParaRPr lang="en-US" altLang="zh-CN" dirty="0"/>
          </a:p>
          <a:p>
            <a:pPr lvl="1" eaLnBrk="1" hangingPunct="1">
              <a:lnSpc>
                <a:spcPct val="80000"/>
              </a:lnSpc>
            </a:pPr>
            <a:r>
              <a:rPr lang="zh-CN" altLang="en-US" dirty="0"/>
              <a:t>由指令计数器来跟踪</a:t>
            </a:r>
            <a:endParaRPr lang="en-US" altLang="zh-CN" dirty="0"/>
          </a:p>
          <a:p>
            <a:pPr lvl="1" eaLnBrk="1" hangingPunct="1">
              <a:lnSpc>
                <a:spcPct val="80000"/>
              </a:lnSpc>
            </a:pPr>
            <a:endParaRPr lang="en-US" altLang="zh-CN" dirty="0"/>
          </a:p>
          <a:p>
            <a:pPr eaLnBrk="1" hangingPunct="1">
              <a:lnSpc>
                <a:spcPct val="80000"/>
              </a:lnSpc>
            </a:pPr>
            <a:r>
              <a:rPr lang="zh-CN" altLang="en-US" dirty="0"/>
              <a:t>理解掌握数据寻址方式</a:t>
            </a:r>
            <a:endParaRPr lang="en-US" altLang="zh-CN" dirty="0"/>
          </a:p>
          <a:p>
            <a:pPr lvl="1" eaLnBrk="1" hangingPunct="1">
              <a:lnSpc>
                <a:spcPct val="80000"/>
              </a:lnSpc>
            </a:pPr>
            <a:r>
              <a:rPr lang="zh-CN" altLang="en-US" dirty="0"/>
              <a:t>操作数可放在专用寄存器、通用寄存器、内存和指令中</a:t>
            </a:r>
            <a:endParaRPr lang="en-US" altLang="zh-CN" dirty="0"/>
          </a:p>
          <a:p>
            <a:pPr lvl="1" eaLnBrk="1" hangingPunct="1">
              <a:lnSpc>
                <a:spcPct val="80000"/>
              </a:lnSpc>
            </a:pPr>
            <a:r>
              <a:rPr lang="zh-CN" altLang="en-US" dirty="0"/>
              <a:t>数据寻址方式有隐含寻址、立即寻址、直接寻址、间接寻址、寄存器寻址、寄存器间接寻址、相对寻址、基值寻址、变址寻址、块寻址、段寻址等多种</a:t>
            </a:r>
            <a:endParaRPr lang="en-US" altLang="zh-CN" dirty="0"/>
          </a:p>
          <a:p>
            <a:pPr lvl="1" eaLnBrk="1" hangingPunct="1">
              <a:lnSpc>
                <a:spcPct val="80000"/>
              </a:lnSpc>
            </a:pPr>
            <a:r>
              <a:rPr lang="zh-CN" altLang="en-US" dirty="0"/>
              <a:t>按操作数的物理位置不同，有</a:t>
            </a:r>
            <a:r>
              <a:rPr lang="en-US" altLang="zh-CN" dirty="0"/>
              <a:t>RR</a:t>
            </a:r>
            <a:r>
              <a:rPr lang="zh-CN" altLang="en-US" dirty="0"/>
              <a:t>型和</a:t>
            </a:r>
            <a:r>
              <a:rPr lang="en-US" altLang="zh-CN" dirty="0"/>
              <a:t>RS</a:t>
            </a:r>
            <a:r>
              <a:rPr lang="zh-CN" altLang="en-US" dirty="0"/>
              <a:t>型。前者比后者执行的速度快。</a:t>
            </a:r>
            <a:endParaRPr lang="zh-CN" altLang="en-US" dirty="0"/>
          </a:p>
        </p:txBody>
      </p:sp>
      <p:sp>
        <p:nvSpPr>
          <p:cNvPr id="79877"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80899"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sp>
        <p:nvSpPr>
          <p:cNvPr id="80900" name="Rectangle 3"/>
          <p:cNvSpPr>
            <a:spLocks noGrp="1"/>
          </p:cNvSpPr>
          <p:nvPr>
            <p:ph idx="1"/>
          </p:nvPr>
        </p:nvSpPr>
        <p:spPr>
          <a:ln/>
        </p:spPr>
        <p:txBody>
          <a:bodyPr vert="horz" wrap="square" lIns="91440" tIns="45720" rIns="91440" bIns="45720" anchor="t"/>
          <a:p>
            <a:pPr eaLnBrk="1" hangingPunct="1">
              <a:lnSpc>
                <a:spcPct val="80000"/>
              </a:lnSpc>
            </a:pPr>
            <a:r>
              <a:rPr lang="zh-CN" altLang="en-US" sz="2900" dirty="0"/>
              <a:t>了解</a:t>
            </a:r>
            <a:r>
              <a:rPr lang="en-US" altLang="zh-CN" sz="2900" dirty="0"/>
              <a:t>CISC</a:t>
            </a:r>
            <a:r>
              <a:rPr lang="zh-CN" altLang="en-US" sz="2900" dirty="0"/>
              <a:t>和</a:t>
            </a:r>
            <a:r>
              <a:rPr lang="en-US" altLang="zh-CN" sz="2900" dirty="0"/>
              <a:t>RISC</a:t>
            </a:r>
            <a:r>
              <a:rPr lang="zh-CN" altLang="en-US" sz="2900" dirty="0"/>
              <a:t>指令系统的异同</a:t>
            </a:r>
            <a:endParaRPr lang="en-US" altLang="zh-CN" sz="2900" dirty="0"/>
          </a:p>
          <a:p>
            <a:pPr eaLnBrk="1" hangingPunct="1">
              <a:lnSpc>
                <a:spcPct val="80000"/>
              </a:lnSpc>
            </a:pPr>
            <a:endParaRPr lang="en-US" altLang="zh-CN" sz="2900" dirty="0"/>
          </a:p>
          <a:p>
            <a:pPr eaLnBrk="1" hangingPunct="1">
              <a:lnSpc>
                <a:spcPct val="80000"/>
              </a:lnSpc>
            </a:pPr>
            <a:r>
              <a:rPr lang="zh-CN" altLang="en-US" sz="2900" dirty="0"/>
              <a:t>理解掌握</a:t>
            </a:r>
            <a:r>
              <a:rPr lang="en-US" altLang="zh-CN" sz="2900" dirty="0"/>
              <a:t>RISC</a:t>
            </a:r>
            <a:r>
              <a:rPr lang="zh-CN" altLang="en-US" sz="2900" dirty="0"/>
              <a:t>的特点</a:t>
            </a:r>
            <a:endParaRPr lang="en-US" altLang="zh-CN" sz="2900" dirty="0"/>
          </a:p>
          <a:p>
            <a:pPr lvl="1" eaLnBrk="1" hangingPunct="1">
              <a:lnSpc>
                <a:spcPct val="80000"/>
              </a:lnSpc>
            </a:pPr>
            <a:r>
              <a:rPr lang="en-US" altLang="zh-CN" sz="2500" dirty="0"/>
              <a:t>RISC</a:t>
            </a:r>
            <a:r>
              <a:rPr lang="zh-CN" altLang="en-US" sz="2500" dirty="0"/>
              <a:t>指令系统是目前计算机发展的主流，也是</a:t>
            </a:r>
            <a:r>
              <a:rPr lang="en-US" altLang="zh-CN" sz="2500" dirty="0"/>
              <a:t>CISC</a:t>
            </a:r>
            <a:r>
              <a:rPr lang="zh-CN" altLang="en-US" sz="2500" dirty="0"/>
              <a:t>指令系统的改进</a:t>
            </a:r>
            <a:endParaRPr lang="en-US" altLang="zh-CN" sz="2500" dirty="0"/>
          </a:p>
          <a:p>
            <a:pPr lvl="1" eaLnBrk="1" hangingPunct="1">
              <a:lnSpc>
                <a:spcPct val="80000"/>
              </a:lnSpc>
            </a:pPr>
            <a:r>
              <a:rPr lang="zh-CN" altLang="en-US" sz="2500" dirty="0"/>
              <a:t>它的最大特点是：</a:t>
            </a:r>
            <a:endParaRPr lang="en-US" altLang="zh-CN" sz="2500" dirty="0"/>
          </a:p>
          <a:p>
            <a:pPr lvl="1" eaLnBrk="1" hangingPunct="1">
              <a:lnSpc>
                <a:spcPct val="80000"/>
              </a:lnSpc>
              <a:buNone/>
            </a:pPr>
            <a:r>
              <a:rPr lang="en-US" altLang="zh-CN" sz="2500" dirty="0"/>
              <a:t>	</a:t>
            </a:r>
            <a:r>
              <a:rPr lang="zh-CN" altLang="en-US" sz="2500" dirty="0"/>
              <a:t>①指令条数少；</a:t>
            </a:r>
            <a:endParaRPr lang="en-US" altLang="zh-CN" sz="2500" dirty="0"/>
          </a:p>
          <a:p>
            <a:pPr lvl="1" eaLnBrk="1" hangingPunct="1">
              <a:lnSpc>
                <a:spcPct val="80000"/>
              </a:lnSpc>
              <a:buNone/>
            </a:pPr>
            <a:r>
              <a:rPr lang="en-US" altLang="zh-CN" sz="2500" dirty="0"/>
              <a:t>	</a:t>
            </a:r>
            <a:r>
              <a:rPr lang="zh-CN" altLang="en-US" sz="2500" dirty="0"/>
              <a:t>②指令长度固定，指令格式和寻址方式种类少；</a:t>
            </a:r>
            <a:endParaRPr lang="en-US" altLang="zh-CN" sz="2500" dirty="0"/>
          </a:p>
          <a:p>
            <a:pPr lvl="1" eaLnBrk="1" hangingPunct="1">
              <a:lnSpc>
                <a:spcPct val="80000"/>
              </a:lnSpc>
              <a:buNone/>
            </a:pPr>
            <a:r>
              <a:rPr lang="en-US" altLang="zh-CN" sz="2500" dirty="0"/>
              <a:t>	</a:t>
            </a:r>
            <a:r>
              <a:rPr lang="zh-CN" altLang="en-US" sz="2500" dirty="0"/>
              <a:t>③只有取数</a:t>
            </a:r>
            <a:r>
              <a:rPr lang="en-US" altLang="zh-CN" sz="2500" dirty="0"/>
              <a:t>/</a:t>
            </a:r>
            <a:r>
              <a:rPr lang="zh-CN" altLang="en-US" sz="2500" dirty="0"/>
              <a:t>存数指令访问存储器，其余指令的操作均在寄存器之间进行</a:t>
            </a:r>
            <a:endParaRPr lang="en-US" altLang="zh-CN" sz="2500" dirty="0"/>
          </a:p>
          <a:p>
            <a:pPr lvl="1" eaLnBrk="1" hangingPunct="1">
              <a:lnSpc>
                <a:spcPct val="80000"/>
              </a:lnSpc>
              <a:buNone/>
            </a:pPr>
            <a:endParaRPr lang="zh-CN" altLang="en-US" sz="2500" dirty="0"/>
          </a:p>
          <a:p>
            <a:pPr eaLnBrk="1" hangingPunct="1">
              <a:lnSpc>
                <a:spcPct val="80000"/>
              </a:lnSpc>
            </a:pPr>
            <a:r>
              <a:rPr lang="zh-CN" altLang="en-US" sz="2900" dirty="0"/>
              <a:t>了解典型指令</a:t>
            </a:r>
            <a:endParaRPr lang="en-US" altLang="zh-CN" sz="2900" dirty="0"/>
          </a:p>
        </p:txBody>
      </p:sp>
      <p:sp>
        <p:nvSpPr>
          <p:cNvPr id="80901"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a:ln/>
        </p:spPr>
        <p:txBody>
          <a:bodyPr vert="horz" wrap="square" lIns="91440" tIns="45720" rIns="91440" bIns="45720" anchor="b"/>
          <a:p>
            <a:r>
              <a:rPr lang="zh-CN" altLang="en-US" dirty="0"/>
              <a:t>本 章 小 结</a:t>
            </a:r>
            <a:endParaRPr lang="zh-CN" altLang="en-US" dirty="0"/>
          </a:p>
        </p:txBody>
      </p:sp>
      <p:sp>
        <p:nvSpPr>
          <p:cNvPr id="81923" name="内容占位符 2"/>
          <p:cNvSpPr>
            <a:spLocks noGrp="1"/>
          </p:cNvSpPr>
          <p:nvPr>
            <p:ph idx="1"/>
          </p:nvPr>
        </p:nvSpPr>
        <p:spPr>
          <a:ln/>
        </p:spPr>
        <p:txBody>
          <a:bodyPr vert="horz" wrap="square" lIns="91440" tIns="45720" rIns="91440" bIns="45720" anchor="t"/>
          <a:p>
            <a:r>
              <a:rPr lang="zh-CN" altLang="en-US" dirty="0"/>
              <a:t>理解掌握</a:t>
            </a:r>
            <a:r>
              <a:rPr lang="en-US" altLang="zh-CN" dirty="0"/>
              <a:t>C</a:t>
            </a:r>
            <a:r>
              <a:rPr lang="zh-CN" altLang="en-US" dirty="0"/>
              <a:t>语言功能、给定汇编语言助记符、机器指令格式之间的转换</a:t>
            </a:r>
            <a:endParaRPr lang="en-US" altLang="zh-CN" dirty="0"/>
          </a:p>
          <a:p>
            <a:pPr lvl="1"/>
            <a:r>
              <a:rPr lang="zh-CN" altLang="en-US" dirty="0"/>
              <a:t>给定</a:t>
            </a:r>
            <a:r>
              <a:rPr lang="en-US" altLang="zh-CN" dirty="0"/>
              <a:t>C</a:t>
            </a:r>
            <a:r>
              <a:rPr lang="zh-CN" altLang="en-US" dirty="0"/>
              <a:t>语言功能 转换为对应地指令汇编助记符</a:t>
            </a:r>
            <a:endParaRPr lang="en-US" altLang="zh-CN" dirty="0"/>
          </a:p>
          <a:p>
            <a:pPr lvl="1"/>
            <a:r>
              <a:rPr lang="zh-CN" altLang="en-US" dirty="0"/>
              <a:t>再将汇编助记符转换为符合给定指令格式的机器指令，即二进制指令</a:t>
            </a:r>
            <a:endParaRPr lang="zh-CN" altLang="en-US" dirty="0"/>
          </a:p>
        </p:txBody>
      </p:sp>
      <p:sp>
        <p:nvSpPr>
          <p:cNvPr id="8192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ln/>
        </p:spPr>
        <p:txBody>
          <a:bodyPr vert="horz" wrap="square" lIns="91440" tIns="45720" rIns="91440" bIns="45720" anchor="b"/>
          <a:p>
            <a:r>
              <a:rPr lang="zh-CN" altLang="en-US" dirty="0"/>
              <a:t>课后作业</a:t>
            </a:r>
            <a:endParaRPr lang="zh-CN" altLang="en-US" dirty="0"/>
          </a:p>
        </p:txBody>
      </p:sp>
      <p:sp>
        <p:nvSpPr>
          <p:cNvPr id="82947" name="内容占位符 2"/>
          <p:cNvSpPr>
            <a:spLocks noGrp="1"/>
          </p:cNvSpPr>
          <p:nvPr>
            <p:ph idx="1"/>
          </p:nvPr>
        </p:nvSpPr>
        <p:spPr>
          <a:ln/>
        </p:spPr>
        <p:txBody>
          <a:bodyPr vert="horz" wrap="square" lIns="91440" tIns="45720" rIns="91440" bIns="45720" anchor="t"/>
          <a:p>
            <a:pPr>
              <a:buNone/>
            </a:pPr>
            <a:r>
              <a:rPr lang="en-US" altLang="zh-CN" dirty="0"/>
              <a:t>P137-138</a:t>
            </a:r>
            <a:endParaRPr lang="en-US" altLang="zh-CN" dirty="0"/>
          </a:p>
          <a:p>
            <a:r>
              <a:rPr lang="en-US" altLang="zh-CN" dirty="0"/>
              <a:t>5</a:t>
            </a:r>
            <a:r>
              <a:rPr lang="zh-CN" altLang="en-US" dirty="0"/>
              <a:t>、</a:t>
            </a:r>
            <a:r>
              <a:rPr lang="en-US" altLang="zh-CN" dirty="0"/>
              <a:t>6</a:t>
            </a:r>
            <a:r>
              <a:rPr lang="zh-CN" altLang="en-US" dirty="0"/>
              <a:t>、</a:t>
            </a:r>
            <a:r>
              <a:rPr lang="en-US" altLang="zh-CN" dirty="0"/>
              <a:t>11</a:t>
            </a:r>
            <a:r>
              <a:rPr lang="zh-CN" altLang="en-US" dirty="0"/>
              <a:t>、</a:t>
            </a:r>
            <a:r>
              <a:rPr lang="en-US" altLang="zh-CN" dirty="0"/>
              <a:t>12</a:t>
            </a:r>
            <a:r>
              <a:rPr lang="zh-CN" altLang="en-US" dirty="0"/>
              <a:t>、</a:t>
            </a:r>
            <a:r>
              <a:rPr lang="en-US" altLang="zh-CN" dirty="0"/>
              <a:t>15</a:t>
            </a:r>
            <a:r>
              <a:rPr lang="zh-CN" altLang="en-US" dirty="0"/>
              <a:t>、</a:t>
            </a:r>
            <a:r>
              <a:rPr lang="en-US" altLang="zh-CN" dirty="0"/>
              <a:t>16</a:t>
            </a:r>
            <a:endParaRPr lang="zh-CN" altLang="en-US" dirty="0"/>
          </a:p>
        </p:txBody>
      </p:sp>
      <p:sp>
        <p:nvSpPr>
          <p:cNvPr id="8294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0243"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4.1  </a:t>
            </a:r>
            <a:r>
              <a:rPr lang="zh-CN" altLang="en-US" dirty="0"/>
              <a:t>指令系统的发展与性能要求</a:t>
            </a:r>
            <a:endParaRPr lang="zh-CN" altLang="en-US" dirty="0"/>
          </a:p>
        </p:txBody>
      </p:sp>
      <p:sp>
        <p:nvSpPr>
          <p:cNvPr id="10244" name="Rectangle 3"/>
          <p:cNvSpPr>
            <a:spLocks noGrp="1"/>
          </p:cNvSpPr>
          <p:nvPr>
            <p:ph idx="1"/>
          </p:nvPr>
        </p:nvSpPr>
        <p:spPr>
          <a:ln/>
        </p:spPr>
        <p:txBody>
          <a:bodyPr vert="horz" wrap="square" lIns="91440" tIns="45720" rIns="91440" bIns="45720" anchor="t"/>
          <a:p>
            <a:pPr eaLnBrk="1" hangingPunct="1">
              <a:buNone/>
            </a:pPr>
            <a:r>
              <a:rPr lang="en-US" altLang="zh-CN" dirty="0"/>
              <a:t>4.</a:t>
            </a:r>
            <a:r>
              <a:rPr lang="zh-CN" altLang="en-US" dirty="0"/>
              <a:t>为什么会出现</a:t>
            </a:r>
            <a:r>
              <a:rPr lang="en-US" altLang="zh-CN" dirty="0"/>
              <a:t>CISC</a:t>
            </a:r>
            <a:r>
              <a:rPr lang="zh-CN" altLang="en-US" dirty="0"/>
              <a:t>到</a:t>
            </a:r>
            <a:r>
              <a:rPr lang="en-US" altLang="zh-CN" dirty="0"/>
              <a:t>RISC</a:t>
            </a:r>
            <a:r>
              <a:rPr lang="zh-CN" altLang="en-US" dirty="0"/>
              <a:t>的转变</a:t>
            </a:r>
            <a:endParaRPr lang="zh-CN" altLang="en-US" dirty="0"/>
          </a:p>
          <a:p>
            <a:pPr lvl="1" eaLnBrk="1" hangingPunct="1"/>
            <a:r>
              <a:rPr lang="en-US" altLang="zh-CN" dirty="0"/>
              <a:t>2/8</a:t>
            </a:r>
            <a:r>
              <a:rPr lang="zh-CN" altLang="en-US" dirty="0"/>
              <a:t>规则</a:t>
            </a:r>
            <a:endParaRPr lang="zh-CN" altLang="en-US" dirty="0"/>
          </a:p>
          <a:p>
            <a:pPr lvl="1" eaLnBrk="1" hangingPunct="1"/>
            <a:r>
              <a:rPr lang="zh-CN" altLang="en-US" dirty="0"/>
              <a:t>控制器设计难度下降</a:t>
            </a:r>
            <a:endParaRPr lang="zh-CN" altLang="en-US" dirty="0"/>
          </a:p>
          <a:p>
            <a:pPr lvl="1" eaLnBrk="1" hangingPunct="1"/>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1267" name="Rectangle 2"/>
          <p:cNvSpPr>
            <a:spLocks noGrp="1"/>
          </p:cNvSpPr>
          <p:nvPr>
            <p:ph type="title"/>
          </p:nvPr>
        </p:nvSpPr>
        <p:spPr>
          <a:xfrm>
            <a:off x="457200" y="122238"/>
            <a:ext cx="7543800" cy="785812"/>
          </a:xfrm>
          <a:ln/>
        </p:spPr>
        <p:txBody>
          <a:bodyPr vert="horz" wrap="square" lIns="91440" tIns="45720" rIns="91440" bIns="45720" anchor="b"/>
          <a:p>
            <a:pPr eaLnBrk="1" hangingPunct="1"/>
            <a:r>
              <a:rPr lang="en-US" altLang="zh-CN" dirty="0">
                <a:cs typeface="Times New Roman" panose="02020603050405020304" pitchFamily="18" charset="0"/>
              </a:rPr>
              <a:t>4.1  </a:t>
            </a:r>
            <a:r>
              <a:rPr lang="zh-CN" altLang="en-US" dirty="0"/>
              <a:t>指令系统的发展与性能要求</a:t>
            </a:r>
            <a:endParaRPr lang="zh-CN" altLang="en-US" dirty="0"/>
          </a:p>
        </p:txBody>
      </p:sp>
      <p:sp>
        <p:nvSpPr>
          <p:cNvPr id="11268" name="Rectangle 3"/>
          <p:cNvSpPr>
            <a:spLocks noGrp="1"/>
          </p:cNvSpPr>
          <p:nvPr>
            <p:ph idx="1"/>
          </p:nvPr>
        </p:nvSpPr>
        <p:spPr>
          <a:xfrm>
            <a:off x="457200" y="1052513"/>
            <a:ext cx="8229600" cy="5078412"/>
          </a:xfrm>
          <a:ln/>
        </p:spPr>
        <p:txBody>
          <a:bodyPr vert="horz" wrap="square" lIns="91440" tIns="45720" rIns="91440" bIns="45720" anchor="t"/>
          <a:p>
            <a:pPr eaLnBrk="1" hangingPunct="1">
              <a:lnSpc>
                <a:spcPct val="80000"/>
              </a:lnSpc>
              <a:buNone/>
            </a:pPr>
            <a:r>
              <a:rPr lang="en-US" altLang="zh-CN" sz="2800" dirty="0"/>
              <a:t>5. </a:t>
            </a:r>
            <a:r>
              <a:rPr lang="zh-CN" altLang="en-US" sz="2800" dirty="0"/>
              <a:t>对指令系统的要求</a:t>
            </a:r>
            <a:endParaRPr lang="zh-CN" altLang="en-US" sz="2800" dirty="0"/>
          </a:p>
          <a:p>
            <a:pPr eaLnBrk="1" hangingPunct="1">
              <a:lnSpc>
                <a:spcPct val="80000"/>
              </a:lnSpc>
            </a:pPr>
            <a:r>
              <a:rPr lang="zh-CN" altLang="en-US" sz="2400" b="1" dirty="0"/>
              <a:t>完备性：</a:t>
            </a:r>
            <a:r>
              <a:rPr lang="zh-CN" altLang="en-US" sz="2400" dirty="0"/>
              <a:t>指用汇编语言编写各种程序时，指令系统直接提供的指令足够使用，而不必用软件来实现。</a:t>
            </a:r>
            <a:endParaRPr lang="en-US" altLang="zh-CN" sz="2400" dirty="0"/>
          </a:p>
          <a:p>
            <a:pPr lvl="1" eaLnBrk="1" hangingPunct="1"/>
            <a:r>
              <a:rPr lang="zh-CN" altLang="en-US" sz="2000" dirty="0"/>
              <a:t>要求指令系统丰富、</a:t>
            </a:r>
            <a:r>
              <a:rPr lang="zh-CN" altLang="en-US" sz="2000" b="1" dirty="0">
                <a:solidFill>
                  <a:srgbClr val="0000FF"/>
                </a:solidFill>
              </a:rPr>
              <a:t>功能齐全</a:t>
            </a:r>
            <a:r>
              <a:rPr lang="zh-CN" altLang="en-US" sz="2000" dirty="0"/>
              <a:t>、使用方便</a:t>
            </a:r>
            <a:endParaRPr lang="en-US" altLang="zh-CN" sz="2000" dirty="0"/>
          </a:p>
          <a:p>
            <a:pPr lvl="1" eaLnBrk="1" hangingPunct="1"/>
            <a:r>
              <a:rPr lang="zh-CN" altLang="en-US" sz="2000" dirty="0"/>
              <a:t>一台计算机中最基本、必不可少的指令是不多的</a:t>
            </a:r>
            <a:endParaRPr lang="en-US" altLang="zh-CN" sz="2000" dirty="0"/>
          </a:p>
          <a:p>
            <a:pPr lvl="1" eaLnBrk="1" hangingPunct="1"/>
            <a:r>
              <a:rPr lang="zh-CN" altLang="en-US" sz="2000" dirty="0"/>
              <a:t>许多指令可用最基本的指令编程来实现</a:t>
            </a:r>
            <a:endParaRPr lang="en-US" altLang="zh-CN" sz="2000" dirty="0"/>
          </a:p>
          <a:p>
            <a:pPr lvl="1" eaLnBrk="1" hangingPunct="1"/>
            <a:r>
              <a:rPr lang="zh-CN" altLang="en-US" sz="2000" dirty="0"/>
              <a:t>例如，乘除运算指令、浮点运算指令可直接用硬件来实现，也可用基本指令编写的程序来实现</a:t>
            </a:r>
            <a:endParaRPr lang="en-US" altLang="zh-CN" sz="2000" dirty="0"/>
          </a:p>
          <a:p>
            <a:pPr lvl="1" eaLnBrk="1" hangingPunct="1"/>
            <a:r>
              <a:rPr lang="zh-CN" altLang="en-US" sz="2000" dirty="0"/>
              <a:t>采用硬件指令的目的是提高程序执行速度，便于用户编写程序</a:t>
            </a:r>
            <a:endParaRPr lang="zh-CN" altLang="en-US" sz="2000" dirty="0"/>
          </a:p>
          <a:p>
            <a:pPr eaLnBrk="1" hangingPunct="1">
              <a:lnSpc>
                <a:spcPct val="80000"/>
              </a:lnSpc>
              <a:spcBef>
                <a:spcPts val="1800"/>
              </a:spcBef>
            </a:pPr>
            <a:r>
              <a:rPr lang="zh-CN" altLang="en-US" sz="2400" b="1" dirty="0"/>
              <a:t>有效性：</a:t>
            </a:r>
            <a:r>
              <a:rPr lang="zh-CN" altLang="en-US" sz="2400" dirty="0"/>
              <a:t>指利用该指令系统所编写的程序能够高效率地运行。</a:t>
            </a:r>
            <a:endParaRPr lang="en-US" altLang="zh-CN" sz="2400" dirty="0"/>
          </a:p>
          <a:p>
            <a:pPr lvl="1" eaLnBrk="1" hangingPunct="1">
              <a:spcBef>
                <a:spcPts val="600"/>
              </a:spcBef>
            </a:pPr>
            <a:r>
              <a:rPr lang="zh-CN" altLang="en-US" sz="2000" dirty="0"/>
              <a:t>主要表现在程序占据</a:t>
            </a:r>
            <a:r>
              <a:rPr lang="zh-CN" altLang="en-US" sz="2000" b="1" dirty="0">
                <a:solidFill>
                  <a:srgbClr val="0000FF"/>
                </a:solidFill>
              </a:rPr>
              <a:t>存储空间小、执行速度快</a:t>
            </a:r>
            <a:endParaRPr lang="en-US" altLang="zh-CN" sz="2000" b="1" dirty="0">
              <a:solidFill>
                <a:srgbClr val="0000FF"/>
              </a:solidFill>
            </a:endParaRPr>
          </a:p>
          <a:p>
            <a:pPr lvl="1" eaLnBrk="1" hangingPunct="1">
              <a:spcBef>
                <a:spcPts val="600"/>
              </a:spcBef>
            </a:pPr>
            <a:r>
              <a:rPr lang="zh-CN" altLang="en-US" sz="2000" dirty="0"/>
              <a:t>一般来说，一个功能更强、更完善的指令系统，必定有更好的有效性</a:t>
            </a:r>
            <a:endParaRPr lang="zh-CN" altLang="en-US" sz="2000"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9188</Words>
  <Application>WPS 演示</Application>
  <PresentationFormat/>
  <Paragraphs>1112</Paragraphs>
  <Slides>79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79</vt:i4>
      </vt:variant>
    </vt:vector>
  </HeadingPairs>
  <TitlesOfParts>
    <vt:vector size="88" baseType="lpstr">
      <vt:lpstr>Arial</vt:lpstr>
      <vt:lpstr>宋体</vt:lpstr>
      <vt:lpstr>Wingdings</vt:lpstr>
      <vt:lpstr>Times New Roman</vt:lpstr>
      <vt:lpstr>隶书</vt:lpstr>
      <vt:lpstr>Arial Black</vt:lpstr>
      <vt:lpstr>微软雅黑</vt:lpstr>
      <vt:lpstr>Arial Unicode MS</vt:lpstr>
      <vt:lpstr>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指令系统</dc:title>
  <dc:creator>杨旭东</dc:creator>
  <cp:lastModifiedBy>ww</cp:lastModifiedBy>
  <cp:revision>230</cp:revision>
  <dcterms:created xsi:type="dcterms:W3CDTF">2008-05-19T20:46:08Z</dcterms:created>
  <dcterms:modified xsi:type="dcterms:W3CDTF">2021-04-12T13:57:37Z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