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sldIdLst>
    <p:sldId id="341" r:id="rId3"/>
    <p:sldId id="257" r:id="rId4"/>
    <p:sldId id="258" r:id="rId5"/>
    <p:sldId id="279" r:id="rId6"/>
    <p:sldId id="259" r:id="rId7"/>
    <p:sldId id="291" r:id="rId8"/>
    <p:sldId id="343" r:id="rId9"/>
    <p:sldId id="344" r:id="rId10"/>
    <p:sldId id="345" r:id="rId11"/>
    <p:sldId id="260" r:id="rId12"/>
    <p:sldId id="346" r:id="rId13"/>
    <p:sldId id="347" r:id="rId14"/>
    <p:sldId id="261" r:id="rId15"/>
    <p:sldId id="294" r:id="rId16"/>
    <p:sldId id="296" r:id="rId17"/>
    <p:sldId id="357" r:id="rId18"/>
    <p:sldId id="262" r:id="rId19"/>
    <p:sldId id="337" r:id="rId20"/>
    <p:sldId id="297" r:id="rId21"/>
    <p:sldId id="280" r:id="rId22"/>
    <p:sldId id="298" r:id="rId23"/>
    <p:sldId id="299" r:id="rId24"/>
    <p:sldId id="300" r:id="rId25"/>
    <p:sldId id="282" r:id="rId26"/>
    <p:sldId id="301" r:id="rId27"/>
    <p:sldId id="283" r:id="rId28"/>
    <p:sldId id="265" r:id="rId29"/>
    <p:sldId id="348" r:id="rId30"/>
    <p:sldId id="349" r:id="rId31"/>
    <p:sldId id="266" r:id="rId32"/>
    <p:sldId id="295" r:id="rId33"/>
    <p:sldId id="302" r:id="rId34"/>
    <p:sldId id="350" r:id="rId35"/>
    <p:sldId id="267" r:id="rId36"/>
    <p:sldId id="303" r:id="rId37"/>
    <p:sldId id="304" r:id="rId38"/>
    <p:sldId id="351" r:id="rId39"/>
    <p:sldId id="284" r:id="rId40"/>
    <p:sldId id="358" r:id="rId41"/>
    <p:sldId id="269" r:id="rId42"/>
    <p:sldId id="423" r:id="rId43"/>
    <p:sldId id="352" r:id="rId44"/>
    <p:sldId id="355" r:id="rId45"/>
    <p:sldId id="353" r:id="rId46"/>
    <p:sldId id="356" r:id="rId47"/>
    <p:sldId id="339" r:id="rId48"/>
    <p:sldId id="354" r:id="rId49"/>
    <p:sldId id="306" r:id="rId50"/>
    <p:sldId id="340" r:id="rId51"/>
    <p:sldId id="287" r:id="rId52"/>
    <p:sldId id="307" r:id="rId53"/>
    <p:sldId id="308" r:id="rId54"/>
    <p:sldId id="271" r:id="rId55"/>
    <p:sldId id="309" r:id="rId56"/>
    <p:sldId id="310" r:id="rId57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20" r:id="rId66"/>
    <p:sldId id="318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42" r:id="rId76"/>
    <p:sldId id="329" r:id="rId77"/>
    <p:sldId id="319" r:id="rId78"/>
    <p:sldId id="330" r:id="rId79"/>
    <p:sldId id="331" r:id="rId80"/>
    <p:sldId id="332" r:id="rId81"/>
    <p:sldId id="334" r:id="rId82"/>
    <p:sldId id="333" r:id="rId83"/>
    <p:sldId id="335" r:id="rId84"/>
    <p:sldId id="336" r:id="rId8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-151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8" Type="http://schemas.openxmlformats.org/officeDocument/2006/relationships/tableStyles" Target="tableStyles.xml"/><Relationship Id="rId87" Type="http://schemas.openxmlformats.org/officeDocument/2006/relationships/viewProps" Target="viewProps.xml"/><Relationship Id="rId86" Type="http://schemas.openxmlformats.org/officeDocument/2006/relationships/presProps" Target="presProps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020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3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74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  <p:grpSp>
        <p:nvGrpSpPr>
          <p:cNvPr id="1032" name="Group 8"/>
          <p:cNvGrpSpPr/>
          <p:nvPr/>
        </p:nvGrpSpPr>
        <p:grpSpPr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40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hyperlink" Target="6.1.sw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hyperlink" Target="6.3.swf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hyperlink" Target="6.4.swf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hyperlink" Target="6.5.swf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hyperlink" Target="3-7.swf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hyperlink" Target="6.8.swf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hyperlink" Target="6.4.sw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hyperlink" Target="6.11.swf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hyperlink" Target="6.12.swf" TargetMode="Externa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hyperlink" Target="6.13.swf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6.15.swf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hyperlink" Target="6.16.swf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hyperlink" Target="6.17.swf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hyperlink" Target="6.19.swf" TargetMode="Externa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日期占位符 4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000" dirty="0"/>
            </a:fld>
            <a:endParaRPr lang="zh-CN" altLang="en-US" sz="1000" dirty="0"/>
          </a:p>
        </p:txBody>
      </p:sp>
      <p:sp>
        <p:nvSpPr>
          <p:cNvPr id="3075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计算机整机模型</a:t>
            </a:r>
            <a:endParaRPr lang="zh-CN" altLang="en-US" dirty="0"/>
          </a:p>
        </p:txBody>
      </p:sp>
      <p:sp>
        <p:nvSpPr>
          <p:cNvPr id="3077" name="Rectangle 3"/>
          <p:cNvSpPr>
            <a:spLocks noGrp="1"/>
          </p:cNvSpPr>
          <p:nvPr>
            <p:ph type="body" sz="half" idx="1"/>
          </p:nvPr>
        </p:nvSpPr>
        <p:spPr>
          <a:xfrm>
            <a:off x="684213" y="1557338"/>
            <a:ext cx="4038600" cy="4411662"/>
          </a:xfrm>
        </p:spPr>
        <p:txBody>
          <a:bodyPr vert="horz" wrap="square" lIns="91440" tIns="45720" rIns="91440" bIns="45720" anchor="t"/>
          <a:p>
            <a:pPr marL="571500" indent="-57150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/>
              <a:t>冯</a:t>
            </a:r>
            <a:r>
              <a:rPr lang="en-US" altLang="zh-CN" sz="2600" dirty="0"/>
              <a:t>·</a:t>
            </a:r>
            <a:r>
              <a:rPr lang="zh-CN" altLang="en-US" sz="2600" dirty="0"/>
              <a:t>诺依曼型计算机</a:t>
            </a:r>
            <a:endParaRPr lang="zh-CN" altLang="en-US" sz="2600" dirty="0"/>
          </a:p>
        </p:txBody>
      </p:sp>
      <p:sp>
        <p:nvSpPr>
          <p:cNvPr id="3078" name="AutoShape 4"/>
          <p:cNvSpPr>
            <a:spLocks noChangeAspect="1" noTextEdit="1"/>
          </p:cNvSpPr>
          <p:nvPr/>
        </p:nvSpPr>
        <p:spPr>
          <a:xfrm>
            <a:off x="1835150" y="2420938"/>
            <a:ext cx="6049963" cy="39497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9" name="Rectangle 5"/>
          <p:cNvSpPr/>
          <p:nvPr/>
        </p:nvSpPr>
        <p:spPr>
          <a:xfrm>
            <a:off x="3262313" y="6034088"/>
            <a:ext cx="1587" cy="2746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3080" name="Rectangle 6"/>
          <p:cNvSpPr/>
          <p:nvPr/>
        </p:nvSpPr>
        <p:spPr>
          <a:xfrm>
            <a:off x="3548063" y="6018213"/>
            <a:ext cx="1587" cy="2746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3081" name="Rectangle 7"/>
          <p:cNvSpPr/>
          <p:nvPr/>
        </p:nvSpPr>
        <p:spPr>
          <a:xfrm>
            <a:off x="3984625" y="6034088"/>
            <a:ext cx="1588" cy="2746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endParaRPr lang="zh-CN" altLang="zh-CN" dirty="0">
              <a:latin typeface="Arial" panose="020B0604020202020204" pitchFamily="34" charset="0"/>
            </a:endParaRPr>
          </a:p>
        </p:txBody>
      </p:sp>
      <p:grpSp>
        <p:nvGrpSpPr>
          <p:cNvPr id="3082" name="Group 8"/>
          <p:cNvGrpSpPr/>
          <p:nvPr/>
        </p:nvGrpSpPr>
        <p:grpSpPr>
          <a:xfrm>
            <a:off x="3968750" y="2606675"/>
            <a:ext cx="1260475" cy="520700"/>
            <a:chOff x="2427" y="1493"/>
            <a:chExt cx="709" cy="293"/>
          </a:xfrm>
        </p:grpSpPr>
        <p:sp>
          <p:nvSpPr>
            <p:cNvPr id="3159" name="Freeform 9"/>
            <p:cNvSpPr/>
            <p:nvPr/>
          </p:nvSpPr>
          <p:spPr>
            <a:xfrm>
              <a:off x="3107" y="1493"/>
              <a:ext cx="29" cy="293"/>
            </a:xfrm>
            <a:custGeom>
              <a:avLst/>
              <a:gdLst>
                <a:gd name="txL" fmla="*/ 0 w 29"/>
                <a:gd name="txT" fmla="*/ 0 h 293"/>
                <a:gd name="txR" fmla="*/ 29 w 29"/>
                <a:gd name="txB" fmla="*/ 293 h 293"/>
              </a:gdLst>
              <a:ahLst/>
              <a:cxnLst>
                <a:cxn ang="0">
                  <a:pos x="0" y="293"/>
                </a:cxn>
                <a:cxn ang="0">
                  <a:pos x="0" y="28"/>
                </a:cxn>
                <a:cxn ang="0">
                  <a:pos x="29" y="0"/>
                </a:cxn>
                <a:cxn ang="0">
                  <a:pos x="29" y="265"/>
                </a:cxn>
                <a:cxn ang="0">
                  <a:pos x="0" y="293"/>
                </a:cxn>
              </a:cxnLst>
              <a:rect l="txL" t="txT" r="txR" b="txB"/>
              <a:pathLst>
                <a:path w="29" h="293">
                  <a:moveTo>
                    <a:pt x="0" y="293"/>
                  </a:moveTo>
                  <a:lnTo>
                    <a:pt x="0" y="28"/>
                  </a:lnTo>
                  <a:lnTo>
                    <a:pt x="29" y="0"/>
                  </a:lnTo>
                  <a:lnTo>
                    <a:pt x="29" y="265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E0B386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60" name="Freeform 10"/>
            <p:cNvSpPr/>
            <p:nvPr/>
          </p:nvSpPr>
          <p:spPr>
            <a:xfrm>
              <a:off x="2427" y="1493"/>
              <a:ext cx="709" cy="28"/>
            </a:xfrm>
            <a:custGeom>
              <a:avLst/>
              <a:gdLst>
                <a:gd name="txL" fmla="*/ 0 w 709"/>
                <a:gd name="txT" fmla="*/ 0 h 28"/>
                <a:gd name="txR" fmla="*/ 709 w 709"/>
                <a:gd name="txB" fmla="*/ 28 h 28"/>
              </a:gdLst>
              <a:ahLst/>
              <a:cxnLst>
                <a:cxn ang="0">
                  <a:pos x="680" y="28"/>
                </a:cxn>
                <a:cxn ang="0">
                  <a:pos x="0" y="28"/>
                </a:cxn>
                <a:cxn ang="0">
                  <a:pos x="28" y="0"/>
                </a:cxn>
                <a:cxn ang="0">
                  <a:pos x="709" y="0"/>
                </a:cxn>
                <a:cxn ang="0">
                  <a:pos x="680" y="28"/>
                </a:cxn>
              </a:cxnLst>
              <a:rect l="txL" t="txT" r="txR" b="txB"/>
              <a:pathLst>
                <a:path w="709" h="28">
                  <a:moveTo>
                    <a:pt x="680" y="28"/>
                  </a:moveTo>
                  <a:lnTo>
                    <a:pt x="0" y="28"/>
                  </a:lnTo>
                  <a:lnTo>
                    <a:pt x="28" y="0"/>
                  </a:lnTo>
                  <a:lnTo>
                    <a:pt x="709" y="0"/>
                  </a:lnTo>
                  <a:lnTo>
                    <a:pt x="680" y="28"/>
                  </a:lnTo>
                  <a:close/>
                </a:path>
              </a:pathLst>
            </a:custGeom>
            <a:solidFill>
              <a:srgbClr val="97795B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61" name="Rectangle 11"/>
            <p:cNvSpPr/>
            <p:nvPr/>
          </p:nvSpPr>
          <p:spPr>
            <a:xfrm>
              <a:off x="2427" y="1521"/>
              <a:ext cx="680" cy="265"/>
            </a:xfrm>
            <a:prstGeom prst="rect">
              <a:avLst/>
            </a:prstGeom>
            <a:solidFill>
              <a:srgbClr val="C39C75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083" name="Rectangle 12"/>
          <p:cNvSpPr/>
          <p:nvPr/>
        </p:nvSpPr>
        <p:spPr>
          <a:xfrm>
            <a:off x="4221163" y="2722563"/>
            <a:ext cx="646112" cy="2587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lang="zh-CN" altLang="en-US" sz="1700" dirty="0">
                <a:solidFill>
                  <a:srgbClr val="000000"/>
                </a:solidFill>
                <a:latin typeface="宋体" panose="02010600030101010101" pitchFamily="2" charset="-122"/>
              </a:rPr>
              <a:t>存储器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3084" name="Group 13"/>
          <p:cNvGrpSpPr/>
          <p:nvPr/>
        </p:nvGrpSpPr>
        <p:grpSpPr>
          <a:xfrm>
            <a:off x="5849938" y="2722563"/>
            <a:ext cx="857250" cy="1917700"/>
            <a:chOff x="3485" y="1559"/>
            <a:chExt cx="482" cy="1078"/>
          </a:xfrm>
        </p:grpSpPr>
        <p:sp>
          <p:nvSpPr>
            <p:cNvPr id="3156" name="Freeform 14"/>
            <p:cNvSpPr/>
            <p:nvPr/>
          </p:nvSpPr>
          <p:spPr>
            <a:xfrm>
              <a:off x="3939" y="1559"/>
              <a:ext cx="28" cy="1078"/>
            </a:xfrm>
            <a:custGeom>
              <a:avLst/>
              <a:gdLst>
                <a:gd name="txL" fmla="*/ 0 w 28"/>
                <a:gd name="txT" fmla="*/ 0 h 1078"/>
                <a:gd name="txR" fmla="*/ 28 w 28"/>
                <a:gd name="txB" fmla="*/ 1078 h 1078"/>
              </a:gdLst>
              <a:ahLst/>
              <a:cxnLst>
                <a:cxn ang="0">
                  <a:pos x="0" y="1078"/>
                </a:cxn>
                <a:cxn ang="0">
                  <a:pos x="0" y="28"/>
                </a:cxn>
                <a:cxn ang="0">
                  <a:pos x="28" y="0"/>
                </a:cxn>
                <a:cxn ang="0">
                  <a:pos x="28" y="1049"/>
                </a:cxn>
                <a:cxn ang="0">
                  <a:pos x="0" y="1078"/>
                </a:cxn>
              </a:cxnLst>
              <a:rect l="txL" t="txT" r="txR" b="txB"/>
              <a:pathLst>
                <a:path w="28" h="1078">
                  <a:moveTo>
                    <a:pt x="0" y="1078"/>
                  </a:moveTo>
                  <a:lnTo>
                    <a:pt x="0" y="28"/>
                  </a:lnTo>
                  <a:lnTo>
                    <a:pt x="28" y="0"/>
                  </a:lnTo>
                  <a:lnTo>
                    <a:pt x="28" y="1049"/>
                  </a:lnTo>
                  <a:lnTo>
                    <a:pt x="0" y="1078"/>
                  </a:lnTo>
                  <a:close/>
                </a:path>
              </a:pathLst>
            </a:custGeom>
            <a:solidFill>
              <a:srgbClr val="E0E086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57" name="Freeform 15"/>
            <p:cNvSpPr/>
            <p:nvPr/>
          </p:nvSpPr>
          <p:spPr>
            <a:xfrm>
              <a:off x="3485" y="1559"/>
              <a:ext cx="482" cy="28"/>
            </a:xfrm>
            <a:custGeom>
              <a:avLst/>
              <a:gdLst>
                <a:gd name="txL" fmla="*/ 0 w 482"/>
                <a:gd name="txT" fmla="*/ 0 h 28"/>
                <a:gd name="txR" fmla="*/ 482 w 482"/>
                <a:gd name="txB" fmla="*/ 28 h 28"/>
              </a:gdLst>
              <a:ahLst/>
              <a:cxnLst>
                <a:cxn ang="0">
                  <a:pos x="454" y="28"/>
                </a:cxn>
                <a:cxn ang="0">
                  <a:pos x="0" y="28"/>
                </a:cxn>
                <a:cxn ang="0">
                  <a:pos x="29" y="0"/>
                </a:cxn>
                <a:cxn ang="0">
                  <a:pos x="482" y="0"/>
                </a:cxn>
                <a:cxn ang="0">
                  <a:pos x="454" y="28"/>
                </a:cxn>
              </a:cxnLst>
              <a:rect l="txL" t="txT" r="txR" b="txB"/>
              <a:pathLst>
                <a:path w="482" h="28">
                  <a:moveTo>
                    <a:pt x="454" y="28"/>
                  </a:moveTo>
                  <a:lnTo>
                    <a:pt x="0" y="28"/>
                  </a:lnTo>
                  <a:lnTo>
                    <a:pt x="29" y="0"/>
                  </a:lnTo>
                  <a:lnTo>
                    <a:pt x="482" y="0"/>
                  </a:lnTo>
                  <a:lnTo>
                    <a:pt x="454" y="28"/>
                  </a:lnTo>
                  <a:close/>
                </a:path>
              </a:pathLst>
            </a:custGeom>
            <a:solidFill>
              <a:srgbClr val="97975B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58" name="Rectangle 16"/>
            <p:cNvSpPr/>
            <p:nvPr/>
          </p:nvSpPr>
          <p:spPr>
            <a:xfrm>
              <a:off x="3485" y="1587"/>
              <a:ext cx="454" cy="1050"/>
            </a:xfrm>
            <a:prstGeom prst="rect">
              <a:avLst/>
            </a:prstGeom>
            <a:solidFill>
              <a:srgbClr val="C3C375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085" name="Rectangle 17"/>
          <p:cNvSpPr/>
          <p:nvPr/>
        </p:nvSpPr>
        <p:spPr>
          <a:xfrm>
            <a:off x="6018213" y="3413125"/>
            <a:ext cx="431800" cy="2587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lang="zh-CN" altLang="en-US" sz="1700" dirty="0">
                <a:solidFill>
                  <a:srgbClr val="000000"/>
                </a:solidFill>
                <a:latin typeface="宋体" panose="02010600030101010101" pitchFamily="2" charset="-122"/>
              </a:rPr>
              <a:t>输出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3086" name="Group 18"/>
          <p:cNvGrpSpPr/>
          <p:nvPr/>
        </p:nvGrpSpPr>
        <p:grpSpPr>
          <a:xfrm>
            <a:off x="2624138" y="2722563"/>
            <a:ext cx="857250" cy="1917700"/>
            <a:chOff x="1671" y="1559"/>
            <a:chExt cx="482" cy="1078"/>
          </a:xfrm>
        </p:grpSpPr>
        <p:sp>
          <p:nvSpPr>
            <p:cNvPr id="3153" name="Freeform 19"/>
            <p:cNvSpPr/>
            <p:nvPr/>
          </p:nvSpPr>
          <p:spPr>
            <a:xfrm>
              <a:off x="2124" y="1559"/>
              <a:ext cx="29" cy="1078"/>
            </a:xfrm>
            <a:custGeom>
              <a:avLst/>
              <a:gdLst>
                <a:gd name="txL" fmla="*/ 0 w 29"/>
                <a:gd name="txT" fmla="*/ 0 h 1078"/>
                <a:gd name="txR" fmla="*/ 29 w 29"/>
                <a:gd name="txB" fmla="*/ 1078 h 1078"/>
              </a:gdLst>
              <a:ahLst/>
              <a:cxnLst>
                <a:cxn ang="0">
                  <a:pos x="0" y="1078"/>
                </a:cxn>
                <a:cxn ang="0">
                  <a:pos x="0" y="28"/>
                </a:cxn>
                <a:cxn ang="0">
                  <a:pos x="29" y="0"/>
                </a:cxn>
                <a:cxn ang="0">
                  <a:pos x="29" y="1049"/>
                </a:cxn>
                <a:cxn ang="0">
                  <a:pos x="0" y="1078"/>
                </a:cxn>
              </a:cxnLst>
              <a:rect l="txL" t="txT" r="txR" b="txB"/>
              <a:pathLst>
                <a:path w="29" h="1078">
                  <a:moveTo>
                    <a:pt x="0" y="1078"/>
                  </a:moveTo>
                  <a:lnTo>
                    <a:pt x="0" y="28"/>
                  </a:lnTo>
                  <a:lnTo>
                    <a:pt x="29" y="0"/>
                  </a:lnTo>
                  <a:lnTo>
                    <a:pt x="29" y="1049"/>
                  </a:lnTo>
                  <a:lnTo>
                    <a:pt x="0" y="1078"/>
                  </a:lnTo>
                  <a:close/>
                </a:path>
              </a:pathLst>
            </a:custGeom>
            <a:solidFill>
              <a:srgbClr val="E0E086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54" name="Freeform 20"/>
            <p:cNvSpPr/>
            <p:nvPr/>
          </p:nvSpPr>
          <p:spPr>
            <a:xfrm>
              <a:off x="1671" y="1559"/>
              <a:ext cx="482" cy="28"/>
            </a:xfrm>
            <a:custGeom>
              <a:avLst/>
              <a:gdLst>
                <a:gd name="txL" fmla="*/ 0 w 482"/>
                <a:gd name="txT" fmla="*/ 0 h 28"/>
                <a:gd name="txR" fmla="*/ 482 w 482"/>
                <a:gd name="txB" fmla="*/ 28 h 28"/>
              </a:gdLst>
              <a:ahLst/>
              <a:cxnLst>
                <a:cxn ang="0">
                  <a:pos x="453" y="28"/>
                </a:cxn>
                <a:cxn ang="0">
                  <a:pos x="0" y="28"/>
                </a:cxn>
                <a:cxn ang="0">
                  <a:pos x="28" y="0"/>
                </a:cxn>
                <a:cxn ang="0">
                  <a:pos x="482" y="0"/>
                </a:cxn>
                <a:cxn ang="0">
                  <a:pos x="453" y="28"/>
                </a:cxn>
              </a:cxnLst>
              <a:rect l="txL" t="txT" r="txR" b="txB"/>
              <a:pathLst>
                <a:path w="482" h="28">
                  <a:moveTo>
                    <a:pt x="453" y="28"/>
                  </a:moveTo>
                  <a:lnTo>
                    <a:pt x="0" y="28"/>
                  </a:lnTo>
                  <a:lnTo>
                    <a:pt x="28" y="0"/>
                  </a:lnTo>
                  <a:lnTo>
                    <a:pt x="482" y="0"/>
                  </a:lnTo>
                  <a:lnTo>
                    <a:pt x="453" y="28"/>
                  </a:lnTo>
                  <a:close/>
                </a:path>
              </a:pathLst>
            </a:custGeom>
            <a:solidFill>
              <a:srgbClr val="97975B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55" name="Rectangle 21"/>
            <p:cNvSpPr/>
            <p:nvPr/>
          </p:nvSpPr>
          <p:spPr>
            <a:xfrm>
              <a:off x="1671" y="1587"/>
              <a:ext cx="453" cy="1050"/>
            </a:xfrm>
            <a:prstGeom prst="rect">
              <a:avLst/>
            </a:prstGeom>
            <a:solidFill>
              <a:srgbClr val="C3C375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087" name="Rectangle 22"/>
          <p:cNvSpPr/>
          <p:nvPr/>
        </p:nvSpPr>
        <p:spPr>
          <a:xfrm>
            <a:off x="2790825" y="3413125"/>
            <a:ext cx="431800" cy="2587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lang="zh-CN" altLang="en-US" sz="1700" dirty="0">
                <a:solidFill>
                  <a:srgbClr val="000000"/>
                </a:solidFill>
                <a:latin typeface="宋体" panose="02010600030101010101" pitchFamily="2" charset="-122"/>
              </a:rPr>
              <a:t>输入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3088" name="Group 23"/>
          <p:cNvGrpSpPr/>
          <p:nvPr/>
        </p:nvGrpSpPr>
        <p:grpSpPr>
          <a:xfrm>
            <a:off x="3968750" y="3429000"/>
            <a:ext cx="1260475" cy="520700"/>
            <a:chOff x="2427" y="1956"/>
            <a:chExt cx="709" cy="293"/>
          </a:xfrm>
        </p:grpSpPr>
        <p:sp>
          <p:nvSpPr>
            <p:cNvPr id="3150" name="Freeform 24"/>
            <p:cNvSpPr/>
            <p:nvPr/>
          </p:nvSpPr>
          <p:spPr>
            <a:xfrm>
              <a:off x="3107" y="1956"/>
              <a:ext cx="29" cy="293"/>
            </a:xfrm>
            <a:custGeom>
              <a:avLst/>
              <a:gdLst>
                <a:gd name="txL" fmla="*/ 0 w 29"/>
                <a:gd name="txT" fmla="*/ 0 h 293"/>
                <a:gd name="txR" fmla="*/ 29 w 29"/>
                <a:gd name="txB" fmla="*/ 293 h 293"/>
              </a:gdLst>
              <a:ahLst/>
              <a:cxnLst>
                <a:cxn ang="0">
                  <a:pos x="0" y="293"/>
                </a:cxn>
                <a:cxn ang="0">
                  <a:pos x="0" y="28"/>
                </a:cxn>
                <a:cxn ang="0">
                  <a:pos x="29" y="0"/>
                </a:cxn>
                <a:cxn ang="0">
                  <a:pos x="29" y="265"/>
                </a:cxn>
                <a:cxn ang="0">
                  <a:pos x="0" y="293"/>
                </a:cxn>
              </a:cxnLst>
              <a:rect l="txL" t="txT" r="txR" b="txB"/>
              <a:pathLst>
                <a:path w="29" h="293">
                  <a:moveTo>
                    <a:pt x="0" y="293"/>
                  </a:moveTo>
                  <a:lnTo>
                    <a:pt x="0" y="28"/>
                  </a:lnTo>
                  <a:lnTo>
                    <a:pt x="29" y="0"/>
                  </a:lnTo>
                  <a:lnTo>
                    <a:pt x="29" y="265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B3E0E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51" name="Freeform 25"/>
            <p:cNvSpPr/>
            <p:nvPr/>
          </p:nvSpPr>
          <p:spPr>
            <a:xfrm>
              <a:off x="2427" y="1956"/>
              <a:ext cx="709" cy="28"/>
            </a:xfrm>
            <a:custGeom>
              <a:avLst/>
              <a:gdLst>
                <a:gd name="txL" fmla="*/ 0 w 709"/>
                <a:gd name="txT" fmla="*/ 0 h 28"/>
                <a:gd name="txR" fmla="*/ 709 w 709"/>
                <a:gd name="txB" fmla="*/ 28 h 28"/>
              </a:gdLst>
              <a:ahLst/>
              <a:cxnLst>
                <a:cxn ang="0">
                  <a:pos x="680" y="28"/>
                </a:cxn>
                <a:cxn ang="0">
                  <a:pos x="0" y="28"/>
                </a:cxn>
                <a:cxn ang="0">
                  <a:pos x="28" y="0"/>
                </a:cxn>
                <a:cxn ang="0">
                  <a:pos x="709" y="0"/>
                </a:cxn>
                <a:cxn ang="0">
                  <a:pos x="680" y="28"/>
                </a:cxn>
              </a:cxnLst>
              <a:rect l="txL" t="txT" r="txR" b="txB"/>
              <a:pathLst>
                <a:path w="709" h="28">
                  <a:moveTo>
                    <a:pt x="680" y="28"/>
                  </a:moveTo>
                  <a:lnTo>
                    <a:pt x="0" y="28"/>
                  </a:lnTo>
                  <a:lnTo>
                    <a:pt x="28" y="0"/>
                  </a:lnTo>
                  <a:lnTo>
                    <a:pt x="709" y="0"/>
                  </a:lnTo>
                  <a:lnTo>
                    <a:pt x="680" y="28"/>
                  </a:lnTo>
                  <a:close/>
                </a:path>
              </a:pathLst>
            </a:custGeom>
            <a:solidFill>
              <a:srgbClr val="799797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52" name="Rectangle 26"/>
            <p:cNvSpPr/>
            <p:nvPr/>
          </p:nvSpPr>
          <p:spPr>
            <a:xfrm>
              <a:off x="2427" y="1984"/>
              <a:ext cx="680" cy="265"/>
            </a:xfrm>
            <a:prstGeom prst="rect">
              <a:avLst/>
            </a:prstGeom>
            <a:solidFill>
              <a:srgbClr val="9CC3C3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089" name="Rectangle 27"/>
          <p:cNvSpPr/>
          <p:nvPr/>
        </p:nvSpPr>
        <p:spPr>
          <a:xfrm>
            <a:off x="4221163" y="3546475"/>
            <a:ext cx="646112" cy="2587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lang="zh-CN" altLang="en-US" sz="1700" dirty="0">
                <a:solidFill>
                  <a:srgbClr val="000000"/>
                </a:solidFill>
                <a:latin typeface="宋体" panose="02010600030101010101" pitchFamily="2" charset="-122"/>
              </a:rPr>
              <a:t>运算器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3090" name="Group 28"/>
          <p:cNvGrpSpPr/>
          <p:nvPr/>
        </p:nvGrpSpPr>
        <p:grpSpPr>
          <a:xfrm>
            <a:off x="3968750" y="4252913"/>
            <a:ext cx="1260475" cy="520700"/>
            <a:chOff x="2427" y="2419"/>
            <a:chExt cx="709" cy="293"/>
          </a:xfrm>
        </p:grpSpPr>
        <p:sp>
          <p:nvSpPr>
            <p:cNvPr id="3147" name="Freeform 29"/>
            <p:cNvSpPr/>
            <p:nvPr/>
          </p:nvSpPr>
          <p:spPr>
            <a:xfrm>
              <a:off x="3107" y="2419"/>
              <a:ext cx="29" cy="293"/>
            </a:xfrm>
            <a:custGeom>
              <a:avLst/>
              <a:gdLst>
                <a:gd name="txL" fmla="*/ 0 w 29"/>
                <a:gd name="txT" fmla="*/ 0 h 293"/>
                <a:gd name="txR" fmla="*/ 29 w 29"/>
                <a:gd name="txB" fmla="*/ 293 h 293"/>
              </a:gdLst>
              <a:ahLst/>
              <a:cxnLst>
                <a:cxn ang="0">
                  <a:pos x="0" y="293"/>
                </a:cxn>
                <a:cxn ang="0">
                  <a:pos x="0" y="29"/>
                </a:cxn>
                <a:cxn ang="0">
                  <a:pos x="29" y="0"/>
                </a:cxn>
                <a:cxn ang="0">
                  <a:pos x="29" y="265"/>
                </a:cxn>
                <a:cxn ang="0">
                  <a:pos x="0" y="293"/>
                </a:cxn>
              </a:cxnLst>
              <a:rect l="txL" t="txT" r="txR" b="txB"/>
              <a:pathLst>
                <a:path w="29" h="293">
                  <a:moveTo>
                    <a:pt x="0" y="293"/>
                  </a:moveTo>
                  <a:lnTo>
                    <a:pt x="0" y="29"/>
                  </a:lnTo>
                  <a:lnTo>
                    <a:pt x="29" y="0"/>
                  </a:lnTo>
                  <a:lnTo>
                    <a:pt x="29" y="265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B3E0B3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48" name="Freeform 30"/>
            <p:cNvSpPr/>
            <p:nvPr/>
          </p:nvSpPr>
          <p:spPr>
            <a:xfrm>
              <a:off x="2427" y="2419"/>
              <a:ext cx="709" cy="29"/>
            </a:xfrm>
            <a:custGeom>
              <a:avLst/>
              <a:gdLst>
                <a:gd name="txL" fmla="*/ 0 w 709"/>
                <a:gd name="txT" fmla="*/ 0 h 29"/>
                <a:gd name="txR" fmla="*/ 709 w 709"/>
                <a:gd name="txB" fmla="*/ 29 h 29"/>
              </a:gdLst>
              <a:ahLst/>
              <a:cxnLst>
                <a:cxn ang="0">
                  <a:pos x="680" y="29"/>
                </a:cxn>
                <a:cxn ang="0">
                  <a:pos x="0" y="29"/>
                </a:cxn>
                <a:cxn ang="0">
                  <a:pos x="28" y="0"/>
                </a:cxn>
                <a:cxn ang="0">
                  <a:pos x="709" y="0"/>
                </a:cxn>
                <a:cxn ang="0">
                  <a:pos x="680" y="29"/>
                </a:cxn>
              </a:cxnLst>
              <a:rect l="txL" t="txT" r="txR" b="txB"/>
              <a:pathLst>
                <a:path w="709" h="29">
                  <a:moveTo>
                    <a:pt x="680" y="29"/>
                  </a:moveTo>
                  <a:lnTo>
                    <a:pt x="0" y="29"/>
                  </a:lnTo>
                  <a:lnTo>
                    <a:pt x="28" y="0"/>
                  </a:lnTo>
                  <a:lnTo>
                    <a:pt x="709" y="0"/>
                  </a:lnTo>
                  <a:lnTo>
                    <a:pt x="680" y="29"/>
                  </a:lnTo>
                  <a:close/>
                </a:path>
              </a:pathLst>
            </a:custGeom>
            <a:solidFill>
              <a:srgbClr val="799779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49" name="Rectangle 31"/>
            <p:cNvSpPr/>
            <p:nvPr/>
          </p:nvSpPr>
          <p:spPr>
            <a:xfrm>
              <a:off x="2427" y="2448"/>
              <a:ext cx="680" cy="264"/>
            </a:xfrm>
            <a:prstGeom prst="rect">
              <a:avLst/>
            </a:prstGeom>
            <a:solidFill>
              <a:srgbClr val="9CC39C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091" name="Rectangle 32"/>
          <p:cNvSpPr/>
          <p:nvPr/>
        </p:nvSpPr>
        <p:spPr>
          <a:xfrm>
            <a:off x="4221163" y="4370388"/>
            <a:ext cx="646112" cy="2587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lang="zh-CN" altLang="en-US" sz="1700" dirty="0">
                <a:solidFill>
                  <a:srgbClr val="000000"/>
                </a:solidFill>
                <a:latin typeface="宋体" panose="02010600030101010101" pitchFamily="2" charset="-122"/>
              </a:rPr>
              <a:t>控制器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92" name="Rectangle 33"/>
          <p:cNvSpPr/>
          <p:nvPr/>
        </p:nvSpPr>
        <p:spPr>
          <a:xfrm>
            <a:off x="3027363" y="4891088"/>
            <a:ext cx="1225550" cy="4873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93" name="Rectangle 34"/>
          <p:cNvSpPr/>
          <p:nvPr/>
        </p:nvSpPr>
        <p:spPr>
          <a:xfrm>
            <a:off x="3144838" y="4941888"/>
            <a:ext cx="863600" cy="2587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lang="zh-CN" altLang="en-US" sz="1700" dirty="0">
                <a:solidFill>
                  <a:srgbClr val="000000"/>
                </a:solidFill>
                <a:latin typeface="宋体" panose="02010600030101010101" pitchFamily="2" charset="-122"/>
              </a:rPr>
              <a:t>数据信号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94" name="Rectangle 35"/>
          <p:cNvSpPr/>
          <p:nvPr/>
        </p:nvSpPr>
        <p:spPr>
          <a:xfrm>
            <a:off x="3027363" y="5245100"/>
            <a:ext cx="1225550" cy="4873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95" name="Rectangle 36"/>
          <p:cNvSpPr/>
          <p:nvPr/>
        </p:nvSpPr>
        <p:spPr>
          <a:xfrm>
            <a:off x="3144838" y="5294313"/>
            <a:ext cx="863600" cy="2587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lang="zh-CN" altLang="en-US" sz="1700" dirty="0">
                <a:solidFill>
                  <a:srgbClr val="000000"/>
                </a:solidFill>
                <a:latin typeface="宋体" panose="02010600030101010101" pitchFamily="2" charset="-122"/>
              </a:rPr>
              <a:t>控制信号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3096" name="Group 37"/>
          <p:cNvGrpSpPr/>
          <p:nvPr/>
        </p:nvGrpSpPr>
        <p:grpSpPr>
          <a:xfrm>
            <a:off x="3429000" y="3663950"/>
            <a:ext cx="539750" cy="119063"/>
            <a:chOff x="2124" y="2088"/>
            <a:chExt cx="303" cy="67"/>
          </a:xfrm>
        </p:grpSpPr>
        <p:sp>
          <p:nvSpPr>
            <p:cNvPr id="3145" name="Line 38"/>
            <p:cNvSpPr/>
            <p:nvPr/>
          </p:nvSpPr>
          <p:spPr>
            <a:xfrm>
              <a:off x="2124" y="2117"/>
              <a:ext cx="265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46" name="Freeform 39"/>
            <p:cNvSpPr/>
            <p:nvPr/>
          </p:nvSpPr>
          <p:spPr>
            <a:xfrm>
              <a:off x="2370" y="2088"/>
              <a:ext cx="57" cy="67"/>
            </a:xfrm>
            <a:custGeom>
              <a:avLst/>
              <a:gdLst>
                <a:gd name="txL" fmla="*/ 0 w 57"/>
                <a:gd name="txT" fmla="*/ 0 h 67"/>
                <a:gd name="txR" fmla="*/ 57 w 57"/>
                <a:gd name="txB" fmla="*/ 67 h 67"/>
              </a:gdLst>
              <a:ahLst/>
              <a:cxnLst>
                <a:cxn ang="0">
                  <a:pos x="0" y="67"/>
                </a:cxn>
                <a:cxn ang="0">
                  <a:pos x="57" y="29"/>
                </a:cxn>
                <a:cxn ang="0">
                  <a:pos x="0" y="0"/>
                </a:cxn>
                <a:cxn ang="0">
                  <a:pos x="0" y="67"/>
                </a:cxn>
              </a:cxnLst>
              <a:rect l="txL" t="txT" r="txR" b="txB"/>
              <a:pathLst>
                <a:path w="57" h="67">
                  <a:moveTo>
                    <a:pt x="0" y="67"/>
                  </a:moveTo>
                  <a:lnTo>
                    <a:pt x="57" y="29"/>
                  </a:lnTo>
                  <a:lnTo>
                    <a:pt x="0" y="0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097" name="Group 40"/>
          <p:cNvGrpSpPr/>
          <p:nvPr/>
        </p:nvGrpSpPr>
        <p:grpSpPr>
          <a:xfrm>
            <a:off x="5176838" y="3663950"/>
            <a:ext cx="673100" cy="119063"/>
            <a:chOff x="3107" y="2088"/>
            <a:chExt cx="378" cy="67"/>
          </a:xfrm>
        </p:grpSpPr>
        <p:sp>
          <p:nvSpPr>
            <p:cNvPr id="3143" name="Line 41"/>
            <p:cNvSpPr/>
            <p:nvPr/>
          </p:nvSpPr>
          <p:spPr>
            <a:xfrm>
              <a:off x="3107" y="2117"/>
              <a:ext cx="340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44" name="Freeform 42"/>
            <p:cNvSpPr/>
            <p:nvPr/>
          </p:nvSpPr>
          <p:spPr>
            <a:xfrm>
              <a:off x="3429" y="2088"/>
              <a:ext cx="56" cy="67"/>
            </a:xfrm>
            <a:custGeom>
              <a:avLst/>
              <a:gdLst>
                <a:gd name="txL" fmla="*/ 0 w 56"/>
                <a:gd name="txT" fmla="*/ 0 h 67"/>
                <a:gd name="txR" fmla="*/ 56 w 56"/>
                <a:gd name="txB" fmla="*/ 67 h 67"/>
              </a:gdLst>
              <a:ahLst/>
              <a:cxnLst>
                <a:cxn ang="0">
                  <a:pos x="0" y="67"/>
                </a:cxn>
                <a:cxn ang="0">
                  <a:pos x="56" y="29"/>
                </a:cxn>
                <a:cxn ang="0">
                  <a:pos x="0" y="0"/>
                </a:cxn>
                <a:cxn ang="0">
                  <a:pos x="0" y="67"/>
                </a:cxn>
              </a:cxnLst>
              <a:rect l="txL" t="txT" r="txR" b="txB"/>
              <a:pathLst>
                <a:path w="56" h="67">
                  <a:moveTo>
                    <a:pt x="0" y="67"/>
                  </a:moveTo>
                  <a:lnTo>
                    <a:pt x="56" y="29"/>
                  </a:lnTo>
                  <a:lnTo>
                    <a:pt x="0" y="0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098" name="Group 43"/>
          <p:cNvGrpSpPr/>
          <p:nvPr/>
        </p:nvGrpSpPr>
        <p:grpSpPr>
          <a:xfrm>
            <a:off x="2219325" y="3648075"/>
            <a:ext cx="404813" cy="117475"/>
            <a:chOff x="1444" y="2079"/>
            <a:chExt cx="227" cy="66"/>
          </a:xfrm>
        </p:grpSpPr>
        <p:sp>
          <p:nvSpPr>
            <p:cNvPr id="3141" name="Line 44"/>
            <p:cNvSpPr/>
            <p:nvPr/>
          </p:nvSpPr>
          <p:spPr>
            <a:xfrm>
              <a:off x="1444" y="2107"/>
              <a:ext cx="189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42" name="Freeform 45"/>
            <p:cNvSpPr/>
            <p:nvPr/>
          </p:nvSpPr>
          <p:spPr>
            <a:xfrm>
              <a:off x="1614" y="2079"/>
              <a:ext cx="57" cy="66"/>
            </a:xfrm>
            <a:custGeom>
              <a:avLst/>
              <a:gdLst>
                <a:gd name="txL" fmla="*/ 0 w 57"/>
                <a:gd name="txT" fmla="*/ 0 h 66"/>
                <a:gd name="txR" fmla="*/ 57 w 57"/>
                <a:gd name="txB" fmla="*/ 66 h 66"/>
              </a:gdLst>
              <a:ahLst/>
              <a:cxnLst>
                <a:cxn ang="0">
                  <a:pos x="0" y="66"/>
                </a:cxn>
                <a:cxn ang="0">
                  <a:pos x="57" y="28"/>
                </a:cxn>
                <a:cxn ang="0">
                  <a:pos x="0" y="0"/>
                </a:cxn>
                <a:cxn ang="0">
                  <a:pos x="0" y="66"/>
                </a:cxn>
              </a:cxnLst>
              <a:rect l="txL" t="txT" r="txR" b="txB"/>
              <a:pathLst>
                <a:path w="57" h="66">
                  <a:moveTo>
                    <a:pt x="0" y="66"/>
                  </a:moveTo>
                  <a:lnTo>
                    <a:pt x="57" y="28"/>
                  </a:lnTo>
                  <a:lnTo>
                    <a:pt x="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099" name="Group 46"/>
          <p:cNvGrpSpPr/>
          <p:nvPr/>
        </p:nvGrpSpPr>
        <p:grpSpPr>
          <a:xfrm>
            <a:off x="6656388" y="3663950"/>
            <a:ext cx="404812" cy="119063"/>
            <a:chOff x="3939" y="2088"/>
            <a:chExt cx="227" cy="67"/>
          </a:xfrm>
        </p:grpSpPr>
        <p:sp>
          <p:nvSpPr>
            <p:cNvPr id="3139" name="Line 47"/>
            <p:cNvSpPr/>
            <p:nvPr/>
          </p:nvSpPr>
          <p:spPr>
            <a:xfrm>
              <a:off x="3939" y="2117"/>
              <a:ext cx="189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40" name="Freeform 48"/>
            <p:cNvSpPr/>
            <p:nvPr/>
          </p:nvSpPr>
          <p:spPr>
            <a:xfrm>
              <a:off x="4109" y="2088"/>
              <a:ext cx="57" cy="67"/>
            </a:xfrm>
            <a:custGeom>
              <a:avLst/>
              <a:gdLst>
                <a:gd name="txL" fmla="*/ 0 w 57"/>
                <a:gd name="txT" fmla="*/ 0 h 67"/>
                <a:gd name="txR" fmla="*/ 57 w 57"/>
                <a:gd name="txB" fmla="*/ 67 h 67"/>
              </a:gdLst>
              <a:ahLst/>
              <a:cxnLst>
                <a:cxn ang="0">
                  <a:pos x="0" y="67"/>
                </a:cxn>
                <a:cxn ang="0">
                  <a:pos x="57" y="29"/>
                </a:cxn>
                <a:cxn ang="0">
                  <a:pos x="0" y="0"/>
                </a:cxn>
                <a:cxn ang="0">
                  <a:pos x="0" y="67"/>
                </a:cxn>
              </a:cxnLst>
              <a:rect l="txL" t="txT" r="txR" b="txB"/>
              <a:pathLst>
                <a:path w="57" h="67">
                  <a:moveTo>
                    <a:pt x="0" y="67"/>
                  </a:moveTo>
                  <a:lnTo>
                    <a:pt x="57" y="29"/>
                  </a:lnTo>
                  <a:lnTo>
                    <a:pt x="0" y="0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100" name="Group 49"/>
          <p:cNvGrpSpPr/>
          <p:nvPr/>
        </p:nvGrpSpPr>
        <p:grpSpPr>
          <a:xfrm>
            <a:off x="5176838" y="4354513"/>
            <a:ext cx="404812" cy="117475"/>
            <a:chOff x="3107" y="2476"/>
            <a:chExt cx="227" cy="66"/>
          </a:xfrm>
        </p:grpSpPr>
        <p:sp>
          <p:nvSpPr>
            <p:cNvPr id="3137" name="Line 50"/>
            <p:cNvSpPr/>
            <p:nvPr/>
          </p:nvSpPr>
          <p:spPr>
            <a:xfrm flipH="1">
              <a:off x="3145" y="2514"/>
              <a:ext cx="189" cy="1"/>
            </a:xfrm>
            <a:prstGeom prst="line">
              <a:avLst/>
            </a:prstGeom>
            <a:ln w="142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38" name="Freeform 51"/>
            <p:cNvSpPr/>
            <p:nvPr/>
          </p:nvSpPr>
          <p:spPr>
            <a:xfrm>
              <a:off x="3107" y="2476"/>
              <a:ext cx="57" cy="66"/>
            </a:xfrm>
            <a:custGeom>
              <a:avLst/>
              <a:gdLst>
                <a:gd name="txL" fmla="*/ 0 w 57"/>
                <a:gd name="txT" fmla="*/ 0 h 66"/>
                <a:gd name="txR" fmla="*/ 57 w 57"/>
                <a:gd name="txB" fmla="*/ 66 h 66"/>
              </a:gdLst>
              <a:ahLst/>
              <a:cxnLst>
                <a:cxn ang="0">
                  <a:pos x="57" y="0"/>
                </a:cxn>
                <a:cxn ang="0">
                  <a:pos x="0" y="38"/>
                </a:cxn>
                <a:cxn ang="0">
                  <a:pos x="57" y="66"/>
                </a:cxn>
                <a:cxn ang="0">
                  <a:pos x="57" y="0"/>
                </a:cxn>
              </a:cxnLst>
              <a:rect l="txL" t="txT" r="txR" b="txB"/>
              <a:pathLst>
                <a:path w="57" h="66">
                  <a:moveTo>
                    <a:pt x="57" y="0"/>
                  </a:moveTo>
                  <a:lnTo>
                    <a:pt x="0" y="38"/>
                  </a:lnTo>
                  <a:lnTo>
                    <a:pt x="57" y="66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101" name="Line 52"/>
          <p:cNvSpPr/>
          <p:nvPr/>
        </p:nvSpPr>
        <p:spPr>
          <a:xfrm>
            <a:off x="5176838" y="2773363"/>
            <a:ext cx="404812" cy="1587"/>
          </a:xfrm>
          <a:prstGeom prst="line">
            <a:avLst/>
          </a:prstGeom>
          <a:ln w="14351" cap="flat" cmpd="sng">
            <a:solidFill>
              <a:srgbClr val="000000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3102" name="Line 53"/>
          <p:cNvSpPr/>
          <p:nvPr/>
        </p:nvSpPr>
        <p:spPr>
          <a:xfrm>
            <a:off x="5581650" y="2773363"/>
            <a:ext cx="1588" cy="1630362"/>
          </a:xfrm>
          <a:prstGeom prst="line">
            <a:avLst/>
          </a:prstGeom>
          <a:ln w="14351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3103" name="Group 54"/>
          <p:cNvGrpSpPr/>
          <p:nvPr/>
        </p:nvGrpSpPr>
        <p:grpSpPr>
          <a:xfrm>
            <a:off x="4437063" y="3127375"/>
            <a:ext cx="136525" cy="352425"/>
            <a:chOff x="2691" y="1786"/>
            <a:chExt cx="76" cy="198"/>
          </a:xfrm>
        </p:grpSpPr>
        <p:sp>
          <p:nvSpPr>
            <p:cNvPr id="3134" name="Line 55"/>
            <p:cNvSpPr/>
            <p:nvPr/>
          </p:nvSpPr>
          <p:spPr>
            <a:xfrm>
              <a:off x="2729" y="1824"/>
              <a:ext cx="1" cy="123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35" name="Freeform 56"/>
            <p:cNvSpPr/>
            <p:nvPr/>
          </p:nvSpPr>
          <p:spPr>
            <a:xfrm>
              <a:off x="2701" y="1786"/>
              <a:ext cx="66" cy="57"/>
            </a:xfrm>
            <a:custGeom>
              <a:avLst/>
              <a:gdLst>
                <a:gd name="txL" fmla="*/ 0 w 66"/>
                <a:gd name="txT" fmla="*/ 0 h 57"/>
                <a:gd name="txR" fmla="*/ 66 w 66"/>
                <a:gd name="txB" fmla="*/ 57 h 57"/>
              </a:gdLst>
              <a:ahLst/>
              <a:cxnLst>
                <a:cxn ang="0">
                  <a:pos x="66" y="57"/>
                </a:cxn>
                <a:cxn ang="0">
                  <a:pos x="28" y="0"/>
                </a:cxn>
                <a:cxn ang="0">
                  <a:pos x="0" y="57"/>
                </a:cxn>
                <a:cxn ang="0">
                  <a:pos x="66" y="57"/>
                </a:cxn>
              </a:cxnLst>
              <a:rect l="txL" t="txT" r="txR" b="txB"/>
              <a:pathLst>
                <a:path w="66" h="57">
                  <a:moveTo>
                    <a:pt x="66" y="57"/>
                  </a:moveTo>
                  <a:lnTo>
                    <a:pt x="28" y="0"/>
                  </a:lnTo>
                  <a:lnTo>
                    <a:pt x="0" y="57"/>
                  </a:lnTo>
                  <a:lnTo>
                    <a:pt x="66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36" name="Freeform 57"/>
            <p:cNvSpPr/>
            <p:nvPr/>
          </p:nvSpPr>
          <p:spPr>
            <a:xfrm>
              <a:off x="2691" y="1928"/>
              <a:ext cx="67" cy="56"/>
            </a:xfrm>
            <a:custGeom>
              <a:avLst/>
              <a:gdLst>
                <a:gd name="txL" fmla="*/ 0 w 67"/>
                <a:gd name="txT" fmla="*/ 0 h 56"/>
                <a:gd name="txR" fmla="*/ 67 w 67"/>
                <a:gd name="txB" fmla="*/ 56 h 56"/>
              </a:gdLst>
              <a:ahLst/>
              <a:cxnLst>
                <a:cxn ang="0">
                  <a:pos x="0" y="0"/>
                </a:cxn>
                <a:cxn ang="0">
                  <a:pos x="38" y="56"/>
                </a:cxn>
                <a:cxn ang="0">
                  <a:pos x="67" y="0"/>
                </a:cxn>
                <a:cxn ang="0">
                  <a:pos x="0" y="0"/>
                </a:cxn>
              </a:cxnLst>
              <a:rect l="txL" t="txT" r="txR" b="txB"/>
              <a:pathLst>
                <a:path w="67" h="56">
                  <a:moveTo>
                    <a:pt x="0" y="0"/>
                  </a:moveTo>
                  <a:lnTo>
                    <a:pt x="38" y="56"/>
                  </a:lnTo>
                  <a:lnTo>
                    <a:pt x="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104" name="Group 58"/>
          <p:cNvGrpSpPr/>
          <p:nvPr/>
        </p:nvGrpSpPr>
        <p:grpSpPr>
          <a:xfrm>
            <a:off x="4437063" y="3949700"/>
            <a:ext cx="119062" cy="354013"/>
            <a:chOff x="2691" y="2249"/>
            <a:chExt cx="67" cy="199"/>
          </a:xfrm>
        </p:grpSpPr>
        <p:sp>
          <p:nvSpPr>
            <p:cNvPr id="3132" name="Line 59"/>
            <p:cNvSpPr/>
            <p:nvPr/>
          </p:nvSpPr>
          <p:spPr>
            <a:xfrm flipV="1">
              <a:off x="2729" y="2249"/>
              <a:ext cx="1" cy="16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33" name="Freeform 60"/>
            <p:cNvSpPr/>
            <p:nvPr/>
          </p:nvSpPr>
          <p:spPr>
            <a:xfrm>
              <a:off x="2691" y="2391"/>
              <a:ext cx="67" cy="57"/>
            </a:xfrm>
            <a:custGeom>
              <a:avLst/>
              <a:gdLst>
                <a:gd name="txL" fmla="*/ 0 w 67"/>
                <a:gd name="txT" fmla="*/ 0 h 57"/>
                <a:gd name="txR" fmla="*/ 67 w 67"/>
                <a:gd name="txB" fmla="*/ 57 h 57"/>
              </a:gdLst>
              <a:ahLst/>
              <a:cxnLst>
                <a:cxn ang="0">
                  <a:pos x="0" y="0"/>
                </a:cxn>
                <a:cxn ang="0">
                  <a:pos x="38" y="57"/>
                </a:cxn>
                <a:cxn ang="0">
                  <a:pos x="67" y="0"/>
                </a:cxn>
                <a:cxn ang="0">
                  <a:pos x="0" y="0"/>
                </a:cxn>
              </a:cxnLst>
              <a:rect l="txL" t="txT" r="txR" b="txB"/>
              <a:pathLst>
                <a:path w="67" h="57">
                  <a:moveTo>
                    <a:pt x="0" y="0"/>
                  </a:moveTo>
                  <a:lnTo>
                    <a:pt x="38" y="57"/>
                  </a:lnTo>
                  <a:lnTo>
                    <a:pt x="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105" name="Group 61"/>
          <p:cNvGrpSpPr/>
          <p:nvPr/>
        </p:nvGrpSpPr>
        <p:grpSpPr>
          <a:xfrm>
            <a:off x="3563938" y="2722563"/>
            <a:ext cx="404812" cy="117475"/>
            <a:chOff x="2200" y="1559"/>
            <a:chExt cx="227" cy="66"/>
          </a:xfrm>
        </p:grpSpPr>
        <p:sp>
          <p:nvSpPr>
            <p:cNvPr id="3130" name="Line 62"/>
            <p:cNvSpPr/>
            <p:nvPr/>
          </p:nvSpPr>
          <p:spPr>
            <a:xfrm>
              <a:off x="2200" y="1587"/>
              <a:ext cx="227" cy="1"/>
            </a:xfrm>
            <a:prstGeom prst="line">
              <a:avLst/>
            </a:prstGeom>
            <a:ln w="14351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31" name="Freeform 63"/>
            <p:cNvSpPr/>
            <p:nvPr/>
          </p:nvSpPr>
          <p:spPr>
            <a:xfrm>
              <a:off x="2370" y="1559"/>
              <a:ext cx="57" cy="66"/>
            </a:xfrm>
            <a:custGeom>
              <a:avLst/>
              <a:gdLst>
                <a:gd name="txL" fmla="*/ 0 w 57"/>
                <a:gd name="txT" fmla="*/ 0 h 66"/>
                <a:gd name="txR" fmla="*/ 57 w 57"/>
                <a:gd name="txB" fmla="*/ 66 h 66"/>
              </a:gdLst>
              <a:ahLst/>
              <a:cxnLst>
                <a:cxn ang="0">
                  <a:pos x="0" y="66"/>
                </a:cxn>
                <a:cxn ang="0">
                  <a:pos x="57" y="28"/>
                </a:cxn>
                <a:cxn ang="0">
                  <a:pos x="0" y="0"/>
                </a:cxn>
              </a:cxnLst>
              <a:rect l="txL" t="txT" r="txR" b="txB"/>
              <a:pathLst>
                <a:path w="57" h="66">
                  <a:moveTo>
                    <a:pt x="0" y="66"/>
                  </a:moveTo>
                  <a:lnTo>
                    <a:pt x="57" y="28"/>
                  </a:lnTo>
                  <a:lnTo>
                    <a:pt x="0" y="0"/>
                  </a:lnTo>
                </a:path>
              </a:pathLst>
            </a:custGeom>
            <a:noFill/>
            <a:ln w="14351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106" name="Line 64"/>
          <p:cNvSpPr/>
          <p:nvPr/>
        </p:nvSpPr>
        <p:spPr>
          <a:xfrm>
            <a:off x="3563938" y="4421188"/>
            <a:ext cx="404812" cy="1587"/>
          </a:xfrm>
          <a:prstGeom prst="line">
            <a:avLst/>
          </a:prstGeom>
          <a:ln w="14351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07" name="Line 65"/>
          <p:cNvSpPr/>
          <p:nvPr/>
        </p:nvSpPr>
        <p:spPr>
          <a:xfrm>
            <a:off x="3563938" y="2773363"/>
            <a:ext cx="1587" cy="1630362"/>
          </a:xfrm>
          <a:prstGeom prst="line">
            <a:avLst/>
          </a:prstGeom>
          <a:ln w="14351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3108" name="Group 66"/>
          <p:cNvGrpSpPr/>
          <p:nvPr/>
        </p:nvGrpSpPr>
        <p:grpSpPr>
          <a:xfrm>
            <a:off x="3429000" y="4471988"/>
            <a:ext cx="539750" cy="117475"/>
            <a:chOff x="2124" y="2542"/>
            <a:chExt cx="303" cy="66"/>
          </a:xfrm>
        </p:grpSpPr>
        <p:sp>
          <p:nvSpPr>
            <p:cNvPr id="3128" name="Line 67"/>
            <p:cNvSpPr/>
            <p:nvPr/>
          </p:nvSpPr>
          <p:spPr>
            <a:xfrm>
              <a:off x="2124" y="2580"/>
              <a:ext cx="303" cy="1"/>
            </a:xfrm>
            <a:prstGeom prst="line">
              <a:avLst/>
            </a:prstGeom>
            <a:ln w="14351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29" name="Freeform 68"/>
            <p:cNvSpPr/>
            <p:nvPr/>
          </p:nvSpPr>
          <p:spPr>
            <a:xfrm>
              <a:off x="2124" y="2542"/>
              <a:ext cx="57" cy="66"/>
            </a:xfrm>
            <a:custGeom>
              <a:avLst/>
              <a:gdLst>
                <a:gd name="txL" fmla="*/ 0 w 57"/>
                <a:gd name="txT" fmla="*/ 0 h 66"/>
                <a:gd name="txR" fmla="*/ 57 w 57"/>
                <a:gd name="txB" fmla="*/ 66 h 66"/>
              </a:gdLst>
              <a:ahLst/>
              <a:cxnLst>
                <a:cxn ang="0">
                  <a:pos x="57" y="0"/>
                </a:cxn>
                <a:cxn ang="0">
                  <a:pos x="0" y="38"/>
                </a:cxn>
                <a:cxn ang="0">
                  <a:pos x="57" y="66"/>
                </a:cxn>
              </a:cxnLst>
              <a:rect l="txL" t="txT" r="txR" b="txB"/>
              <a:pathLst>
                <a:path w="57" h="66">
                  <a:moveTo>
                    <a:pt x="57" y="0"/>
                  </a:moveTo>
                  <a:lnTo>
                    <a:pt x="0" y="38"/>
                  </a:lnTo>
                  <a:lnTo>
                    <a:pt x="57" y="66"/>
                  </a:lnTo>
                </a:path>
              </a:pathLst>
            </a:custGeom>
            <a:noFill/>
            <a:ln w="14351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109" name="Group 69"/>
          <p:cNvGrpSpPr/>
          <p:nvPr/>
        </p:nvGrpSpPr>
        <p:grpSpPr>
          <a:xfrm>
            <a:off x="2195513" y="5084763"/>
            <a:ext cx="538162" cy="117475"/>
            <a:chOff x="1444" y="2882"/>
            <a:chExt cx="302" cy="66"/>
          </a:xfrm>
        </p:grpSpPr>
        <p:sp>
          <p:nvSpPr>
            <p:cNvPr id="3126" name="Line 70"/>
            <p:cNvSpPr/>
            <p:nvPr/>
          </p:nvSpPr>
          <p:spPr>
            <a:xfrm>
              <a:off x="1444" y="2911"/>
              <a:ext cx="265" cy="1"/>
            </a:xfrm>
            <a:prstGeom prst="line">
              <a:avLst/>
            </a:prstGeom>
            <a:ln w="14351" cap="flat" cmpd="sng">
              <a:solidFill>
                <a:srgbClr val="0000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3127" name="Freeform 71"/>
            <p:cNvSpPr/>
            <p:nvPr/>
          </p:nvSpPr>
          <p:spPr>
            <a:xfrm>
              <a:off x="1690" y="2882"/>
              <a:ext cx="56" cy="66"/>
            </a:xfrm>
            <a:custGeom>
              <a:avLst/>
              <a:gdLst>
                <a:gd name="txL" fmla="*/ 0 w 56"/>
                <a:gd name="txT" fmla="*/ 0 h 66"/>
                <a:gd name="txR" fmla="*/ 56 w 56"/>
                <a:gd name="txB" fmla="*/ 66 h 66"/>
              </a:gdLst>
              <a:ahLst/>
              <a:cxnLst>
                <a:cxn ang="0">
                  <a:pos x="0" y="66"/>
                </a:cxn>
                <a:cxn ang="0">
                  <a:pos x="56" y="29"/>
                </a:cxn>
                <a:cxn ang="0">
                  <a:pos x="0" y="0"/>
                </a:cxn>
                <a:cxn ang="0">
                  <a:pos x="0" y="66"/>
                </a:cxn>
              </a:cxnLst>
              <a:rect l="txL" t="txT" r="txR" b="txB"/>
              <a:pathLst>
                <a:path w="56" h="66">
                  <a:moveTo>
                    <a:pt x="0" y="66"/>
                  </a:moveTo>
                  <a:lnTo>
                    <a:pt x="56" y="29"/>
                  </a:lnTo>
                  <a:lnTo>
                    <a:pt x="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110" name="Group 72"/>
          <p:cNvGrpSpPr/>
          <p:nvPr/>
        </p:nvGrpSpPr>
        <p:grpSpPr>
          <a:xfrm>
            <a:off x="2219325" y="5429250"/>
            <a:ext cx="538163" cy="117475"/>
            <a:chOff x="1444" y="3081"/>
            <a:chExt cx="302" cy="66"/>
          </a:xfrm>
        </p:grpSpPr>
        <p:sp>
          <p:nvSpPr>
            <p:cNvPr id="3124" name="Line 73"/>
            <p:cNvSpPr/>
            <p:nvPr/>
          </p:nvSpPr>
          <p:spPr>
            <a:xfrm>
              <a:off x="1444" y="3109"/>
              <a:ext cx="302" cy="1"/>
            </a:xfrm>
            <a:prstGeom prst="line">
              <a:avLst/>
            </a:prstGeom>
            <a:ln w="14351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25" name="Freeform 74"/>
            <p:cNvSpPr/>
            <p:nvPr/>
          </p:nvSpPr>
          <p:spPr>
            <a:xfrm>
              <a:off x="1690" y="3081"/>
              <a:ext cx="56" cy="66"/>
            </a:xfrm>
            <a:custGeom>
              <a:avLst/>
              <a:gdLst>
                <a:gd name="txL" fmla="*/ 0 w 56"/>
                <a:gd name="txT" fmla="*/ 0 h 66"/>
                <a:gd name="txR" fmla="*/ 56 w 56"/>
                <a:gd name="txB" fmla="*/ 66 h 66"/>
              </a:gdLst>
              <a:ahLst/>
              <a:cxnLst>
                <a:cxn ang="0">
                  <a:pos x="0" y="66"/>
                </a:cxn>
                <a:cxn ang="0">
                  <a:pos x="56" y="28"/>
                </a:cxn>
                <a:cxn ang="0">
                  <a:pos x="0" y="0"/>
                </a:cxn>
              </a:cxnLst>
              <a:rect l="txL" t="txT" r="txR" b="txB"/>
              <a:pathLst>
                <a:path w="56" h="66">
                  <a:moveTo>
                    <a:pt x="0" y="66"/>
                  </a:moveTo>
                  <a:lnTo>
                    <a:pt x="56" y="28"/>
                  </a:lnTo>
                  <a:lnTo>
                    <a:pt x="0" y="0"/>
                  </a:lnTo>
                </a:path>
              </a:pathLst>
            </a:custGeom>
            <a:noFill/>
            <a:ln w="14351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111" name="Group 75"/>
          <p:cNvGrpSpPr/>
          <p:nvPr/>
        </p:nvGrpSpPr>
        <p:grpSpPr>
          <a:xfrm>
            <a:off x="4724400" y="3933825"/>
            <a:ext cx="117475" cy="352425"/>
            <a:chOff x="2852" y="2240"/>
            <a:chExt cx="66" cy="198"/>
          </a:xfrm>
        </p:grpSpPr>
        <p:sp>
          <p:nvSpPr>
            <p:cNvPr id="3122" name="Line 76"/>
            <p:cNvSpPr/>
            <p:nvPr/>
          </p:nvSpPr>
          <p:spPr>
            <a:xfrm flipV="1">
              <a:off x="2880" y="2240"/>
              <a:ext cx="1" cy="198"/>
            </a:xfrm>
            <a:prstGeom prst="line">
              <a:avLst/>
            </a:prstGeom>
            <a:ln w="14351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23" name="Freeform 77"/>
            <p:cNvSpPr/>
            <p:nvPr/>
          </p:nvSpPr>
          <p:spPr>
            <a:xfrm>
              <a:off x="2852" y="2240"/>
              <a:ext cx="66" cy="56"/>
            </a:xfrm>
            <a:custGeom>
              <a:avLst/>
              <a:gdLst>
                <a:gd name="txL" fmla="*/ 0 w 66"/>
                <a:gd name="txT" fmla="*/ 0 h 56"/>
                <a:gd name="txR" fmla="*/ 66 w 66"/>
                <a:gd name="txB" fmla="*/ 56 h 56"/>
              </a:gdLst>
              <a:ahLst/>
              <a:cxnLst>
                <a:cxn ang="0">
                  <a:pos x="66" y="56"/>
                </a:cxn>
                <a:cxn ang="0">
                  <a:pos x="28" y="0"/>
                </a:cxn>
                <a:cxn ang="0">
                  <a:pos x="0" y="56"/>
                </a:cxn>
              </a:cxnLst>
              <a:rect l="txL" t="txT" r="txR" b="txB"/>
              <a:pathLst>
                <a:path w="66" h="56">
                  <a:moveTo>
                    <a:pt x="66" y="56"/>
                  </a:moveTo>
                  <a:lnTo>
                    <a:pt x="28" y="0"/>
                  </a:lnTo>
                  <a:lnTo>
                    <a:pt x="0" y="56"/>
                  </a:lnTo>
                </a:path>
              </a:pathLst>
            </a:custGeom>
            <a:noFill/>
            <a:ln w="14351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112" name="Group 78"/>
          <p:cNvGrpSpPr/>
          <p:nvPr/>
        </p:nvGrpSpPr>
        <p:grpSpPr>
          <a:xfrm>
            <a:off x="5176838" y="4487863"/>
            <a:ext cx="673100" cy="119062"/>
            <a:chOff x="3107" y="2551"/>
            <a:chExt cx="378" cy="67"/>
          </a:xfrm>
        </p:grpSpPr>
        <p:sp>
          <p:nvSpPr>
            <p:cNvPr id="3120" name="Line 79"/>
            <p:cNvSpPr/>
            <p:nvPr/>
          </p:nvSpPr>
          <p:spPr>
            <a:xfrm flipH="1">
              <a:off x="3107" y="2580"/>
              <a:ext cx="378" cy="1"/>
            </a:xfrm>
            <a:prstGeom prst="line">
              <a:avLst/>
            </a:prstGeom>
            <a:ln w="14351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21" name="Freeform 80"/>
            <p:cNvSpPr/>
            <p:nvPr/>
          </p:nvSpPr>
          <p:spPr>
            <a:xfrm>
              <a:off x="3429" y="2551"/>
              <a:ext cx="56" cy="67"/>
            </a:xfrm>
            <a:custGeom>
              <a:avLst/>
              <a:gdLst>
                <a:gd name="txL" fmla="*/ 0 w 56"/>
                <a:gd name="txT" fmla="*/ 0 h 67"/>
                <a:gd name="txR" fmla="*/ 56 w 56"/>
                <a:gd name="txB" fmla="*/ 67 h 67"/>
              </a:gdLst>
              <a:ahLst/>
              <a:cxnLst>
                <a:cxn ang="0">
                  <a:pos x="0" y="67"/>
                </a:cxn>
                <a:cxn ang="0">
                  <a:pos x="56" y="29"/>
                </a:cxn>
                <a:cxn ang="0">
                  <a:pos x="0" y="0"/>
                </a:cxn>
              </a:cxnLst>
              <a:rect l="txL" t="txT" r="txR" b="txB"/>
              <a:pathLst>
                <a:path w="56" h="67">
                  <a:moveTo>
                    <a:pt x="0" y="67"/>
                  </a:moveTo>
                  <a:lnTo>
                    <a:pt x="56" y="29"/>
                  </a:lnTo>
                  <a:lnTo>
                    <a:pt x="0" y="0"/>
                  </a:lnTo>
                </a:path>
              </a:pathLst>
            </a:custGeom>
            <a:noFill/>
            <a:ln w="14351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113" name="Group 81"/>
          <p:cNvGrpSpPr/>
          <p:nvPr/>
        </p:nvGrpSpPr>
        <p:grpSpPr>
          <a:xfrm>
            <a:off x="5175250" y="5040313"/>
            <a:ext cx="404813" cy="117475"/>
            <a:chOff x="2200" y="1559"/>
            <a:chExt cx="227" cy="66"/>
          </a:xfrm>
        </p:grpSpPr>
        <p:sp>
          <p:nvSpPr>
            <p:cNvPr id="3118" name="Line 82"/>
            <p:cNvSpPr/>
            <p:nvPr/>
          </p:nvSpPr>
          <p:spPr>
            <a:xfrm>
              <a:off x="2200" y="1587"/>
              <a:ext cx="227" cy="1"/>
            </a:xfrm>
            <a:prstGeom prst="line">
              <a:avLst/>
            </a:prstGeom>
            <a:ln w="14351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19" name="Freeform 83"/>
            <p:cNvSpPr/>
            <p:nvPr/>
          </p:nvSpPr>
          <p:spPr>
            <a:xfrm>
              <a:off x="2370" y="1559"/>
              <a:ext cx="57" cy="66"/>
            </a:xfrm>
            <a:custGeom>
              <a:avLst/>
              <a:gdLst>
                <a:gd name="txL" fmla="*/ 0 w 57"/>
                <a:gd name="txT" fmla="*/ 0 h 66"/>
                <a:gd name="txR" fmla="*/ 57 w 57"/>
                <a:gd name="txB" fmla="*/ 66 h 66"/>
              </a:gdLst>
              <a:ahLst/>
              <a:cxnLst>
                <a:cxn ang="0">
                  <a:pos x="0" y="66"/>
                </a:cxn>
                <a:cxn ang="0">
                  <a:pos x="57" y="28"/>
                </a:cxn>
                <a:cxn ang="0">
                  <a:pos x="0" y="0"/>
                </a:cxn>
              </a:cxnLst>
              <a:rect l="txL" t="txT" r="txR" b="txB"/>
              <a:pathLst>
                <a:path w="57" h="66">
                  <a:moveTo>
                    <a:pt x="0" y="66"/>
                  </a:moveTo>
                  <a:lnTo>
                    <a:pt x="57" y="28"/>
                  </a:lnTo>
                  <a:lnTo>
                    <a:pt x="0" y="0"/>
                  </a:lnTo>
                </a:path>
              </a:pathLst>
            </a:custGeom>
            <a:noFill/>
            <a:ln w="14351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114" name="Rectangle 84"/>
          <p:cNvSpPr/>
          <p:nvPr/>
        </p:nvSpPr>
        <p:spPr>
          <a:xfrm>
            <a:off x="5867400" y="4941888"/>
            <a:ext cx="863600" cy="2587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r>
              <a:rPr lang="zh-CN" altLang="en-US" sz="1700" dirty="0">
                <a:solidFill>
                  <a:srgbClr val="000000"/>
                </a:solidFill>
                <a:latin typeface="宋体" panose="02010600030101010101" pitchFamily="2" charset="-122"/>
              </a:rPr>
              <a:t>地址信号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3115" name="Group 85"/>
          <p:cNvGrpSpPr/>
          <p:nvPr/>
        </p:nvGrpSpPr>
        <p:grpSpPr>
          <a:xfrm>
            <a:off x="4932363" y="3068638"/>
            <a:ext cx="71437" cy="1152525"/>
            <a:chOff x="2852" y="2240"/>
            <a:chExt cx="66" cy="198"/>
          </a:xfrm>
        </p:grpSpPr>
        <p:sp>
          <p:nvSpPr>
            <p:cNvPr id="3116" name="Line 86"/>
            <p:cNvSpPr/>
            <p:nvPr/>
          </p:nvSpPr>
          <p:spPr>
            <a:xfrm flipV="1">
              <a:off x="2880" y="2240"/>
              <a:ext cx="1" cy="198"/>
            </a:xfrm>
            <a:prstGeom prst="line">
              <a:avLst/>
            </a:prstGeom>
            <a:ln w="14351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17" name="Freeform 87"/>
            <p:cNvSpPr/>
            <p:nvPr/>
          </p:nvSpPr>
          <p:spPr>
            <a:xfrm>
              <a:off x="2852" y="2240"/>
              <a:ext cx="66" cy="56"/>
            </a:xfrm>
            <a:custGeom>
              <a:avLst/>
              <a:gdLst>
                <a:gd name="txL" fmla="*/ 0 w 66"/>
                <a:gd name="txT" fmla="*/ 0 h 56"/>
                <a:gd name="txR" fmla="*/ 66 w 66"/>
                <a:gd name="txB" fmla="*/ 56 h 56"/>
              </a:gdLst>
              <a:ahLst/>
              <a:cxnLst>
                <a:cxn ang="0">
                  <a:pos x="66" y="56"/>
                </a:cxn>
                <a:cxn ang="0">
                  <a:pos x="28" y="0"/>
                </a:cxn>
                <a:cxn ang="0">
                  <a:pos x="0" y="56"/>
                </a:cxn>
              </a:cxnLst>
              <a:rect l="txL" t="txT" r="txR" b="txB"/>
              <a:pathLst>
                <a:path w="66" h="56">
                  <a:moveTo>
                    <a:pt x="66" y="56"/>
                  </a:moveTo>
                  <a:lnTo>
                    <a:pt x="28" y="0"/>
                  </a:lnTo>
                  <a:lnTo>
                    <a:pt x="0" y="56"/>
                  </a:lnTo>
                </a:path>
              </a:pathLst>
            </a:custGeom>
            <a:noFill/>
            <a:ln w="14351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xfrm>
            <a:off x="457200" y="476250"/>
            <a:ext cx="7354888" cy="792163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6.1.1</a:t>
            </a:r>
            <a:r>
              <a:rPr lang="zh-CN" altLang="en-US" dirty="0">
                <a:latin typeface="宋体" panose="02010600030101010101" pitchFamily="2" charset="-122"/>
              </a:rPr>
              <a:t>总线的基本概念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总线的特性可分为：物理特性、功能特性、电气特性、时间特性。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宋体" panose="02010600030101010101" pitchFamily="2" charset="-122"/>
              </a:rPr>
              <a:t>物理特性：总线的物理连接方式（根数、插头、插座形状，引脚排列方式）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宋体" panose="02010600030101010101" pitchFamily="2" charset="-122"/>
              </a:rPr>
              <a:t>功能特性：每根线的功能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宋体" panose="02010600030101010101" pitchFamily="2" charset="-122"/>
              </a:rPr>
              <a:t>电气特性：每根线上信号的传递方向及有效电平范围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宋体" panose="02010600030101010101" pitchFamily="2" charset="-122"/>
              </a:rPr>
              <a:t>时间特性：规定了每根总线在什么时间有效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xfrm>
            <a:off x="0" y="71438"/>
            <a:ext cx="8229600" cy="495300"/>
          </a:xfrm>
        </p:spPr>
        <p:txBody>
          <a:bodyPr vert="horz" wrap="square" lIns="91440" tIns="45720" rIns="91440" bIns="45720" anchor="t"/>
          <a:p>
            <a:pPr>
              <a:buNone/>
            </a:pPr>
            <a:r>
              <a:rPr lang="zh-CN" altLang="en-US" dirty="0"/>
              <a:t>例子：</a:t>
            </a:r>
            <a:r>
              <a:rPr lang="en-US" altLang="zh-CN" dirty="0"/>
              <a:t>ISA</a:t>
            </a:r>
            <a:r>
              <a:rPr lang="zh-CN" altLang="en-US" dirty="0"/>
              <a:t>总线</a:t>
            </a:r>
            <a:endParaRPr lang="zh-CN" altLang="en-US" dirty="0"/>
          </a:p>
        </p:txBody>
      </p:sp>
      <p:sp>
        <p:nvSpPr>
          <p:cNvPr id="1331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13316" name="Picture 2" descr="http://mcit.xjtu.edu.cn/wlkj/wykj/ch2/isa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3" y="714375"/>
            <a:ext cx="4268787" cy="2428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7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0" y="3071813"/>
            <a:ext cx="5124450" cy="3533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500563" y="1214438"/>
            <a:ext cx="1428750" cy="430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sz="2200" i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机械特性</a:t>
            </a:r>
            <a:endParaRPr kumimoji="0" lang="zh-CN" altLang="en-US" sz="2200" i="1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7438" y="4572000"/>
            <a:ext cx="1428750" cy="430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sz="2200" i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功能特性</a:t>
            </a:r>
            <a:endParaRPr kumimoji="0" lang="zh-CN" altLang="en-US" sz="2200" i="1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14339" name="Picture 2" descr="c:\users\wang\appdata\local\360Chrome\Chrome\User Data\Temp\20100426160704478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357313"/>
            <a:ext cx="5715000" cy="3357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7215188" y="2714625"/>
            <a:ext cx="1428750" cy="11080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sz="2200" i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电气特性</a:t>
            </a:r>
            <a:endParaRPr kumimoji="0" lang="en-US" altLang="zh-CN" sz="2200" i="1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defRPr/>
            </a:pPr>
            <a:r>
              <a:rPr kumimoji="0" lang="en-US" altLang="zh-CN" sz="2200" i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&amp;</a:t>
            </a:r>
            <a:endParaRPr kumimoji="0" lang="en-US" altLang="zh-CN" sz="2200" i="1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defRPr/>
            </a:pPr>
            <a:r>
              <a:rPr kumimoji="0" lang="zh-CN" altLang="en-US" sz="2200" i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时间特性</a:t>
            </a:r>
            <a:endParaRPr kumimoji="0" lang="zh-CN" altLang="en-US" sz="2200" i="1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500063" y="290513"/>
            <a:ext cx="7729538" cy="495300"/>
          </a:xfrm>
          <a:prstGeom prst="rect">
            <a:avLst/>
          </a:prstGeom>
        </p:spPr>
        <p:txBody>
          <a:bodyPr/>
          <a:lstStyle/>
          <a:p>
            <a:pPr marL="342900" marR="0" indent="-342900" defTabSz="9144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defRPr/>
            </a:pPr>
            <a:r>
              <a:rPr kumimoji="0" lang="zh-CN" altLang="en-US" sz="3000" kern="0" cap="none" spc="0" normalizeH="0" baseline="0" noProof="0">
                <a:latin typeface="+mn-lt"/>
                <a:ea typeface="+mn-ea"/>
                <a:cs typeface="+mn-cs"/>
              </a:rPr>
              <a:t>例子：</a:t>
            </a:r>
            <a:r>
              <a:rPr kumimoji="0" lang="en-US" altLang="zh-CN" sz="3000" kern="0" cap="none" spc="0" normalizeH="0" baseline="0" noProof="0">
                <a:latin typeface="+mn-lt"/>
                <a:ea typeface="+mn-ea"/>
                <a:cs typeface="+mn-cs"/>
              </a:rPr>
              <a:t>ISA</a:t>
            </a:r>
            <a:r>
              <a:rPr kumimoji="0" lang="zh-CN" altLang="en-US" sz="3000" kern="0" cap="none" spc="0" normalizeH="0" baseline="0" noProof="0">
                <a:latin typeface="+mn-lt"/>
                <a:ea typeface="+mn-ea"/>
                <a:cs typeface="+mn-cs"/>
              </a:rPr>
              <a:t>总线</a:t>
            </a:r>
            <a:endParaRPr kumimoji="0" lang="zh-CN" altLang="en-US" sz="3000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6.1.1</a:t>
            </a:r>
            <a:r>
              <a:rPr lang="zh-CN" altLang="en-US" dirty="0">
                <a:latin typeface="宋体" panose="02010600030101010101" pitchFamily="2" charset="-122"/>
              </a:rPr>
              <a:t>总线的基本概念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spcBef>
                <a:spcPts val="1200"/>
              </a:spcBef>
            </a:pPr>
            <a:r>
              <a:rPr lang="zh-CN" altLang="en-US" sz="2500" dirty="0"/>
              <a:t>相同的指令系统，相同的功能，不同厂家生产的各功能部件在实现方法上几乎没有相同的，但各厂家生产的相同功能部件却可以互换使用，其原因何在呢</a:t>
            </a:r>
            <a:r>
              <a:rPr lang="en-US" altLang="zh-CN" sz="2500" dirty="0"/>
              <a:t>?</a:t>
            </a:r>
            <a:endParaRPr lang="en-US" altLang="zh-CN" sz="2500" dirty="0">
              <a:latin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500" dirty="0">
                <a:latin typeface="宋体" panose="02010600030101010101" pitchFamily="2" charset="-122"/>
              </a:rPr>
              <a:t>为了使不同厂家生产的相同功能部件可以互换使用，就需要进行系统总线的</a:t>
            </a:r>
            <a:r>
              <a:rPr lang="zh-CN" altLang="en-US" sz="2500" b="1" dirty="0">
                <a:solidFill>
                  <a:srgbClr val="00B0F0"/>
                </a:solidFill>
                <a:latin typeface="宋体" panose="02010600030101010101" pitchFamily="2" charset="-122"/>
              </a:rPr>
              <a:t>标准化</a:t>
            </a:r>
            <a:r>
              <a:rPr lang="zh-CN" altLang="en-US" sz="2500" dirty="0">
                <a:latin typeface="宋体" panose="02010600030101010101" pitchFamily="2" charset="-122"/>
              </a:rPr>
              <a:t>工作。目前，已经出现了很多总线标准，如</a:t>
            </a:r>
            <a:r>
              <a:rPr lang="en-US" altLang="zh-CN" sz="2500" dirty="0">
                <a:latin typeface="宋体" panose="02010600030101010101" pitchFamily="2" charset="-122"/>
              </a:rPr>
              <a:t>PCI</a:t>
            </a:r>
            <a:r>
              <a:rPr lang="zh-CN" altLang="en-US" sz="2500" dirty="0">
                <a:latin typeface="宋体" panose="02010600030101010101" pitchFamily="2" charset="-122"/>
              </a:rPr>
              <a:t>、</a:t>
            </a:r>
            <a:r>
              <a:rPr lang="en-US" altLang="zh-CN" sz="2500" dirty="0">
                <a:latin typeface="宋体" panose="02010600030101010101" pitchFamily="2" charset="-122"/>
              </a:rPr>
              <a:t>ISA</a:t>
            </a:r>
            <a:r>
              <a:rPr lang="zh-CN" altLang="en-US" sz="2500" dirty="0">
                <a:latin typeface="宋体" panose="02010600030101010101" pitchFamily="2" charset="-122"/>
              </a:rPr>
              <a:t>等。 </a:t>
            </a:r>
            <a:endParaRPr lang="zh-CN" altLang="en-US" sz="2500" dirty="0">
              <a:latin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500" dirty="0"/>
              <a:t>采用标准总线的</a:t>
            </a:r>
            <a:r>
              <a:rPr lang="zh-CN" altLang="en-US" sz="2500" b="1" dirty="0">
                <a:solidFill>
                  <a:srgbClr val="00B0F0"/>
                </a:solidFill>
              </a:rPr>
              <a:t>优点</a:t>
            </a:r>
            <a:endParaRPr lang="zh-CN" altLang="en-US" sz="2500" b="1" dirty="0">
              <a:solidFill>
                <a:srgbClr val="00B0F0"/>
              </a:solidFill>
            </a:endParaRPr>
          </a:p>
          <a:p>
            <a:pPr lvl="1" eaLnBrk="1" hangingPunct="1"/>
            <a:r>
              <a:rPr lang="zh-CN" altLang="en-US" sz="2200" dirty="0"/>
              <a:t>简化系统设计</a:t>
            </a:r>
            <a:endParaRPr lang="zh-CN" altLang="en-US" sz="2200" dirty="0"/>
          </a:p>
          <a:p>
            <a:pPr lvl="1" eaLnBrk="1" hangingPunct="1"/>
            <a:r>
              <a:rPr lang="zh-CN" altLang="en-US" sz="2200" dirty="0"/>
              <a:t>简化系统结构，提高系统可靠性</a:t>
            </a:r>
            <a:endParaRPr lang="zh-CN" altLang="en-US" sz="2200" dirty="0"/>
          </a:p>
          <a:p>
            <a:pPr lvl="1" eaLnBrk="1" hangingPunct="1"/>
            <a:r>
              <a:rPr lang="zh-CN" altLang="en-US" sz="2200" dirty="0"/>
              <a:t>便于系统的扩充和更新</a:t>
            </a:r>
            <a:endParaRPr lang="zh-CN" altLang="en-US" sz="2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35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charRg st="135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charRg st="135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45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charRg st="145" end="1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52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3">
                                            <p:txEl>
                                              <p:charRg st="152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charRg st="152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67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charRg st="167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charRg st="167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6.1.1</a:t>
            </a:r>
            <a:r>
              <a:rPr lang="zh-CN" altLang="en-US" dirty="0">
                <a:latin typeface="宋体" panose="02010600030101010101" pitchFamily="2" charset="-122"/>
              </a:rPr>
              <a:t>总线的基本概念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1638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总线宽度</a:t>
            </a:r>
            <a:endParaRPr lang="en-US" altLang="zh-CN" dirty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dirty="0"/>
              <a:t>一次操作可以传输的数据位数，单位是“位</a:t>
            </a:r>
            <a:r>
              <a:rPr lang="en-US" altLang="zh-CN" dirty="0"/>
              <a:t>(bit)</a:t>
            </a:r>
            <a:r>
              <a:rPr lang="zh-CN" altLang="en-US" dirty="0"/>
              <a:t>”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如</a:t>
            </a:r>
            <a:r>
              <a:rPr lang="en-US" altLang="zh-CN" dirty="0"/>
              <a:t>S100</a:t>
            </a:r>
            <a:r>
              <a:rPr lang="zh-CN" altLang="en-US" dirty="0"/>
              <a:t>为</a:t>
            </a:r>
            <a:r>
              <a:rPr lang="en-US" altLang="zh-CN" dirty="0"/>
              <a:t>8</a:t>
            </a:r>
            <a:r>
              <a:rPr lang="zh-CN" altLang="en-US" dirty="0"/>
              <a:t>位，</a:t>
            </a:r>
            <a:r>
              <a:rPr lang="en-US" altLang="zh-CN" dirty="0"/>
              <a:t>ISA</a:t>
            </a:r>
            <a:r>
              <a:rPr lang="zh-CN" altLang="en-US" dirty="0"/>
              <a:t>为</a:t>
            </a:r>
            <a:r>
              <a:rPr lang="en-US" altLang="zh-CN" dirty="0"/>
              <a:t>16</a:t>
            </a:r>
            <a:r>
              <a:rPr lang="zh-CN" altLang="en-US" dirty="0"/>
              <a:t>位，</a:t>
            </a:r>
            <a:r>
              <a:rPr lang="en-US" altLang="zh-CN" dirty="0"/>
              <a:t>EISA</a:t>
            </a:r>
            <a:r>
              <a:rPr lang="zh-CN" altLang="en-US" dirty="0"/>
              <a:t>为</a:t>
            </a:r>
            <a:r>
              <a:rPr lang="en-US" altLang="zh-CN" dirty="0"/>
              <a:t>32</a:t>
            </a:r>
            <a:r>
              <a:rPr lang="zh-CN" altLang="en-US" dirty="0"/>
              <a:t>位，</a:t>
            </a:r>
            <a:r>
              <a:rPr lang="en-US" altLang="zh-CN" dirty="0"/>
              <a:t>PCI-2</a:t>
            </a:r>
            <a:r>
              <a:rPr lang="zh-CN" altLang="en-US" dirty="0"/>
              <a:t>可达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总线宽度不会超过微处理器外部数据总线的宽度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总线带宽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宋体" panose="02010600030101010101" pitchFamily="2" charset="-122"/>
              </a:rPr>
              <a:t>总线本身所能达到的最高传输速率，单位为</a:t>
            </a:r>
            <a:r>
              <a:rPr lang="en-US" altLang="zh-CN" dirty="0">
                <a:latin typeface="宋体" panose="02010600030101010101" pitchFamily="2" charset="-122"/>
              </a:rPr>
              <a:t>M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B</a:t>
            </a:r>
            <a:r>
              <a:rPr lang="en-US" altLang="zh-CN" dirty="0">
                <a:latin typeface="宋体" panose="02010600030101010101" pitchFamily="2" charset="-122"/>
              </a:rPr>
              <a:t>/s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 eaLnBrk="1" hangingPunct="1">
              <a:buNone/>
            </a:pPr>
            <a:r>
              <a:rPr lang="zh-CN" altLang="en-US" dirty="0">
                <a:latin typeface="宋体" panose="02010600030101010101" pitchFamily="2" charset="-122"/>
              </a:rPr>
              <a:t> 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 eaLnBrk="1" hangingPunct="1"/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17411" name="Rectangle 2"/>
          <p:cNvSpPr>
            <a:spLocks noGrp="1"/>
          </p:cNvSpPr>
          <p:nvPr>
            <p:ph idx="1"/>
          </p:nvPr>
        </p:nvSpPr>
        <p:spPr>
          <a:xfrm>
            <a:off x="179388" y="333375"/>
            <a:ext cx="7570787" cy="2232025"/>
          </a:xfrm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en-US" altLang="zh-CN" sz="2200" dirty="0"/>
              <a:t>【</a:t>
            </a:r>
            <a:r>
              <a:rPr lang="zh-CN" altLang="en-US" sz="2200" dirty="0"/>
              <a:t>例</a:t>
            </a:r>
            <a:r>
              <a:rPr lang="en-US" altLang="zh-CN" sz="2200" dirty="0"/>
              <a:t>1】</a:t>
            </a:r>
            <a:r>
              <a:rPr lang="zh-CN" altLang="en-US" sz="2200" dirty="0"/>
              <a:t>（</a:t>
            </a:r>
            <a:r>
              <a:rPr lang="en-US" altLang="zh-CN" sz="2200" dirty="0"/>
              <a:t>1</a:t>
            </a:r>
            <a:r>
              <a:rPr lang="zh-CN" altLang="en-US" sz="2200" dirty="0"/>
              <a:t>）某总线在一个总线周期中并行传送</a:t>
            </a:r>
            <a:r>
              <a:rPr lang="en-US" altLang="zh-CN" sz="2200" dirty="0"/>
              <a:t>4</a:t>
            </a:r>
            <a:r>
              <a:rPr lang="zh-CN" altLang="en-US" sz="2200" dirty="0"/>
              <a:t>个字节的数据，假设一个总线周期等于一个总线时钟周期，总线时钟频率为</a:t>
            </a:r>
            <a:r>
              <a:rPr lang="en-US" altLang="zh-CN" sz="2200" dirty="0"/>
              <a:t>33MHz</a:t>
            </a:r>
            <a:r>
              <a:rPr lang="zh-CN" altLang="en-US" sz="2200" dirty="0"/>
              <a:t>，总线带宽是多少</a:t>
            </a:r>
            <a:r>
              <a:rPr lang="en-US" altLang="zh-CN" sz="2200" dirty="0"/>
              <a:t>?</a:t>
            </a:r>
            <a:endParaRPr lang="en-US" altLang="zh-CN" sz="2200" dirty="0"/>
          </a:p>
          <a:p>
            <a:pPr algn="just" eaLnBrk="1" hangingPunct="1"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2</a:t>
            </a:r>
            <a:r>
              <a:rPr lang="zh-CN" altLang="en-US" sz="2200" dirty="0"/>
              <a:t>）如果一个总线周期中并行传送</a:t>
            </a:r>
            <a:r>
              <a:rPr lang="en-US" altLang="zh-CN" sz="2200" dirty="0"/>
              <a:t>64</a:t>
            </a:r>
            <a:r>
              <a:rPr lang="zh-CN" altLang="en-US" sz="2200" dirty="0"/>
              <a:t>位数据，总线时钟频率升为</a:t>
            </a:r>
            <a:r>
              <a:rPr lang="en-US" altLang="zh-CN" sz="2200" dirty="0"/>
              <a:t>66MHz</a:t>
            </a:r>
            <a:r>
              <a:rPr lang="zh-CN" altLang="en-US" sz="2200" dirty="0"/>
              <a:t>，总线带宽是多少</a:t>
            </a:r>
            <a:r>
              <a:rPr lang="en-US" altLang="zh-CN" sz="2200" dirty="0"/>
              <a:t>?</a:t>
            </a:r>
            <a:endParaRPr lang="en-US" altLang="zh-CN" sz="2200" dirty="0"/>
          </a:p>
        </p:txBody>
      </p:sp>
      <p:sp>
        <p:nvSpPr>
          <p:cNvPr id="17412" name="Rectangle 3"/>
          <p:cNvSpPr/>
          <p:nvPr/>
        </p:nvSpPr>
        <p:spPr>
          <a:xfrm>
            <a:off x="214313" y="2357438"/>
            <a:ext cx="8435975" cy="39417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</a:pPr>
            <a:r>
              <a:rPr lang="zh-CN" altLang="en-US" sz="2400" dirty="0">
                <a:latin typeface="Arial" panose="020B0604020202020204" pitchFamily="34" charset="0"/>
              </a:rPr>
              <a:t>解：（</a:t>
            </a:r>
            <a:r>
              <a:rPr lang="en-US" altLang="zh-CN" sz="2400" dirty="0">
                <a:latin typeface="Arial" panose="020B0604020202020204" pitchFamily="34" charset="0"/>
              </a:rPr>
              <a:t>1</a:t>
            </a:r>
            <a:r>
              <a:rPr lang="zh-CN" altLang="en-US" sz="2400" dirty="0">
                <a:latin typeface="Arial" panose="020B0604020202020204" pitchFamily="34" charset="0"/>
              </a:rPr>
              <a:t>）设总线带宽用</a:t>
            </a:r>
            <a:r>
              <a:rPr lang="en-US" altLang="zh-CN" sz="2400" dirty="0">
                <a:latin typeface="Arial" panose="020B0604020202020204" pitchFamily="34" charset="0"/>
              </a:rPr>
              <a:t>Dr</a:t>
            </a:r>
            <a:r>
              <a:rPr lang="zh-CN" altLang="en-US" sz="2400" dirty="0">
                <a:latin typeface="Arial" panose="020B0604020202020204" pitchFamily="34" charset="0"/>
              </a:rPr>
              <a:t>表示，总线时钟周期用</a:t>
            </a:r>
            <a:r>
              <a:rPr lang="en-US" altLang="zh-CN" sz="2400" dirty="0">
                <a:latin typeface="Arial" panose="020B0604020202020204" pitchFamily="34" charset="0"/>
              </a:rPr>
              <a:t>T=1/f</a:t>
            </a:r>
            <a:r>
              <a:rPr lang="zh-CN" altLang="en-US" sz="2400" dirty="0">
                <a:latin typeface="Arial" panose="020B0604020202020204" pitchFamily="34" charset="0"/>
              </a:rPr>
              <a:t>表示，一个总线周期传送的数据量用</a:t>
            </a:r>
            <a:r>
              <a:rPr lang="en-US" altLang="zh-CN" sz="2400" dirty="0">
                <a:latin typeface="Arial" panose="020B0604020202020204" pitchFamily="34" charset="0"/>
              </a:rPr>
              <a:t>D</a:t>
            </a:r>
            <a:r>
              <a:rPr lang="zh-CN" altLang="en-US" sz="2400" dirty="0">
                <a:latin typeface="Arial" panose="020B0604020202020204" pitchFamily="34" charset="0"/>
              </a:rPr>
              <a:t>表示，根据定义可得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</a:pPr>
            <a:r>
              <a:rPr lang="zh-CN" altLang="en-US" sz="2400" dirty="0">
                <a:latin typeface="Arial" panose="020B0604020202020204" pitchFamily="34" charset="0"/>
              </a:rPr>
              <a:t>	</a:t>
            </a:r>
            <a:r>
              <a:rPr lang="en-US" altLang="zh-CN" sz="2400" dirty="0">
                <a:latin typeface="Arial" panose="020B0604020202020204" pitchFamily="34" charset="0"/>
              </a:rPr>
              <a:t>Dr=D/T=D×</a:t>
            </a:r>
            <a:r>
              <a:rPr lang="zh-CN" altLang="en-US" sz="2400" dirty="0">
                <a:latin typeface="Arial" panose="020B0604020202020204" pitchFamily="34" charset="0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</a:rPr>
              <a:t>1/T</a:t>
            </a:r>
            <a:r>
              <a:rPr lang="zh-CN" altLang="en-US" sz="2400" dirty="0">
                <a:latin typeface="Arial" panose="020B0604020202020204" pitchFamily="34" charset="0"/>
              </a:rPr>
              <a:t>）</a:t>
            </a:r>
            <a:r>
              <a:rPr lang="en-US" altLang="zh-CN" sz="2400" dirty="0">
                <a:latin typeface="Arial" panose="020B0604020202020204" pitchFamily="34" charset="0"/>
              </a:rPr>
              <a:t>=D×f=4B×33×10</a:t>
            </a:r>
            <a:r>
              <a:rPr lang="en-US" altLang="zh-CN" sz="2400" baseline="30000" dirty="0">
                <a:latin typeface="Arial" panose="020B0604020202020204" pitchFamily="34" charset="0"/>
              </a:rPr>
              <a:t>6</a:t>
            </a:r>
            <a:r>
              <a:rPr lang="en-US" altLang="zh-CN" sz="2400" dirty="0">
                <a:latin typeface="Arial" panose="020B0604020202020204" pitchFamily="34" charset="0"/>
              </a:rPr>
              <a:t>/s=132MB/s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</a:pPr>
            <a:endParaRPr lang="en-US" altLang="zh-CN" sz="2400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</a:pPr>
            <a:r>
              <a:rPr lang="en-US" altLang="zh-CN" sz="2400" dirty="0">
                <a:latin typeface="Arial" panose="020B0604020202020204" pitchFamily="34" charset="0"/>
              </a:rPr>
              <a:t>	</a:t>
            </a:r>
            <a:r>
              <a:rPr lang="zh-CN" altLang="en-US" sz="2400" dirty="0">
                <a:latin typeface="Arial" panose="020B0604020202020204" pitchFamily="34" charset="0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</a:rPr>
              <a:t>2</a:t>
            </a:r>
            <a:r>
              <a:rPr lang="zh-CN" altLang="en-US" sz="2400" dirty="0">
                <a:latin typeface="Arial" panose="020B0604020202020204" pitchFamily="34" charset="0"/>
              </a:rPr>
              <a:t>）</a:t>
            </a:r>
            <a:r>
              <a:rPr lang="en-US" altLang="zh-CN" sz="2400" dirty="0">
                <a:latin typeface="Arial" panose="020B0604020202020204" pitchFamily="34" charset="0"/>
              </a:rPr>
              <a:t>64</a:t>
            </a:r>
            <a:r>
              <a:rPr lang="zh-CN" altLang="en-US" sz="2400" dirty="0">
                <a:latin typeface="Arial" panose="020B0604020202020204" pitchFamily="34" charset="0"/>
              </a:rPr>
              <a:t>位</a:t>
            </a:r>
            <a:r>
              <a:rPr lang="en-US" altLang="zh-CN" sz="2400" dirty="0">
                <a:latin typeface="Arial" panose="020B0604020202020204" pitchFamily="34" charset="0"/>
              </a:rPr>
              <a:t>=8B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</a:pPr>
            <a:r>
              <a:rPr lang="en-US" altLang="zh-CN" sz="2400" dirty="0">
                <a:latin typeface="Arial" panose="020B0604020202020204" pitchFamily="34" charset="0"/>
              </a:rPr>
              <a:t>	Dr=D×f=8B×66×10</a:t>
            </a:r>
            <a:r>
              <a:rPr lang="en-US" altLang="zh-CN" sz="2400" baseline="30000" dirty="0">
                <a:latin typeface="Arial" panose="020B0604020202020204" pitchFamily="34" charset="0"/>
              </a:rPr>
              <a:t>6</a:t>
            </a:r>
            <a:r>
              <a:rPr lang="en-US" altLang="zh-CN" sz="2400" dirty="0">
                <a:latin typeface="Arial" panose="020B0604020202020204" pitchFamily="34" charset="0"/>
              </a:rPr>
              <a:t>/s=528MB/s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lang="zh-CN" altLang="en-US" dirty="0"/>
              <a:t>试题例子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/>
              <a:t>假设某系统总线在一个总线周期中并行传输</a:t>
            </a:r>
            <a:r>
              <a:rPr lang="en-US" altLang="zh-CN" dirty="0"/>
              <a:t>4</a:t>
            </a:r>
            <a:r>
              <a:rPr lang="zh-CN" altLang="en-US" dirty="0"/>
              <a:t>字节信息</a:t>
            </a:r>
            <a:r>
              <a:rPr lang="en-US" altLang="zh-CN" dirty="0"/>
              <a:t>,</a:t>
            </a:r>
            <a:r>
              <a:rPr lang="zh-CN" altLang="en-US" dirty="0"/>
              <a:t>一个总线周期占用</a:t>
            </a:r>
            <a:r>
              <a:rPr lang="en-US" altLang="zh-CN" dirty="0"/>
              <a:t>2</a:t>
            </a:r>
            <a:r>
              <a:rPr lang="zh-CN" altLang="en-US" dirty="0"/>
              <a:t>个时钟周期</a:t>
            </a:r>
            <a:r>
              <a:rPr lang="en-US" altLang="zh-CN" dirty="0"/>
              <a:t>,</a:t>
            </a:r>
            <a:r>
              <a:rPr lang="zh-CN" altLang="en-US" dirty="0"/>
              <a:t>总线时钟频率为</a:t>
            </a:r>
            <a:r>
              <a:rPr lang="en-US" altLang="zh-CN" dirty="0"/>
              <a:t>10MHz,</a:t>
            </a:r>
            <a:r>
              <a:rPr lang="zh-CN" altLang="en-US" dirty="0"/>
              <a:t>则总线带宽是（ ）。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    A.10MB/s             B.20MB/s 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C.40MB/s             D.80MB/s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答案：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4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134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134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92200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en-US" altLang="zh-CN" dirty="0">
                <a:cs typeface="Times New Roman" panose="02020603050405020304" pitchFamily="18" charset="0"/>
              </a:rPr>
              <a:t>6.1.2</a:t>
            </a:r>
            <a:r>
              <a:rPr lang="zh-CN" altLang="en-US" b="0" dirty="0">
                <a:latin typeface="宋体" panose="02010600030101010101" pitchFamily="2" charset="-122"/>
              </a:rPr>
              <a:t>总线的连接方式</a:t>
            </a:r>
            <a:r>
              <a:rPr lang="zh-CN" altLang="en-US" b="0" i="1" dirty="0">
                <a:latin typeface="宋体" panose="02010600030101010101" pitchFamily="2" charset="-122"/>
              </a:rPr>
              <a:t> </a:t>
            </a:r>
            <a:endParaRPr lang="zh-CN" altLang="en-US" b="0" i="1" dirty="0">
              <a:latin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/>
          </p:cNvSpPr>
          <p:nvPr>
            <p:ph idx="1"/>
          </p:nvPr>
        </p:nvSpPr>
        <p:spPr>
          <a:xfrm>
            <a:off x="571500" y="1428750"/>
            <a:ext cx="7929563" cy="2005013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>
                <a:latin typeface="宋体" panose="02010600030101010101" pitchFamily="2" charset="-122"/>
              </a:rPr>
              <a:t>适配器（接口）：实现高速</a:t>
            </a:r>
            <a:r>
              <a:rPr lang="en-US" altLang="zh-CN" sz="2800" dirty="0">
                <a:latin typeface="宋体" panose="02010600030101010101" pitchFamily="2" charset="-122"/>
              </a:rPr>
              <a:t>CPU</a:t>
            </a:r>
            <a:r>
              <a:rPr lang="zh-CN" altLang="en-US" sz="2800" dirty="0">
                <a:latin typeface="宋体" panose="02010600030101010101" pitchFamily="2" charset="-122"/>
              </a:rPr>
              <a:t>与低速外设之间工作速度上的匹配和同步，并完成计算机和外设之间的所有数据传送和控制。 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spcBef>
                <a:spcPts val="18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单机系统中总线结构的两种基本类型： 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>
                <a:latin typeface="宋体" panose="02010600030101010101" pitchFamily="2" charset="-122"/>
              </a:rPr>
              <a:t>单总线：使用一条单一的系统总线来连接</a:t>
            </a:r>
            <a:r>
              <a:rPr lang="en-US" altLang="zh-CN" sz="2400" dirty="0">
                <a:latin typeface="宋体" panose="02010600030101010101" pitchFamily="2" charset="-122"/>
              </a:rPr>
              <a:t>CPU</a:t>
            </a:r>
            <a:r>
              <a:rPr lang="zh-CN" altLang="en-US" sz="2400" dirty="0">
                <a:latin typeface="宋体" panose="02010600030101010101" pitchFamily="2" charset="-122"/>
              </a:rPr>
              <a:t>、内存和</a:t>
            </a:r>
            <a:r>
              <a:rPr lang="en-US" altLang="zh-CN" sz="2400" dirty="0">
                <a:latin typeface="宋体" panose="02010600030101010101" pitchFamily="2" charset="-122"/>
              </a:rPr>
              <a:t>I/O</a:t>
            </a:r>
            <a:r>
              <a:rPr lang="zh-CN" altLang="en-US" sz="2400" dirty="0">
                <a:latin typeface="宋体" panose="02010600030101010101" pitchFamily="2" charset="-122"/>
              </a:rPr>
              <a:t>设备。 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20483" name="Picture 4" descr="6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8" y="1357313"/>
            <a:ext cx="5638800" cy="43576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>
                <a:cs typeface="Times New Roman" panose="02020603050405020304" pitchFamily="18" charset="0"/>
              </a:rPr>
              <a:t>6.1.2</a:t>
            </a:r>
            <a:r>
              <a:rPr lang="zh-CN" altLang="en-US" b="0" dirty="0">
                <a:latin typeface="宋体" panose="02010600030101010101" pitchFamily="2" charset="-122"/>
              </a:rPr>
              <a:t>总线的连接方式</a:t>
            </a:r>
            <a:endParaRPr lang="zh-CN" altLang="en-US" b="0" dirty="0">
              <a:latin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单总线结构特点：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在单总线结构中，要求连接到总线上的逻辑部件</a:t>
            </a:r>
            <a:r>
              <a:rPr lang="zh-CN" altLang="en-US" b="1" dirty="0">
                <a:solidFill>
                  <a:srgbClr val="00B0F0"/>
                </a:solidFill>
              </a:rPr>
              <a:t>必须高速运行</a:t>
            </a:r>
            <a:r>
              <a:rPr lang="zh-CN" altLang="en-US" dirty="0"/>
              <a:t>，以便在某些设备需要使用总线时，能迅速获得总线控制权；而当不再使用总线时，能迅速放弃总线控制权。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否则，由于一条总线由多种功能部件共用，可能导致很大的时间延迟。</a:t>
            </a:r>
            <a:endParaRPr lang="en-US" altLang="zh-CN" dirty="0"/>
          </a:p>
          <a:p>
            <a:pPr lvl="1" eaLnBrk="1" hangingPunct="1"/>
            <a:r>
              <a:rPr lang="zh-CN" altLang="en-US" b="1" dirty="0">
                <a:solidFill>
                  <a:srgbClr val="00B0F0"/>
                </a:solidFill>
              </a:rPr>
              <a:t>吞吐率低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7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4099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b"/>
          <a:p>
            <a:pPr eaLnBrk="1" hangingPunct="1">
              <a:buClrTx/>
              <a:buSzTx/>
              <a:buFontTx/>
            </a:pPr>
            <a:r>
              <a:rPr lang="zh-CN" altLang="en-US" dirty="0">
                <a:latin typeface="+mj-lt"/>
                <a:ea typeface="+mj-ea"/>
                <a:cs typeface="+mj-cs"/>
              </a:rPr>
              <a:t>第六章  总线系统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4100" name="Rectangle 3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SzPct val="70000"/>
            </a:pPr>
            <a:endParaRPr lang="zh-CN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4101" name="AutoShape 4">
            <a:hlinkClick r:id="" action="ppaction://hlinkshowjump?jump=endshow"/>
          </p:cNvPr>
          <p:cNvSpPr/>
          <p:nvPr/>
        </p:nvSpPr>
        <p:spPr>
          <a:xfrm>
            <a:off x="7812088" y="6092825"/>
            <a:ext cx="431800" cy="431800"/>
          </a:xfrm>
          <a:prstGeom prst="actionButtonHome">
            <a:avLst/>
          </a:prstGeom>
          <a:solidFill>
            <a:srgbClr val="008000"/>
          </a:solidFill>
          <a:ln w="9525">
            <a:noFill/>
          </a:ln>
        </p:spPr>
        <p:txBody>
          <a:bodyPr wrap="none" anchor="ctr"/>
          <a:p>
            <a:pPr algn="ctr"/>
            <a:r>
              <a:rPr lang="zh-CN" altLang="en-US" sz="1400" dirty="0">
                <a:latin typeface="Arial" panose="020B0604020202020204" pitchFamily="34" charset="0"/>
                <a:ea typeface="隶书" panose="02010509060101010101" pitchFamily="49" charset="-122"/>
              </a:rPr>
              <a:t>返回</a:t>
            </a:r>
            <a:endParaRPr lang="zh-CN" altLang="en-US" sz="1400" dirty="0"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>
                <a:cs typeface="Times New Roman" panose="02020603050405020304" pitchFamily="18" charset="0"/>
              </a:rPr>
              <a:t>6.1.2</a:t>
            </a:r>
            <a:r>
              <a:rPr lang="zh-CN" altLang="en-US" b="0" dirty="0">
                <a:latin typeface="宋体" panose="02010600030101010101" pitchFamily="2" charset="-122"/>
              </a:rPr>
              <a:t>总线的连接方式</a:t>
            </a:r>
            <a:endParaRPr lang="zh-CN" altLang="en-US" b="0" dirty="0">
              <a:latin typeface="宋体" panose="02010600030101010101" pitchFamily="2" charset="-122"/>
            </a:endParaRPr>
          </a:p>
        </p:txBody>
      </p:sp>
      <p:sp>
        <p:nvSpPr>
          <p:cNvPr id="2253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2800" b="1" dirty="0">
                <a:solidFill>
                  <a:srgbClr val="00B0F0"/>
                </a:solidFill>
              </a:rPr>
              <a:t>多总线</a:t>
            </a:r>
            <a:r>
              <a:rPr lang="zh-CN" altLang="en-US" dirty="0">
                <a:latin typeface="宋体" panose="02010600030101010101" pitchFamily="2" charset="-122"/>
              </a:rPr>
              <a:t>：在</a:t>
            </a:r>
            <a:r>
              <a:rPr lang="en-US" altLang="zh-CN" dirty="0">
                <a:latin typeface="宋体" panose="02010600030101010101" pitchFamily="2" charset="-122"/>
              </a:rPr>
              <a:t>CPU</a:t>
            </a:r>
            <a:r>
              <a:rPr lang="zh-CN" altLang="en-US" dirty="0">
                <a:latin typeface="宋体" panose="02010600030101010101" pitchFamily="2" charset="-122"/>
              </a:rPr>
              <a:t>、主存、</a:t>
            </a:r>
            <a:r>
              <a:rPr lang="en-US" altLang="zh-CN" dirty="0">
                <a:latin typeface="宋体" panose="02010600030101010101" pitchFamily="2" charset="-122"/>
              </a:rPr>
              <a:t>I/O</a:t>
            </a:r>
            <a:r>
              <a:rPr lang="zh-CN" altLang="en-US" dirty="0">
                <a:latin typeface="宋体" panose="02010600030101010101" pitchFamily="2" charset="-122"/>
              </a:rPr>
              <a:t>之间互联采用多条总线。如图所示。</a:t>
            </a: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endParaRPr lang="zh-CN" altLang="en-US" dirty="0"/>
          </a:p>
        </p:txBody>
      </p:sp>
      <p:pic>
        <p:nvPicPr>
          <p:cNvPr id="22533" name="Picture 4" descr="6a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0" y="2801938"/>
            <a:ext cx="6000750" cy="3770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>
                <a:cs typeface="Times New Roman" panose="02020603050405020304" pitchFamily="18" charset="0"/>
              </a:rPr>
              <a:t>6.1.2</a:t>
            </a:r>
            <a:r>
              <a:rPr lang="zh-CN" altLang="en-US" b="0" dirty="0">
                <a:latin typeface="宋体" panose="02010600030101010101" pitchFamily="2" charset="-122"/>
              </a:rPr>
              <a:t>总线的连接方式</a:t>
            </a:r>
            <a:endParaRPr lang="zh-CN" altLang="en-US" b="0" dirty="0">
              <a:latin typeface="宋体" panose="02010600030101010101" pitchFamily="2" charset="-122"/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zh-CN" altLang="en-US" sz="2400" dirty="0"/>
              <a:t>高速的</a:t>
            </a:r>
            <a:r>
              <a:rPr lang="en-US" altLang="zh-CN" sz="2400" b="1" dirty="0">
                <a:solidFill>
                  <a:srgbClr val="00B0F0"/>
                </a:solidFill>
              </a:rPr>
              <a:t>CPU</a:t>
            </a:r>
            <a:r>
              <a:rPr lang="zh-CN" altLang="en-US" sz="2400" b="1" dirty="0">
                <a:solidFill>
                  <a:srgbClr val="00B0F0"/>
                </a:solidFill>
              </a:rPr>
              <a:t>总线</a:t>
            </a:r>
            <a:r>
              <a:rPr lang="zh-CN" altLang="en-US" sz="2400" dirty="0"/>
              <a:t>：</a:t>
            </a:r>
            <a:r>
              <a:rPr lang="en-US" altLang="zh-CN" sz="2400" dirty="0"/>
              <a:t>CPU</a:t>
            </a:r>
            <a:r>
              <a:rPr lang="zh-CN" altLang="en-US" sz="2400" dirty="0"/>
              <a:t>和</a:t>
            </a:r>
            <a:r>
              <a:rPr lang="en-US" altLang="zh-CN" sz="2400" dirty="0"/>
              <a:t>cache</a:t>
            </a:r>
            <a:r>
              <a:rPr lang="zh-CN" altLang="en-US" sz="2400" dirty="0"/>
              <a:t>之间采用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rgbClr val="00B0F0"/>
                </a:solidFill>
              </a:rPr>
              <a:t>系统总线</a:t>
            </a:r>
            <a:r>
              <a:rPr lang="zh-CN" altLang="en-US" sz="2400" dirty="0"/>
              <a:t>：主存连在其上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rgbClr val="00B0F0"/>
                </a:solidFill>
              </a:rPr>
              <a:t>高速总线</a:t>
            </a:r>
            <a:r>
              <a:rPr lang="zh-CN" altLang="en-US" sz="2400" dirty="0"/>
              <a:t>上可以连接高速</a:t>
            </a:r>
            <a:r>
              <a:rPr lang="en-US" altLang="zh-CN" sz="2400" dirty="0"/>
              <a:t>LAN</a:t>
            </a:r>
            <a:r>
              <a:rPr lang="zh-CN" altLang="en-US" sz="2400" dirty="0"/>
              <a:t>（</a:t>
            </a:r>
            <a:r>
              <a:rPr lang="en-US" altLang="zh-CN" sz="2400" dirty="0"/>
              <a:t>100Mb/s</a:t>
            </a:r>
            <a:r>
              <a:rPr lang="zh-CN" altLang="en-US" sz="2400" dirty="0"/>
              <a:t>局域网）、视频接口、图形接口、</a:t>
            </a:r>
            <a:r>
              <a:rPr lang="en-US" altLang="zh-CN" sz="2400" dirty="0"/>
              <a:t>SCSI</a:t>
            </a:r>
            <a:r>
              <a:rPr lang="zh-CN" altLang="en-US" sz="2400" dirty="0"/>
              <a:t>接口（支持本地磁盘驱动器和其他外设）、</a:t>
            </a:r>
            <a:r>
              <a:rPr lang="en-US" altLang="zh-CN" sz="2400" dirty="0"/>
              <a:t>Firewire</a:t>
            </a:r>
            <a:r>
              <a:rPr lang="zh-CN" altLang="en-US" sz="2400" dirty="0"/>
              <a:t>接口（支持大容量</a:t>
            </a:r>
            <a:r>
              <a:rPr lang="en-US" altLang="zh-CN" sz="2400" dirty="0"/>
              <a:t>I/O</a:t>
            </a:r>
            <a:r>
              <a:rPr lang="zh-CN" altLang="en-US" sz="2400" dirty="0"/>
              <a:t>设备）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zh-CN" altLang="en-US" sz="2400" dirty="0"/>
              <a:t>高速总线通过</a:t>
            </a:r>
            <a:r>
              <a:rPr lang="zh-CN" altLang="en-US" sz="2400" b="1" dirty="0">
                <a:solidFill>
                  <a:srgbClr val="00B0F0"/>
                </a:solidFill>
              </a:rPr>
              <a:t>扩充总线接口</a:t>
            </a:r>
            <a:r>
              <a:rPr lang="zh-CN" altLang="en-US" sz="2400" dirty="0"/>
              <a:t>与扩充总线相连，扩充总线上可以连接串行方式工作的</a:t>
            </a:r>
            <a:r>
              <a:rPr lang="en-US" altLang="zh-CN" sz="2400" dirty="0"/>
              <a:t>I/O</a:t>
            </a:r>
            <a:r>
              <a:rPr lang="zh-CN" altLang="en-US" sz="2400" dirty="0"/>
              <a:t>设备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zh-CN" altLang="en-US" sz="2400" dirty="0"/>
              <a:t>通过桥，</a:t>
            </a:r>
            <a:r>
              <a:rPr lang="en-US" altLang="zh-CN" sz="2400" dirty="0"/>
              <a:t>CPU</a:t>
            </a:r>
            <a:r>
              <a:rPr lang="zh-CN" altLang="en-US" sz="2400" dirty="0"/>
              <a:t>总线、系统总线和高速总线彼此相连。</a:t>
            </a:r>
            <a:r>
              <a:rPr lang="zh-CN" altLang="en-US" sz="2400" b="1" dirty="0">
                <a:solidFill>
                  <a:srgbClr val="00B0F0"/>
                </a:solidFill>
              </a:rPr>
              <a:t>桥</a:t>
            </a:r>
            <a:r>
              <a:rPr lang="zh-CN" altLang="en-US" sz="2400" dirty="0"/>
              <a:t>实质上是一种具有</a:t>
            </a:r>
            <a:r>
              <a:rPr lang="zh-CN" altLang="en-US" sz="2400" b="1" dirty="0">
                <a:solidFill>
                  <a:srgbClr val="00B0F0"/>
                </a:solidFill>
              </a:rPr>
              <a:t>缓冲、转换、控制功能</a:t>
            </a:r>
            <a:r>
              <a:rPr lang="zh-CN" altLang="en-US" sz="2400" dirty="0"/>
              <a:t>的逻辑电路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zh-CN" altLang="en-US" sz="2400" dirty="0"/>
              <a:t>多总线结构体现了高速、中速、低速设备连接到不同的总线上同时进行工作，以提高总线的效率和吞吐量，而且处理器结构的变化不影响高速总线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6.1</a:t>
            </a:r>
            <a:r>
              <a:rPr lang="en-US" altLang="zh-CN" dirty="0">
                <a:solidFill>
                  <a:schemeClr val="tx1"/>
                </a:solidFill>
              </a:rPr>
              <a:t>.3</a:t>
            </a:r>
            <a:r>
              <a:rPr lang="zh-CN" altLang="en-US" b="0" dirty="0">
                <a:latin typeface="宋体" panose="02010600030101010101" pitchFamily="2" charset="-122"/>
              </a:rPr>
              <a:t>总线的内部结构</a:t>
            </a:r>
            <a:endParaRPr lang="zh-CN" altLang="en-US" b="0" dirty="0">
              <a:latin typeface="宋体" panose="02010600030101010101" pitchFamily="2" charset="-122"/>
            </a:endParaRPr>
          </a:p>
        </p:txBody>
      </p:sp>
      <p:sp>
        <p:nvSpPr>
          <p:cNvPr id="24580" name="Rectangle 3"/>
          <p:cNvSpPr>
            <a:spLocks noGrp="1"/>
          </p:cNvSpPr>
          <p:nvPr>
            <p:ph idx="1"/>
          </p:nvPr>
        </p:nvSpPr>
        <p:spPr>
          <a:xfrm>
            <a:off x="250825" y="1700213"/>
            <a:ext cx="4330700" cy="4411662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/>
              <a:t>早期总线的内部结构如图所示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/>
              <a:t>它实际上是处理器芯片引脚的延伸，是处理器与</a:t>
            </a:r>
            <a:r>
              <a:rPr lang="en-US" altLang="zh-CN" sz="2400" dirty="0"/>
              <a:t>I/O</a:t>
            </a:r>
            <a:r>
              <a:rPr lang="zh-CN" altLang="en-US" sz="2400" dirty="0"/>
              <a:t>设备适配器的通道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/>
              <a:t>这种简单的总线一般也由</a:t>
            </a:r>
            <a:r>
              <a:rPr lang="en-US" altLang="zh-CN" sz="2400" dirty="0"/>
              <a:t>50</a:t>
            </a:r>
            <a:r>
              <a:rPr lang="zh-CN" altLang="en-US" sz="2400" dirty="0"/>
              <a:t>～</a:t>
            </a:r>
            <a:r>
              <a:rPr lang="en-US" altLang="zh-CN" sz="2400" dirty="0"/>
              <a:t>100</a:t>
            </a:r>
            <a:r>
              <a:rPr lang="zh-CN" altLang="en-US" sz="2400" dirty="0"/>
              <a:t>条线组成，这些线按其功能可分为三类：地址线、数据线和控制线</a:t>
            </a:r>
            <a:endParaRPr lang="zh-CN" altLang="en-US" sz="2400" dirty="0"/>
          </a:p>
        </p:txBody>
      </p:sp>
      <p:pic>
        <p:nvPicPr>
          <p:cNvPr id="24581" name="Picture 4" descr="6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3" y="1773238"/>
            <a:ext cx="4319587" cy="39925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6.1</a:t>
            </a:r>
            <a:r>
              <a:rPr lang="en-US" altLang="zh-CN" dirty="0">
                <a:solidFill>
                  <a:schemeClr val="tx1"/>
                </a:solidFill>
              </a:rPr>
              <a:t>.3</a:t>
            </a:r>
            <a:r>
              <a:rPr lang="zh-CN" altLang="en-US" b="0" dirty="0">
                <a:latin typeface="宋体" panose="02010600030101010101" pitchFamily="2" charset="-122"/>
              </a:rPr>
              <a:t>总线的内部结构</a:t>
            </a:r>
            <a:endParaRPr lang="zh-CN" altLang="en-US" b="0" dirty="0">
              <a:latin typeface="宋体" panose="02010600030101010101" pitchFamily="2" charset="-122"/>
            </a:endParaRPr>
          </a:p>
        </p:txBody>
      </p:sp>
      <p:sp>
        <p:nvSpPr>
          <p:cNvPr id="2560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spcBef>
                <a:spcPts val="1800"/>
              </a:spcBef>
              <a:buNone/>
            </a:pPr>
            <a:r>
              <a:rPr lang="zh-CN" altLang="en-US" sz="2600" dirty="0"/>
              <a:t>早期总线结构的</a:t>
            </a:r>
            <a:r>
              <a:rPr lang="zh-CN" altLang="en-US" sz="2600" b="1" dirty="0">
                <a:solidFill>
                  <a:srgbClr val="00B0F0"/>
                </a:solidFill>
              </a:rPr>
              <a:t>不足</a:t>
            </a:r>
            <a:r>
              <a:rPr lang="zh-CN" altLang="en-US" sz="2600" dirty="0"/>
              <a:t>之处在于：</a:t>
            </a:r>
            <a:endParaRPr lang="zh-CN" altLang="en-US" sz="2600" dirty="0"/>
          </a:p>
          <a:p>
            <a:pPr eaLnBrk="1" hangingPunct="1">
              <a:spcBef>
                <a:spcPts val="1800"/>
              </a:spcBef>
            </a:pPr>
            <a:r>
              <a:rPr lang="en-US" altLang="zh-CN" sz="2600" dirty="0"/>
              <a:t>CPU</a:t>
            </a:r>
            <a:r>
              <a:rPr lang="zh-CN" altLang="en-US" sz="2600" dirty="0"/>
              <a:t>是总线上惟一的主控者。即使后来增加了具有简单仲裁逻辑的</a:t>
            </a:r>
            <a:r>
              <a:rPr lang="en-US" altLang="zh-CN" sz="2600" dirty="0"/>
              <a:t>DMA</a:t>
            </a:r>
            <a:r>
              <a:rPr lang="zh-CN" altLang="en-US" sz="2600" dirty="0"/>
              <a:t>控制器以支持</a:t>
            </a:r>
            <a:r>
              <a:rPr lang="en-US" altLang="zh-CN" sz="2600" dirty="0"/>
              <a:t>DMA</a:t>
            </a:r>
            <a:r>
              <a:rPr lang="zh-CN" altLang="en-US" sz="2600" dirty="0"/>
              <a:t>传送，但仍不能满足多</a:t>
            </a:r>
            <a:r>
              <a:rPr lang="en-US" altLang="zh-CN" sz="2600" dirty="0"/>
              <a:t>CPU</a:t>
            </a:r>
            <a:r>
              <a:rPr lang="zh-CN" altLang="en-US" sz="2600" dirty="0"/>
              <a:t>环境的要求。</a:t>
            </a:r>
            <a:endParaRPr lang="zh-CN" altLang="en-US" sz="2600" dirty="0"/>
          </a:p>
          <a:p>
            <a:pPr eaLnBrk="1" hangingPunct="1">
              <a:spcBef>
                <a:spcPts val="1800"/>
              </a:spcBef>
            </a:pPr>
            <a:r>
              <a:rPr lang="zh-CN" altLang="en-US" sz="2600" dirty="0"/>
              <a:t>总线信号是</a:t>
            </a:r>
            <a:r>
              <a:rPr lang="en-US" altLang="zh-CN" sz="2600" dirty="0"/>
              <a:t>CPU</a:t>
            </a:r>
            <a:r>
              <a:rPr lang="zh-CN" altLang="en-US" sz="2600" dirty="0"/>
              <a:t>引脚信号的延伸，故总线结构紧密与</a:t>
            </a:r>
            <a:r>
              <a:rPr lang="en-US" altLang="zh-CN" sz="2600" dirty="0"/>
              <a:t>CPU</a:t>
            </a:r>
            <a:r>
              <a:rPr lang="zh-CN" altLang="en-US" sz="2600" dirty="0"/>
              <a:t>相关，通用性较差。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03300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6.1</a:t>
            </a:r>
            <a:r>
              <a:rPr lang="en-US" altLang="zh-CN" dirty="0">
                <a:solidFill>
                  <a:schemeClr val="tx1"/>
                </a:solidFill>
              </a:rPr>
              <a:t>.4</a:t>
            </a:r>
            <a:r>
              <a:rPr lang="zh-CN" altLang="en-US" b="0" dirty="0">
                <a:latin typeface="宋体" panose="02010600030101010101" pitchFamily="2" charset="-122"/>
              </a:rPr>
              <a:t>总线的内部结构</a:t>
            </a:r>
            <a:endParaRPr lang="zh-CN" altLang="en-US" b="0" dirty="0">
              <a:latin typeface="宋体" panose="02010600030101010101" pitchFamily="2" charset="-122"/>
            </a:endParaRPr>
          </a:p>
        </p:txBody>
      </p:sp>
      <p:sp>
        <p:nvSpPr>
          <p:cNvPr id="26628" name="Rectangle 3"/>
          <p:cNvSpPr>
            <a:spLocks noGrp="1"/>
          </p:cNvSpPr>
          <p:nvPr>
            <p:ph idx="1"/>
          </p:nvPr>
        </p:nvSpPr>
        <p:spPr>
          <a:xfrm>
            <a:off x="395288" y="1268413"/>
            <a:ext cx="8229600" cy="4411662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400" dirty="0"/>
              <a:t>当代流行的总线内部结构</a:t>
            </a:r>
            <a:endParaRPr lang="zh-CN" altLang="en-US" sz="2400" dirty="0"/>
          </a:p>
        </p:txBody>
      </p:sp>
      <p:pic>
        <p:nvPicPr>
          <p:cNvPr id="26629" name="Picture 4" descr="6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1714500"/>
            <a:ext cx="6813550" cy="5064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6.1</a:t>
            </a:r>
            <a:r>
              <a:rPr lang="en-US" altLang="zh-CN" dirty="0">
                <a:solidFill>
                  <a:schemeClr val="tx1"/>
                </a:solidFill>
              </a:rPr>
              <a:t>.4</a:t>
            </a:r>
            <a:r>
              <a:rPr lang="zh-CN" altLang="en-US" b="0" dirty="0">
                <a:latin typeface="宋体" panose="02010600030101010101" pitchFamily="2" charset="-122"/>
              </a:rPr>
              <a:t>总线的内部结构</a:t>
            </a:r>
            <a:endParaRPr lang="zh-CN" altLang="en-US" b="0" dirty="0">
              <a:latin typeface="宋体" panose="02010600030101010101" pitchFamily="2" charset="-122"/>
            </a:endParaRPr>
          </a:p>
        </p:txBody>
      </p:sp>
      <p:sp>
        <p:nvSpPr>
          <p:cNvPr id="2765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rgbClr val="00B0F0"/>
                </a:solidFill>
              </a:rPr>
              <a:t>数据传送总线</a:t>
            </a:r>
            <a:r>
              <a:rPr lang="zh-CN" altLang="en-US" sz="2400" dirty="0"/>
              <a:t>：由地址线、数据线、控制线组成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zh-CN" altLang="en-US" sz="2000" dirty="0"/>
              <a:t>其结构与简单总线相似，但一般是</a:t>
            </a:r>
            <a:r>
              <a:rPr lang="en-US" altLang="zh-CN" sz="2000" dirty="0"/>
              <a:t>32</a:t>
            </a:r>
            <a:r>
              <a:rPr lang="zh-CN" altLang="en-US" sz="2000" dirty="0"/>
              <a:t>条地址线、</a:t>
            </a:r>
            <a:r>
              <a:rPr lang="en-US" altLang="zh-CN" sz="2000" dirty="0"/>
              <a:t>32</a:t>
            </a:r>
            <a:r>
              <a:rPr lang="zh-CN" altLang="en-US" sz="2000" dirty="0"/>
              <a:t>或</a:t>
            </a:r>
            <a:r>
              <a:rPr lang="en-US" altLang="zh-CN" sz="2000" dirty="0"/>
              <a:t>64</a:t>
            </a:r>
            <a:r>
              <a:rPr lang="zh-CN" altLang="en-US" sz="2000" dirty="0"/>
              <a:t>条数据线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zh-CN" altLang="en-US" sz="2000" dirty="0"/>
              <a:t>为了减少布线，</a:t>
            </a:r>
            <a:r>
              <a:rPr lang="en-US" altLang="zh-CN" sz="2000" dirty="0"/>
              <a:t>64</a:t>
            </a:r>
            <a:r>
              <a:rPr lang="zh-CN" altLang="en-US" sz="2000" dirty="0"/>
              <a:t>位数据的低</a:t>
            </a:r>
            <a:r>
              <a:rPr lang="en-US" altLang="zh-CN" sz="2000" dirty="0"/>
              <a:t>32</a:t>
            </a:r>
            <a:r>
              <a:rPr lang="zh-CN" altLang="en-US" sz="2000" dirty="0"/>
              <a:t>位数据线常常和地址线采用多路复用方式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rgbClr val="00B0F0"/>
                </a:solidFill>
              </a:rPr>
              <a:t>仲裁总线</a:t>
            </a:r>
            <a:r>
              <a:rPr lang="zh-CN" altLang="en-US" sz="2400" dirty="0"/>
              <a:t>：包括总线请求线和总线授权线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rgbClr val="00B0F0"/>
                </a:solidFill>
              </a:rPr>
              <a:t>中断和同步总线</a:t>
            </a:r>
            <a:r>
              <a:rPr lang="zh-CN" altLang="en-US" sz="2400" dirty="0"/>
              <a:t>：用于处理带优先级的中断操作，包括中断请求线和中断认可线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rgbClr val="00B0F0"/>
                </a:solidFill>
              </a:rPr>
              <a:t>公用线</a:t>
            </a:r>
            <a:r>
              <a:rPr lang="zh-CN" altLang="en-US" sz="2400" dirty="0"/>
              <a:t>：包括时钟信号线、电源线、地线、系统复位线以及加电或断电的时序信号线等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03300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6.1</a:t>
            </a:r>
            <a:r>
              <a:rPr lang="en-US" altLang="zh-CN" dirty="0">
                <a:solidFill>
                  <a:schemeClr val="tx1"/>
                </a:solidFill>
              </a:rPr>
              <a:t>.5</a:t>
            </a:r>
            <a:r>
              <a:rPr lang="zh-CN" altLang="en-US" b="0" dirty="0">
                <a:latin typeface="宋体" panose="02010600030101010101" pitchFamily="2" charset="-122"/>
              </a:rPr>
              <a:t>总线结构实例</a:t>
            </a:r>
            <a:endParaRPr lang="zh-CN" altLang="en-US" b="0" dirty="0">
              <a:latin typeface="宋体" panose="02010600030101010101" pitchFamily="2" charset="-122"/>
            </a:endParaRPr>
          </a:p>
        </p:txBody>
      </p:sp>
      <p:sp>
        <p:nvSpPr>
          <p:cNvPr id="28676" name="Rectangle 3"/>
          <p:cNvSpPr>
            <a:spLocks noGrp="1"/>
          </p:cNvSpPr>
          <p:nvPr>
            <p:ph idx="1"/>
          </p:nvPr>
        </p:nvSpPr>
        <p:spPr>
          <a:xfrm>
            <a:off x="395288" y="1341438"/>
            <a:ext cx="2305050" cy="4411662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rgbClr val="00B0F0"/>
                </a:solidFill>
              </a:rPr>
              <a:t>大多数</a:t>
            </a:r>
            <a:r>
              <a:rPr lang="zh-CN" altLang="en-US" sz="2400" dirty="0"/>
              <a:t>计算机采用了</a:t>
            </a:r>
            <a:r>
              <a:rPr lang="zh-CN" altLang="en-US" sz="2400" dirty="0">
                <a:solidFill>
                  <a:srgbClr val="00B0F0"/>
                </a:solidFill>
              </a:rPr>
              <a:t>分层次</a:t>
            </a:r>
            <a:r>
              <a:rPr lang="zh-CN" altLang="en-US" sz="2400" dirty="0"/>
              <a:t>的多总线结构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/>
              <a:t>右图它是一个</a:t>
            </a:r>
            <a:r>
              <a:rPr lang="zh-CN" altLang="en-US" sz="2400" dirty="0">
                <a:solidFill>
                  <a:srgbClr val="00B0F0"/>
                </a:solidFill>
              </a:rPr>
              <a:t>三层次</a:t>
            </a:r>
            <a:r>
              <a:rPr lang="zh-CN" altLang="en-US" sz="2400" dirty="0"/>
              <a:t>的多总线结构即有</a:t>
            </a:r>
            <a:r>
              <a:rPr lang="en-US" altLang="zh-CN" sz="2400" dirty="0"/>
              <a:t>CPU</a:t>
            </a:r>
            <a:r>
              <a:rPr lang="zh-CN" altLang="en-US" sz="2400" dirty="0"/>
              <a:t>总线、</a:t>
            </a:r>
            <a:r>
              <a:rPr lang="en-US" altLang="zh-CN" sz="2400" dirty="0"/>
              <a:t>PCI</a:t>
            </a:r>
            <a:r>
              <a:rPr lang="zh-CN" altLang="en-US" sz="2400" dirty="0"/>
              <a:t>总线和</a:t>
            </a:r>
            <a:r>
              <a:rPr lang="en-US" altLang="zh-CN" sz="2400" dirty="0"/>
              <a:t>ISA</a:t>
            </a:r>
            <a:r>
              <a:rPr lang="zh-CN" altLang="en-US" sz="2400" dirty="0"/>
              <a:t>总线</a:t>
            </a:r>
            <a:endParaRPr lang="zh-CN" altLang="en-US" sz="2400" dirty="0"/>
          </a:p>
        </p:txBody>
      </p:sp>
      <p:pic>
        <p:nvPicPr>
          <p:cNvPr id="28677" name="Picture 4" descr="6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8" y="1362075"/>
            <a:ext cx="6337300" cy="4924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6.1</a:t>
            </a:r>
            <a:r>
              <a:rPr lang="en-US" altLang="zh-CN" dirty="0">
                <a:solidFill>
                  <a:schemeClr val="tx1"/>
                </a:solidFill>
              </a:rPr>
              <a:t>.5</a:t>
            </a:r>
            <a:r>
              <a:rPr lang="zh-CN" altLang="en-US" b="0" dirty="0">
                <a:latin typeface="宋体" panose="02010600030101010101" pitchFamily="2" charset="-122"/>
              </a:rPr>
              <a:t>总线结构实例</a:t>
            </a:r>
            <a:r>
              <a:rPr lang="zh-CN" altLang="en-US" b="0" i="1" dirty="0">
                <a:latin typeface="宋体" panose="02010600030101010101" pitchFamily="2" charset="-122"/>
              </a:rPr>
              <a:t> </a:t>
            </a:r>
            <a:endParaRPr lang="zh-CN" altLang="en-US" b="0" i="1" dirty="0">
              <a:latin typeface="宋体" panose="02010600030101010101" pitchFamily="2" charset="-122"/>
            </a:endParaRPr>
          </a:p>
        </p:txBody>
      </p:sp>
      <p:sp>
        <p:nvSpPr>
          <p:cNvPr id="29700" name="Rectangle 3"/>
          <p:cNvSpPr>
            <a:spLocks noGrp="1"/>
          </p:cNvSpPr>
          <p:nvPr>
            <p:ph idx="1"/>
          </p:nvPr>
        </p:nvSpPr>
        <p:spPr>
          <a:xfrm>
            <a:off x="685800" y="1600200"/>
            <a:ext cx="7958138" cy="4643438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Pentium</a:t>
            </a:r>
            <a:r>
              <a:rPr lang="zh-CN" altLang="en-US" dirty="0">
                <a:latin typeface="宋体" panose="02010600030101010101" pitchFamily="2" charset="-122"/>
              </a:rPr>
              <a:t>机的总线结构分为三层：</a:t>
            </a:r>
            <a:r>
              <a:rPr lang="en-US" altLang="zh-CN" dirty="0">
                <a:latin typeface="宋体" panose="02010600030101010101" pitchFamily="2" charset="-122"/>
              </a:rPr>
              <a:t>CPU</a:t>
            </a:r>
            <a:r>
              <a:rPr lang="zh-CN" altLang="en-US" dirty="0">
                <a:latin typeface="宋体" panose="02010600030101010101" pitchFamily="2" charset="-122"/>
              </a:rPr>
              <a:t>总线、</a:t>
            </a:r>
            <a:r>
              <a:rPr lang="en-US" altLang="zh-CN" dirty="0">
                <a:latin typeface="宋体" panose="02010600030101010101" pitchFamily="2" charset="-122"/>
              </a:rPr>
              <a:t>PCI</a:t>
            </a:r>
            <a:r>
              <a:rPr lang="zh-CN" altLang="en-US" dirty="0">
                <a:latin typeface="宋体" panose="02010600030101010101" pitchFamily="2" charset="-122"/>
              </a:rPr>
              <a:t>总线和</a:t>
            </a:r>
            <a:r>
              <a:rPr lang="en-US" altLang="zh-CN" dirty="0">
                <a:latin typeface="宋体" panose="02010600030101010101" pitchFamily="2" charset="-122"/>
              </a:rPr>
              <a:t>ISA</a:t>
            </a:r>
            <a:r>
              <a:rPr lang="zh-CN" altLang="en-US" dirty="0">
                <a:latin typeface="宋体" panose="02010600030101010101" pitchFamily="2" charset="-122"/>
              </a:rPr>
              <a:t>总线</a:t>
            </a:r>
            <a:r>
              <a:rPr lang="zh-CN" altLang="en-US" dirty="0">
                <a:ea typeface="黑体" panose="02010609060101010101" pitchFamily="49" charset="-122"/>
              </a:rPr>
              <a:t> 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29701" name="Rectangle 4"/>
          <p:cNvSpPr/>
          <p:nvPr/>
        </p:nvSpPr>
        <p:spPr>
          <a:xfrm>
            <a:off x="3048000" y="3733800"/>
            <a:ext cx="3810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29702" name="Group 5"/>
          <p:cNvGrpSpPr/>
          <p:nvPr/>
        </p:nvGrpSpPr>
        <p:grpSpPr>
          <a:xfrm>
            <a:off x="838200" y="3048000"/>
            <a:ext cx="6705600" cy="2667000"/>
            <a:chOff x="1152" y="2448"/>
            <a:chExt cx="4224" cy="1680"/>
          </a:xfrm>
        </p:grpSpPr>
        <p:sp>
          <p:nvSpPr>
            <p:cNvPr id="2" name="Rectangle 6"/>
            <p:cNvSpPr>
              <a:spLocks noChangeArrowheads="1"/>
            </p:cNvSpPr>
            <p:nvPr/>
          </p:nvSpPr>
          <p:spPr bwMode="auto">
            <a:xfrm>
              <a:off x="1152" y="2448"/>
              <a:ext cx="768" cy="16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CPU</a:t>
              </a:r>
              <a:endPara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35" name="Rectangle 7"/>
            <p:cNvSpPr>
              <a:spLocks noChangeArrowheads="1"/>
            </p:cNvSpPr>
            <p:nvPr/>
          </p:nvSpPr>
          <p:spPr bwMode="auto">
            <a:xfrm>
              <a:off x="2880" y="2448"/>
              <a:ext cx="768" cy="16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PCI</a:t>
              </a:r>
              <a:endPara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4608" y="2448"/>
              <a:ext cx="768" cy="16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ISA</a:t>
              </a:r>
              <a:endPara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06" name="Rectangle 9"/>
            <p:cNvSpPr/>
            <p:nvPr/>
          </p:nvSpPr>
          <p:spPr>
            <a:xfrm>
              <a:off x="2160" y="2832"/>
              <a:ext cx="480" cy="864"/>
            </a:xfrm>
            <a:prstGeom prst="rect">
              <a:avLst/>
            </a:prstGeom>
            <a:solidFill>
              <a:srgbClr val="00FFFF"/>
            </a:solidFill>
            <a:ln w="9525">
              <a:noFill/>
            </a:ln>
          </p:spPr>
          <p:txBody>
            <a:bodyPr wrap="none" anchor="ctr"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r>
                <a:rPr lang="zh-CN" altLang="en-US" sz="3200" b="1" dirty="0">
                  <a:latin typeface="宋体" panose="02010600030101010101" pitchFamily="2" charset="-122"/>
                </a:rPr>
                <a:t>北</a:t>
              </a:r>
              <a:endParaRPr lang="zh-CN" altLang="en-US" sz="3200" b="1" dirty="0">
                <a:latin typeface="宋体" panose="02010600030101010101" pitchFamily="2" charset="-122"/>
              </a:endParaRPr>
            </a:p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r>
                <a:rPr lang="zh-CN" altLang="en-US" sz="3200" b="1" dirty="0">
                  <a:latin typeface="宋体" panose="02010600030101010101" pitchFamily="2" charset="-122"/>
                </a:rPr>
                <a:t>桥</a:t>
              </a:r>
              <a:endParaRPr lang="zh-CN" altLang="en-US" sz="3200" b="1" dirty="0">
                <a:latin typeface="宋体" panose="02010600030101010101" pitchFamily="2" charset="-122"/>
              </a:endParaRPr>
            </a:p>
          </p:txBody>
        </p:sp>
        <p:sp>
          <p:nvSpPr>
            <p:cNvPr id="29707" name="Rectangle 10"/>
            <p:cNvSpPr/>
            <p:nvPr/>
          </p:nvSpPr>
          <p:spPr>
            <a:xfrm>
              <a:off x="3888" y="2832"/>
              <a:ext cx="480" cy="864"/>
            </a:xfrm>
            <a:prstGeom prst="rect">
              <a:avLst/>
            </a:prstGeom>
            <a:solidFill>
              <a:srgbClr val="00FFFF"/>
            </a:solidFill>
            <a:ln w="9525">
              <a:noFill/>
            </a:ln>
          </p:spPr>
          <p:txBody>
            <a:bodyPr wrap="none" anchor="ctr"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r>
                <a:rPr lang="zh-CN" altLang="en-US" sz="3200" b="1" dirty="0">
                  <a:latin typeface="宋体" panose="02010600030101010101" pitchFamily="2" charset="-122"/>
                </a:rPr>
                <a:t>南</a:t>
              </a:r>
              <a:endParaRPr lang="zh-CN" altLang="en-US" sz="3200" b="1" dirty="0">
                <a:latin typeface="宋体" panose="02010600030101010101" pitchFamily="2" charset="-122"/>
              </a:endParaRPr>
            </a:p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r>
                <a:rPr lang="zh-CN" altLang="en-US" sz="3200" b="1" dirty="0">
                  <a:latin typeface="宋体" panose="02010600030101010101" pitchFamily="2" charset="-122"/>
                </a:rPr>
                <a:t>桥</a:t>
              </a:r>
              <a:endParaRPr lang="zh-CN" altLang="en-US" sz="3200" b="1" dirty="0">
                <a:latin typeface="宋体" panose="02010600030101010101" pitchFamily="2" charset="-122"/>
              </a:endParaRPr>
            </a:p>
          </p:txBody>
        </p:sp>
        <p:sp>
          <p:nvSpPr>
            <p:cNvPr id="29708" name="AutoShape 11"/>
            <p:cNvSpPr/>
            <p:nvPr/>
          </p:nvSpPr>
          <p:spPr>
            <a:xfrm>
              <a:off x="1920" y="3120"/>
              <a:ext cx="240" cy="336"/>
            </a:xfrm>
            <a:prstGeom prst="leftRightArrow">
              <a:avLst>
                <a:gd name="adj1" fmla="val 50000"/>
                <a:gd name="adj2" fmla="val 20000"/>
              </a:avLst>
            </a:prstGeom>
            <a:solidFill>
              <a:srgbClr val="FF99CC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9709" name="AutoShape 12"/>
            <p:cNvSpPr/>
            <p:nvPr/>
          </p:nvSpPr>
          <p:spPr>
            <a:xfrm>
              <a:off x="4368" y="3120"/>
              <a:ext cx="240" cy="336"/>
            </a:xfrm>
            <a:prstGeom prst="leftRightArrow">
              <a:avLst>
                <a:gd name="adj1" fmla="val 50000"/>
                <a:gd name="adj2" fmla="val 20000"/>
              </a:avLst>
            </a:prstGeom>
            <a:solidFill>
              <a:srgbClr val="FF99CC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9710" name="AutoShape 13"/>
            <p:cNvSpPr/>
            <p:nvPr/>
          </p:nvSpPr>
          <p:spPr>
            <a:xfrm>
              <a:off x="3648" y="3120"/>
              <a:ext cx="240" cy="336"/>
            </a:xfrm>
            <a:prstGeom prst="leftRightArrow">
              <a:avLst>
                <a:gd name="adj1" fmla="val 50000"/>
                <a:gd name="adj2" fmla="val 20000"/>
              </a:avLst>
            </a:prstGeom>
            <a:solidFill>
              <a:srgbClr val="FF99CC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9711" name="AutoShape 14"/>
            <p:cNvSpPr/>
            <p:nvPr/>
          </p:nvSpPr>
          <p:spPr>
            <a:xfrm>
              <a:off x="2640" y="3120"/>
              <a:ext cx="240" cy="336"/>
            </a:xfrm>
            <a:prstGeom prst="leftRightArrow">
              <a:avLst>
                <a:gd name="adj1" fmla="val 50000"/>
                <a:gd name="adj2" fmla="val 20000"/>
              </a:avLst>
            </a:prstGeom>
            <a:solidFill>
              <a:srgbClr val="FF99CC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35012"/>
          </a:xfrm>
        </p:spPr>
        <p:txBody>
          <a:bodyPr vert="horz" wrap="square" lIns="91440" tIns="45720" rIns="91440" bIns="45720" anchor="b"/>
          <a:p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6.1</a:t>
            </a:r>
            <a:r>
              <a:rPr lang="en-US" altLang="zh-CN" dirty="0">
                <a:solidFill>
                  <a:schemeClr val="tx1"/>
                </a:solidFill>
              </a:rPr>
              <a:t>.5</a:t>
            </a:r>
            <a:r>
              <a:rPr lang="zh-CN" altLang="en-US" b="0" dirty="0">
                <a:latin typeface="宋体" panose="02010600030101010101" pitchFamily="2" charset="-122"/>
              </a:rPr>
              <a:t>总线结构实例</a:t>
            </a:r>
            <a:r>
              <a:rPr lang="zh-CN" altLang="en-US" b="0" i="1" dirty="0">
                <a:latin typeface="宋体" panose="02010600030101010101" pitchFamily="2" charset="-122"/>
              </a:rPr>
              <a:t> </a:t>
            </a:r>
            <a:endParaRPr lang="zh-CN" altLang="en-US" dirty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endParaRPr lang="zh-CN" altLang="en-US" dirty="0"/>
          </a:p>
        </p:txBody>
      </p:sp>
      <p:sp>
        <p:nvSpPr>
          <p:cNvPr id="3072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30725" name="Picture 2" descr="c:\users\wang\appdata\local\360Chrome\Chrome\User Data\Temp\01300000170442121368411498076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225" y="928688"/>
            <a:ext cx="7288213" cy="5715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31747" name="Picture 4" descr="http://www.01ruodian.com/BBS/data/attachment/forum/bbsxp/2011-10/2011102614533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063" y="71438"/>
            <a:ext cx="6937375" cy="67452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本章内容</a:t>
            </a:r>
            <a:endParaRPr lang="zh-CN" altLang="en-US" dirty="0"/>
          </a:p>
        </p:txBody>
      </p:sp>
      <p:sp>
        <p:nvSpPr>
          <p:cNvPr id="512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dirty="0"/>
              <a:t>6.1 </a:t>
            </a:r>
            <a:r>
              <a:rPr lang="zh-CN" altLang="en-US" dirty="0"/>
              <a:t>总线的概念和结构形态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dirty="0"/>
              <a:t>6.2 </a:t>
            </a:r>
            <a:r>
              <a:rPr lang="zh-CN" altLang="en-US" dirty="0"/>
              <a:t>总线接口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dirty="0"/>
              <a:t>6.3 </a:t>
            </a:r>
            <a:r>
              <a:rPr lang="zh-CN" altLang="en-US" dirty="0"/>
              <a:t>总线的仲裁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dirty="0"/>
              <a:t>6.4 </a:t>
            </a:r>
            <a:r>
              <a:rPr lang="zh-CN" altLang="en-US" dirty="0"/>
              <a:t>总线的定时和数据传送模式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dirty="0"/>
              <a:t>6.5 HOST</a:t>
            </a:r>
            <a:r>
              <a:rPr lang="zh-CN" altLang="en-US" dirty="0"/>
              <a:t>总线和</a:t>
            </a:r>
            <a:r>
              <a:rPr lang="en-US" altLang="zh-CN" dirty="0"/>
              <a:t>PCI</a:t>
            </a:r>
            <a:r>
              <a:rPr lang="zh-CN" altLang="en-US" dirty="0"/>
              <a:t>总线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dirty="0"/>
              <a:t>6.6 InfiniBand</a:t>
            </a:r>
            <a:r>
              <a:rPr lang="zh-CN" altLang="en-US" dirty="0"/>
              <a:t>标准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6.2  </a:t>
            </a:r>
            <a:r>
              <a:rPr lang="zh-CN" altLang="en-US" dirty="0">
                <a:solidFill>
                  <a:schemeClr val="tx1"/>
                </a:solidFill>
              </a:rPr>
              <a:t>总线接口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772" name="Rectangle 3"/>
          <p:cNvSpPr>
            <a:spLocks noGrp="1"/>
          </p:cNvSpPr>
          <p:nvPr>
            <p:ph idx="1"/>
          </p:nvPr>
        </p:nvSpPr>
        <p:spPr>
          <a:xfrm>
            <a:off x="457200" y="1719263"/>
            <a:ext cx="4835525" cy="4411662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一、信息的传送方式 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计算机系统中，传输信息基本有三种方式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串行传送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并行传送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分时传送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出于速度和效率上的考虑，系统总线上传送的信息必须采用并行传送方式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分时传送即总线的分时复用</a:t>
            </a:r>
            <a:endParaRPr lang="zh-CN" altLang="en-US" dirty="0"/>
          </a:p>
        </p:txBody>
      </p:sp>
      <p:pic>
        <p:nvPicPr>
          <p:cNvPr id="32773" name="Picture 4" descr="6a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4938" y="1071563"/>
            <a:ext cx="3643312" cy="5353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6.2  </a:t>
            </a:r>
            <a:r>
              <a:rPr lang="zh-CN" altLang="en-US" dirty="0">
                <a:solidFill>
                  <a:schemeClr val="tx1"/>
                </a:solidFill>
              </a:rPr>
              <a:t>总线接口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796" name="Rectangle 3"/>
          <p:cNvSpPr>
            <a:spLocks noGrp="1"/>
          </p:cNvSpPr>
          <p:nvPr>
            <p:ph idx="1"/>
          </p:nvPr>
        </p:nvSpPr>
        <p:spPr>
          <a:xfrm>
            <a:off x="457200" y="1719263"/>
            <a:ext cx="7427913" cy="4411662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串行传送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宋体" panose="02010600030101010101" pitchFamily="2" charset="-122"/>
              </a:rPr>
              <a:t>使用一条传输线，采用脉冲传送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宋体" panose="02010600030101010101" pitchFamily="2" charset="-122"/>
              </a:rPr>
              <a:t>主要</a:t>
            </a:r>
            <a:r>
              <a:rPr lang="zh-CN" altLang="en-US" b="1" dirty="0">
                <a:solidFill>
                  <a:srgbClr val="00B0F0"/>
                </a:solidFill>
                <a:latin typeface="宋体" panose="02010600030101010101" pitchFamily="2" charset="-122"/>
              </a:rPr>
              <a:t>优点</a:t>
            </a:r>
            <a:r>
              <a:rPr lang="zh-CN" altLang="en-US" dirty="0">
                <a:latin typeface="宋体" panose="02010600030101010101" pitchFamily="2" charset="-122"/>
              </a:rPr>
              <a:t>是只需要一条传输线，这一点对长距离传输显得特别重要，不管传送的数据量有多少，只需要一条传输线，成本比较低廉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b="1" dirty="0">
                <a:solidFill>
                  <a:srgbClr val="00B0F0"/>
                </a:solidFill>
                <a:latin typeface="宋体" panose="02010600030101010101" pitchFamily="2" charset="-122"/>
              </a:rPr>
              <a:t>缺点</a:t>
            </a:r>
            <a:r>
              <a:rPr lang="zh-CN" altLang="en-US" dirty="0">
                <a:latin typeface="宋体" panose="02010600030101010101" pitchFamily="2" charset="-122"/>
              </a:rPr>
              <a:t>就是速度慢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6.2  </a:t>
            </a:r>
            <a:r>
              <a:rPr lang="zh-CN" altLang="en-US" dirty="0">
                <a:solidFill>
                  <a:schemeClr val="tx1"/>
                </a:solidFill>
              </a:rPr>
              <a:t>总线接口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82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并行传送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宋体" panose="02010600030101010101" pitchFamily="2" charset="-122"/>
              </a:rPr>
              <a:t>每一数据位需要一条传输线，一般采用电位传送 </a:t>
            </a:r>
            <a:endParaRPr lang="zh-CN" altLang="en-US" dirty="0"/>
          </a:p>
          <a:p>
            <a:pPr eaLnBrk="1" hangingPunct="1">
              <a:spcBef>
                <a:spcPts val="18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分时传送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宋体" panose="02010600030101010101" pitchFamily="2" charset="-122"/>
              </a:rPr>
              <a:t>总线复用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宋体" panose="02010600030101010101" pitchFamily="2" charset="-122"/>
              </a:rPr>
              <a:t>共享总线的部件分时使用总线</a:t>
            </a:r>
            <a:endParaRPr lang="zh-CN" altLang="en-US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3214688" y="1071563"/>
            <a:ext cx="228600" cy="0"/>
          </a:xfrm>
          <a:prstGeom prst="line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3519488" y="1071563"/>
            <a:ext cx="228600" cy="0"/>
          </a:xfrm>
          <a:prstGeom prst="line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3824288" y="1071563"/>
            <a:ext cx="228600" cy="0"/>
          </a:xfrm>
          <a:prstGeom prst="line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4129088" y="1071563"/>
            <a:ext cx="228600" cy="0"/>
          </a:xfrm>
          <a:prstGeom prst="line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4433888" y="1071563"/>
            <a:ext cx="228600" cy="0"/>
          </a:xfrm>
          <a:prstGeom prst="line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4738688" y="1071563"/>
            <a:ext cx="228600" cy="0"/>
          </a:xfrm>
          <a:prstGeom prst="line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5043488" y="1071563"/>
            <a:ext cx="228600" cy="0"/>
          </a:xfrm>
          <a:prstGeom prst="line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5348288" y="1071563"/>
            <a:ext cx="228600" cy="0"/>
          </a:xfrm>
          <a:prstGeom prst="line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5653088" y="1071563"/>
            <a:ext cx="228600" cy="0"/>
          </a:xfrm>
          <a:prstGeom prst="line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5957888" y="1071563"/>
            <a:ext cx="228600" cy="0"/>
          </a:xfrm>
          <a:prstGeom prst="line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Text Box 27"/>
          <p:cNvSpPr txBox="1">
            <a:spLocks noChangeArrowheads="1"/>
          </p:cNvSpPr>
          <p:nvPr/>
        </p:nvSpPr>
        <p:spPr bwMode="auto">
          <a:xfrm>
            <a:off x="1785938" y="857250"/>
            <a:ext cx="1108075" cy="369888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串行传输</a:t>
            </a:r>
            <a:endParaRPr kumimoji="0" lang="zh-CN" altLang="en-US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3214688" y="1528763"/>
            <a:ext cx="228600" cy="990600"/>
            <a:chOff x="2016" y="1824"/>
            <a:chExt cx="144" cy="624"/>
          </a:xfrm>
        </p:grpSpPr>
        <p:sp>
          <p:nvSpPr>
            <p:cNvPr id="17" name="Line 29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30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32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Line 34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Line 35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36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Group 37"/>
          <p:cNvGrpSpPr/>
          <p:nvPr/>
        </p:nvGrpSpPr>
        <p:grpSpPr>
          <a:xfrm>
            <a:off x="3519488" y="1528763"/>
            <a:ext cx="228600" cy="990600"/>
            <a:chOff x="2016" y="1824"/>
            <a:chExt cx="144" cy="624"/>
          </a:xfrm>
        </p:grpSpPr>
        <p:sp>
          <p:nvSpPr>
            <p:cNvPr id="26" name="Line 38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39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Line 40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41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42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Line 43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Line 44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Line 45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Group 46"/>
          <p:cNvGrpSpPr/>
          <p:nvPr/>
        </p:nvGrpSpPr>
        <p:grpSpPr>
          <a:xfrm>
            <a:off x="3824288" y="1528763"/>
            <a:ext cx="228600" cy="990600"/>
            <a:chOff x="2016" y="1824"/>
            <a:chExt cx="144" cy="624"/>
          </a:xfrm>
        </p:grpSpPr>
        <p:sp>
          <p:nvSpPr>
            <p:cNvPr id="35" name="Line 47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Line 48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Line 49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Line 50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Line 51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Line 52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Line 53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Line 54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" name="Group 55"/>
          <p:cNvGrpSpPr/>
          <p:nvPr/>
        </p:nvGrpSpPr>
        <p:grpSpPr>
          <a:xfrm>
            <a:off x="4129088" y="1528763"/>
            <a:ext cx="228600" cy="990600"/>
            <a:chOff x="2016" y="1824"/>
            <a:chExt cx="144" cy="624"/>
          </a:xfrm>
        </p:grpSpPr>
        <p:sp>
          <p:nvSpPr>
            <p:cNvPr id="44" name="Line 56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Line 57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Line 58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Line 59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Line 60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Line 61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Line 62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Line 63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5" name="Group 64"/>
          <p:cNvGrpSpPr/>
          <p:nvPr/>
        </p:nvGrpSpPr>
        <p:grpSpPr>
          <a:xfrm>
            <a:off x="4433888" y="1528763"/>
            <a:ext cx="228600" cy="990600"/>
            <a:chOff x="2016" y="1824"/>
            <a:chExt cx="144" cy="624"/>
          </a:xfrm>
        </p:grpSpPr>
        <p:sp>
          <p:nvSpPr>
            <p:cNvPr id="53" name="Line 65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Line 66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Line 67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Line 68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Line 69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Line 70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Line 71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Line 72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840" name="Group 73"/>
          <p:cNvGrpSpPr/>
          <p:nvPr/>
        </p:nvGrpSpPr>
        <p:grpSpPr>
          <a:xfrm>
            <a:off x="4738688" y="1528763"/>
            <a:ext cx="228600" cy="990600"/>
            <a:chOff x="2016" y="1824"/>
            <a:chExt cx="144" cy="624"/>
          </a:xfrm>
        </p:grpSpPr>
        <p:sp>
          <p:nvSpPr>
            <p:cNvPr id="62" name="Line 74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Line 75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Line 76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Line 77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Line 78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Line 79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Line 80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Line 81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841" name="Group 82"/>
          <p:cNvGrpSpPr/>
          <p:nvPr/>
        </p:nvGrpSpPr>
        <p:grpSpPr>
          <a:xfrm>
            <a:off x="5043488" y="1528763"/>
            <a:ext cx="228600" cy="990600"/>
            <a:chOff x="2016" y="1824"/>
            <a:chExt cx="144" cy="624"/>
          </a:xfrm>
        </p:grpSpPr>
        <p:sp>
          <p:nvSpPr>
            <p:cNvPr id="71" name="Line 83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Line 84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Line 85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Line 86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Line 87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Line 88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Line 89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Line 90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843" name="Group 91"/>
          <p:cNvGrpSpPr/>
          <p:nvPr/>
        </p:nvGrpSpPr>
        <p:grpSpPr>
          <a:xfrm>
            <a:off x="5348288" y="1528763"/>
            <a:ext cx="228600" cy="990600"/>
            <a:chOff x="2016" y="1824"/>
            <a:chExt cx="144" cy="624"/>
          </a:xfrm>
        </p:grpSpPr>
        <p:sp>
          <p:nvSpPr>
            <p:cNvPr id="80" name="Line 92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Line 93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Line 94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Line 95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Line 96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Line 97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Line 98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Line 99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844" name="Group 100"/>
          <p:cNvGrpSpPr/>
          <p:nvPr/>
        </p:nvGrpSpPr>
        <p:grpSpPr>
          <a:xfrm>
            <a:off x="5653088" y="1528763"/>
            <a:ext cx="228600" cy="990600"/>
            <a:chOff x="2016" y="1824"/>
            <a:chExt cx="144" cy="624"/>
          </a:xfrm>
        </p:grpSpPr>
        <p:sp>
          <p:nvSpPr>
            <p:cNvPr id="89" name="Line 101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Line 102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Line 103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" name="Line 104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Line 105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Line 106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Line 107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Line 108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845" name="Group 109"/>
          <p:cNvGrpSpPr/>
          <p:nvPr/>
        </p:nvGrpSpPr>
        <p:grpSpPr>
          <a:xfrm>
            <a:off x="5957888" y="1528763"/>
            <a:ext cx="228600" cy="990600"/>
            <a:chOff x="2016" y="1824"/>
            <a:chExt cx="144" cy="624"/>
          </a:xfrm>
        </p:grpSpPr>
        <p:sp>
          <p:nvSpPr>
            <p:cNvPr id="98" name="Line 110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Line 111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Line 112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Line 113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Line 114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Line 115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Line 116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Line 117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6" name="Text Box 190"/>
          <p:cNvSpPr txBox="1">
            <a:spLocks noChangeArrowheads="1"/>
          </p:cNvSpPr>
          <p:nvPr/>
        </p:nvSpPr>
        <p:spPr bwMode="auto">
          <a:xfrm>
            <a:off x="1785938" y="1847850"/>
            <a:ext cx="1108075" cy="369888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并行传输</a:t>
            </a:r>
            <a:endParaRPr kumimoji="0" lang="zh-CN" altLang="en-US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5865" name="Picture 4" descr="3a7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700" y="3214688"/>
            <a:ext cx="6323013" cy="3124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8" name="Text Box 190"/>
          <p:cNvSpPr txBox="1">
            <a:spLocks noChangeArrowheads="1"/>
          </p:cNvSpPr>
          <p:nvPr/>
        </p:nvSpPr>
        <p:spPr bwMode="auto">
          <a:xfrm>
            <a:off x="857250" y="4500563"/>
            <a:ext cx="1108075" cy="369888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分时传输</a:t>
            </a:r>
            <a:endParaRPr kumimoji="0" lang="zh-CN" altLang="en-US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35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3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0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500"/>
                            </p:stCondLst>
                            <p:childTnLst>
                              <p:par>
                                <p:cTn id="9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4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06" grpId="0" animBg="1"/>
      <p:bldP spid="10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6.2  </a:t>
            </a:r>
            <a:r>
              <a:rPr lang="zh-CN" altLang="en-US" dirty="0">
                <a:solidFill>
                  <a:schemeClr val="tx1"/>
                </a:solidFill>
              </a:rPr>
              <a:t>总线接口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868" name="Rectangle 3"/>
          <p:cNvSpPr>
            <a:spLocks noGrp="1"/>
          </p:cNvSpPr>
          <p:nvPr>
            <p:ph idx="1"/>
          </p:nvPr>
        </p:nvSpPr>
        <p:spPr>
          <a:xfrm>
            <a:off x="457200" y="1719263"/>
            <a:ext cx="3609975" cy="4411662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二、总线接口的基本概念</a:t>
            </a:r>
            <a:r>
              <a:rPr lang="zh-CN" altLang="en-US" b="1" i="1" dirty="0">
                <a:latin typeface="宋体" panose="02010600030101010101" pitchFamily="2" charset="-122"/>
              </a:rPr>
              <a:t> </a:t>
            </a:r>
            <a:endParaRPr lang="zh-CN" altLang="en-US" b="1" i="1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b="1" dirty="0">
                <a:solidFill>
                  <a:srgbClr val="00B0F0"/>
                </a:solidFill>
              </a:rPr>
              <a:t>接口</a:t>
            </a:r>
            <a:r>
              <a:rPr lang="zh-CN" altLang="en-US" dirty="0"/>
              <a:t>是</a:t>
            </a:r>
            <a:r>
              <a:rPr lang="en-US" altLang="zh-CN" dirty="0"/>
              <a:t>CPU</a:t>
            </a:r>
            <a:r>
              <a:rPr lang="zh-CN" altLang="en-US" dirty="0"/>
              <a:t>和主存、外设之间通过总线进行连接的逻辑部件</a:t>
            </a:r>
            <a:endParaRPr lang="zh-CN" altLang="en-US" dirty="0"/>
          </a:p>
        </p:txBody>
      </p:sp>
      <p:pic>
        <p:nvPicPr>
          <p:cNvPr id="36869" name="Picture 4" descr="6a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6463" y="1916113"/>
            <a:ext cx="3995737" cy="19446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6.2  </a:t>
            </a:r>
            <a:r>
              <a:rPr lang="zh-CN" altLang="en-US" dirty="0">
                <a:solidFill>
                  <a:schemeClr val="tx1"/>
                </a:solidFill>
              </a:rPr>
              <a:t>总线接口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892" name="Rectangle 3"/>
          <p:cNvSpPr>
            <a:spLocks noGrp="1"/>
          </p:cNvSpPr>
          <p:nvPr>
            <p:ph idx="1"/>
          </p:nvPr>
        </p:nvSpPr>
        <p:spPr>
          <a:xfrm>
            <a:off x="457200" y="1719263"/>
            <a:ext cx="4619625" cy="4411662"/>
          </a:xfrm>
        </p:spPr>
        <p:txBody>
          <a:bodyPr vert="horz" wrap="square" lIns="91440" tIns="45720" rIns="91440" bIns="45720" anchor="t"/>
          <a:p>
            <a:pPr eaLnBrk="1" hangingPunct="1">
              <a:spcBef>
                <a:spcPts val="1800"/>
              </a:spcBef>
            </a:pPr>
            <a:r>
              <a:rPr lang="zh-CN" altLang="en-US" sz="2600" dirty="0">
                <a:latin typeface="宋体" panose="02010600030101010101" pitchFamily="2" charset="-122"/>
              </a:rPr>
              <a:t>接口的典型功能：控制、缓冲、状态、转换、整理、程序中断 </a:t>
            </a:r>
            <a:endParaRPr lang="zh-CN" altLang="en-US" sz="2600" dirty="0"/>
          </a:p>
          <a:p>
            <a:pPr eaLnBrk="1" hangingPunct="1">
              <a:spcBef>
                <a:spcPts val="1800"/>
              </a:spcBef>
            </a:pPr>
            <a:r>
              <a:rPr lang="zh-CN" altLang="en-US" sz="2600" dirty="0">
                <a:latin typeface="宋体" panose="02010600030101010101" pitchFamily="2" charset="-122"/>
              </a:rPr>
              <a:t>一个适配器的</a:t>
            </a:r>
            <a:r>
              <a:rPr lang="zh-CN" altLang="en-US" sz="2600" b="1" dirty="0">
                <a:solidFill>
                  <a:srgbClr val="00B0F0"/>
                </a:solidFill>
                <a:latin typeface="宋体" panose="02010600030101010101" pitchFamily="2" charset="-122"/>
              </a:rPr>
              <a:t>两个接口</a:t>
            </a:r>
            <a:r>
              <a:rPr lang="zh-CN" altLang="en-US" sz="2600" dirty="0">
                <a:latin typeface="宋体" panose="02010600030101010101" pitchFamily="2" charset="-122"/>
              </a:rPr>
              <a:t>：</a:t>
            </a:r>
            <a:endParaRPr lang="en-US" altLang="zh-CN" sz="2600" dirty="0">
              <a:latin typeface="宋体" panose="02010600030101010101" pitchFamily="2" charset="-122"/>
            </a:endParaRPr>
          </a:p>
          <a:p>
            <a:pPr lvl="1" eaLnBrk="1" hangingPunct="1">
              <a:spcBef>
                <a:spcPts val="1800"/>
              </a:spcBef>
            </a:pPr>
            <a:r>
              <a:rPr lang="zh-CN" altLang="en-US" sz="2200" dirty="0">
                <a:latin typeface="宋体" panose="02010600030101010101" pitchFamily="2" charset="-122"/>
              </a:rPr>
              <a:t>一个同系统总线相连，采用</a:t>
            </a:r>
            <a:r>
              <a:rPr lang="zh-CN" altLang="en-US" sz="2200" dirty="0">
                <a:solidFill>
                  <a:srgbClr val="00B0F0"/>
                </a:solidFill>
                <a:latin typeface="宋体" panose="02010600030101010101" pitchFamily="2" charset="-122"/>
              </a:rPr>
              <a:t>并行方式</a:t>
            </a:r>
            <a:endParaRPr lang="en-US" altLang="zh-CN" sz="2200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sz="2200" dirty="0">
                <a:latin typeface="宋体" panose="02010600030101010101" pitchFamily="2" charset="-122"/>
              </a:rPr>
              <a:t>另外一个同设备相连，可能采用并行方式或是</a:t>
            </a:r>
            <a:r>
              <a:rPr lang="zh-CN" altLang="en-US" sz="2200" dirty="0">
                <a:solidFill>
                  <a:srgbClr val="00B0F0"/>
                </a:solidFill>
                <a:latin typeface="宋体" panose="02010600030101010101" pitchFamily="2" charset="-122"/>
              </a:rPr>
              <a:t>串行方式</a:t>
            </a:r>
            <a:endParaRPr lang="zh-CN" altLang="en-US" sz="2200" dirty="0">
              <a:solidFill>
                <a:srgbClr val="00B0F0"/>
              </a:solidFill>
            </a:endParaRPr>
          </a:p>
          <a:p>
            <a:pPr eaLnBrk="1" hangingPunct="1"/>
            <a:endParaRPr lang="en-US" altLang="zh-CN" dirty="0"/>
          </a:p>
        </p:txBody>
      </p:sp>
      <p:pic>
        <p:nvPicPr>
          <p:cNvPr id="37893" name="Picture 4" descr="6a8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263" y="1844675"/>
            <a:ext cx="3492500" cy="30972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>
          <a:xfrm>
            <a:off x="395288" y="404813"/>
            <a:ext cx="7543800" cy="2519362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en-US" altLang="zh-CN" sz="2600" dirty="0"/>
              <a:t>【</a:t>
            </a:r>
            <a:r>
              <a:rPr lang="zh-CN" altLang="en-US" sz="2600" dirty="0"/>
              <a:t>例</a:t>
            </a:r>
            <a:r>
              <a:rPr lang="en-US" altLang="zh-CN" sz="2600" dirty="0"/>
              <a:t>2】</a:t>
            </a:r>
            <a:r>
              <a:rPr lang="zh-CN" altLang="en-US" sz="2600" dirty="0"/>
              <a:t>利用串行方式传送字符（如图），每秒钟传送的比特（</a:t>
            </a:r>
            <a:r>
              <a:rPr lang="en-US" altLang="zh-CN" sz="2600" dirty="0"/>
              <a:t>bit</a:t>
            </a:r>
            <a:r>
              <a:rPr lang="zh-CN" altLang="en-US" sz="2600" dirty="0"/>
              <a:t>）位数常称为波特率。假设数据传送速率是</a:t>
            </a:r>
            <a:r>
              <a:rPr lang="en-US" altLang="zh-CN" sz="2600" dirty="0"/>
              <a:t>120</a:t>
            </a:r>
            <a:r>
              <a:rPr lang="zh-CN" altLang="en-US" sz="2600" dirty="0"/>
              <a:t>个字符</a:t>
            </a:r>
            <a:r>
              <a:rPr lang="en-US" altLang="zh-CN" sz="2600" dirty="0"/>
              <a:t>/</a:t>
            </a:r>
            <a:r>
              <a:rPr lang="zh-CN" altLang="en-US" sz="2600" dirty="0"/>
              <a:t>秒，每一个字符格式规定包含</a:t>
            </a:r>
            <a:r>
              <a:rPr lang="en-US" altLang="zh-CN" sz="2600" dirty="0"/>
              <a:t>10</a:t>
            </a:r>
            <a:r>
              <a:rPr lang="zh-CN" altLang="en-US" sz="2600" dirty="0"/>
              <a:t>个比特位（起始位、停止位、</a:t>
            </a:r>
            <a:r>
              <a:rPr lang="en-US" altLang="zh-CN" sz="2600" dirty="0"/>
              <a:t>8</a:t>
            </a:r>
            <a:r>
              <a:rPr lang="zh-CN" altLang="en-US" sz="2600" dirty="0"/>
              <a:t>个数据位），问传送的波特率是多少</a:t>
            </a:r>
            <a:r>
              <a:rPr lang="en-US" altLang="zh-CN" sz="2600" dirty="0"/>
              <a:t>?</a:t>
            </a:r>
            <a:r>
              <a:rPr lang="zh-CN" altLang="en-US" sz="2600" dirty="0"/>
              <a:t>每个比特位占用的时间是多少</a:t>
            </a:r>
            <a:r>
              <a:rPr lang="en-US" altLang="zh-CN" sz="2600" dirty="0"/>
              <a:t>?</a:t>
            </a:r>
            <a:endParaRPr lang="en-US" altLang="zh-CN" sz="2600" dirty="0"/>
          </a:p>
        </p:txBody>
      </p:sp>
      <p:sp>
        <p:nvSpPr>
          <p:cNvPr id="38916" name="Rectangle 3"/>
          <p:cNvSpPr>
            <a:spLocks noGrp="1"/>
          </p:cNvSpPr>
          <p:nvPr>
            <p:ph idx="1"/>
          </p:nvPr>
        </p:nvSpPr>
        <p:spPr>
          <a:xfrm>
            <a:off x="457200" y="3068638"/>
            <a:ext cx="8229600" cy="3062287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sz="2600" dirty="0"/>
              <a:t>解：</a:t>
            </a:r>
            <a:endParaRPr lang="zh-CN" altLang="en-US" sz="2600" dirty="0"/>
          </a:p>
          <a:p>
            <a:pPr eaLnBrk="1" hangingPunct="1">
              <a:buNone/>
            </a:pPr>
            <a:r>
              <a:rPr lang="zh-CN" altLang="en-US" sz="2600" dirty="0"/>
              <a:t>波特率为：</a:t>
            </a:r>
            <a:r>
              <a:rPr lang="en-US" altLang="zh-CN" sz="2600" dirty="0"/>
              <a:t>10</a:t>
            </a:r>
            <a:r>
              <a:rPr lang="zh-CN" altLang="en-US" sz="2600" dirty="0"/>
              <a:t>位</a:t>
            </a:r>
            <a:r>
              <a:rPr lang="en-US" altLang="zh-CN" sz="2600" dirty="0"/>
              <a:t>×120/</a:t>
            </a:r>
            <a:r>
              <a:rPr lang="zh-CN" altLang="en-US" sz="2600" dirty="0"/>
              <a:t>秒</a:t>
            </a:r>
            <a:r>
              <a:rPr lang="en-US" altLang="zh-CN" sz="2600" dirty="0"/>
              <a:t>=1200</a:t>
            </a:r>
            <a:r>
              <a:rPr lang="zh-CN" altLang="en-US" sz="2600" dirty="0"/>
              <a:t>波特</a:t>
            </a:r>
            <a:endParaRPr lang="zh-CN" altLang="en-US" sz="2600" dirty="0"/>
          </a:p>
          <a:p>
            <a:pPr eaLnBrk="1" hangingPunct="1">
              <a:buNone/>
            </a:pPr>
            <a:r>
              <a:rPr lang="zh-CN" altLang="en-US" sz="2600" dirty="0"/>
              <a:t>每个比特位占用的时间</a:t>
            </a:r>
            <a:r>
              <a:rPr lang="en-US" altLang="zh-CN" sz="2600" dirty="0"/>
              <a:t>Td</a:t>
            </a:r>
            <a:r>
              <a:rPr lang="zh-CN" altLang="en-US" sz="2600" dirty="0"/>
              <a:t>是波特率的倒数：</a:t>
            </a:r>
            <a:endParaRPr lang="zh-CN" altLang="en-US" sz="2600" dirty="0"/>
          </a:p>
          <a:p>
            <a:pPr eaLnBrk="1" hangingPunct="1">
              <a:buNone/>
            </a:pPr>
            <a:r>
              <a:rPr lang="en-US" altLang="zh-CN" sz="2600" dirty="0"/>
              <a:t>Td=1/1200=0.833×10</a:t>
            </a:r>
            <a:r>
              <a:rPr lang="en-US" altLang="zh-CN" sz="2600" baseline="30000" dirty="0"/>
              <a:t>-3</a:t>
            </a:r>
            <a:r>
              <a:rPr lang="en-US" altLang="zh-CN" sz="2600" dirty="0"/>
              <a:t>s=0.833ms</a:t>
            </a:r>
            <a:endParaRPr lang="en-US" altLang="zh-CN" sz="26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2185988" cy="1020762"/>
          </a:xfrm>
        </p:spPr>
        <p:txBody>
          <a:bodyPr vert="horz" wrap="square" lIns="91440" tIns="45720" rIns="91440" bIns="45720" anchor="b"/>
          <a:p>
            <a:r>
              <a:rPr lang="zh-CN" altLang="en-US" dirty="0"/>
              <a:t>（补充）</a:t>
            </a:r>
            <a:endParaRPr lang="zh-CN" altLang="en-US" dirty="0"/>
          </a:p>
        </p:txBody>
      </p:sp>
      <p:sp>
        <p:nvSpPr>
          <p:cNvPr id="3993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39940" name="Picture 2" descr="http://my.csdn.net/uploads/201206/12/1339459073_388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938" y="1209675"/>
            <a:ext cx="7643812" cy="54340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6.3  </a:t>
            </a:r>
            <a:r>
              <a:rPr lang="zh-CN" altLang="en-US" dirty="0">
                <a:solidFill>
                  <a:schemeClr val="tx1"/>
                </a:solidFill>
              </a:rPr>
              <a:t>总线的仲裁</a:t>
            </a:r>
            <a:endParaRPr lang="zh-CN" altLang="en-US" dirty="0"/>
          </a:p>
        </p:txBody>
      </p:sp>
      <p:sp>
        <p:nvSpPr>
          <p:cNvPr id="4096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连接到总线上的功能模块有主动和被动两种形态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主方可以启动一个总线周期，而从方只能响应主方请求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每次总线操作，只能有一个主方，但是可以有多个从方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为了解决多个功能模块争用总线的问题，必须设置总线仲裁部件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00B0F0"/>
                </a:solidFill>
                <a:latin typeface="宋体" panose="02010600030101010101" pitchFamily="2" charset="-122"/>
              </a:rPr>
              <a:t>主设备</a:t>
            </a:r>
            <a:r>
              <a:rPr lang="zh-CN" altLang="en-US" sz="2000" dirty="0">
                <a:latin typeface="宋体" panose="02010600030101010101" pitchFamily="2" charset="-122"/>
              </a:rPr>
              <a:t>提出的总线占用请求，一般用</a:t>
            </a:r>
            <a:r>
              <a:rPr lang="zh-CN" altLang="en-US" sz="2000" b="1" dirty="0">
                <a:solidFill>
                  <a:srgbClr val="00B0F0"/>
                </a:solidFill>
                <a:latin typeface="宋体" panose="02010600030101010101" pitchFamily="2" charset="-122"/>
              </a:rPr>
              <a:t>优先级</a:t>
            </a:r>
            <a:r>
              <a:rPr lang="zh-CN" altLang="en-US" sz="2000" dirty="0">
                <a:latin typeface="宋体" panose="02010600030101010101" pitchFamily="2" charset="-122"/>
              </a:rPr>
              <a:t>或</a:t>
            </a:r>
            <a:r>
              <a:rPr lang="zh-CN" altLang="en-US" sz="2000" b="1" dirty="0">
                <a:solidFill>
                  <a:srgbClr val="00B0F0"/>
                </a:solidFill>
                <a:latin typeface="宋体" panose="02010600030101010101" pitchFamily="2" charset="-122"/>
              </a:rPr>
              <a:t>公平策略</a:t>
            </a:r>
            <a:r>
              <a:rPr lang="zh-CN" altLang="en-US" sz="2000" dirty="0">
                <a:latin typeface="宋体" panose="02010600030101010101" pitchFamily="2" charset="-122"/>
              </a:rPr>
              <a:t>进行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00B0F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sz="2000" b="1" dirty="0">
                <a:solidFill>
                  <a:srgbClr val="00B0F0"/>
                </a:solidFill>
                <a:latin typeface="宋体" panose="02010600030101010101" pitchFamily="2" charset="-122"/>
              </a:rPr>
              <a:t>模块</a:t>
            </a:r>
            <a:r>
              <a:rPr lang="zh-CN" altLang="en-US" sz="2000" dirty="0">
                <a:latin typeface="宋体" panose="02010600030101010101" pitchFamily="2" charset="-122"/>
              </a:rPr>
              <a:t>提出的总线占用请求，一般用</a:t>
            </a:r>
            <a:r>
              <a:rPr lang="zh-CN" altLang="en-US" sz="2000" b="1" dirty="0">
                <a:solidFill>
                  <a:srgbClr val="00B0F0"/>
                </a:solidFill>
                <a:latin typeface="宋体" panose="02010600030101010101" pitchFamily="2" charset="-122"/>
              </a:rPr>
              <a:t>优先级</a:t>
            </a:r>
            <a:r>
              <a:rPr lang="zh-CN" altLang="en-US" sz="2000" dirty="0">
                <a:latin typeface="宋体" panose="02010600030101010101" pitchFamily="2" charset="-122"/>
              </a:rPr>
              <a:t>策略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总线占用期：主方持续控制总线的时间 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按照总线仲裁电路的位置不同，仲裁方式分成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两种</a:t>
            </a:r>
            <a:r>
              <a:rPr lang="zh-CN" altLang="en-US" sz="2400" dirty="0">
                <a:latin typeface="宋体" panose="02010600030101010101" pitchFamily="2" charset="-122"/>
              </a:rPr>
              <a:t>：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集中式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分布式</a:t>
            </a:r>
            <a:endParaRPr lang="zh-CN" altLang="en-US" sz="20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03300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0" dirty="0">
                <a:latin typeface="宋体" panose="02010600030101010101" pitchFamily="2" charset="-122"/>
              </a:rPr>
              <a:t>总线仲裁环境示意图</a:t>
            </a:r>
            <a:endParaRPr lang="zh-CN" altLang="en-US" b="0" dirty="0">
              <a:latin typeface="宋体" panose="02010600030101010101" pitchFamily="2" charset="-122"/>
            </a:endParaRPr>
          </a:p>
        </p:txBody>
      </p:sp>
      <p:sp>
        <p:nvSpPr>
          <p:cNvPr id="41988" name="Rectangle 3"/>
          <p:cNvSpPr>
            <a:spLocks noGrp="1"/>
          </p:cNvSpPr>
          <p:nvPr>
            <p:ph idx="1"/>
          </p:nvPr>
        </p:nvSpPr>
        <p:spPr>
          <a:xfrm>
            <a:off x="395288" y="1268413"/>
            <a:ext cx="8229600" cy="4411662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400" dirty="0"/>
              <a:t>当代流行的总线内部结构</a:t>
            </a:r>
            <a:endParaRPr lang="zh-CN" altLang="en-US" sz="2400" dirty="0"/>
          </a:p>
        </p:txBody>
      </p:sp>
      <p:pic>
        <p:nvPicPr>
          <p:cNvPr id="41989" name="Picture 4" descr="6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1714500"/>
            <a:ext cx="6813550" cy="5064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6.1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总线的概念和结构形态</a:t>
            </a:r>
            <a:endParaRPr lang="zh-CN" altLang="en-US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6148" name="Rectangle 3"/>
          <p:cNvSpPr>
            <a:spLocks noGrp="1"/>
          </p:cNvSpPr>
          <p:nvPr>
            <p:ph idx="1"/>
          </p:nvPr>
        </p:nvSpPr>
        <p:spPr>
          <a:xfrm>
            <a:off x="457200" y="1719263"/>
            <a:ext cx="6778625" cy="4411662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总线的基本概念</a:t>
            </a:r>
            <a:endParaRPr lang="zh-CN" altLang="en-US" dirty="0"/>
          </a:p>
          <a:p>
            <a:pPr eaLnBrk="1" hangingPunct="1"/>
            <a:r>
              <a:rPr lang="zh-CN" altLang="en-US" dirty="0"/>
              <a:t>总线的连接方式</a:t>
            </a:r>
            <a:endParaRPr lang="zh-CN" altLang="en-US" dirty="0"/>
          </a:p>
          <a:p>
            <a:pPr eaLnBrk="1" hangingPunct="1"/>
            <a:r>
              <a:rPr lang="zh-CN" altLang="en-US" dirty="0"/>
              <a:t>总线的内部结构</a:t>
            </a:r>
            <a:endParaRPr lang="zh-CN" altLang="en-US" dirty="0"/>
          </a:p>
          <a:p>
            <a:pPr eaLnBrk="1" hangingPunct="1"/>
            <a:r>
              <a:rPr lang="zh-CN" altLang="en-US" dirty="0"/>
              <a:t>总线结构实例</a:t>
            </a: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6.3  </a:t>
            </a:r>
            <a:r>
              <a:rPr lang="zh-CN" altLang="en-US" dirty="0">
                <a:solidFill>
                  <a:schemeClr val="tx1"/>
                </a:solidFill>
              </a:rPr>
              <a:t>总线的仲裁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012" name="Rectangle 3"/>
          <p:cNvSpPr>
            <a:spLocks noGrp="1"/>
          </p:cNvSpPr>
          <p:nvPr>
            <p:ph idx="1"/>
          </p:nvPr>
        </p:nvSpPr>
        <p:spPr>
          <a:xfrm>
            <a:off x="611505" y="1557655"/>
            <a:ext cx="7070725" cy="4411345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sz="2600" dirty="0">
                <a:latin typeface="宋体" panose="02010600030101010101" pitchFamily="2" charset="-122"/>
              </a:rPr>
              <a:t>一、集中式仲裁</a:t>
            </a:r>
            <a:endParaRPr lang="zh-CN" altLang="en-US" sz="260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600" dirty="0">
                <a:latin typeface="宋体" panose="02010600030101010101" pitchFamily="2" charset="-122"/>
              </a:rPr>
              <a:t>集</a:t>
            </a:r>
            <a:r>
              <a:rPr lang="zh-CN" altLang="en-US" sz="2600" dirty="0">
                <a:solidFill>
                  <a:schemeClr val="tx1"/>
                </a:solidFill>
                <a:latin typeface="宋体" panose="02010600030101010101" pitchFamily="2" charset="-122"/>
              </a:rPr>
              <a:t>中式仲裁有三种：</a:t>
            </a:r>
            <a:endParaRPr lang="zh-CN" altLang="en-US" sz="260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链式查询方式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计算器定时查询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独立请求方式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6.3  </a:t>
            </a:r>
            <a:r>
              <a:rPr lang="zh-CN" altLang="en-US" dirty="0">
                <a:solidFill>
                  <a:schemeClr val="tx1"/>
                </a:solidFill>
              </a:rPr>
              <a:t>总线的仲裁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012" name="Rectangle 3"/>
          <p:cNvSpPr>
            <a:spLocks noGrp="1"/>
          </p:cNvSpPr>
          <p:nvPr>
            <p:ph idx="1"/>
          </p:nvPr>
        </p:nvSpPr>
        <p:spPr>
          <a:xfrm>
            <a:off x="611188" y="1557338"/>
            <a:ext cx="4248150" cy="4411662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sz="2600" dirty="0">
                <a:latin typeface="宋体" panose="02010600030101010101" pitchFamily="2" charset="-122"/>
              </a:rPr>
              <a:t>一、集中式仲裁</a:t>
            </a:r>
            <a:endParaRPr lang="zh-CN" altLang="en-US" sz="260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600" dirty="0">
                <a:latin typeface="宋体" panose="02010600030101010101" pitchFamily="2" charset="-122"/>
              </a:rPr>
              <a:t>集中式仲裁有</a:t>
            </a:r>
            <a:r>
              <a:rPr lang="zh-CN" altLang="en-US" sz="2600" dirty="0">
                <a:solidFill>
                  <a:srgbClr val="FF0000"/>
                </a:solidFill>
                <a:latin typeface="宋体" panose="02010600030101010101" pitchFamily="2" charset="-122"/>
              </a:rPr>
              <a:t>三种</a:t>
            </a:r>
            <a:r>
              <a:rPr lang="zh-CN" altLang="en-US" sz="2600" dirty="0">
                <a:latin typeface="宋体" panose="02010600030101010101" pitchFamily="2" charset="-122"/>
              </a:rPr>
              <a:t>：</a:t>
            </a:r>
            <a:endParaRPr lang="zh-CN" altLang="en-US" sz="2600" dirty="0">
              <a:latin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00B0F0"/>
                </a:solidFill>
                <a:latin typeface="宋体" panose="02010600030101010101" pitchFamily="2" charset="-122"/>
              </a:rPr>
              <a:t>链式查询方式</a:t>
            </a:r>
            <a:r>
              <a:rPr lang="zh-CN" altLang="en-US" sz="2200" dirty="0">
                <a:latin typeface="宋体" panose="02010600030101010101" pitchFamily="2" charset="-122"/>
              </a:rPr>
              <a:t>：离中央仲裁器最近的设备具有最高优先权，离总线控制器越远，优先权越低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00B0F0"/>
                </a:solidFill>
                <a:latin typeface="宋体" panose="02010600030101010101" pitchFamily="2" charset="-122"/>
              </a:rPr>
              <a:t>优点</a:t>
            </a:r>
            <a:r>
              <a:rPr lang="zh-CN" altLang="en-US" sz="2200" dirty="0">
                <a:latin typeface="宋体" panose="02010600030101010101" pitchFamily="2" charset="-122"/>
              </a:rPr>
              <a:t>：只用很少几根线就能按一定优先次序实现总线控制，并且这种链式结构很容易扩充设备。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00B0F0"/>
                </a:solidFill>
                <a:latin typeface="宋体" panose="02010600030101010101" pitchFamily="2" charset="-122"/>
              </a:rPr>
              <a:t>缺点</a:t>
            </a:r>
            <a:r>
              <a:rPr lang="zh-CN" altLang="en-US" sz="2200" dirty="0">
                <a:latin typeface="宋体" panose="02010600030101010101" pitchFamily="2" charset="-122"/>
              </a:rPr>
              <a:t>：是对询问链的电路故障很敏感，优先级固定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endParaRPr lang="en-US" altLang="zh-CN" sz="2200" dirty="0">
              <a:latin typeface="宋体" panose="02010600030101010101" pitchFamily="2" charset="-122"/>
            </a:endParaRPr>
          </a:p>
        </p:txBody>
      </p:sp>
      <p:pic>
        <p:nvPicPr>
          <p:cNvPr id="43013" name="Picture 4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7750" y="2133600"/>
            <a:ext cx="4286250" cy="33353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3D4A8">
                <a:alpha val="100000"/>
              </a:srgbClr>
            </a:gs>
            <a:gs pos="25000">
              <a:srgbClr val="21D6E0">
                <a:alpha val="100000"/>
              </a:srgbClr>
            </a:gs>
            <a:gs pos="75000">
              <a:srgbClr val="0087E6">
                <a:alpha val="100000"/>
              </a:srgbClr>
            </a:gs>
            <a:gs pos="100000">
              <a:srgbClr val="005CB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4034" name="Text Box 2"/>
          <p:cNvSpPr txBox="1"/>
          <p:nvPr/>
        </p:nvSpPr>
        <p:spPr>
          <a:xfrm>
            <a:off x="593725" y="501650"/>
            <a:ext cx="2954338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dirty="0">
                <a:latin typeface="Arial" panose="020B0604020202020204" pitchFamily="34" charset="0"/>
              </a:rPr>
              <a:t>链式查询方式</a:t>
            </a:r>
            <a:endParaRPr lang="zh-CN" altLang="en-US" sz="3600" dirty="0">
              <a:latin typeface="Arial" panose="020B0604020202020204" pitchFamily="34" charset="0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457200" y="639763"/>
            <a:ext cx="8686800" cy="5608637"/>
            <a:chOff x="288" y="403"/>
            <a:chExt cx="5472" cy="3533"/>
          </a:xfrm>
        </p:grpSpPr>
        <p:sp>
          <p:nvSpPr>
            <p:cNvPr id="44049" name="Rectangle 4"/>
            <p:cNvSpPr/>
            <p:nvPr/>
          </p:nvSpPr>
          <p:spPr>
            <a:xfrm>
              <a:off x="288" y="1152"/>
              <a:ext cx="624" cy="2784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3200" dirty="0">
                  <a:latin typeface="Arial" panose="020B0604020202020204" pitchFamily="34" charset="0"/>
                </a:rPr>
                <a:t>总</a:t>
              </a:r>
              <a:endParaRPr lang="zh-CN" altLang="en-US" sz="3200" dirty="0">
                <a:latin typeface="Arial" panose="020B0604020202020204" pitchFamily="34" charset="0"/>
              </a:endParaRPr>
            </a:p>
            <a:p>
              <a:pPr algn="ctr"/>
              <a:r>
                <a:rPr lang="zh-CN" altLang="en-US" sz="3200" dirty="0">
                  <a:latin typeface="Arial" panose="020B0604020202020204" pitchFamily="34" charset="0"/>
                </a:rPr>
                <a:t>线</a:t>
              </a:r>
              <a:endParaRPr lang="zh-CN" altLang="en-US" sz="3200" dirty="0">
                <a:latin typeface="Arial" panose="020B0604020202020204" pitchFamily="34" charset="0"/>
              </a:endParaRPr>
            </a:p>
            <a:p>
              <a:pPr algn="ctr"/>
              <a:r>
                <a:rPr lang="zh-CN" altLang="en-US" sz="3200" dirty="0">
                  <a:latin typeface="Arial" panose="020B0604020202020204" pitchFamily="34" charset="0"/>
                </a:rPr>
                <a:t>控</a:t>
              </a:r>
              <a:endParaRPr lang="zh-CN" altLang="en-US" sz="3200" dirty="0">
                <a:latin typeface="Arial" panose="020B0604020202020204" pitchFamily="34" charset="0"/>
              </a:endParaRPr>
            </a:p>
            <a:p>
              <a:pPr algn="ctr"/>
              <a:r>
                <a:rPr lang="zh-CN" altLang="en-US" sz="3200" dirty="0">
                  <a:latin typeface="Arial" panose="020B0604020202020204" pitchFamily="34" charset="0"/>
                </a:rPr>
                <a:t>制</a:t>
              </a:r>
              <a:endParaRPr lang="zh-CN" altLang="en-US" sz="3200" dirty="0">
                <a:latin typeface="Arial" panose="020B0604020202020204" pitchFamily="34" charset="0"/>
              </a:endParaRPr>
            </a:p>
            <a:p>
              <a:pPr algn="ctr"/>
              <a:r>
                <a:rPr lang="zh-CN" altLang="en-US" sz="3200" dirty="0">
                  <a:latin typeface="Arial" panose="020B0604020202020204" pitchFamily="34" charset="0"/>
                </a:rPr>
                <a:t>部</a:t>
              </a:r>
              <a:endParaRPr lang="zh-CN" altLang="en-US" sz="3200" dirty="0">
                <a:latin typeface="Arial" panose="020B0604020202020204" pitchFamily="34" charset="0"/>
              </a:endParaRPr>
            </a:p>
            <a:p>
              <a:pPr algn="ctr"/>
              <a:r>
                <a:rPr lang="zh-CN" altLang="en-US" sz="3200" dirty="0">
                  <a:latin typeface="Arial" panose="020B0604020202020204" pitchFamily="34" charset="0"/>
                </a:rPr>
                <a:t>件</a:t>
              </a:r>
              <a:endParaRPr lang="zh-CN" altLang="en-US" sz="3200" dirty="0">
                <a:latin typeface="Arial" panose="020B0604020202020204" pitchFamily="34" charset="0"/>
              </a:endParaRPr>
            </a:p>
          </p:txBody>
        </p:sp>
        <p:sp>
          <p:nvSpPr>
            <p:cNvPr id="44050" name="Line 5"/>
            <p:cNvSpPr/>
            <p:nvPr/>
          </p:nvSpPr>
          <p:spPr>
            <a:xfrm>
              <a:off x="912" y="1440"/>
              <a:ext cx="403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51" name="Line 6"/>
            <p:cNvSpPr/>
            <p:nvPr/>
          </p:nvSpPr>
          <p:spPr>
            <a:xfrm>
              <a:off x="912" y="1776"/>
              <a:ext cx="403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52" name="Line 7"/>
            <p:cNvSpPr/>
            <p:nvPr/>
          </p:nvSpPr>
          <p:spPr>
            <a:xfrm>
              <a:off x="912" y="2112"/>
              <a:ext cx="403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stealth" w="lg" len="lg"/>
              <a:tailEnd type="none" w="med" len="med"/>
            </a:ln>
          </p:spPr>
        </p:sp>
        <p:sp>
          <p:nvSpPr>
            <p:cNvPr id="44053" name="Line 8"/>
            <p:cNvSpPr/>
            <p:nvPr/>
          </p:nvSpPr>
          <p:spPr>
            <a:xfrm>
              <a:off x="912" y="2448"/>
              <a:ext cx="403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stealth" w="lg" len="lg"/>
              <a:tailEnd type="none" w="med" len="med"/>
            </a:ln>
          </p:spPr>
        </p:sp>
        <p:sp>
          <p:nvSpPr>
            <p:cNvPr id="44054" name="Rectangle 9"/>
            <p:cNvSpPr/>
            <p:nvPr/>
          </p:nvSpPr>
          <p:spPr>
            <a:xfrm>
              <a:off x="1440" y="2832"/>
              <a:ext cx="1056" cy="52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dirty="0">
                  <a:latin typeface="Arial" panose="020B0604020202020204" pitchFamily="34" charset="0"/>
                </a:rPr>
                <a:t>I/O</a:t>
              </a:r>
              <a:r>
                <a:rPr lang="zh-CN" altLang="en-US" sz="2400" dirty="0">
                  <a:latin typeface="Arial" panose="020B0604020202020204" pitchFamily="34" charset="0"/>
                </a:rPr>
                <a:t>接口0</a:t>
              </a: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44055" name="Text Box 10"/>
            <p:cNvSpPr txBox="1"/>
            <p:nvPr/>
          </p:nvSpPr>
          <p:spPr>
            <a:xfrm>
              <a:off x="3708" y="2880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200" dirty="0">
                  <a:solidFill>
                    <a:schemeClr val="folHlink"/>
                  </a:solidFill>
                  <a:latin typeface="Arial" panose="020B0604020202020204" pitchFamily="34" charset="0"/>
                </a:rPr>
                <a:t>…</a:t>
              </a:r>
              <a:endParaRPr lang="zh-CN" altLang="en-US" sz="3200" dirty="0">
                <a:solidFill>
                  <a:schemeClr val="fol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056" name="Line 11"/>
            <p:cNvSpPr/>
            <p:nvPr/>
          </p:nvSpPr>
          <p:spPr>
            <a:xfrm flipV="1">
              <a:off x="1584" y="2448"/>
              <a:ext cx="0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44057" name="Line 12"/>
            <p:cNvSpPr/>
            <p:nvPr/>
          </p:nvSpPr>
          <p:spPr>
            <a:xfrm flipV="1">
              <a:off x="1824" y="2112"/>
              <a:ext cx="0" cy="7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44058" name="Line 13"/>
            <p:cNvSpPr/>
            <p:nvPr/>
          </p:nvSpPr>
          <p:spPr>
            <a:xfrm>
              <a:off x="2064" y="1776"/>
              <a:ext cx="0" cy="105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44059" name="Line 14"/>
            <p:cNvSpPr/>
            <p:nvPr/>
          </p:nvSpPr>
          <p:spPr>
            <a:xfrm>
              <a:off x="2304" y="1440"/>
              <a:ext cx="0" cy="13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44060" name="Line 15"/>
            <p:cNvSpPr/>
            <p:nvPr/>
          </p:nvSpPr>
          <p:spPr>
            <a:xfrm flipV="1">
              <a:off x="2736" y="2448"/>
              <a:ext cx="0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44061" name="Line 16"/>
            <p:cNvSpPr/>
            <p:nvPr/>
          </p:nvSpPr>
          <p:spPr>
            <a:xfrm flipV="1">
              <a:off x="2976" y="2112"/>
              <a:ext cx="0" cy="7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44062" name="Line 17"/>
            <p:cNvSpPr/>
            <p:nvPr/>
          </p:nvSpPr>
          <p:spPr>
            <a:xfrm>
              <a:off x="3216" y="1776"/>
              <a:ext cx="0" cy="105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44063" name="Line 18"/>
            <p:cNvSpPr/>
            <p:nvPr/>
          </p:nvSpPr>
          <p:spPr>
            <a:xfrm>
              <a:off x="3456" y="1440"/>
              <a:ext cx="0" cy="13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44064" name="Line 19"/>
            <p:cNvSpPr/>
            <p:nvPr/>
          </p:nvSpPr>
          <p:spPr>
            <a:xfrm flipV="1">
              <a:off x="4128" y="2448"/>
              <a:ext cx="0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44065" name="Line 20"/>
            <p:cNvSpPr/>
            <p:nvPr/>
          </p:nvSpPr>
          <p:spPr>
            <a:xfrm flipV="1">
              <a:off x="4368" y="2112"/>
              <a:ext cx="0" cy="7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44066" name="Line 21"/>
            <p:cNvSpPr/>
            <p:nvPr/>
          </p:nvSpPr>
          <p:spPr>
            <a:xfrm>
              <a:off x="4608" y="1776"/>
              <a:ext cx="0" cy="105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44067" name="Line 22"/>
            <p:cNvSpPr/>
            <p:nvPr/>
          </p:nvSpPr>
          <p:spPr>
            <a:xfrm>
              <a:off x="4848" y="1440"/>
              <a:ext cx="0" cy="13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44068" name="Text Box 23"/>
            <p:cNvSpPr txBox="1"/>
            <p:nvPr/>
          </p:nvSpPr>
          <p:spPr>
            <a:xfrm>
              <a:off x="1146" y="1817"/>
              <a:ext cx="35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dirty="0">
                  <a:latin typeface="Arial" panose="020B0604020202020204" pitchFamily="34" charset="0"/>
                </a:rPr>
                <a:t>BS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44069" name="Text Box 24"/>
            <p:cNvSpPr txBox="1"/>
            <p:nvPr/>
          </p:nvSpPr>
          <p:spPr>
            <a:xfrm>
              <a:off x="1157" y="2153"/>
              <a:ext cx="38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dirty="0">
                  <a:latin typeface="Arial" panose="020B0604020202020204" pitchFamily="34" charset="0"/>
                </a:rPr>
                <a:t>BR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44070" name="Freeform 25"/>
            <p:cNvSpPr/>
            <p:nvPr/>
          </p:nvSpPr>
          <p:spPr>
            <a:xfrm>
              <a:off x="912" y="3360"/>
              <a:ext cx="720" cy="432"/>
            </a:xfrm>
            <a:custGeom>
              <a:avLst/>
              <a:gdLst>
                <a:gd name="txL" fmla="*/ 0 w 720"/>
                <a:gd name="txT" fmla="*/ 0 h 240"/>
                <a:gd name="txR" fmla="*/ 720 w 720"/>
                <a:gd name="txB" fmla="*/ 240 h 240"/>
              </a:gdLst>
              <a:ahLst/>
              <a:cxnLst>
                <a:cxn ang="0">
                  <a:pos x="0" y="2520"/>
                </a:cxn>
                <a:cxn ang="0">
                  <a:pos x="720" y="2520"/>
                </a:cxn>
                <a:cxn ang="0">
                  <a:pos x="720" y="0"/>
                </a:cxn>
              </a:cxnLst>
              <a:rect l="txL" t="txT" r="txR" b="txB"/>
              <a:pathLst>
                <a:path w="720" h="240">
                  <a:moveTo>
                    <a:pt x="0" y="240"/>
                  </a:moveTo>
                  <a:lnTo>
                    <a:pt x="720" y="240"/>
                  </a:lnTo>
                  <a:lnTo>
                    <a:pt x="72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 wrap="none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4071" name="Rectangle 26"/>
            <p:cNvSpPr/>
            <p:nvPr/>
          </p:nvSpPr>
          <p:spPr>
            <a:xfrm>
              <a:off x="2640" y="2832"/>
              <a:ext cx="1056" cy="52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dirty="0">
                  <a:latin typeface="Arial" panose="020B0604020202020204" pitchFamily="34" charset="0"/>
                </a:rPr>
                <a:t>I/O</a:t>
              </a:r>
              <a:r>
                <a:rPr lang="zh-CN" altLang="en-US" sz="2400" dirty="0">
                  <a:latin typeface="Arial" panose="020B0604020202020204" pitchFamily="34" charset="0"/>
                </a:rPr>
                <a:t>接口1</a:t>
              </a: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44072" name="Rectangle 27"/>
            <p:cNvSpPr/>
            <p:nvPr/>
          </p:nvSpPr>
          <p:spPr>
            <a:xfrm>
              <a:off x="4032" y="2832"/>
              <a:ext cx="1056" cy="52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dirty="0">
                  <a:latin typeface="Arial" panose="020B0604020202020204" pitchFamily="34" charset="0"/>
                </a:rPr>
                <a:t>I/O</a:t>
              </a:r>
              <a:r>
                <a:rPr lang="zh-CN" altLang="en-US" sz="2400" dirty="0">
                  <a:latin typeface="Arial" panose="020B0604020202020204" pitchFamily="34" charset="0"/>
                </a:rPr>
                <a:t>接口</a:t>
              </a:r>
              <a:r>
                <a:rPr lang="en-US" altLang="zh-CN" sz="2400" i="1" dirty="0">
                  <a:latin typeface="Arial" panose="020B0604020202020204" pitchFamily="34" charset="0"/>
                </a:rPr>
                <a:t>n</a:t>
              </a:r>
              <a:endParaRPr lang="en-US" altLang="zh-CN" sz="2400" i="1" dirty="0">
                <a:latin typeface="Arial" panose="020B0604020202020204" pitchFamily="34" charset="0"/>
              </a:endParaRPr>
            </a:p>
          </p:txBody>
        </p:sp>
        <p:sp>
          <p:nvSpPr>
            <p:cNvPr id="44073" name="Freeform 28"/>
            <p:cNvSpPr/>
            <p:nvPr/>
          </p:nvSpPr>
          <p:spPr>
            <a:xfrm>
              <a:off x="1632" y="3216"/>
              <a:ext cx="672" cy="144"/>
            </a:xfrm>
            <a:custGeom>
              <a:avLst/>
              <a:gdLst>
                <a:gd name="txL" fmla="*/ 0 w 528"/>
                <a:gd name="txT" fmla="*/ 0 h 144"/>
                <a:gd name="txR" fmla="*/ 528 w 52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126" y="48"/>
                </a:cxn>
                <a:cxn ang="0">
                  <a:pos x="756" y="0"/>
                </a:cxn>
                <a:cxn ang="0">
                  <a:pos x="1260" y="48"/>
                </a:cxn>
                <a:cxn ang="0">
                  <a:pos x="1385" y="144"/>
                </a:cxn>
              </a:cxnLst>
              <a:rect l="txL" t="txT" r="txR" b="txB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4074" name="Freeform 29"/>
            <p:cNvSpPr/>
            <p:nvPr/>
          </p:nvSpPr>
          <p:spPr>
            <a:xfrm>
              <a:off x="2304" y="3360"/>
              <a:ext cx="528" cy="432"/>
            </a:xfrm>
            <a:custGeom>
              <a:avLst/>
              <a:gdLst>
                <a:gd name="txL" fmla="*/ 0 w 720"/>
                <a:gd name="txT" fmla="*/ 0 h 240"/>
                <a:gd name="txR" fmla="*/ 720 w 720"/>
                <a:gd name="txB" fmla="*/ 240 h 240"/>
              </a:gdLst>
              <a:ahLst/>
              <a:cxnLst>
                <a:cxn ang="0">
                  <a:pos x="0" y="2520"/>
                </a:cxn>
                <a:cxn ang="0">
                  <a:pos x="208" y="2520"/>
                </a:cxn>
                <a:cxn ang="0">
                  <a:pos x="208" y="0"/>
                </a:cxn>
              </a:cxnLst>
              <a:rect l="txL" t="txT" r="txR" b="txB"/>
              <a:pathLst>
                <a:path w="720" h="240">
                  <a:moveTo>
                    <a:pt x="0" y="240"/>
                  </a:moveTo>
                  <a:lnTo>
                    <a:pt x="720" y="240"/>
                  </a:lnTo>
                  <a:lnTo>
                    <a:pt x="72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 wrap="none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4075" name="Line 30"/>
            <p:cNvSpPr/>
            <p:nvPr/>
          </p:nvSpPr>
          <p:spPr>
            <a:xfrm>
              <a:off x="2304" y="3360"/>
              <a:ext cx="0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44076" name="Freeform 31"/>
            <p:cNvSpPr/>
            <p:nvPr/>
          </p:nvSpPr>
          <p:spPr>
            <a:xfrm>
              <a:off x="2832" y="3216"/>
              <a:ext cx="672" cy="144"/>
            </a:xfrm>
            <a:custGeom>
              <a:avLst/>
              <a:gdLst>
                <a:gd name="txL" fmla="*/ 0 w 528"/>
                <a:gd name="txT" fmla="*/ 0 h 144"/>
                <a:gd name="txR" fmla="*/ 528 w 52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126" y="48"/>
                </a:cxn>
                <a:cxn ang="0">
                  <a:pos x="756" y="0"/>
                </a:cxn>
                <a:cxn ang="0">
                  <a:pos x="1260" y="48"/>
                </a:cxn>
                <a:cxn ang="0">
                  <a:pos x="1385" y="144"/>
                </a:cxn>
              </a:cxnLst>
              <a:rect l="txL" t="txT" r="txR" b="txB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4077" name="Freeform 32"/>
            <p:cNvSpPr/>
            <p:nvPr/>
          </p:nvSpPr>
          <p:spPr>
            <a:xfrm>
              <a:off x="4224" y="3216"/>
              <a:ext cx="672" cy="144"/>
            </a:xfrm>
            <a:custGeom>
              <a:avLst/>
              <a:gdLst>
                <a:gd name="txL" fmla="*/ 0 w 528"/>
                <a:gd name="txT" fmla="*/ 0 h 144"/>
                <a:gd name="txR" fmla="*/ 528 w 528"/>
                <a:gd name="txB" fmla="*/ 144 h 144"/>
              </a:gdLst>
              <a:ahLst/>
              <a:cxnLst>
                <a:cxn ang="0">
                  <a:pos x="0" y="144"/>
                </a:cxn>
                <a:cxn ang="0">
                  <a:pos x="126" y="48"/>
                </a:cxn>
                <a:cxn ang="0">
                  <a:pos x="756" y="0"/>
                </a:cxn>
                <a:cxn ang="0">
                  <a:pos x="1260" y="48"/>
                </a:cxn>
                <a:cxn ang="0">
                  <a:pos x="1385" y="144"/>
                </a:cxn>
              </a:cxnLst>
              <a:rect l="txL" t="txT" r="txR" b="txB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4078" name="Line 33"/>
            <p:cNvSpPr/>
            <p:nvPr/>
          </p:nvSpPr>
          <p:spPr>
            <a:xfrm>
              <a:off x="3504" y="3360"/>
              <a:ext cx="0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44079" name="Line 34"/>
            <p:cNvSpPr/>
            <p:nvPr/>
          </p:nvSpPr>
          <p:spPr>
            <a:xfrm>
              <a:off x="4896" y="3360"/>
              <a:ext cx="0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44080" name="Line 35"/>
            <p:cNvSpPr/>
            <p:nvPr/>
          </p:nvSpPr>
          <p:spPr>
            <a:xfrm>
              <a:off x="4896" y="3792"/>
              <a:ext cx="48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44081" name="Text Box 36"/>
            <p:cNvSpPr txBox="1"/>
            <p:nvPr/>
          </p:nvSpPr>
          <p:spPr>
            <a:xfrm>
              <a:off x="5388" y="3552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200" dirty="0">
                  <a:latin typeface="Arial" panose="020B0604020202020204" pitchFamily="34" charset="0"/>
                </a:rPr>
                <a:t>…</a:t>
              </a:r>
              <a:endParaRPr lang="zh-CN" altLang="en-US" sz="3200" dirty="0">
                <a:latin typeface="Arial" panose="020B0604020202020204" pitchFamily="34" charset="0"/>
              </a:endParaRPr>
            </a:p>
          </p:txBody>
        </p:sp>
        <p:sp>
          <p:nvSpPr>
            <p:cNvPr id="44082" name="Text Box 37"/>
            <p:cNvSpPr txBox="1"/>
            <p:nvPr/>
          </p:nvSpPr>
          <p:spPr>
            <a:xfrm>
              <a:off x="1056" y="3545"/>
              <a:ext cx="39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dirty="0">
                  <a:latin typeface="Arial" panose="020B0604020202020204" pitchFamily="34" charset="0"/>
                </a:rPr>
                <a:t>BG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44083" name="Line 38"/>
            <p:cNvSpPr/>
            <p:nvPr/>
          </p:nvSpPr>
          <p:spPr>
            <a:xfrm>
              <a:off x="3504" y="3792"/>
              <a:ext cx="72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84" name="Line 39"/>
            <p:cNvSpPr/>
            <p:nvPr/>
          </p:nvSpPr>
          <p:spPr>
            <a:xfrm flipV="1">
              <a:off x="4224" y="3360"/>
              <a:ext cx="0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grpSp>
          <p:nvGrpSpPr>
            <p:cNvPr id="44085" name="Group 40"/>
            <p:cNvGrpSpPr/>
            <p:nvPr/>
          </p:nvGrpSpPr>
          <p:grpSpPr>
            <a:xfrm>
              <a:off x="3168" y="403"/>
              <a:ext cx="2471" cy="1493"/>
              <a:chOff x="3168" y="403"/>
              <a:chExt cx="2471" cy="1493"/>
            </a:xfrm>
          </p:grpSpPr>
          <p:sp>
            <p:nvSpPr>
              <p:cNvPr id="44086" name="Text Box 41"/>
              <p:cNvSpPr txBox="1"/>
              <p:nvPr/>
            </p:nvSpPr>
            <p:spPr>
              <a:xfrm>
                <a:off x="4944" y="1272"/>
                <a:ext cx="69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zh-CN" altLang="en-US" sz="2400" dirty="0">
                    <a:latin typeface="Arial" panose="020B0604020202020204" pitchFamily="34" charset="0"/>
                  </a:rPr>
                  <a:t>数据线</a:t>
                </a:r>
                <a:endParaRPr lang="zh-CN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4087" name="Text Box 42"/>
              <p:cNvSpPr txBox="1"/>
              <p:nvPr/>
            </p:nvSpPr>
            <p:spPr>
              <a:xfrm>
                <a:off x="4944" y="1608"/>
                <a:ext cx="69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zh-CN" altLang="en-US" sz="2400" dirty="0">
                    <a:latin typeface="Arial" panose="020B0604020202020204" pitchFamily="34" charset="0"/>
                  </a:rPr>
                  <a:t>地址线</a:t>
                </a:r>
                <a:endParaRPr lang="zh-CN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4088" name="Text Box 43"/>
              <p:cNvSpPr txBox="1"/>
              <p:nvPr/>
            </p:nvSpPr>
            <p:spPr>
              <a:xfrm>
                <a:off x="3168" y="403"/>
                <a:ext cx="1225" cy="9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endParaRPr lang="en-US" altLang="zh-CN" sz="2400" dirty="0">
                  <a:latin typeface="Arial" panose="020B0604020202020204" pitchFamily="34" charset="0"/>
                </a:endParaRPr>
              </a:p>
              <a:p>
                <a:r>
                  <a:rPr lang="en-US" altLang="zh-CN" sz="2400" dirty="0">
                    <a:latin typeface="Arial" panose="020B0604020202020204" pitchFamily="34" charset="0"/>
                  </a:rPr>
                  <a:t>BS</a:t>
                </a:r>
                <a:r>
                  <a:rPr lang="en-US" altLang="zh-CN" sz="800" dirty="0">
                    <a:latin typeface="Arial" panose="020B0604020202020204" pitchFamily="34" charset="0"/>
                  </a:rPr>
                  <a:t>  </a:t>
                </a:r>
                <a:r>
                  <a:rPr lang="en-US" altLang="zh-CN" sz="2400" dirty="0">
                    <a:latin typeface="Arial" panose="020B0604020202020204" pitchFamily="34" charset="0"/>
                  </a:rPr>
                  <a:t>-</a:t>
                </a:r>
                <a:r>
                  <a:rPr lang="zh-CN" altLang="en-US" sz="2400" dirty="0">
                    <a:latin typeface="Arial" panose="020B0604020202020204" pitchFamily="34" charset="0"/>
                  </a:rPr>
                  <a:t>总线忙</a:t>
                </a:r>
                <a:endParaRPr lang="zh-CN" altLang="en-US" sz="2400" dirty="0">
                  <a:latin typeface="Arial" panose="020B0604020202020204" pitchFamily="34" charset="0"/>
                </a:endParaRPr>
              </a:p>
              <a:p>
                <a:r>
                  <a:rPr lang="en-US" altLang="zh-CN" sz="2400" dirty="0">
                    <a:latin typeface="Arial" panose="020B0604020202020204" pitchFamily="34" charset="0"/>
                  </a:rPr>
                  <a:t>BR-</a:t>
                </a:r>
                <a:r>
                  <a:rPr lang="zh-CN" altLang="en-US" sz="2400" dirty="0">
                    <a:latin typeface="Arial" panose="020B0604020202020204" pitchFamily="34" charset="0"/>
                  </a:rPr>
                  <a:t>总线请求</a:t>
                </a:r>
                <a:endParaRPr lang="zh-CN" altLang="en-US" sz="2400" dirty="0">
                  <a:latin typeface="Arial" panose="020B0604020202020204" pitchFamily="34" charset="0"/>
                </a:endParaRPr>
              </a:p>
              <a:p>
                <a:r>
                  <a:rPr lang="en-US" altLang="zh-CN" sz="2400" dirty="0">
                    <a:latin typeface="Arial" panose="020B0604020202020204" pitchFamily="34" charset="0"/>
                  </a:rPr>
                  <a:t>BG-</a:t>
                </a:r>
                <a:r>
                  <a:rPr lang="zh-CN" altLang="en-US" sz="2400" dirty="0">
                    <a:latin typeface="Arial" panose="020B0604020202020204" pitchFamily="34" charset="0"/>
                  </a:rPr>
                  <a:t>总线同意</a:t>
                </a:r>
                <a:endParaRPr lang="zh-CN" altLang="en-US" sz="2400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48524" name="Line 44"/>
          <p:cNvSpPr/>
          <p:nvPr/>
        </p:nvSpPr>
        <p:spPr>
          <a:xfrm flipH="1">
            <a:off x="1447800" y="3352800"/>
            <a:ext cx="3276600" cy="0"/>
          </a:xfrm>
          <a:prstGeom prst="line">
            <a:avLst/>
          </a:prstGeom>
          <a:ln w="76200" cap="flat" cmpd="sng">
            <a:solidFill>
              <a:schemeClr val="folHlink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148525" name="Line 45"/>
          <p:cNvSpPr/>
          <p:nvPr/>
        </p:nvSpPr>
        <p:spPr>
          <a:xfrm>
            <a:off x="1447800" y="3886200"/>
            <a:ext cx="5105400" cy="0"/>
          </a:xfrm>
          <a:prstGeom prst="line">
            <a:avLst/>
          </a:prstGeom>
          <a:ln w="76200" cap="flat" cmpd="sng">
            <a:solidFill>
              <a:schemeClr val="folHlink"/>
            </a:solidFill>
            <a:prstDash val="solid"/>
            <a:headEnd type="stealth" w="med" len="med"/>
            <a:tailEnd type="none" w="med" len="med"/>
          </a:ln>
        </p:spPr>
      </p:sp>
      <p:grpSp>
        <p:nvGrpSpPr>
          <p:cNvPr id="4" name="Group 46"/>
          <p:cNvGrpSpPr/>
          <p:nvPr/>
        </p:nvGrpSpPr>
        <p:grpSpPr>
          <a:xfrm>
            <a:off x="4343400" y="3886200"/>
            <a:ext cx="2209800" cy="609600"/>
            <a:chOff x="2736" y="1296"/>
            <a:chExt cx="1392" cy="384"/>
          </a:xfrm>
        </p:grpSpPr>
        <p:sp>
          <p:nvSpPr>
            <p:cNvPr id="44047" name="Line 47"/>
            <p:cNvSpPr/>
            <p:nvPr/>
          </p:nvSpPr>
          <p:spPr>
            <a:xfrm flipV="1">
              <a:off x="2736" y="1296"/>
              <a:ext cx="0" cy="384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44048" name="Line 48"/>
            <p:cNvSpPr/>
            <p:nvPr/>
          </p:nvSpPr>
          <p:spPr>
            <a:xfrm flipV="1">
              <a:off x="4128" y="1296"/>
              <a:ext cx="0" cy="384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</p:grpSp>
      <p:sp>
        <p:nvSpPr>
          <p:cNvPr id="148529" name="Line 49"/>
          <p:cNvSpPr/>
          <p:nvPr/>
        </p:nvSpPr>
        <p:spPr>
          <a:xfrm flipV="1">
            <a:off x="2590800" y="5334000"/>
            <a:ext cx="0" cy="685800"/>
          </a:xfrm>
          <a:prstGeom prst="line">
            <a:avLst/>
          </a:prstGeom>
          <a:ln w="76200" cap="flat" cmpd="sng">
            <a:solidFill>
              <a:schemeClr val="folHlink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148530" name="Line 50"/>
          <p:cNvSpPr/>
          <p:nvPr/>
        </p:nvSpPr>
        <p:spPr>
          <a:xfrm>
            <a:off x="1447800" y="6019800"/>
            <a:ext cx="1143000" cy="0"/>
          </a:xfrm>
          <a:prstGeom prst="line">
            <a:avLst/>
          </a:prstGeom>
          <a:ln w="7620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8531" name="Freeform 51"/>
          <p:cNvSpPr/>
          <p:nvPr/>
        </p:nvSpPr>
        <p:spPr>
          <a:xfrm>
            <a:off x="2590800" y="5105400"/>
            <a:ext cx="1066800" cy="228600"/>
          </a:xfrm>
          <a:custGeom>
            <a:avLst/>
            <a:gdLst>
              <a:gd name="txL" fmla="*/ 0 w 528"/>
              <a:gd name="txT" fmla="*/ 0 h 144"/>
              <a:gd name="txR" fmla="*/ 528 w 528"/>
              <a:gd name="txB" fmla="*/ 144 h 144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28" h="144">
                <a:moveTo>
                  <a:pt x="0" y="144"/>
                </a:moveTo>
                <a:cubicBezTo>
                  <a:pt x="0" y="108"/>
                  <a:pt x="0" y="72"/>
                  <a:pt x="48" y="48"/>
                </a:cubicBezTo>
                <a:cubicBezTo>
                  <a:pt x="96" y="24"/>
                  <a:pt x="216" y="0"/>
                  <a:pt x="288" y="0"/>
                </a:cubicBezTo>
                <a:cubicBezTo>
                  <a:pt x="360" y="0"/>
                  <a:pt x="440" y="24"/>
                  <a:pt x="480" y="48"/>
                </a:cubicBezTo>
                <a:cubicBezTo>
                  <a:pt x="520" y="72"/>
                  <a:pt x="520" y="128"/>
                  <a:pt x="528" y="144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48532" name="Line 52"/>
          <p:cNvSpPr/>
          <p:nvPr/>
        </p:nvSpPr>
        <p:spPr>
          <a:xfrm>
            <a:off x="3657600" y="5334000"/>
            <a:ext cx="0" cy="685800"/>
          </a:xfrm>
          <a:prstGeom prst="line">
            <a:avLst/>
          </a:prstGeom>
          <a:ln w="76200" cap="flat" cmpd="sng">
            <a:solidFill>
              <a:schemeClr val="folHlink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148533" name="Line 53"/>
          <p:cNvSpPr/>
          <p:nvPr/>
        </p:nvSpPr>
        <p:spPr>
          <a:xfrm>
            <a:off x="3657600" y="6019800"/>
            <a:ext cx="838200" cy="0"/>
          </a:xfrm>
          <a:prstGeom prst="line">
            <a:avLst/>
          </a:prstGeom>
          <a:ln w="7620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8534" name="Line 54"/>
          <p:cNvSpPr/>
          <p:nvPr/>
        </p:nvSpPr>
        <p:spPr>
          <a:xfrm flipV="1">
            <a:off x="4495800" y="5334000"/>
            <a:ext cx="0" cy="685800"/>
          </a:xfrm>
          <a:prstGeom prst="line">
            <a:avLst/>
          </a:prstGeom>
          <a:ln w="76200" cap="flat" cmpd="sng">
            <a:solidFill>
              <a:schemeClr val="folHlink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148535" name="Line 55"/>
          <p:cNvSpPr/>
          <p:nvPr/>
        </p:nvSpPr>
        <p:spPr>
          <a:xfrm flipV="1">
            <a:off x="4724400" y="3352800"/>
            <a:ext cx="0" cy="1143000"/>
          </a:xfrm>
          <a:prstGeom prst="line">
            <a:avLst/>
          </a:prstGeom>
          <a:ln w="76200" cap="flat" cmpd="sng">
            <a:solidFill>
              <a:schemeClr val="folHlink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148537" name="Rectangle 57"/>
          <p:cNvSpPr/>
          <p:nvPr/>
        </p:nvSpPr>
        <p:spPr>
          <a:xfrm>
            <a:off x="4191000" y="4495800"/>
            <a:ext cx="1676400" cy="83820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I/O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接口1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148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48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48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14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4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8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8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8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8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4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4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14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8" dur="500"/>
                                        <p:tgtEl>
                                          <p:spTgt spid="148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31" grpId="0" animBg="1"/>
      <p:bldP spid="14853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313" y="1643063"/>
            <a:ext cx="8472488" cy="44878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）某设备有请求时，将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置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）总线仲裁器作出响应，将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BG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置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BG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的高电平信号，首先传到最靠近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的设备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。设备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如下处理：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86155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800100" algn="l"/>
              </a:tabLst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若设备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有请求，则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BG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线不再继续传到设备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，同时将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BS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置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（说明总线已被占用了）。随后，总线仲裁器置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86155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若设备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没有请求，将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BG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的线继续传到设备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）设备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的处理方式与设备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的相同，其它设备以此类推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05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4506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4000" dirty="0">
                <a:latin typeface="宋体" panose="02010600030101010101" pitchFamily="2" charset="-122"/>
              </a:rPr>
              <a:t>链式查询方式：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3D4A8">
                <a:alpha val="100000"/>
              </a:srgbClr>
            </a:gs>
            <a:gs pos="25000">
              <a:srgbClr val="21D6E0">
                <a:alpha val="100000"/>
              </a:srgbClr>
            </a:gs>
            <a:gs pos="75000">
              <a:srgbClr val="0087E6">
                <a:alpha val="100000"/>
              </a:srgbClr>
            </a:gs>
            <a:gs pos="100000">
              <a:srgbClr val="005CB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2" name="Group 156"/>
          <p:cNvGrpSpPr/>
          <p:nvPr/>
        </p:nvGrpSpPr>
        <p:grpSpPr>
          <a:xfrm>
            <a:off x="304800" y="3733800"/>
            <a:ext cx="685800" cy="762000"/>
            <a:chOff x="1536" y="3888"/>
            <a:chExt cx="432" cy="480"/>
          </a:xfrm>
        </p:grpSpPr>
        <p:sp>
          <p:nvSpPr>
            <p:cNvPr id="46150" name="Rectangle 157"/>
            <p:cNvSpPr/>
            <p:nvPr/>
          </p:nvSpPr>
          <p:spPr>
            <a:xfrm>
              <a:off x="1536" y="3888"/>
              <a:ext cx="384" cy="480"/>
            </a:xfrm>
            <a:prstGeom prst="rect">
              <a:avLst/>
            </a:prstGeom>
            <a:solidFill>
              <a:schemeClr val="folHlink"/>
            </a:solidFill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sz="3200" dirty="0">
                <a:latin typeface="Arial" panose="020B0604020202020204" pitchFamily="34" charset="0"/>
              </a:endParaRPr>
            </a:p>
          </p:txBody>
        </p:sp>
        <p:sp>
          <p:nvSpPr>
            <p:cNvPr id="46151" name="Text Box 158"/>
            <p:cNvSpPr txBox="1"/>
            <p:nvPr/>
          </p:nvSpPr>
          <p:spPr>
            <a:xfrm>
              <a:off x="1536" y="3936"/>
              <a:ext cx="43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3200" dirty="0">
                  <a:solidFill>
                    <a:schemeClr val="bg2"/>
                  </a:solidFill>
                  <a:latin typeface="Arial" panose="020B0604020202020204" pitchFamily="34" charset="0"/>
                </a:rPr>
                <a:t> 0</a:t>
              </a:r>
              <a:endParaRPr lang="zh-CN" altLang="en-US" sz="32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159"/>
          <p:cNvGrpSpPr/>
          <p:nvPr/>
        </p:nvGrpSpPr>
        <p:grpSpPr>
          <a:xfrm>
            <a:off x="1295400" y="639763"/>
            <a:ext cx="7848600" cy="5761037"/>
            <a:chOff x="816" y="403"/>
            <a:chExt cx="4944" cy="3629"/>
          </a:xfrm>
        </p:grpSpPr>
        <p:sp>
          <p:nvSpPr>
            <p:cNvPr id="46119" name="Text Box 71"/>
            <p:cNvSpPr txBox="1"/>
            <p:nvPr/>
          </p:nvSpPr>
          <p:spPr>
            <a:xfrm>
              <a:off x="3264" y="403"/>
              <a:ext cx="1215" cy="7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endParaRPr lang="en-US" altLang="zh-CN" sz="2400" dirty="0">
                <a:latin typeface="Arial" panose="020B0604020202020204" pitchFamily="34" charset="0"/>
              </a:endParaRPr>
            </a:p>
            <a:p>
              <a:r>
                <a:rPr lang="en-US" altLang="zh-CN" sz="2400" dirty="0">
                  <a:latin typeface="Arial" panose="020B0604020202020204" pitchFamily="34" charset="0"/>
                </a:rPr>
                <a:t>BS</a:t>
              </a:r>
              <a:r>
                <a:rPr lang="en-US" altLang="zh-CN" sz="800" dirty="0">
                  <a:latin typeface="Arial" panose="020B0604020202020204" pitchFamily="34" charset="0"/>
                </a:rPr>
                <a:t>  </a:t>
              </a:r>
              <a:r>
                <a:rPr lang="en-US" altLang="zh-CN" sz="2400" dirty="0">
                  <a:latin typeface="Arial" panose="020B0604020202020204" pitchFamily="34" charset="0"/>
                </a:rPr>
                <a:t>-</a:t>
              </a:r>
              <a:r>
                <a:rPr lang="zh-CN" altLang="en-US" sz="2400" dirty="0">
                  <a:latin typeface="Arial" panose="020B0604020202020204" pitchFamily="34" charset="0"/>
                </a:rPr>
                <a:t>总线忙</a:t>
              </a:r>
              <a:endParaRPr lang="zh-CN" altLang="en-US" sz="2400" dirty="0">
                <a:latin typeface="Arial" panose="020B0604020202020204" pitchFamily="34" charset="0"/>
              </a:endParaRPr>
            </a:p>
            <a:p>
              <a:r>
                <a:rPr lang="en-US" altLang="zh-CN" sz="2400" dirty="0">
                  <a:latin typeface="Arial" panose="020B0604020202020204" pitchFamily="34" charset="0"/>
                </a:rPr>
                <a:t>BR-</a:t>
              </a:r>
              <a:r>
                <a:rPr lang="zh-CN" altLang="en-US" sz="2400" dirty="0">
                  <a:latin typeface="Arial" panose="020B0604020202020204" pitchFamily="34" charset="0"/>
                </a:rPr>
                <a:t>总线请求</a:t>
              </a: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46120" name="Rectangle 72"/>
            <p:cNvSpPr/>
            <p:nvPr/>
          </p:nvSpPr>
          <p:spPr>
            <a:xfrm>
              <a:off x="816" y="864"/>
              <a:ext cx="576" cy="316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3200" dirty="0">
                  <a:latin typeface="Arial" panose="020B0604020202020204" pitchFamily="34" charset="0"/>
                </a:rPr>
                <a:t>总</a:t>
              </a:r>
              <a:endParaRPr lang="zh-CN" altLang="en-US" sz="3200" dirty="0">
                <a:latin typeface="Arial" panose="020B0604020202020204" pitchFamily="34" charset="0"/>
              </a:endParaRPr>
            </a:p>
            <a:p>
              <a:pPr algn="ctr"/>
              <a:r>
                <a:rPr lang="zh-CN" altLang="en-US" sz="3200" dirty="0">
                  <a:latin typeface="Arial" panose="020B0604020202020204" pitchFamily="34" charset="0"/>
                </a:rPr>
                <a:t>线</a:t>
              </a:r>
              <a:endParaRPr lang="zh-CN" altLang="en-US" sz="3200" dirty="0">
                <a:latin typeface="Arial" panose="020B0604020202020204" pitchFamily="34" charset="0"/>
              </a:endParaRPr>
            </a:p>
            <a:p>
              <a:pPr algn="ctr"/>
              <a:r>
                <a:rPr lang="zh-CN" altLang="en-US" sz="3200" dirty="0">
                  <a:latin typeface="Arial" panose="020B0604020202020204" pitchFamily="34" charset="0"/>
                </a:rPr>
                <a:t>控</a:t>
              </a:r>
              <a:endParaRPr lang="zh-CN" altLang="en-US" sz="3200" dirty="0">
                <a:latin typeface="Arial" panose="020B0604020202020204" pitchFamily="34" charset="0"/>
              </a:endParaRPr>
            </a:p>
            <a:p>
              <a:pPr algn="ctr"/>
              <a:r>
                <a:rPr lang="zh-CN" altLang="en-US" sz="3200" dirty="0">
                  <a:latin typeface="Arial" panose="020B0604020202020204" pitchFamily="34" charset="0"/>
                </a:rPr>
                <a:t>制</a:t>
              </a:r>
              <a:endParaRPr lang="zh-CN" altLang="en-US" sz="3200" dirty="0">
                <a:latin typeface="Arial" panose="020B0604020202020204" pitchFamily="34" charset="0"/>
              </a:endParaRPr>
            </a:p>
            <a:p>
              <a:pPr algn="ctr"/>
              <a:r>
                <a:rPr lang="zh-CN" altLang="en-US" sz="3200" dirty="0">
                  <a:latin typeface="Arial" panose="020B0604020202020204" pitchFamily="34" charset="0"/>
                </a:rPr>
                <a:t>部</a:t>
              </a:r>
              <a:endParaRPr lang="zh-CN" altLang="en-US" sz="3200" dirty="0">
                <a:latin typeface="Arial" panose="020B0604020202020204" pitchFamily="34" charset="0"/>
              </a:endParaRPr>
            </a:p>
            <a:p>
              <a:pPr algn="ctr"/>
              <a:r>
                <a:rPr lang="zh-CN" altLang="en-US" sz="3200" dirty="0">
                  <a:latin typeface="Arial" panose="020B0604020202020204" pitchFamily="34" charset="0"/>
                </a:rPr>
                <a:t>件</a:t>
              </a:r>
              <a:endParaRPr lang="zh-CN" altLang="en-US" sz="3200" dirty="0">
                <a:latin typeface="Arial" panose="020B0604020202020204" pitchFamily="34" charset="0"/>
              </a:endParaRPr>
            </a:p>
          </p:txBody>
        </p:sp>
        <p:sp>
          <p:nvSpPr>
            <p:cNvPr id="46121" name="Line 73"/>
            <p:cNvSpPr/>
            <p:nvPr/>
          </p:nvSpPr>
          <p:spPr>
            <a:xfrm>
              <a:off x="1392" y="1536"/>
              <a:ext cx="436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22" name="Text Box 74"/>
            <p:cNvSpPr txBox="1"/>
            <p:nvPr/>
          </p:nvSpPr>
          <p:spPr>
            <a:xfrm>
              <a:off x="4608" y="866"/>
              <a:ext cx="64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200" dirty="0">
                  <a:latin typeface="Arial" panose="020B0604020202020204" pitchFamily="34" charset="0"/>
                </a:rPr>
                <a:t>数据线</a:t>
              </a:r>
              <a:endParaRPr lang="zh-CN" altLang="en-US" sz="2200" dirty="0">
                <a:latin typeface="Arial" panose="020B0604020202020204" pitchFamily="34" charset="0"/>
              </a:endParaRPr>
            </a:p>
          </p:txBody>
        </p:sp>
        <p:sp>
          <p:nvSpPr>
            <p:cNvPr id="46123" name="Line 75"/>
            <p:cNvSpPr/>
            <p:nvPr/>
          </p:nvSpPr>
          <p:spPr>
            <a:xfrm>
              <a:off x="1392" y="1920"/>
              <a:ext cx="436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24" name="Text Box 76"/>
            <p:cNvSpPr txBox="1"/>
            <p:nvPr/>
          </p:nvSpPr>
          <p:spPr>
            <a:xfrm>
              <a:off x="4608" y="1250"/>
              <a:ext cx="64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200" dirty="0">
                  <a:latin typeface="Arial" panose="020B0604020202020204" pitchFamily="34" charset="0"/>
                </a:rPr>
                <a:t>地址线</a:t>
              </a:r>
              <a:endParaRPr lang="zh-CN" altLang="en-US" sz="2200" dirty="0">
                <a:latin typeface="Arial" panose="020B0604020202020204" pitchFamily="34" charset="0"/>
              </a:endParaRPr>
            </a:p>
          </p:txBody>
        </p:sp>
        <p:sp>
          <p:nvSpPr>
            <p:cNvPr id="46125" name="Line 77"/>
            <p:cNvSpPr/>
            <p:nvPr/>
          </p:nvSpPr>
          <p:spPr>
            <a:xfrm>
              <a:off x="1392" y="2304"/>
              <a:ext cx="436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stealth" w="lg" len="lg"/>
              <a:tailEnd type="none" w="med" len="med"/>
            </a:ln>
          </p:spPr>
        </p:sp>
        <p:sp>
          <p:nvSpPr>
            <p:cNvPr id="46126" name="Line 78"/>
            <p:cNvSpPr/>
            <p:nvPr/>
          </p:nvSpPr>
          <p:spPr>
            <a:xfrm>
              <a:off x="1392" y="2688"/>
              <a:ext cx="436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stealth" w="lg" len="lg"/>
              <a:tailEnd type="none" w="med" len="med"/>
            </a:ln>
          </p:spPr>
        </p:sp>
        <p:sp>
          <p:nvSpPr>
            <p:cNvPr id="46127" name="Rectangle 79"/>
            <p:cNvSpPr/>
            <p:nvPr/>
          </p:nvSpPr>
          <p:spPr>
            <a:xfrm>
              <a:off x="1920" y="3264"/>
              <a:ext cx="1056" cy="52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dirty="0">
                  <a:latin typeface="Arial" panose="020B0604020202020204" pitchFamily="34" charset="0"/>
                </a:rPr>
                <a:t>I/O</a:t>
              </a:r>
              <a:r>
                <a:rPr lang="zh-CN" altLang="en-US" sz="2400" dirty="0">
                  <a:latin typeface="Arial" panose="020B0604020202020204" pitchFamily="34" charset="0"/>
                </a:rPr>
                <a:t>接口0</a:t>
              </a: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46128" name="Text Box 80"/>
            <p:cNvSpPr txBox="1"/>
            <p:nvPr/>
          </p:nvSpPr>
          <p:spPr>
            <a:xfrm>
              <a:off x="4188" y="3312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200" dirty="0">
                  <a:solidFill>
                    <a:schemeClr val="folHlink"/>
                  </a:solidFill>
                  <a:latin typeface="Arial" panose="020B0604020202020204" pitchFamily="34" charset="0"/>
                </a:rPr>
                <a:t>…</a:t>
              </a:r>
              <a:endParaRPr lang="zh-CN" altLang="en-US" sz="3200" dirty="0">
                <a:solidFill>
                  <a:schemeClr val="fol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129" name="Text Box 81"/>
            <p:cNvSpPr txBox="1"/>
            <p:nvPr/>
          </p:nvSpPr>
          <p:spPr>
            <a:xfrm>
              <a:off x="1626" y="2048"/>
              <a:ext cx="35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dirty="0">
                  <a:latin typeface="Arial" panose="020B0604020202020204" pitchFamily="34" charset="0"/>
                </a:rPr>
                <a:t>BS</a:t>
              </a: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46130" name="Text Box 82"/>
            <p:cNvSpPr txBox="1"/>
            <p:nvPr/>
          </p:nvSpPr>
          <p:spPr>
            <a:xfrm>
              <a:off x="1637" y="2432"/>
              <a:ext cx="38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dirty="0">
                  <a:latin typeface="Arial" panose="020B0604020202020204" pitchFamily="34" charset="0"/>
                </a:rPr>
                <a:t>BR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46131" name="Rectangle 83"/>
            <p:cNvSpPr/>
            <p:nvPr/>
          </p:nvSpPr>
          <p:spPr>
            <a:xfrm>
              <a:off x="3120" y="3264"/>
              <a:ext cx="1056" cy="52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dirty="0">
                  <a:latin typeface="Arial" panose="020B0604020202020204" pitchFamily="34" charset="0"/>
                </a:rPr>
                <a:t>I/O</a:t>
              </a:r>
              <a:r>
                <a:rPr lang="zh-CN" altLang="en-US" sz="2400" dirty="0">
                  <a:latin typeface="Arial" panose="020B0604020202020204" pitchFamily="34" charset="0"/>
                </a:rPr>
                <a:t>接口1</a:t>
              </a: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46132" name="Rectangle 84"/>
            <p:cNvSpPr/>
            <p:nvPr/>
          </p:nvSpPr>
          <p:spPr>
            <a:xfrm>
              <a:off x="4512" y="3264"/>
              <a:ext cx="1056" cy="52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dirty="0">
                  <a:latin typeface="Arial" panose="020B0604020202020204" pitchFamily="34" charset="0"/>
                </a:rPr>
                <a:t>I/O</a:t>
              </a:r>
              <a:r>
                <a:rPr lang="zh-CN" altLang="en-US" sz="2400" dirty="0">
                  <a:latin typeface="Arial" panose="020B0604020202020204" pitchFamily="34" charset="0"/>
                </a:rPr>
                <a:t>接口</a:t>
              </a:r>
              <a:r>
                <a:rPr lang="en-US" altLang="zh-CN" sz="2400" i="1" dirty="0">
                  <a:latin typeface="Arial" panose="020B0604020202020204" pitchFamily="34" charset="0"/>
                </a:rPr>
                <a:t>n</a:t>
              </a:r>
              <a:endParaRPr lang="en-US" altLang="zh-CN" sz="2400" i="1" dirty="0">
                <a:latin typeface="Arial" panose="020B0604020202020204" pitchFamily="34" charset="0"/>
              </a:endParaRPr>
            </a:p>
          </p:txBody>
        </p:sp>
        <p:sp>
          <p:nvSpPr>
            <p:cNvPr id="46133" name="Line 85"/>
            <p:cNvSpPr/>
            <p:nvPr/>
          </p:nvSpPr>
          <p:spPr>
            <a:xfrm>
              <a:off x="1392" y="1152"/>
              <a:ext cx="436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34" name="Text Box 86"/>
            <p:cNvSpPr txBox="1"/>
            <p:nvPr/>
          </p:nvSpPr>
          <p:spPr>
            <a:xfrm>
              <a:off x="4220" y="1634"/>
              <a:ext cx="82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200" dirty="0">
                  <a:latin typeface="Arial" panose="020B0604020202020204" pitchFamily="34" charset="0"/>
                </a:rPr>
                <a:t>设备地址</a:t>
              </a:r>
              <a:endParaRPr lang="zh-CN" altLang="en-US" sz="2200" dirty="0">
                <a:latin typeface="Arial" panose="020B0604020202020204" pitchFamily="34" charset="0"/>
              </a:endParaRPr>
            </a:p>
          </p:txBody>
        </p:sp>
        <p:sp>
          <p:nvSpPr>
            <p:cNvPr id="46135" name="Line 87"/>
            <p:cNvSpPr/>
            <p:nvPr/>
          </p:nvSpPr>
          <p:spPr>
            <a:xfrm flipV="1">
              <a:off x="2064" y="2688"/>
              <a:ext cx="0" cy="57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46136" name="Line 88"/>
            <p:cNvSpPr/>
            <p:nvPr/>
          </p:nvSpPr>
          <p:spPr>
            <a:xfrm flipV="1">
              <a:off x="2256" y="2304"/>
              <a:ext cx="0" cy="96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46137" name="Line 89"/>
            <p:cNvSpPr/>
            <p:nvPr/>
          </p:nvSpPr>
          <p:spPr>
            <a:xfrm>
              <a:off x="2448" y="1920"/>
              <a:ext cx="0" cy="13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46138" name="Line 90"/>
            <p:cNvSpPr/>
            <p:nvPr/>
          </p:nvSpPr>
          <p:spPr>
            <a:xfrm>
              <a:off x="2640" y="1536"/>
              <a:ext cx="0" cy="17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46139" name="Line 91"/>
            <p:cNvSpPr/>
            <p:nvPr/>
          </p:nvSpPr>
          <p:spPr>
            <a:xfrm>
              <a:off x="2832" y="1152"/>
              <a:ext cx="0" cy="211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46140" name="Line 92"/>
            <p:cNvSpPr/>
            <p:nvPr/>
          </p:nvSpPr>
          <p:spPr>
            <a:xfrm flipV="1">
              <a:off x="3264" y="2688"/>
              <a:ext cx="0" cy="57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46141" name="Line 93"/>
            <p:cNvSpPr/>
            <p:nvPr/>
          </p:nvSpPr>
          <p:spPr>
            <a:xfrm flipV="1">
              <a:off x="3456" y="2304"/>
              <a:ext cx="0" cy="96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46142" name="Line 94"/>
            <p:cNvSpPr/>
            <p:nvPr/>
          </p:nvSpPr>
          <p:spPr>
            <a:xfrm>
              <a:off x="3648" y="1920"/>
              <a:ext cx="0" cy="13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46143" name="Line 95"/>
            <p:cNvSpPr/>
            <p:nvPr/>
          </p:nvSpPr>
          <p:spPr>
            <a:xfrm>
              <a:off x="3840" y="1536"/>
              <a:ext cx="0" cy="17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46144" name="Line 96"/>
            <p:cNvSpPr/>
            <p:nvPr/>
          </p:nvSpPr>
          <p:spPr>
            <a:xfrm>
              <a:off x="4032" y="1152"/>
              <a:ext cx="0" cy="211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46145" name="Line 97"/>
            <p:cNvSpPr/>
            <p:nvPr/>
          </p:nvSpPr>
          <p:spPr>
            <a:xfrm flipV="1">
              <a:off x="4608" y="2688"/>
              <a:ext cx="0" cy="57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46146" name="Line 98"/>
            <p:cNvSpPr/>
            <p:nvPr/>
          </p:nvSpPr>
          <p:spPr>
            <a:xfrm flipV="1">
              <a:off x="4800" y="2304"/>
              <a:ext cx="0" cy="96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46147" name="Line 99"/>
            <p:cNvSpPr/>
            <p:nvPr/>
          </p:nvSpPr>
          <p:spPr>
            <a:xfrm>
              <a:off x="4992" y="1920"/>
              <a:ext cx="0" cy="13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46148" name="Line 100"/>
            <p:cNvSpPr/>
            <p:nvPr/>
          </p:nvSpPr>
          <p:spPr>
            <a:xfrm>
              <a:off x="5184" y="1536"/>
              <a:ext cx="0" cy="17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46149" name="Line 101"/>
            <p:cNvSpPr/>
            <p:nvPr/>
          </p:nvSpPr>
          <p:spPr>
            <a:xfrm>
              <a:off x="5376" y="1152"/>
              <a:ext cx="0" cy="211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</p:grpSp>
      <p:sp>
        <p:nvSpPr>
          <p:cNvPr id="46084" name="Text Box 106"/>
          <p:cNvSpPr txBox="1"/>
          <p:nvPr/>
        </p:nvSpPr>
        <p:spPr>
          <a:xfrm>
            <a:off x="228600" y="425450"/>
            <a:ext cx="4340225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dirty="0">
                <a:latin typeface="Arial" panose="020B0604020202020204" pitchFamily="34" charset="0"/>
              </a:rPr>
              <a:t>计数器定时查询方式</a:t>
            </a:r>
            <a:endParaRPr lang="zh-CN" altLang="en-US" sz="3600" dirty="0">
              <a:latin typeface="Arial" panose="020B0604020202020204" pitchFamily="34" charset="0"/>
            </a:endParaRPr>
          </a:p>
        </p:txBody>
      </p:sp>
      <p:grpSp>
        <p:nvGrpSpPr>
          <p:cNvPr id="4" name="Group 107"/>
          <p:cNvGrpSpPr/>
          <p:nvPr/>
        </p:nvGrpSpPr>
        <p:grpSpPr>
          <a:xfrm>
            <a:off x="2209800" y="3048000"/>
            <a:ext cx="6934200" cy="2133600"/>
            <a:chOff x="1680" y="2160"/>
            <a:chExt cx="4368" cy="1344"/>
          </a:xfrm>
        </p:grpSpPr>
        <p:grpSp>
          <p:nvGrpSpPr>
            <p:cNvPr id="46114" name="Group 108"/>
            <p:cNvGrpSpPr/>
            <p:nvPr/>
          </p:nvGrpSpPr>
          <p:grpSpPr>
            <a:xfrm>
              <a:off x="2736" y="2160"/>
              <a:ext cx="2544" cy="1344"/>
              <a:chOff x="2736" y="2160"/>
              <a:chExt cx="2544" cy="1344"/>
            </a:xfrm>
          </p:grpSpPr>
          <p:sp>
            <p:nvSpPr>
              <p:cNvPr id="46116" name="Line 109"/>
              <p:cNvSpPr/>
              <p:nvPr/>
            </p:nvSpPr>
            <p:spPr>
              <a:xfrm>
                <a:off x="2736" y="2160"/>
                <a:ext cx="0" cy="1344"/>
              </a:xfrm>
              <a:prstGeom prst="line">
                <a:avLst/>
              </a:prstGeom>
              <a:ln w="76200" cap="flat" cmpd="sng">
                <a:solidFill>
                  <a:schemeClr val="folHlink"/>
                </a:solidFill>
                <a:prstDash val="solid"/>
                <a:headEnd type="oval" w="med" len="med"/>
                <a:tailEnd type="stealth" w="med" len="med"/>
              </a:ln>
            </p:spPr>
          </p:sp>
          <p:sp>
            <p:nvSpPr>
              <p:cNvPr id="46117" name="Line 110"/>
              <p:cNvSpPr/>
              <p:nvPr/>
            </p:nvSpPr>
            <p:spPr>
              <a:xfrm>
                <a:off x="3936" y="2160"/>
                <a:ext cx="0" cy="1344"/>
              </a:xfrm>
              <a:prstGeom prst="line">
                <a:avLst/>
              </a:prstGeom>
              <a:ln w="76200" cap="flat" cmpd="sng">
                <a:solidFill>
                  <a:schemeClr val="folHlink"/>
                </a:solidFill>
                <a:prstDash val="solid"/>
                <a:headEnd type="oval" w="med" len="med"/>
                <a:tailEnd type="stealth" w="med" len="med"/>
              </a:ln>
            </p:spPr>
          </p:sp>
          <p:sp>
            <p:nvSpPr>
              <p:cNvPr id="46118" name="Line 111"/>
              <p:cNvSpPr/>
              <p:nvPr/>
            </p:nvSpPr>
            <p:spPr>
              <a:xfrm>
                <a:off x="5280" y="2160"/>
                <a:ext cx="0" cy="1344"/>
              </a:xfrm>
              <a:prstGeom prst="line">
                <a:avLst/>
              </a:prstGeom>
              <a:ln w="76200" cap="flat" cmpd="sng">
                <a:solidFill>
                  <a:schemeClr val="folHlink"/>
                </a:solidFill>
                <a:prstDash val="solid"/>
                <a:headEnd type="oval" w="med" len="med"/>
                <a:tailEnd type="stealth" w="med" len="med"/>
              </a:ln>
            </p:spPr>
          </p:sp>
        </p:grpSp>
        <p:sp>
          <p:nvSpPr>
            <p:cNvPr id="46115" name="Line 112"/>
            <p:cNvSpPr/>
            <p:nvPr/>
          </p:nvSpPr>
          <p:spPr>
            <a:xfrm>
              <a:off x="1680" y="2160"/>
              <a:ext cx="4368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6" name="Group 113"/>
          <p:cNvGrpSpPr/>
          <p:nvPr/>
        </p:nvGrpSpPr>
        <p:grpSpPr>
          <a:xfrm>
            <a:off x="2209800" y="3048000"/>
            <a:ext cx="6934200" cy="2133600"/>
            <a:chOff x="1392" y="1920"/>
            <a:chExt cx="4368" cy="1344"/>
          </a:xfrm>
        </p:grpSpPr>
        <p:grpSp>
          <p:nvGrpSpPr>
            <p:cNvPr id="46109" name="Group 114"/>
            <p:cNvGrpSpPr/>
            <p:nvPr/>
          </p:nvGrpSpPr>
          <p:grpSpPr>
            <a:xfrm>
              <a:off x="2448" y="1920"/>
              <a:ext cx="2544" cy="1344"/>
              <a:chOff x="2448" y="1920"/>
              <a:chExt cx="2544" cy="1344"/>
            </a:xfrm>
          </p:grpSpPr>
          <p:sp>
            <p:nvSpPr>
              <p:cNvPr id="46111" name="Line 115"/>
              <p:cNvSpPr/>
              <p:nvPr/>
            </p:nvSpPr>
            <p:spPr>
              <a:xfrm>
                <a:off x="2448" y="1920"/>
                <a:ext cx="0" cy="1344"/>
              </a:xfrm>
              <a:prstGeom prst="line">
                <a:avLst/>
              </a:prstGeom>
              <a:ln w="76200" cap="flat" cmpd="sng">
                <a:solidFill>
                  <a:srgbClr val="C28F00"/>
                </a:solidFill>
                <a:prstDash val="solid"/>
                <a:headEnd type="oval" w="med" len="med"/>
                <a:tailEnd type="stealth" w="med" len="med"/>
              </a:ln>
            </p:spPr>
          </p:sp>
          <p:sp>
            <p:nvSpPr>
              <p:cNvPr id="46112" name="Line 116"/>
              <p:cNvSpPr/>
              <p:nvPr/>
            </p:nvSpPr>
            <p:spPr>
              <a:xfrm>
                <a:off x="3648" y="1920"/>
                <a:ext cx="0" cy="1344"/>
              </a:xfrm>
              <a:prstGeom prst="line">
                <a:avLst/>
              </a:prstGeom>
              <a:ln w="76200" cap="flat" cmpd="sng">
                <a:solidFill>
                  <a:srgbClr val="C28F00"/>
                </a:solidFill>
                <a:prstDash val="solid"/>
                <a:headEnd type="oval" w="med" len="med"/>
                <a:tailEnd type="stealth" w="med" len="med"/>
              </a:ln>
            </p:spPr>
          </p:sp>
          <p:sp>
            <p:nvSpPr>
              <p:cNvPr id="46113" name="Line 117"/>
              <p:cNvSpPr/>
              <p:nvPr/>
            </p:nvSpPr>
            <p:spPr>
              <a:xfrm>
                <a:off x="4992" y="1920"/>
                <a:ext cx="0" cy="1344"/>
              </a:xfrm>
              <a:prstGeom prst="line">
                <a:avLst/>
              </a:prstGeom>
              <a:ln w="76200" cap="flat" cmpd="sng">
                <a:solidFill>
                  <a:srgbClr val="C28F00"/>
                </a:solidFill>
                <a:prstDash val="solid"/>
                <a:headEnd type="oval" w="med" len="med"/>
                <a:tailEnd type="stealth" w="med" len="med"/>
              </a:ln>
            </p:spPr>
          </p:sp>
        </p:grpSp>
        <p:sp>
          <p:nvSpPr>
            <p:cNvPr id="46110" name="Line 118"/>
            <p:cNvSpPr/>
            <p:nvPr/>
          </p:nvSpPr>
          <p:spPr>
            <a:xfrm>
              <a:off x="1392" y="1920"/>
              <a:ext cx="4368" cy="0"/>
            </a:xfrm>
            <a:prstGeom prst="line">
              <a:avLst/>
            </a:prstGeom>
            <a:ln w="76200" cap="flat" cmpd="sng">
              <a:solidFill>
                <a:srgbClr val="C28F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6618" name="Line 122"/>
          <p:cNvSpPr/>
          <p:nvPr/>
        </p:nvSpPr>
        <p:spPr>
          <a:xfrm flipV="1">
            <a:off x="5486400" y="3657600"/>
            <a:ext cx="0" cy="1524000"/>
          </a:xfrm>
          <a:prstGeom prst="line">
            <a:avLst/>
          </a:prstGeom>
          <a:ln w="76200" cap="flat" cmpd="sng">
            <a:solidFill>
              <a:schemeClr val="folHlink"/>
            </a:solidFill>
            <a:prstDash val="solid"/>
            <a:headEnd type="none" w="med" len="med"/>
            <a:tailEnd type="stealth" w="med" len="med"/>
          </a:ln>
        </p:spPr>
      </p:sp>
      <p:grpSp>
        <p:nvGrpSpPr>
          <p:cNvPr id="8" name="Group 123"/>
          <p:cNvGrpSpPr/>
          <p:nvPr/>
        </p:nvGrpSpPr>
        <p:grpSpPr>
          <a:xfrm>
            <a:off x="5181600" y="4267200"/>
            <a:ext cx="2133600" cy="914400"/>
            <a:chOff x="3264" y="2688"/>
            <a:chExt cx="1344" cy="576"/>
          </a:xfrm>
        </p:grpSpPr>
        <p:sp>
          <p:nvSpPr>
            <p:cNvPr id="46107" name="Line 124"/>
            <p:cNvSpPr/>
            <p:nvPr/>
          </p:nvSpPr>
          <p:spPr>
            <a:xfrm flipV="1">
              <a:off x="4608" y="2688"/>
              <a:ext cx="0" cy="576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46108" name="Line 125"/>
            <p:cNvSpPr/>
            <p:nvPr/>
          </p:nvSpPr>
          <p:spPr>
            <a:xfrm flipV="1">
              <a:off x="3264" y="2688"/>
              <a:ext cx="0" cy="576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</p:grpSp>
      <p:sp>
        <p:nvSpPr>
          <p:cNvPr id="106622" name="Line 126"/>
          <p:cNvSpPr/>
          <p:nvPr/>
        </p:nvSpPr>
        <p:spPr>
          <a:xfrm>
            <a:off x="2209800" y="4267200"/>
            <a:ext cx="5105400" cy="0"/>
          </a:xfrm>
          <a:prstGeom prst="line">
            <a:avLst/>
          </a:prstGeom>
          <a:ln w="76200" cap="flat" cmpd="sng">
            <a:solidFill>
              <a:schemeClr val="folHlink"/>
            </a:solidFill>
            <a:prstDash val="solid"/>
            <a:headEnd type="stealth" w="med" len="med"/>
            <a:tailEnd type="none" w="med" len="med"/>
          </a:ln>
        </p:spPr>
      </p:sp>
      <p:grpSp>
        <p:nvGrpSpPr>
          <p:cNvPr id="9" name="Group 127"/>
          <p:cNvGrpSpPr/>
          <p:nvPr/>
        </p:nvGrpSpPr>
        <p:grpSpPr>
          <a:xfrm>
            <a:off x="2209800" y="3048000"/>
            <a:ext cx="6934200" cy="2133600"/>
            <a:chOff x="1392" y="1920"/>
            <a:chExt cx="4368" cy="1344"/>
          </a:xfrm>
        </p:grpSpPr>
        <p:grpSp>
          <p:nvGrpSpPr>
            <p:cNvPr id="46102" name="Group 128"/>
            <p:cNvGrpSpPr/>
            <p:nvPr/>
          </p:nvGrpSpPr>
          <p:grpSpPr>
            <a:xfrm>
              <a:off x="2448" y="1920"/>
              <a:ext cx="2544" cy="1344"/>
              <a:chOff x="2448" y="1920"/>
              <a:chExt cx="2544" cy="1344"/>
            </a:xfrm>
          </p:grpSpPr>
          <p:sp>
            <p:nvSpPr>
              <p:cNvPr id="46104" name="Line 129"/>
              <p:cNvSpPr/>
              <p:nvPr/>
            </p:nvSpPr>
            <p:spPr>
              <a:xfrm>
                <a:off x="2448" y="1920"/>
                <a:ext cx="0" cy="1344"/>
              </a:xfrm>
              <a:prstGeom prst="line">
                <a:avLst/>
              </a:prstGeom>
              <a:ln w="76200" cap="flat" cmpd="sng">
                <a:solidFill>
                  <a:schemeClr val="folHlink"/>
                </a:solidFill>
                <a:prstDash val="solid"/>
                <a:headEnd type="oval" w="med" len="med"/>
                <a:tailEnd type="stealth" w="med" len="med"/>
              </a:ln>
            </p:spPr>
          </p:sp>
          <p:sp>
            <p:nvSpPr>
              <p:cNvPr id="46105" name="Line 130"/>
              <p:cNvSpPr/>
              <p:nvPr/>
            </p:nvSpPr>
            <p:spPr>
              <a:xfrm>
                <a:off x="3648" y="1920"/>
                <a:ext cx="0" cy="1344"/>
              </a:xfrm>
              <a:prstGeom prst="line">
                <a:avLst/>
              </a:prstGeom>
              <a:ln w="76200" cap="flat" cmpd="sng">
                <a:solidFill>
                  <a:schemeClr val="folHlink"/>
                </a:solidFill>
                <a:prstDash val="solid"/>
                <a:headEnd type="oval" w="med" len="med"/>
                <a:tailEnd type="stealth" w="med" len="med"/>
              </a:ln>
            </p:spPr>
          </p:sp>
          <p:sp>
            <p:nvSpPr>
              <p:cNvPr id="46106" name="Line 131"/>
              <p:cNvSpPr/>
              <p:nvPr/>
            </p:nvSpPr>
            <p:spPr>
              <a:xfrm>
                <a:off x="4992" y="1920"/>
                <a:ext cx="0" cy="1344"/>
              </a:xfrm>
              <a:prstGeom prst="line">
                <a:avLst/>
              </a:prstGeom>
              <a:ln w="76200" cap="flat" cmpd="sng">
                <a:solidFill>
                  <a:schemeClr val="folHlink"/>
                </a:solidFill>
                <a:prstDash val="solid"/>
                <a:headEnd type="oval" w="med" len="med"/>
                <a:tailEnd type="stealth" w="med" len="med"/>
              </a:ln>
            </p:spPr>
          </p:sp>
        </p:grpSp>
        <p:sp>
          <p:nvSpPr>
            <p:cNvPr id="46103" name="Line 132"/>
            <p:cNvSpPr/>
            <p:nvPr/>
          </p:nvSpPr>
          <p:spPr>
            <a:xfrm>
              <a:off x="1392" y="1920"/>
              <a:ext cx="4368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6629" name="Line 133"/>
          <p:cNvSpPr/>
          <p:nvPr/>
        </p:nvSpPr>
        <p:spPr>
          <a:xfrm>
            <a:off x="2209800" y="3657600"/>
            <a:ext cx="3276600" cy="0"/>
          </a:xfrm>
          <a:prstGeom prst="line">
            <a:avLst/>
          </a:prstGeom>
          <a:ln w="76200" cap="flat" cmpd="sng">
            <a:solidFill>
              <a:schemeClr val="folHlink"/>
            </a:solidFill>
            <a:prstDash val="solid"/>
            <a:headEnd type="stealth" w="med" len="med"/>
            <a:tailEnd type="none" w="med" len="med"/>
          </a:ln>
        </p:spPr>
      </p:sp>
      <p:sp>
        <p:nvSpPr>
          <p:cNvPr id="106633" name="Rectangle 137"/>
          <p:cNvSpPr/>
          <p:nvPr/>
        </p:nvSpPr>
        <p:spPr>
          <a:xfrm>
            <a:off x="4953000" y="5181600"/>
            <a:ext cx="1676400" cy="83820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I/O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接口1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11" name="Group 147"/>
          <p:cNvGrpSpPr/>
          <p:nvPr/>
        </p:nvGrpSpPr>
        <p:grpSpPr>
          <a:xfrm>
            <a:off x="39688" y="3733800"/>
            <a:ext cx="1143000" cy="1600200"/>
            <a:chOff x="25" y="2352"/>
            <a:chExt cx="720" cy="1008"/>
          </a:xfrm>
        </p:grpSpPr>
        <p:sp>
          <p:nvSpPr>
            <p:cNvPr id="46098" name="Rectangle 143"/>
            <p:cNvSpPr/>
            <p:nvPr/>
          </p:nvSpPr>
          <p:spPr>
            <a:xfrm>
              <a:off x="192" y="2352"/>
              <a:ext cx="384" cy="480"/>
            </a:xfrm>
            <a:prstGeom prst="rect">
              <a:avLst/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sz="3200" dirty="0">
                <a:latin typeface="Arial" panose="020B0604020202020204" pitchFamily="34" charset="0"/>
              </a:endParaRPr>
            </a:p>
          </p:txBody>
        </p:sp>
        <p:grpSp>
          <p:nvGrpSpPr>
            <p:cNvPr id="46099" name="Group 144"/>
            <p:cNvGrpSpPr/>
            <p:nvPr/>
          </p:nvGrpSpPr>
          <p:grpSpPr>
            <a:xfrm>
              <a:off x="25" y="2976"/>
              <a:ext cx="720" cy="384"/>
              <a:chOff x="25" y="2976"/>
              <a:chExt cx="720" cy="384"/>
            </a:xfrm>
          </p:grpSpPr>
          <p:sp>
            <p:nvSpPr>
              <p:cNvPr id="46100" name="Text Box 145"/>
              <p:cNvSpPr txBox="1"/>
              <p:nvPr/>
            </p:nvSpPr>
            <p:spPr>
              <a:xfrm>
                <a:off x="45" y="3053"/>
                <a:ext cx="627" cy="2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46800" rIns="0" bIns="0">
                <a:spAutoFit/>
              </a:bodyPr>
              <a:p>
                <a:r>
                  <a:rPr lang="zh-CN" altLang="en-US" sz="2400" dirty="0">
                    <a:latin typeface="Arial" panose="020B0604020202020204" pitchFamily="34" charset="0"/>
                  </a:rPr>
                  <a:t> 计数器</a:t>
                </a:r>
                <a:endParaRPr lang="zh-CN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6101" name="AutoShape 146"/>
              <p:cNvSpPr/>
              <p:nvPr/>
            </p:nvSpPr>
            <p:spPr>
              <a:xfrm>
                <a:off x="25" y="2976"/>
                <a:ext cx="720" cy="384"/>
              </a:xfrm>
              <a:prstGeom prst="wedgeRoundRectCallout">
                <a:avLst>
                  <a:gd name="adj1" fmla="val 73194"/>
                  <a:gd name="adj2" fmla="val 97398"/>
                  <a:gd name="adj3" fmla="val 16667"/>
                </a:avLst>
              </a:prstGeom>
              <a:noFill/>
              <a:ln w="952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algn="ctr"/>
                <a:endParaRPr lang="zh-CN" altLang="en-US" sz="2400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6645" name="Text Box 149"/>
          <p:cNvSpPr txBox="1"/>
          <p:nvPr/>
        </p:nvSpPr>
        <p:spPr>
          <a:xfrm>
            <a:off x="6705600" y="2590800"/>
            <a:ext cx="1308100" cy="4270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200" dirty="0">
                <a:solidFill>
                  <a:schemeClr val="folHlink"/>
                </a:solidFill>
                <a:latin typeface="Arial" panose="020B0604020202020204" pitchFamily="34" charset="0"/>
              </a:rPr>
              <a:t>设备地址</a:t>
            </a:r>
            <a:endParaRPr lang="zh-CN" altLang="en-US" sz="2200" dirty="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grpSp>
        <p:nvGrpSpPr>
          <p:cNvPr id="13" name="Group 160"/>
          <p:cNvGrpSpPr/>
          <p:nvPr/>
        </p:nvGrpSpPr>
        <p:grpSpPr>
          <a:xfrm>
            <a:off x="304800" y="3730625"/>
            <a:ext cx="685800" cy="762000"/>
            <a:chOff x="2592" y="3840"/>
            <a:chExt cx="432" cy="480"/>
          </a:xfrm>
        </p:grpSpPr>
        <p:sp>
          <p:nvSpPr>
            <p:cNvPr id="46096" name="Rectangle 161"/>
            <p:cNvSpPr/>
            <p:nvPr/>
          </p:nvSpPr>
          <p:spPr>
            <a:xfrm>
              <a:off x="2592" y="3840"/>
              <a:ext cx="384" cy="480"/>
            </a:xfrm>
            <a:prstGeom prst="rect">
              <a:avLst/>
            </a:prstGeom>
            <a:solidFill>
              <a:schemeClr val="folHlink"/>
            </a:solidFill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sz="3200" dirty="0">
                <a:latin typeface="Arial" panose="020B0604020202020204" pitchFamily="34" charset="0"/>
              </a:endParaRPr>
            </a:p>
          </p:txBody>
        </p:sp>
        <p:sp>
          <p:nvSpPr>
            <p:cNvPr id="46097" name="Text Box 162"/>
            <p:cNvSpPr txBox="1"/>
            <p:nvPr/>
          </p:nvSpPr>
          <p:spPr>
            <a:xfrm>
              <a:off x="2592" y="3888"/>
              <a:ext cx="43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3200" dirty="0">
                  <a:solidFill>
                    <a:schemeClr val="bg2"/>
                  </a:solidFill>
                  <a:latin typeface="Arial" panose="020B0604020202020204" pitchFamily="34" charset="0"/>
                </a:rPr>
                <a:t> 1</a:t>
              </a:r>
              <a:endParaRPr lang="zh-CN" altLang="en-US" sz="32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10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0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10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4" dur="500"/>
                                        <p:tgtEl>
                                          <p:spTgt spid="10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633" grpId="0" animBg="1"/>
      <p:bldP spid="10664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sz="4000" dirty="0">
                <a:latin typeface="宋体" panose="02010600030101010101" pitchFamily="2" charset="-122"/>
              </a:rPr>
              <a:t>计数器定时查询方式：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10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总线上的任一设备要求使用总线时，通过</a:t>
            </a:r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BR</a:t>
            </a:r>
            <a:r>
              <a:rPr lang="zh-CN" altLang="en-US" dirty="0">
                <a:latin typeface="宋体" panose="02010600030101010101" pitchFamily="2" charset="-122"/>
              </a:rPr>
              <a:t>线发出总线请求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中央仲裁器接到请求信号以后，在</a:t>
            </a:r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BS</a:t>
            </a:r>
            <a:r>
              <a:rPr lang="zh-CN" altLang="en-US" dirty="0">
                <a:latin typeface="宋体" panose="02010600030101010101" pitchFamily="2" charset="-122"/>
              </a:rPr>
              <a:t>线为</a:t>
            </a:r>
            <a:r>
              <a:rPr lang="zh-CN" altLang="en-US" dirty="0">
                <a:cs typeface="Times New Roman" panose="02020603050405020304" pitchFamily="18" charset="0"/>
              </a:rPr>
              <a:t>“</a:t>
            </a:r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cs typeface="Times New Roman" panose="02020603050405020304" pitchFamily="18" charset="0"/>
              </a:rPr>
              <a:t>”</a:t>
            </a:r>
            <a:r>
              <a:rPr lang="zh-CN" altLang="en-US" dirty="0">
                <a:latin typeface="宋体" panose="02010600030101010101" pitchFamily="2" charset="-122"/>
              </a:rPr>
              <a:t>的情况下让计数器开始计数，计数值通过一组地址线发向各设备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每个设备接口都有一个设备地址判别电路，当地址线上的计数值与请求总线的设备地址相一致时，该设备置</a:t>
            </a:r>
            <a:r>
              <a:rPr lang="zh-CN" altLang="en-US" dirty="0">
                <a:cs typeface="Times New Roman" panose="02020603050405020304" pitchFamily="18" charset="0"/>
              </a:rPr>
              <a:t>“</a:t>
            </a:r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cs typeface="Times New Roman" panose="02020603050405020304" pitchFamily="18" charset="0"/>
              </a:rPr>
              <a:t>”</a:t>
            </a:r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BS</a:t>
            </a:r>
            <a:r>
              <a:rPr lang="zh-CN" altLang="en-US" dirty="0">
                <a:latin typeface="宋体" panose="02010600030101010101" pitchFamily="2" charset="-122"/>
              </a:rPr>
              <a:t>线，获得了总线使用权，此时中止计数查询</a:t>
            </a:r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每次计数可以从</a:t>
            </a:r>
            <a:r>
              <a:rPr lang="zh-CN" altLang="en-US" dirty="0">
                <a:cs typeface="Times New Roman" panose="02020603050405020304" pitchFamily="18" charset="0"/>
              </a:rPr>
              <a:t>“</a:t>
            </a:r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cs typeface="Times New Roman" panose="02020603050405020304" pitchFamily="18" charset="0"/>
              </a:rPr>
              <a:t>”</a:t>
            </a:r>
            <a:r>
              <a:rPr lang="zh-CN" altLang="en-US" dirty="0">
                <a:latin typeface="宋体" panose="02010600030101010101" pitchFamily="2" charset="-122"/>
              </a:rPr>
              <a:t>开始，也可以从中止点开发始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如果从</a:t>
            </a:r>
            <a:r>
              <a:rPr lang="zh-CN" altLang="en-US" sz="2400" dirty="0">
                <a:cs typeface="Times New Roman" panose="02020603050405020304" pitchFamily="18" charset="0"/>
              </a:rPr>
              <a:t>“</a:t>
            </a:r>
            <a:r>
              <a:rPr lang="en-US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cs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开始，各设备的优先次序与链式查询法相同，优先级的顺序是固定的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如果从中止点开始，则每个设备使用总线的优级相等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endParaRPr lang="zh-CN" altLang="en-US" sz="24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计数器的初值也可用程序来设置，这可以方便地改变优先次序，但这种灵活性是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以增加线数为代价</a:t>
            </a:r>
            <a:r>
              <a:rPr lang="zh-CN" altLang="en-US" sz="2800" dirty="0">
                <a:latin typeface="宋体" panose="02010600030101010101" pitchFamily="2" charset="-122"/>
              </a:rPr>
              <a:t>的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813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14313" y="61913"/>
            <a:ext cx="7543800" cy="129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宋体" panose="02010600030101010101" pitchFamily="2" charset="-122"/>
                <a:ea typeface="+mj-ea"/>
                <a:cs typeface="+mj-cs"/>
              </a:rPr>
              <a:t>计数器定时查询方式：</a:t>
            </a:r>
            <a:endParaRPr kumimoji="0" lang="zh-CN" altLang="en-US" sz="3900" b="1" kern="0" cap="none" spc="0" normalizeH="0" baseline="0" noProof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3D4A8">
                <a:alpha val="100000"/>
              </a:srgbClr>
            </a:gs>
            <a:gs pos="25000">
              <a:srgbClr val="21D6E0">
                <a:alpha val="100000"/>
              </a:srgbClr>
            </a:gs>
            <a:gs pos="75000">
              <a:srgbClr val="0087E6">
                <a:alpha val="100000"/>
              </a:srgbClr>
            </a:gs>
            <a:gs pos="100000">
              <a:srgbClr val="005CB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2" name="Group 47"/>
          <p:cNvGrpSpPr/>
          <p:nvPr/>
        </p:nvGrpSpPr>
        <p:grpSpPr>
          <a:xfrm>
            <a:off x="381000" y="5943600"/>
            <a:ext cx="1103313" cy="609600"/>
            <a:chOff x="240" y="3744"/>
            <a:chExt cx="695" cy="384"/>
          </a:xfrm>
        </p:grpSpPr>
        <p:sp>
          <p:nvSpPr>
            <p:cNvPr id="49193" name="Text Box 48"/>
            <p:cNvSpPr txBox="1"/>
            <p:nvPr/>
          </p:nvSpPr>
          <p:spPr>
            <a:xfrm>
              <a:off x="240" y="3792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dirty="0">
                  <a:latin typeface="Arial" panose="020B0604020202020204" pitchFamily="34" charset="0"/>
                </a:rPr>
                <a:t>排队器</a:t>
              </a: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49194" name="AutoShape 49"/>
            <p:cNvSpPr/>
            <p:nvPr/>
          </p:nvSpPr>
          <p:spPr>
            <a:xfrm>
              <a:off x="240" y="3744"/>
              <a:ext cx="672" cy="384"/>
            </a:xfrm>
            <a:prstGeom prst="wedgeRoundRectCallout">
              <a:avLst>
                <a:gd name="adj1" fmla="val -21727"/>
                <a:gd name="adj2" fmla="val -142190"/>
                <a:gd name="adj3" fmla="val 16667"/>
              </a:avLst>
            </a:prstGeom>
            <a:noFill/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en-US" sz="24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50"/>
          <p:cNvGrpSpPr/>
          <p:nvPr/>
        </p:nvGrpSpPr>
        <p:grpSpPr>
          <a:xfrm>
            <a:off x="381000" y="5943600"/>
            <a:ext cx="1098550" cy="609600"/>
            <a:chOff x="1296" y="3744"/>
            <a:chExt cx="692" cy="384"/>
          </a:xfrm>
        </p:grpSpPr>
        <p:sp>
          <p:nvSpPr>
            <p:cNvPr id="49191" name="AutoShape 51"/>
            <p:cNvSpPr/>
            <p:nvPr/>
          </p:nvSpPr>
          <p:spPr>
            <a:xfrm>
              <a:off x="1296" y="3744"/>
              <a:ext cx="672" cy="384"/>
            </a:xfrm>
            <a:prstGeom prst="wedgeRoundRectCallout">
              <a:avLst>
                <a:gd name="adj1" fmla="val -21727"/>
                <a:gd name="adj2" fmla="val -142190"/>
                <a:gd name="adj3" fmla="val 16667"/>
              </a:avLst>
            </a:prstGeom>
            <a:solidFill>
              <a:schemeClr val="folHlink"/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en-US" sz="24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192" name="Text Box 52"/>
            <p:cNvSpPr txBox="1"/>
            <p:nvPr/>
          </p:nvSpPr>
          <p:spPr>
            <a:xfrm>
              <a:off x="1296" y="3792"/>
              <a:ext cx="692" cy="288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dirty="0">
                  <a:solidFill>
                    <a:schemeClr val="bg2"/>
                  </a:solidFill>
                  <a:latin typeface="Arial" panose="020B0604020202020204" pitchFamily="34" charset="0"/>
                </a:rPr>
                <a:t>排队器</a:t>
              </a:r>
              <a:endParaRPr lang="zh-CN" altLang="en-US" sz="24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9156" name="Text Box 3"/>
          <p:cNvSpPr txBox="1"/>
          <p:nvPr/>
        </p:nvSpPr>
        <p:spPr>
          <a:xfrm>
            <a:off x="365125" y="349250"/>
            <a:ext cx="2954338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dirty="0">
                <a:latin typeface="Arial" panose="020B0604020202020204" pitchFamily="34" charset="0"/>
              </a:rPr>
              <a:t>独立请求方式</a:t>
            </a:r>
            <a:endParaRPr lang="zh-CN" altLang="en-US" sz="3600" dirty="0">
              <a:latin typeface="Arial" panose="020B0604020202020204" pitchFamily="34" charset="0"/>
            </a:endParaRPr>
          </a:p>
        </p:txBody>
      </p:sp>
      <p:grpSp>
        <p:nvGrpSpPr>
          <p:cNvPr id="4" name="Group 53"/>
          <p:cNvGrpSpPr/>
          <p:nvPr/>
        </p:nvGrpSpPr>
        <p:grpSpPr>
          <a:xfrm>
            <a:off x="292100" y="514350"/>
            <a:ext cx="8699500" cy="5276850"/>
            <a:chOff x="184" y="324"/>
            <a:chExt cx="5480" cy="3324"/>
          </a:xfrm>
        </p:grpSpPr>
        <p:sp>
          <p:nvSpPr>
            <p:cNvPr id="49163" name="Rectangle 5"/>
            <p:cNvSpPr/>
            <p:nvPr/>
          </p:nvSpPr>
          <p:spPr>
            <a:xfrm>
              <a:off x="184" y="912"/>
              <a:ext cx="528" cy="2640"/>
            </a:xfrm>
            <a:prstGeom prst="rect">
              <a:avLst/>
            </a:prstGeom>
            <a:noFill/>
            <a:ln w="5715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3200" dirty="0">
                  <a:latin typeface="Arial" panose="020B0604020202020204" pitchFamily="34" charset="0"/>
                </a:rPr>
                <a:t>总</a:t>
              </a:r>
              <a:endParaRPr lang="zh-CN" altLang="en-US" sz="3200" dirty="0">
                <a:latin typeface="Arial" panose="020B0604020202020204" pitchFamily="34" charset="0"/>
              </a:endParaRPr>
            </a:p>
            <a:p>
              <a:pPr algn="ctr"/>
              <a:r>
                <a:rPr lang="zh-CN" altLang="en-US" sz="3200" dirty="0">
                  <a:latin typeface="Arial" panose="020B0604020202020204" pitchFamily="34" charset="0"/>
                </a:rPr>
                <a:t>线</a:t>
              </a:r>
              <a:endParaRPr lang="zh-CN" altLang="en-US" sz="3200" dirty="0">
                <a:latin typeface="Arial" panose="020B0604020202020204" pitchFamily="34" charset="0"/>
              </a:endParaRPr>
            </a:p>
            <a:p>
              <a:pPr algn="ctr"/>
              <a:r>
                <a:rPr lang="zh-CN" altLang="en-US" sz="3200" dirty="0">
                  <a:latin typeface="Arial" panose="020B0604020202020204" pitchFamily="34" charset="0"/>
                </a:rPr>
                <a:t>控</a:t>
              </a:r>
              <a:endParaRPr lang="zh-CN" altLang="en-US" sz="3200" dirty="0">
                <a:latin typeface="Arial" panose="020B0604020202020204" pitchFamily="34" charset="0"/>
              </a:endParaRPr>
            </a:p>
            <a:p>
              <a:pPr algn="ctr"/>
              <a:r>
                <a:rPr lang="zh-CN" altLang="en-US" sz="3200" dirty="0">
                  <a:latin typeface="Arial" panose="020B0604020202020204" pitchFamily="34" charset="0"/>
                </a:rPr>
                <a:t>制</a:t>
              </a:r>
              <a:endParaRPr lang="zh-CN" altLang="en-US" sz="3200" dirty="0">
                <a:latin typeface="Arial" panose="020B0604020202020204" pitchFamily="34" charset="0"/>
              </a:endParaRPr>
            </a:p>
            <a:p>
              <a:pPr algn="ctr"/>
              <a:r>
                <a:rPr lang="zh-CN" altLang="en-US" sz="3200" dirty="0">
                  <a:latin typeface="Arial" panose="020B0604020202020204" pitchFamily="34" charset="0"/>
                </a:rPr>
                <a:t>部</a:t>
              </a:r>
              <a:endParaRPr lang="zh-CN" altLang="en-US" sz="3200" dirty="0">
                <a:latin typeface="Arial" panose="020B0604020202020204" pitchFamily="34" charset="0"/>
              </a:endParaRPr>
            </a:p>
            <a:p>
              <a:pPr algn="ctr"/>
              <a:r>
                <a:rPr lang="zh-CN" altLang="en-US" sz="3200" dirty="0">
                  <a:latin typeface="Arial" panose="020B0604020202020204" pitchFamily="34" charset="0"/>
                </a:rPr>
                <a:t>件</a:t>
              </a:r>
              <a:endParaRPr lang="zh-CN" altLang="en-US" sz="3200" dirty="0">
                <a:latin typeface="Arial" panose="020B0604020202020204" pitchFamily="34" charset="0"/>
              </a:endParaRPr>
            </a:p>
          </p:txBody>
        </p:sp>
        <p:sp>
          <p:nvSpPr>
            <p:cNvPr id="49164" name="Line 6"/>
            <p:cNvSpPr/>
            <p:nvPr/>
          </p:nvSpPr>
          <p:spPr>
            <a:xfrm>
              <a:off x="712" y="1296"/>
              <a:ext cx="428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65" name="Text Box 7"/>
            <p:cNvSpPr txBox="1"/>
            <p:nvPr/>
          </p:nvSpPr>
          <p:spPr>
            <a:xfrm>
              <a:off x="4969" y="885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dirty="0">
                  <a:latin typeface="Arial" panose="020B0604020202020204" pitchFamily="34" charset="0"/>
                </a:rPr>
                <a:t>数据线</a:t>
              </a: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49166" name="Text Box 8"/>
            <p:cNvSpPr txBox="1"/>
            <p:nvPr/>
          </p:nvSpPr>
          <p:spPr>
            <a:xfrm>
              <a:off x="4969" y="1151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dirty="0">
                  <a:latin typeface="Arial" panose="020B0604020202020204" pitchFamily="34" charset="0"/>
                </a:rPr>
                <a:t>地址线</a:t>
              </a: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49167" name="Rectangle 9"/>
            <p:cNvSpPr/>
            <p:nvPr/>
          </p:nvSpPr>
          <p:spPr>
            <a:xfrm>
              <a:off x="1240" y="3120"/>
              <a:ext cx="1056" cy="52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dirty="0">
                  <a:latin typeface="Arial" panose="020B0604020202020204" pitchFamily="34" charset="0"/>
                </a:rPr>
                <a:t>I/O</a:t>
              </a:r>
              <a:r>
                <a:rPr lang="zh-CN" altLang="en-US" dirty="0">
                  <a:latin typeface="Arial" panose="020B0604020202020204" pitchFamily="34" charset="0"/>
                </a:rPr>
                <a:t>接口0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9168" name="Rectangle 10"/>
            <p:cNvSpPr/>
            <p:nvPr/>
          </p:nvSpPr>
          <p:spPr>
            <a:xfrm>
              <a:off x="2440" y="3120"/>
              <a:ext cx="1056" cy="52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dirty="0">
                  <a:latin typeface="Arial" panose="020B0604020202020204" pitchFamily="34" charset="0"/>
                </a:rPr>
                <a:t>I/O</a:t>
              </a:r>
              <a:r>
                <a:rPr lang="zh-CN" altLang="en-US" dirty="0">
                  <a:latin typeface="Arial" panose="020B0604020202020204" pitchFamily="34" charset="0"/>
                </a:rPr>
                <a:t>接口1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9169" name="Rectangle 11"/>
            <p:cNvSpPr/>
            <p:nvPr/>
          </p:nvSpPr>
          <p:spPr>
            <a:xfrm>
              <a:off x="3888" y="3120"/>
              <a:ext cx="1056" cy="528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dirty="0">
                  <a:latin typeface="Arial" panose="020B0604020202020204" pitchFamily="34" charset="0"/>
                </a:rPr>
                <a:t>I/O</a:t>
              </a:r>
              <a:r>
                <a:rPr lang="zh-CN" altLang="en-US" dirty="0">
                  <a:latin typeface="Arial" panose="020B0604020202020204" pitchFamily="34" charset="0"/>
                </a:rPr>
                <a:t>接口</a:t>
              </a:r>
              <a:r>
                <a:rPr lang="en-US" altLang="zh-CN" i="1" dirty="0">
                  <a:latin typeface="Arial" panose="020B0604020202020204" pitchFamily="34" charset="0"/>
                </a:rPr>
                <a:t>n</a:t>
              </a:r>
              <a:endParaRPr lang="en-US" altLang="zh-CN" i="1" dirty="0">
                <a:latin typeface="Arial" panose="020B0604020202020204" pitchFamily="34" charset="0"/>
              </a:endParaRPr>
            </a:p>
          </p:txBody>
        </p:sp>
        <p:sp>
          <p:nvSpPr>
            <p:cNvPr id="49170" name="Line 12"/>
            <p:cNvSpPr/>
            <p:nvPr/>
          </p:nvSpPr>
          <p:spPr>
            <a:xfrm>
              <a:off x="712" y="1056"/>
              <a:ext cx="428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71" name="Freeform 13"/>
            <p:cNvSpPr/>
            <p:nvPr/>
          </p:nvSpPr>
          <p:spPr>
            <a:xfrm>
              <a:off x="720" y="1536"/>
              <a:ext cx="3552" cy="1584"/>
            </a:xfrm>
            <a:custGeom>
              <a:avLst/>
              <a:gdLst>
                <a:gd name="txL" fmla="*/ 0 w 3552"/>
                <a:gd name="txT" fmla="*/ 0 h 1152"/>
                <a:gd name="txR" fmla="*/ 3552 w 3552"/>
                <a:gd name="txB" fmla="*/ 1152 h 1152"/>
              </a:gdLst>
              <a:ahLst/>
              <a:cxnLst>
                <a:cxn ang="0">
                  <a:pos x="0" y="0"/>
                </a:cxn>
                <a:cxn ang="0">
                  <a:pos x="3552" y="0"/>
                </a:cxn>
                <a:cxn ang="0">
                  <a:pos x="3552" y="4118"/>
                </a:cxn>
              </a:cxnLst>
              <a:rect l="txL" t="txT" r="txR" b="tx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 wrap="none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9172" name="Freeform 14"/>
            <p:cNvSpPr/>
            <p:nvPr/>
          </p:nvSpPr>
          <p:spPr>
            <a:xfrm>
              <a:off x="720" y="1776"/>
              <a:ext cx="3312" cy="1344"/>
            </a:xfrm>
            <a:custGeom>
              <a:avLst/>
              <a:gdLst>
                <a:gd name="txL" fmla="*/ 0 w 3552"/>
                <a:gd name="txT" fmla="*/ 0 h 1152"/>
                <a:gd name="txR" fmla="*/ 3552 w 3552"/>
                <a:gd name="txB" fmla="*/ 1152 h 1152"/>
              </a:gdLst>
              <a:ahLst/>
              <a:cxnLst>
                <a:cxn ang="0">
                  <a:pos x="0" y="0"/>
                </a:cxn>
                <a:cxn ang="0">
                  <a:pos x="2684" y="0"/>
                </a:cxn>
                <a:cxn ang="0">
                  <a:pos x="2684" y="2134"/>
                </a:cxn>
              </a:cxnLst>
              <a:rect l="txL" t="txT" r="txR" b="tx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</p:spPr>
          <p:txBody>
            <a:bodyPr wrap="none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9173" name="Freeform 15"/>
            <p:cNvSpPr/>
            <p:nvPr/>
          </p:nvSpPr>
          <p:spPr>
            <a:xfrm>
              <a:off x="720" y="2736"/>
              <a:ext cx="672" cy="384"/>
            </a:xfrm>
            <a:custGeom>
              <a:avLst/>
              <a:gdLst>
                <a:gd name="txL" fmla="*/ 0 w 3552"/>
                <a:gd name="txT" fmla="*/ 0 h 1152"/>
                <a:gd name="txR" fmla="*/ 3552 w 3552"/>
                <a:gd name="txB" fmla="*/ 1152 h 1152"/>
              </a:gdLst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5" y="14"/>
                </a:cxn>
              </a:cxnLst>
              <a:rect l="txL" t="txT" r="txR" b="tx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</p:spPr>
          <p:txBody>
            <a:bodyPr wrap="none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9174" name="Freeform 16"/>
            <p:cNvSpPr/>
            <p:nvPr/>
          </p:nvSpPr>
          <p:spPr>
            <a:xfrm>
              <a:off x="720" y="2256"/>
              <a:ext cx="1968" cy="864"/>
            </a:xfrm>
            <a:custGeom>
              <a:avLst/>
              <a:gdLst>
                <a:gd name="txL" fmla="*/ 0 w 3552"/>
                <a:gd name="txT" fmla="*/ 0 h 1152"/>
                <a:gd name="txR" fmla="*/ 3552 w 3552"/>
                <a:gd name="txB" fmla="*/ 1152 h 1152"/>
              </a:gdLst>
              <a:ahLst/>
              <a:cxnLst>
                <a:cxn ang="0">
                  <a:pos x="0" y="0"/>
                </a:cxn>
                <a:cxn ang="0">
                  <a:pos x="335" y="0"/>
                </a:cxn>
                <a:cxn ang="0">
                  <a:pos x="335" y="364"/>
                </a:cxn>
              </a:cxnLst>
              <a:rect l="txL" t="txT" r="txR" b="tx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</p:spPr>
          <p:txBody>
            <a:bodyPr wrap="none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9175" name="Freeform 17"/>
            <p:cNvSpPr/>
            <p:nvPr/>
          </p:nvSpPr>
          <p:spPr>
            <a:xfrm>
              <a:off x="720" y="2016"/>
              <a:ext cx="2160" cy="1104"/>
            </a:xfrm>
            <a:custGeom>
              <a:avLst/>
              <a:gdLst>
                <a:gd name="txL" fmla="*/ 0 w 3552"/>
                <a:gd name="txT" fmla="*/ 0 h 1152"/>
                <a:gd name="txR" fmla="*/ 3552 w 3552"/>
                <a:gd name="txB" fmla="*/ 1152 h 1152"/>
              </a:gdLst>
              <a:ahLst/>
              <a:cxnLst>
                <a:cxn ang="0">
                  <a:pos x="0" y="0"/>
                </a:cxn>
                <a:cxn ang="0">
                  <a:pos x="486" y="0"/>
                </a:cxn>
                <a:cxn ang="0">
                  <a:pos x="486" y="972"/>
                </a:cxn>
              </a:cxnLst>
              <a:rect l="txL" t="txT" r="txR" b="tx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 wrap="none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9176" name="Freeform 18"/>
            <p:cNvSpPr/>
            <p:nvPr/>
          </p:nvSpPr>
          <p:spPr>
            <a:xfrm>
              <a:off x="720" y="2496"/>
              <a:ext cx="864" cy="624"/>
            </a:xfrm>
            <a:custGeom>
              <a:avLst/>
              <a:gdLst>
                <a:gd name="txL" fmla="*/ 0 w 3552"/>
                <a:gd name="txT" fmla="*/ 0 h 1152"/>
                <a:gd name="txR" fmla="*/ 3552 w 3552"/>
                <a:gd name="txB" fmla="*/ 1152 h 1152"/>
              </a:gdLst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99"/>
                </a:cxn>
              </a:cxnLst>
              <a:rect l="txL" t="txT" r="txR" b="tx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 wrap="none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9177" name="Text Box 19"/>
            <p:cNvSpPr txBox="1"/>
            <p:nvPr/>
          </p:nvSpPr>
          <p:spPr>
            <a:xfrm>
              <a:off x="3504" y="3120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200" dirty="0">
                  <a:solidFill>
                    <a:schemeClr val="folHlink"/>
                  </a:solidFill>
                  <a:latin typeface="Arial" panose="020B0604020202020204" pitchFamily="34" charset="0"/>
                </a:rPr>
                <a:t>…</a:t>
              </a:r>
              <a:endParaRPr lang="zh-CN" altLang="en-US" sz="3200" dirty="0">
                <a:solidFill>
                  <a:schemeClr val="fol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178" name="Text Box 22"/>
            <p:cNvSpPr txBox="1"/>
            <p:nvPr/>
          </p:nvSpPr>
          <p:spPr>
            <a:xfrm>
              <a:off x="1020" y="2527"/>
              <a:ext cx="528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</a:rPr>
                <a:t>BR</a:t>
              </a:r>
              <a:r>
                <a:rPr lang="en-US" altLang="zh-CN" sz="2000" baseline="-20000" dirty="0">
                  <a:latin typeface="Arial" panose="020B0604020202020204" pitchFamily="34" charset="0"/>
                </a:rPr>
                <a:t>0</a:t>
              </a:r>
              <a:endParaRPr lang="en-US" altLang="zh-CN" sz="2000" baseline="-20000" dirty="0">
                <a:latin typeface="Arial" panose="020B0604020202020204" pitchFamily="34" charset="0"/>
              </a:endParaRPr>
            </a:p>
          </p:txBody>
        </p:sp>
        <p:sp>
          <p:nvSpPr>
            <p:cNvPr id="49179" name="Text Box 23"/>
            <p:cNvSpPr txBox="1"/>
            <p:nvPr/>
          </p:nvSpPr>
          <p:spPr>
            <a:xfrm>
              <a:off x="1152" y="2292"/>
              <a:ext cx="528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</a:rPr>
                <a:t>BG</a:t>
              </a:r>
              <a:r>
                <a:rPr lang="en-US" altLang="zh-CN" sz="2000" baseline="-20000" dirty="0">
                  <a:latin typeface="Arial" panose="020B0604020202020204" pitchFamily="34" charset="0"/>
                </a:rPr>
                <a:t>0</a:t>
              </a:r>
              <a:endParaRPr lang="en-US" altLang="zh-CN" sz="2000" baseline="-20000" dirty="0">
                <a:latin typeface="Arial" panose="020B0604020202020204" pitchFamily="34" charset="0"/>
              </a:endParaRPr>
            </a:p>
          </p:txBody>
        </p:sp>
        <p:sp>
          <p:nvSpPr>
            <p:cNvPr id="49180" name="Text Box 24"/>
            <p:cNvSpPr txBox="1"/>
            <p:nvPr/>
          </p:nvSpPr>
          <p:spPr>
            <a:xfrm>
              <a:off x="2208" y="2035"/>
              <a:ext cx="528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</a:rPr>
                <a:t>BR</a:t>
              </a:r>
              <a:r>
                <a:rPr lang="en-US" altLang="zh-CN" sz="2000" baseline="-20000" dirty="0">
                  <a:latin typeface="Arial" panose="020B0604020202020204" pitchFamily="34" charset="0"/>
                </a:rPr>
                <a:t>1</a:t>
              </a:r>
              <a:endParaRPr lang="en-US" altLang="zh-CN" sz="2000" baseline="-20000" dirty="0">
                <a:latin typeface="Arial" panose="020B0604020202020204" pitchFamily="34" charset="0"/>
              </a:endParaRPr>
            </a:p>
          </p:txBody>
        </p:sp>
        <p:sp>
          <p:nvSpPr>
            <p:cNvPr id="49181" name="Text Box 25"/>
            <p:cNvSpPr txBox="1"/>
            <p:nvPr/>
          </p:nvSpPr>
          <p:spPr>
            <a:xfrm>
              <a:off x="2448" y="1795"/>
              <a:ext cx="528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</a:rPr>
                <a:t>BG</a:t>
              </a:r>
              <a:r>
                <a:rPr lang="en-US" altLang="zh-CN" sz="2000" baseline="-20000" dirty="0">
                  <a:latin typeface="Arial" panose="020B0604020202020204" pitchFamily="34" charset="0"/>
                </a:rPr>
                <a:t>1</a:t>
              </a:r>
              <a:endParaRPr lang="en-US" altLang="zh-CN" sz="2000" baseline="-20000" dirty="0">
                <a:latin typeface="Arial" panose="020B0604020202020204" pitchFamily="34" charset="0"/>
              </a:endParaRPr>
            </a:p>
          </p:txBody>
        </p:sp>
        <p:sp>
          <p:nvSpPr>
            <p:cNvPr id="49182" name="Text Box 26"/>
            <p:cNvSpPr txBox="1"/>
            <p:nvPr/>
          </p:nvSpPr>
          <p:spPr>
            <a:xfrm>
              <a:off x="3600" y="1568"/>
              <a:ext cx="528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</a:rPr>
                <a:t>BR</a:t>
              </a:r>
              <a:r>
                <a:rPr lang="en-US" altLang="zh-CN" sz="2000" i="1" baseline="-20000" dirty="0">
                  <a:latin typeface="Arial" panose="020B0604020202020204" pitchFamily="34" charset="0"/>
                </a:rPr>
                <a:t>n</a:t>
              </a:r>
              <a:endParaRPr lang="en-US" altLang="zh-CN" sz="2000" i="1" baseline="-20000" dirty="0">
                <a:latin typeface="Arial" panose="020B0604020202020204" pitchFamily="34" charset="0"/>
              </a:endParaRPr>
            </a:p>
          </p:txBody>
        </p:sp>
        <p:sp>
          <p:nvSpPr>
            <p:cNvPr id="49183" name="Text Box 27"/>
            <p:cNvSpPr txBox="1"/>
            <p:nvPr/>
          </p:nvSpPr>
          <p:spPr>
            <a:xfrm>
              <a:off x="3840" y="1321"/>
              <a:ext cx="528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</a:rPr>
                <a:t>BG</a:t>
              </a:r>
              <a:r>
                <a:rPr lang="en-US" altLang="zh-CN" sz="2000" i="1" baseline="-20000" dirty="0">
                  <a:latin typeface="Arial" panose="020B0604020202020204" pitchFamily="34" charset="0"/>
                </a:rPr>
                <a:t>n</a:t>
              </a:r>
              <a:endParaRPr lang="en-US" altLang="zh-CN" sz="2000" i="1" baseline="-20000" dirty="0">
                <a:latin typeface="Arial" panose="020B0604020202020204" pitchFamily="34" charset="0"/>
              </a:endParaRPr>
            </a:p>
          </p:txBody>
        </p:sp>
        <p:sp>
          <p:nvSpPr>
            <p:cNvPr id="49184" name="Line 28"/>
            <p:cNvSpPr/>
            <p:nvPr/>
          </p:nvSpPr>
          <p:spPr>
            <a:xfrm>
              <a:off x="1824" y="1296"/>
              <a:ext cx="0" cy="182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49185" name="Line 29"/>
            <p:cNvSpPr/>
            <p:nvPr/>
          </p:nvSpPr>
          <p:spPr>
            <a:xfrm>
              <a:off x="2064" y="1056"/>
              <a:ext cx="0" cy="206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49186" name="Line 30"/>
            <p:cNvSpPr/>
            <p:nvPr/>
          </p:nvSpPr>
          <p:spPr>
            <a:xfrm>
              <a:off x="3120" y="1296"/>
              <a:ext cx="0" cy="182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49187" name="Line 31"/>
            <p:cNvSpPr/>
            <p:nvPr/>
          </p:nvSpPr>
          <p:spPr>
            <a:xfrm>
              <a:off x="4512" y="1296"/>
              <a:ext cx="0" cy="182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49188" name="Line 32"/>
            <p:cNvSpPr/>
            <p:nvPr/>
          </p:nvSpPr>
          <p:spPr>
            <a:xfrm>
              <a:off x="3360" y="1056"/>
              <a:ext cx="0" cy="206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49189" name="Line 33"/>
            <p:cNvSpPr/>
            <p:nvPr/>
          </p:nvSpPr>
          <p:spPr>
            <a:xfrm>
              <a:off x="4752" y="1056"/>
              <a:ext cx="0" cy="206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stealth" w="lg" len="lg"/>
            </a:ln>
          </p:spPr>
        </p:sp>
        <p:sp>
          <p:nvSpPr>
            <p:cNvPr id="49190" name="Text Box 34"/>
            <p:cNvSpPr txBox="1"/>
            <p:nvPr/>
          </p:nvSpPr>
          <p:spPr>
            <a:xfrm>
              <a:off x="3072" y="324"/>
              <a:ext cx="1488" cy="7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endParaRPr lang="en-US" altLang="zh-CN" sz="2400" dirty="0">
                <a:latin typeface="Arial" panose="020B0604020202020204" pitchFamily="34" charset="0"/>
              </a:endParaRPr>
            </a:p>
            <a:p>
              <a:r>
                <a:rPr lang="en-US" altLang="zh-CN" sz="2400" dirty="0">
                  <a:latin typeface="Arial" panose="020B0604020202020204" pitchFamily="34" charset="0"/>
                </a:rPr>
                <a:t>BG-</a:t>
              </a:r>
              <a:r>
                <a:rPr lang="zh-CN" altLang="en-US" sz="2400" dirty="0">
                  <a:latin typeface="Arial" panose="020B0604020202020204" pitchFamily="34" charset="0"/>
                </a:rPr>
                <a:t>总线同意</a:t>
              </a:r>
              <a:endParaRPr lang="en-US" altLang="zh-CN" sz="2400" dirty="0">
                <a:latin typeface="Arial" panose="020B0604020202020204" pitchFamily="34" charset="0"/>
              </a:endParaRPr>
            </a:p>
            <a:p>
              <a:r>
                <a:rPr lang="en-US" altLang="zh-CN" sz="2400" dirty="0">
                  <a:latin typeface="Arial" panose="020B0604020202020204" pitchFamily="34" charset="0"/>
                </a:rPr>
                <a:t>BR-</a:t>
              </a:r>
              <a:r>
                <a:rPr lang="zh-CN" altLang="en-US" sz="2400" dirty="0">
                  <a:latin typeface="Arial" panose="020B0604020202020204" pitchFamily="34" charset="0"/>
                </a:rPr>
                <a:t>总线请求</a:t>
              </a:r>
              <a:endParaRPr lang="zh-CN" altLang="en-US" sz="24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35"/>
          <p:cNvGrpSpPr/>
          <p:nvPr/>
        </p:nvGrpSpPr>
        <p:grpSpPr>
          <a:xfrm>
            <a:off x="1143000" y="2819400"/>
            <a:ext cx="5257800" cy="2133600"/>
            <a:chOff x="720" y="1776"/>
            <a:chExt cx="3312" cy="1344"/>
          </a:xfrm>
        </p:grpSpPr>
        <p:sp>
          <p:nvSpPr>
            <p:cNvPr id="49160" name="Freeform 36"/>
            <p:cNvSpPr/>
            <p:nvPr/>
          </p:nvSpPr>
          <p:spPr>
            <a:xfrm>
              <a:off x="720" y="1776"/>
              <a:ext cx="3312" cy="1344"/>
            </a:xfrm>
            <a:custGeom>
              <a:avLst/>
              <a:gdLst>
                <a:gd name="txL" fmla="*/ 0 w 3552"/>
                <a:gd name="txT" fmla="*/ 0 h 1152"/>
                <a:gd name="txR" fmla="*/ 3552 w 3552"/>
                <a:gd name="txB" fmla="*/ 1152 h 1152"/>
              </a:gdLst>
              <a:ahLst/>
              <a:cxnLst>
                <a:cxn ang="0">
                  <a:pos x="0" y="0"/>
                </a:cxn>
                <a:cxn ang="0">
                  <a:pos x="2684" y="0"/>
                </a:cxn>
                <a:cxn ang="0">
                  <a:pos x="2684" y="2134"/>
                </a:cxn>
              </a:cxnLst>
              <a:rect l="txL" t="txT" r="txR" b="tx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76200" cap="flat" cmpd="sng">
              <a:solidFill>
                <a:schemeClr val="folHlink"/>
              </a:solidFill>
              <a:prstDash val="solid"/>
              <a:round/>
              <a:headEnd type="stealth" w="med" len="med"/>
              <a:tailEnd type="none" w="lg" len="lg"/>
            </a:ln>
          </p:spPr>
          <p:txBody>
            <a:bodyPr wrap="none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9161" name="Freeform 37"/>
            <p:cNvSpPr/>
            <p:nvPr/>
          </p:nvSpPr>
          <p:spPr>
            <a:xfrm>
              <a:off x="720" y="2256"/>
              <a:ext cx="1968" cy="864"/>
            </a:xfrm>
            <a:custGeom>
              <a:avLst/>
              <a:gdLst>
                <a:gd name="txL" fmla="*/ 0 w 3552"/>
                <a:gd name="txT" fmla="*/ 0 h 1152"/>
                <a:gd name="txR" fmla="*/ 3552 w 3552"/>
                <a:gd name="txB" fmla="*/ 1152 h 1152"/>
              </a:gdLst>
              <a:ahLst/>
              <a:cxnLst>
                <a:cxn ang="0">
                  <a:pos x="0" y="0"/>
                </a:cxn>
                <a:cxn ang="0">
                  <a:pos x="335" y="0"/>
                </a:cxn>
                <a:cxn ang="0">
                  <a:pos x="335" y="364"/>
                </a:cxn>
              </a:cxnLst>
              <a:rect l="txL" t="txT" r="txR" b="tx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76200" cap="flat" cmpd="sng">
              <a:solidFill>
                <a:schemeClr val="folHlink"/>
              </a:solidFill>
              <a:prstDash val="solid"/>
              <a:round/>
              <a:headEnd type="stealth" w="med" len="med"/>
              <a:tailEnd type="none" w="lg" len="lg"/>
            </a:ln>
          </p:spPr>
          <p:txBody>
            <a:bodyPr wrap="none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9162" name="Freeform 38"/>
            <p:cNvSpPr/>
            <p:nvPr/>
          </p:nvSpPr>
          <p:spPr>
            <a:xfrm>
              <a:off x="720" y="2736"/>
              <a:ext cx="672" cy="384"/>
            </a:xfrm>
            <a:custGeom>
              <a:avLst/>
              <a:gdLst>
                <a:gd name="txL" fmla="*/ 0 w 3552"/>
                <a:gd name="txT" fmla="*/ 0 h 1152"/>
                <a:gd name="txR" fmla="*/ 3552 w 3552"/>
                <a:gd name="txB" fmla="*/ 1152 h 1152"/>
              </a:gdLst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5" y="14"/>
                </a:cxn>
              </a:cxnLst>
              <a:rect l="txL" t="txT" r="txR" b="tx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76200" cap="flat" cmpd="sng">
              <a:solidFill>
                <a:schemeClr val="folHlink"/>
              </a:solidFill>
              <a:prstDash val="solid"/>
              <a:round/>
              <a:headEnd type="stealth" w="med" len="med"/>
              <a:tailEnd type="none" w="lg" len="lg"/>
            </a:ln>
          </p:spPr>
          <p:txBody>
            <a:bodyPr wrap="none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7562" name="Freeform 42"/>
          <p:cNvSpPr/>
          <p:nvPr/>
        </p:nvSpPr>
        <p:spPr>
          <a:xfrm>
            <a:off x="1143000" y="2438400"/>
            <a:ext cx="5638800" cy="2514600"/>
          </a:xfrm>
          <a:custGeom>
            <a:avLst/>
            <a:gdLst>
              <a:gd name="txL" fmla="*/ 0 w 3552"/>
              <a:gd name="txT" fmla="*/ 0 h 1152"/>
              <a:gd name="txR" fmla="*/ 3552 w 3552"/>
              <a:gd name="txB" fmla="*/ 1152 h 1152"/>
            </a:gdLst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</a:cxnLst>
            <a:rect l="txL" t="txT" r="txR" b="txB"/>
            <a:pathLst>
              <a:path w="3552" h="1152">
                <a:moveTo>
                  <a:pt x="0" y="0"/>
                </a:moveTo>
                <a:lnTo>
                  <a:pt x="3552" y="0"/>
                </a:lnTo>
                <a:lnTo>
                  <a:pt x="3552" y="1152"/>
                </a:ln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wrap="none"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6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 vert="horz" wrap="square" lIns="91440" tIns="45720" rIns="91440" bIns="45720" anchor="b"/>
          <a:p>
            <a:pPr eaLnBrk="1" hangingPunct="1">
              <a:lnSpc>
                <a:spcPct val="90000"/>
              </a:lnSpc>
            </a:pPr>
            <a:r>
              <a:rPr lang="zh-CN" altLang="en-US" sz="4000" dirty="0"/>
              <a:t>独立请求方式：</a:t>
            </a:r>
            <a:endParaRPr lang="en-US" altLang="zh-CN" sz="4000" dirty="0"/>
          </a:p>
        </p:txBody>
      </p:sp>
      <p:sp>
        <p:nvSpPr>
          <p:cNvPr id="50180" name="Rectangle 3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773612"/>
          </a:xfrm>
        </p:spPr>
        <p:txBody>
          <a:bodyPr vert="horz" wrap="square" lIns="91440" tIns="45720" rIns="91440" bIns="45720" anchor="t"/>
          <a:p>
            <a:pPr lvl="1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dirty="0"/>
              <a:t>每一个共享总线的设备均有一对总线请求线</a:t>
            </a:r>
            <a:r>
              <a:rPr lang="en-US" altLang="zh-CN" dirty="0"/>
              <a:t>BRi</a:t>
            </a:r>
            <a:r>
              <a:rPr lang="zh-CN" altLang="en-US" dirty="0"/>
              <a:t>和总线授权线</a:t>
            </a:r>
            <a:r>
              <a:rPr lang="en-US" altLang="zh-CN" dirty="0"/>
              <a:t>BGi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dirty="0"/>
              <a:t>当设备要求使用总线时，便发出该设备的请求信号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dirty="0"/>
              <a:t>总线仲裁器中有一个排队电路，它根据一定的优先次序决定首先响应哪个设备的请求，给设备以授权信号</a:t>
            </a:r>
            <a:r>
              <a:rPr lang="en-US" altLang="zh-CN" dirty="0"/>
              <a:t>BGi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sz="26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51203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sz="3600" dirty="0"/>
              <a:t>独立请求方式：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204" name="Rectangle 3"/>
          <p:cNvSpPr>
            <a:spLocks noGrp="1"/>
          </p:cNvSpPr>
          <p:nvPr>
            <p:ph idx="1"/>
          </p:nvPr>
        </p:nvSpPr>
        <p:spPr>
          <a:xfrm>
            <a:off x="285750" y="1357313"/>
            <a:ext cx="8401050" cy="4773612"/>
          </a:xfrm>
        </p:spPr>
        <p:txBody>
          <a:bodyPr vert="horz" wrap="square" lIns="91440" tIns="45720" rIns="91440" bIns="45720" anchor="t"/>
          <a:p>
            <a:pPr lvl="1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dirty="0"/>
              <a:t>优点：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/>
              <a:t>响应时间快，即确定优先响应的设备所花费的时间少，用不着一个设备接一个设备地查询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/>
              <a:t>对优先次序的控制相当灵活</a:t>
            </a:r>
            <a:endParaRPr lang="en-US" altLang="zh-CN" sz="2400" dirty="0"/>
          </a:p>
          <a:p>
            <a:pPr lvl="3" eaLnBrk="1" hangingPunct="1">
              <a:lnSpc>
                <a:spcPct val="90000"/>
              </a:lnSpc>
            </a:pPr>
            <a:r>
              <a:rPr lang="zh-CN" altLang="en-US" sz="2100" dirty="0"/>
              <a:t>可以预先固定，例如</a:t>
            </a:r>
            <a:r>
              <a:rPr lang="en-US" altLang="zh-CN" sz="2100" dirty="0"/>
              <a:t>BR0</a:t>
            </a:r>
            <a:r>
              <a:rPr lang="zh-CN" altLang="en-US" sz="2100" dirty="0"/>
              <a:t>优先级最高，</a:t>
            </a:r>
            <a:r>
              <a:rPr lang="en-US" altLang="zh-CN" sz="2100" dirty="0"/>
              <a:t>BR1</a:t>
            </a:r>
            <a:r>
              <a:rPr lang="zh-CN" altLang="en-US" sz="2100" dirty="0"/>
              <a:t>次之</a:t>
            </a:r>
            <a:r>
              <a:rPr lang="en-US" altLang="zh-CN" sz="2100" dirty="0"/>
              <a:t>…BRn</a:t>
            </a:r>
            <a:r>
              <a:rPr lang="zh-CN" altLang="en-US" sz="2100" dirty="0"/>
              <a:t>最低</a:t>
            </a:r>
            <a:endParaRPr lang="en-US" altLang="zh-CN" sz="2100" dirty="0"/>
          </a:p>
          <a:p>
            <a:pPr lvl="3" eaLnBrk="1" hangingPunct="1">
              <a:lnSpc>
                <a:spcPct val="90000"/>
              </a:lnSpc>
            </a:pPr>
            <a:r>
              <a:rPr lang="zh-CN" altLang="en-US" sz="2100" dirty="0"/>
              <a:t>也可以通过程序来改变优先次序</a:t>
            </a:r>
            <a:endParaRPr lang="en-US" altLang="zh-CN" sz="2100" dirty="0"/>
          </a:p>
          <a:p>
            <a:pPr lvl="3" eaLnBrk="1" hangingPunct="1">
              <a:lnSpc>
                <a:spcPct val="90000"/>
              </a:lnSpc>
            </a:pPr>
            <a:r>
              <a:rPr lang="zh-CN" altLang="en-US" sz="2100" dirty="0"/>
              <a:t>还可以用屏蔽（禁止）某个请求的办法，不响应来自无效设备的请求</a:t>
            </a:r>
            <a:endParaRPr lang="en-US" altLang="zh-CN" sz="2100" dirty="0"/>
          </a:p>
          <a:p>
            <a:pPr lvl="1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b="1" dirty="0">
                <a:solidFill>
                  <a:srgbClr val="00B0F0"/>
                </a:solidFill>
              </a:rPr>
              <a:t>当代总线标准普遍采用</a:t>
            </a:r>
            <a:r>
              <a:rPr lang="zh-CN" altLang="en-US" dirty="0"/>
              <a:t>独立请求方式。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endParaRPr lang="en-US" altLang="zh-CN" sz="2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xfrm>
            <a:off x="900113" y="333375"/>
            <a:ext cx="6911975" cy="1095375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6.1.1</a:t>
            </a:r>
            <a:r>
              <a:rPr lang="zh-CN" altLang="en-US" dirty="0">
                <a:latin typeface="宋体" panose="02010600030101010101" pitchFamily="2" charset="-122"/>
              </a:rPr>
              <a:t>总线的基本概念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7172" name="Rectangle 3"/>
          <p:cNvSpPr>
            <a:spLocks noGrp="1"/>
          </p:cNvSpPr>
          <p:nvPr>
            <p:ph idx="1"/>
          </p:nvPr>
        </p:nvSpPr>
        <p:spPr>
          <a:xfrm>
            <a:off x="685800" y="1714500"/>
            <a:ext cx="7558088" cy="4343400"/>
          </a:xfrm>
        </p:spPr>
        <p:txBody>
          <a:bodyPr vert="horz" wrap="square" lIns="91440" tIns="45720" rIns="91440" bIns="45720" anchor="t"/>
          <a:p>
            <a:pPr lvl="1" eaLnBrk="1" hangingPunct="1"/>
            <a:r>
              <a:rPr lang="zh-CN" altLang="en-US" sz="2400" dirty="0">
                <a:latin typeface="宋体" panose="02010600030101010101" pitchFamily="2" charset="-122"/>
              </a:rPr>
              <a:t>数字计算机是由若干系统功能部件构成的，这些系统功能部件在一起工作才能形成一个完整的计算机系统。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lvl="1" eaLnBrk="1" hangingPunct="1">
              <a:spcBef>
                <a:spcPts val="18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总线定义：计算机的若干功能部件之间不可能采用全互联形式，因此就需要有公共的信息通道，即总线。 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lvl="1" eaLnBrk="1" hangingPunct="1">
              <a:spcBef>
                <a:spcPts val="1800"/>
              </a:spcBef>
            </a:pPr>
            <a:r>
              <a:rPr lang="zh-CN" altLang="en-US" sz="2400" b="1" dirty="0">
                <a:solidFill>
                  <a:srgbClr val="FF0066"/>
                </a:solidFill>
              </a:rPr>
              <a:t>总线</a:t>
            </a:r>
            <a:r>
              <a:rPr lang="zh-CN" altLang="en-US" sz="2400" dirty="0"/>
              <a:t>是构成计算机系统的</a:t>
            </a:r>
            <a:r>
              <a:rPr lang="zh-CN" altLang="en-US" sz="2400" b="1" dirty="0">
                <a:solidFill>
                  <a:srgbClr val="FF0066"/>
                </a:solidFill>
              </a:rPr>
              <a:t>互联机构</a:t>
            </a:r>
            <a:r>
              <a:rPr lang="zh-CN" altLang="en-US" sz="2400" dirty="0"/>
              <a:t>，是多个系统功能部件之间进行数据传送的</a:t>
            </a:r>
            <a:r>
              <a:rPr lang="zh-CN" altLang="en-US" sz="2400" b="1" dirty="0">
                <a:solidFill>
                  <a:srgbClr val="FF0066"/>
                </a:solidFill>
              </a:rPr>
              <a:t>公共通路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2" eaLnBrk="1" hangingPunct="1"/>
            <a:r>
              <a:rPr lang="zh-CN" altLang="en-US" sz="2200" dirty="0"/>
              <a:t>借助于总线连接，计算机在各系统功能部件之间实现</a:t>
            </a:r>
            <a:r>
              <a:rPr lang="zh-CN" altLang="en-US" sz="2200" dirty="0">
                <a:solidFill>
                  <a:srgbClr val="00B0F0"/>
                </a:solidFill>
              </a:rPr>
              <a:t>地址</a:t>
            </a:r>
            <a:r>
              <a:rPr lang="zh-CN" altLang="en-US" sz="2200" dirty="0"/>
              <a:t>、</a:t>
            </a:r>
            <a:r>
              <a:rPr lang="zh-CN" altLang="en-US" sz="2200" dirty="0">
                <a:solidFill>
                  <a:srgbClr val="00B0F0"/>
                </a:solidFill>
              </a:rPr>
              <a:t>数据</a:t>
            </a:r>
            <a:r>
              <a:rPr lang="zh-CN" altLang="en-US" sz="2200" dirty="0"/>
              <a:t>和</a:t>
            </a:r>
            <a:r>
              <a:rPr lang="zh-CN" altLang="en-US" sz="2200" dirty="0">
                <a:solidFill>
                  <a:srgbClr val="00B0F0"/>
                </a:solidFill>
              </a:rPr>
              <a:t>控制</a:t>
            </a:r>
            <a:r>
              <a:rPr lang="zh-CN" altLang="en-US" sz="2200" dirty="0"/>
              <a:t>信息的交换，并在争用资源的基础上进行工作。</a:t>
            </a:r>
            <a:r>
              <a:rPr lang="zh-CN" altLang="en-US" sz="2200" dirty="0">
                <a:latin typeface="宋体" panose="02010600030101010101" pitchFamily="2" charset="-122"/>
              </a:rPr>
              <a:t> </a:t>
            </a:r>
            <a:endParaRPr lang="zh-CN" altLang="en-US" sz="22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522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6.3  </a:t>
            </a:r>
            <a:r>
              <a:rPr lang="zh-CN" altLang="en-US" dirty="0">
                <a:solidFill>
                  <a:schemeClr val="tx1"/>
                </a:solidFill>
              </a:rPr>
              <a:t>总线的仲裁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22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dirty="0">
                <a:latin typeface="宋体" panose="02010600030101010101" pitchFamily="2" charset="-122"/>
              </a:rPr>
              <a:t>二、分布式仲裁</a:t>
            </a: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不需要中央仲裁器，而是多个仲裁器竞争使用总线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当它们有总线请求时，把它们唯一的仲裁号发送到共享的仲裁总线上，每个仲裁器将仲裁总线上得到的号与自己的号进行比较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如果仲裁总线上的号大，则它的总线请求不予响应，并撤消它的仲裁号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最后，获胜者的仲裁号保留在仲裁总线上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spcBef>
                <a:spcPts val="24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分布式仲裁是以优先级仲裁策略为基础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6.3  </a:t>
            </a:r>
            <a:r>
              <a:rPr lang="zh-CN" altLang="en-US" dirty="0">
                <a:solidFill>
                  <a:schemeClr val="tx1"/>
                </a:solidFill>
              </a:rPr>
              <a:t>总线的仲裁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25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分布式仲裁示意图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pic>
        <p:nvPicPr>
          <p:cNvPr id="53253" name="Picture 4" descr="6a1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13" y="2492375"/>
            <a:ext cx="6337300" cy="35290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542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6.3  </a:t>
            </a:r>
            <a:r>
              <a:rPr lang="zh-CN" altLang="en-US" dirty="0">
                <a:solidFill>
                  <a:schemeClr val="tx1"/>
                </a:solidFill>
              </a:rPr>
              <a:t>总线的仲裁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27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）所有参与本次竞争的各主设备将设备竞争号</a:t>
            </a:r>
            <a:r>
              <a:rPr lang="en-US" altLang="zh-CN" sz="2000" dirty="0"/>
              <a:t>CN</a:t>
            </a:r>
            <a:r>
              <a:rPr lang="zh-CN" altLang="en-US" sz="2000" dirty="0"/>
              <a:t>取反后打到仲裁总线</a:t>
            </a:r>
            <a:r>
              <a:rPr lang="en-US" altLang="zh-CN" sz="2000" dirty="0"/>
              <a:t>AB</a:t>
            </a:r>
            <a:r>
              <a:rPr lang="zh-CN" altLang="en-US" sz="2000" dirty="0"/>
              <a:t>上，以实现“线或”逻辑。</a:t>
            </a:r>
            <a:r>
              <a:rPr lang="en-US" altLang="zh-CN" sz="2000" dirty="0"/>
              <a:t>AB</a:t>
            </a:r>
            <a:r>
              <a:rPr lang="zh-CN" altLang="en-US" sz="2000" dirty="0"/>
              <a:t>线低电平时表示至少有一个主设备的</a:t>
            </a:r>
            <a:r>
              <a:rPr lang="en-US" altLang="zh-CN" sz="2000" dirty="0"/>
              <a:t>CN</a:t>
            </a:r>
            <a:r>
              <a:rPr lang="en-US" altLang="zh-CN" sz="2000" baseline="-25000" dirty="0"/>
              <a:t>i</a:t>
            </a:r>
            <a:r>
              <a:rPr lang="zh-CN" altLang="en-US" sz="2000" dirty="0"/>
              <a:t>为</a:t>
            </a:r>
            <a:r>
              <a:rPr lang="en-US" altLang="zh-CN" sz="2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/>
              <a:t>AB</a:t>
            </a:r>
            <a:r>
              <a:rPr lang="zh-CN" altLang="en-US" sz="2000" dirty="0"/>
              <a:t>线高电平时表示所有主设备的</a:t>
            </a:r>
            <a:r>
              <a:rPr lang="en-US" altLang="zh-CN" sz="2000" dirty="0"/>
              <a:t>CNi</a:t>
            </a:r>
            <a:r>
              <a:rPr lang="zh-CN" altLang="en-US" sz="2000" dirty="0"/>
              <a:t>为</a:t>
            </a:r>
            <a:r>
              <a:rPr lang="en-US" altLang="zh-CN" sz="2000" dirty="0"/>
              <a:t>0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）竞争时</a:t>
            </a:r>
            <a:r>
              <a:rPr lang="en-US" altLang="zh-CN" sz="2000" dirty="0"/>
              <a:t>CN</a:t>
            </a:r>
            <a:r>
              <a:rPr lang="zh-CN" altLang="en-US" sz="2000" dirty="0"/>
              <a:t>与</a:t>
            </a:r>
            <a:r>
              <a:rPr lang="en-US" altLang="zh-CN" sz="2000" dirty="0"/>
              <a:t>AB</a:t>
            </a:r>
            <a:r>
              <a:rPr lang="zh-CN" altLang="en-US" sz="2000" dirty="0"/>
              <a:t>逐位比较，从最高位（</a:t>
            </a:r>
            <a:r>
              <a:rPr lang="en-US" altLang="zh-CN" sz="2000" dirty="0"/>
              <a:t>b7</a:t>
            </a:r>
            <a:r>
              <a:rPr lang="zh-CN" altLang="en-US" sz="2000" dirty="0"/>
              <a:t>）至最低位（</a:t>
            </a:r>
            <a:r>
              <a:rPr lang="en-US" altLang="zh-CN" sz="2000" dirty="0"/>
              <a:t>b0</a:t>
            </a:r>
            <a:r>
              <a:rPr lang="zh-CN" altLang="en-US" sz="2000" dirty="0"/>
              <a:t>）以一维菊花链方式进行，只有上一位竞争得胜者</a:t>
            </a:r>
            <a:r>
              <a:rPr lang="en-US" altLang="zh-CN" sz="2000" dirty="0"/>
              <a:t>W</a:t>
            </a:r>
            <a:r>
              <a:rPr lang="en-US" altLang="zh-CN" sz="2000" baseline="-25000" dirty="0"/>
              <a:t>i+1</a:t>
            </a:r>
            <a:r>
              <a:rPr lang="zh-CN" altLang="en-US" sz="2000" dirty="0"/>
              <a:t>位为</a:t>
            </a:r>
            <a:r>
              <a:rPr lang="en-US" altLang="zh-CN" sz="2000" dirty="0"/>
              <a:t>1</a:t>
            </a:r>
            <a:r>
              <a:rPr lang="zh-CN" altLang="en-US" sz="2000" dirty="0"/>
              <a:t>。当</a:t>
            </a:r>
            <a:r>
              <a:rPr lang="en-US" altLang="zh-CN" sz="2000" dirty="0"/>
              <a:t>CN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=1</a:t>
            </a:r>
            <a:r>
              <a:rPr lang="zh-CN" altLang="en-US" sz="2000" dirty="0"/>
              <a:t>，或</a:t>
            </a:r>
            <a:r>
              <a:rPr lang="en-US" altLang="zh-CN" sz="2000" dirty="0"/>
              <a:t>CN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=0</a:t>
            </a:r>
            <a:r>
              <a:rPr lang="zh-CN" altLang="en-US" sz="2000" dirty="0"/>
              <a:t>且</a:t>
            </a:r>
            <a:r>
              <a:rPr lang="en-US" altLang="zh-CN" sz="2000" dirty="0"/>
              <a:t>AB</a:t>
            </a:r>
            <a:r>
              <a:rPr lang="en-US" altLang="zh-CN" sz="2000" baseline="-25000" dirty="0"/>
              <a:t>i</a:t>
            </a:r>
            <a:r>
              <a:rPr lang="zh-CN" altLang="en-US" sz="2000" dirty="0"/>
              <a:t>为高电平时，才使</a:t>
            </a:r>
            <a:r>
              <a:rPr lang="en-US" altLang="zh-CN" sz="2000" dirty="0"/>
              <a:t>W</a:t>
            </a:r>
            <a:r>
              <a:rPr lang="en-US" altLang="zh-CN" sz="2000" baseline="-25000" dirty="0"/>
              <a:t>i</a:t>
            </a:r>
            <a:r>
              <a:rPr lang="zh-CN" altLang="en-US" sz="2000" dirty="0"/>
              <a:t>位为</a:t>
            </a:r>
            <a:r>
              <a:rPr lang="en-US" altLang="zh-CN" sz="2000" dirty="0"/>
              <a:t>1</a:t>
            </a:r>
            <a:r>
              <a:rPr lang="zh-CN" altLang="en-US" sz="2000" dirty="0"/>
              <a:t>。若</a:t>
            </a:r>
            <a:r>
              <a:rPr lang="en-US" altLang="zh-CN" sz="2000" dirty="0"/>
              <a:t>W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=0</a:t>
            </a:r>
            <a:r>
              <a:rPr lang="zh-CN" altLang="en-US" sz="2000" dirty="0"/>
              <a:t>时，将一直向下传递，使其竞争号后面的低位不能送上</a:t>
            </a:r>
            <a:r>
              <a:rPr lang="en-US" altLang="zh-CN" sz="2000" dirty="0"/>
              <a:t>AB</a:t>
            </a:r>
            <a:r>
              <a:rPr lang="zh-CN" altLang="en-US" sz="2000" dirty="0"/>
              <a:t>线。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）竞争不到的设备自动撤除其竞争号。在竞争期间，由于</a:t>
            </a:r>
            <a:r>
              <a:rPr lang="en-US" altLang="zh-CN" sz="2000" dirty="0"/>
              <a:t>W</a:t>
            </a:r>
            <a:r>
              <a:rPr lang="zh-CN" altLang="en-US" sz="2000" dirty="0"/>
              <a:t>位输入的作用，各设备在其内部的</a:t>
            </a:r>
            <a:r>
              <a:rPr lang="en-US" altLang="zh-CN" sz="2000" dirty="0"/>
              <a:t>CN</a:t>
            </a:r>
            <a:r>
              <a:rPr lang="zh-CN" altLang="en-US" sz="2000" dirty="0"/>
              <a:t>线上保留其竞争号并不破坏</a:t>
            </a:r>
            <a:r>
              <a:rPr lang="en-US" altLang="zh-CN" sz="2000" dirty="0"/>
              <a:t>AB</a:t>
            </a:r>
            <a:r>
              <a:rPr lang="zh-CN" altLang="en-US" sz="2000" dirty="0"/>
              <a:t>线上的信息。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）由于参加竞争的各设备速度不一致，这个比较过程反复（自动）进行，才有最后稳定的结果。竞争期的时间要足够，保证最慢的设备也能参与竞争。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6.4</a:t>
            </a:r>
            <a:r>
              <a:rPr lang="zh-CN" altLang="en-US" dirty="0"/>
              <a:t>总线的定时和数据传送模式</a:t>
            </a:r>
            <a:endParaRPr lang="zh-CN" altLang="en-US" dirty="0"/>
          </a:p>
        </p:txBody>
      </p:sp>
      <p:sp>
        <p:nvSpPr>
          <p:cNvPr id="55300" name="Rectangle 3"/>
          <p:cNvSpPr>
            <a:spLocks noGrp="1"/>
          </p:cNvSpPr>
          <p:nvPr>
            <p:ph idx="1"/>
          </p:nvPr>
        </p:nvSpPr>
        <p:spPr>
          <a:xfrm>
            <a:off x="457200" y="1787525"/>
            <a:ext cx="8229600" cy="4200525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dirty="0">
                <a:latin typeface="宋体" panose="02010600030101010101" pitchFamily="2" charset="-122"/>
              </a:rPr>
              <a:t>一、总线定时</a:t>
            </a: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dirty="0">
                <a:latin typeface="宋体" panose="02010600030101010101" pitchFamily="2" charset="-122"/>
              </a:rPr>
              <a:t>总线的</a:t>
            </a:r>
            <a:r>
              <a:rPr lang="zh-CN" altLang="en-US" sz="2800" dirty="0">
                <a:solidFill>
                  <a:srgbClr val="00B0F0"/>
                </a:solidFill>
                <a:latin typeface="宋体" panose="02010600030101010101" pitchFamily="2" charset="-122"/>
              </a:rPr>
              <a:t>信息传送过程</a:t>
            </a:r>
            <a:r>
              <a:rPr lang="zh-CN" altLang="en-US" sz="2800" dirty="0">
                <a:latin typeface="宋体" panose="02010600030101010101" pitchFamily="2" charset="-122"/>
              </a:rPr>
              <a:t>：请求总线、总线仲裁、寻址、信息传送、状态返回。 </a:t>
            </a:r>
            <a:endParaRPr lang="zh-CN" altLang="en-US" sz="2800" dirty="0"/>
          </a:p>
          <a:p>
            <a:pPr eaLnBrk="1" hangingPunct="1">
              <a:spcBef>
                <a:spcPts val="2400"/>
              </a:spcBef>
            </a:pPr>
            <a:r>
              <a:rPr lang="zh-CN" altLang="en-US" sz="2800" dirty="0">
                <a:solidFill>
                  <a:srgbClr val="00B0F0"/>
                </a:solidFill>
                <a:latin typeface="宋体" panose="02010600030101010101" pitchFamily="2" charset="-122"/>
              </a:rPr>
              <a:t>定时</a:t>
            </a:r>
            <a:r>
              <a:rPr lang="zh-CN" altLang="en-US" sz="2800" dirty="0">
                <a:latin typeface="宋体" panose="02010600030101010101" pitchFamily="2" charset="-122"/>
              </a:rPr>
              <a:t>：事件出现在总线上的时序关系。</a:t>
            </a:r>
            <a:r>
              <a:rPr lang="zh-CN" altLang="en-US" dirty="0">
                <a:latin typeface="宋体" panose="02010600030101010101" pitchFamily="2" charset="-122"/>
              </a:rPr>
              <a:t> </a:t>
            </a:r>
            <a:endParaRPr lang="zh-CN" altLang="en-US" dirty="0"/>
          </a:p>
          <a:p>
            <a:pPr lvl="1" eaLnBrk="1" hangingPunct="1"/>
            <a:r>
              <a:rPr lang="zh-CN" altLang="en-US" sz="2400" dirty="0">
                <a:latin typeface="宋体" panose="02010600030101010101" pitchFamily="2" charset="-122"/>
              </a:rPr>
              <a:t>同步定时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>
                <a:latin typeface="宋体" panose="02010600030101010101" pitchFamily="2" charset="-122"/>
              </a:rPr>
              <a:t>异步定时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563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6.4</a:t>
            </a:r>
            <a:r>
              <a:rPr lang="zh-CN" altLang="en-US" dirty="0"/>
              <a:t>总线的定时和数据传送模式</a:t>
            </a:r>
            <a:endParaRPr lang="zh-CN" altLang="en-US" dirty="0"/>
          </a:p>
        </p:txBody>
      </p:sp>
      <p:sp>
        <p:nvSpPr>
          <p:cNvPr id="56324" name="Rectangle 3"/>
          <p:cNvSpPr>
            <a:spLocks noGrp="1"/>
          </p:cNvSpPr>
          <p:nvPr>
            <p:ph idx="1"/>
          </p:nvPr>
        </p:nvSpPr>
        <p:spPr>
          <a:xfrm>
            <a:off x="285750" y="1719263"/>
            <a:ext cx="2500313" cy="4411662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sz="2600" dirty="0"/>
              <a:t>1.</a:t>
            </a:r>
            <a:r>
              <a:rPr lang="zh-CN" altLang="en-US" sz="2600" dirty="0">
                <a:latin typeface="宋体" panose="02010600030101010101" pitchFamily="2" charset="-122"/>
              </a:rPr>
              <a:t>同步定时</a:t>
            </a:r>
            <a:endParaRPr lang="en-US" altLang="zh-CN" sz="260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优点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sz="2000" dirty="0">
                <a:latin typeface="宋体" panose="02010600030101010101" pitchFamily="2" charset="-122"/>
              </a:rPr>
              <a:t>具有较高的传输频率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spcBef>
                <a:spcPts val="18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缺点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sz="2000" dirty="0">
                <a:latin typeface="宋体" panose="02010600030101010101" pitchFamily="2" charset="-122"/>
              </a:rPr>
              <a:t>用于总线长度较短、各功能模块存取时间相近的场合</a:t>
            </a:r>
            <a:endParaRPr lang="zh-CN" altLang="en-US" sz="2000" dirty="0">
              <a:latin typeface="宋体" panose="02010600030101010101" pitchFamily="2" charset="-122"/>
            </a:endParaRPr>
          </a:p>
        </p:txBody>
      </p:sp>
      <p:pic>
        <p:nvPicPr>
          <p:cNvPr id="56325" name="Picture 4" descr="6a1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788" y="2227263"/>
            <a:ext cx="6256337" cy="3916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573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6.4</a:t>
            </a:r>
            <a:r>
              <a:rPr lang="zh-CN" altLang="en-US" dirty="0"/>
              <a:t>总线的定时和数据传送模式</a:t>
            </a:r>
            <a:endParaRPr lang="zh-CN" altLang="en-US" dirty="0"/>
          </a:p>
        </p:txBody>
      </p:sp>
      <p:sp>
        <p:nvSpPr>
          <p:cNvPr id="57348" name="Rectangle 3"/>
          <p:cNvSpPr>
            <a:spLocks noGrp="1"/>
          </p:cNvSpPr>
          <p:nvPr>
            <p:ph idx="1"/>
          </p:nvPr>
        </p:nvSpPr>
        <p:spPr>
          <a:xfrm>
            <a:off x="457200" y="1719263"/>
            <a:ext cx="2614613" cy="4411662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sz="2600" dirty="0"/>
              <a:t>2.</a:t>
            </a:r>
            <a:r>
              <a:rPr lang="zh-CN" altLang="en-US" sz="2600" dirty="0"/>
              <a:t>异步定时</a:t>
            </a:r>
            <a:endParaRPr lang="en-US" altLang="zh-CN" sz="2600" dirty="0"/>
          </a:p>
          <a:p>
            <a:pPr eaLnBrk="1" hangingPunct="1"/>
            <a:r>
              <a:rPr lang="zh-CN" altLang="en-US" sz="2600" dirty="0"/>
              <a:t>优点</a:t>
            </a:r>
            <a:endParaRPr lang="en-US" altLang="zh-CN" sz="2600" dirty="0"/>
          </a:p>
          <a:p>
            <a:pPr lvl="1" eaLnBrk="1" hangingPunct="1"/>
            <a:r>
              <a:rPr lang="zh-CN" altLang="en-US" sz="2200" dirty="0"/>
              <a:t>总线周期长度可变</a:t>
            </a:r>
            <a:endParaRPr lang="en-US" altLang="zh-CN" sz="2200" dirty="0"/>
          </a:p>
          <a:p>
            <a:pPr lvl="1" eaLnBrk="1" hangingPunct="1"/>
            <a:r>
              <a:rPr lang="zh-CN" altLang="en-US" sz="2200" dirty="0"/>
              <a:t>可同时连接快速和慢速模块</a:t>
            </a:r>
            <a:endParaRPr lang="en-US" altLang="zh-CN" sz="2200" dirty="0"/>
          </a:p>
          <a:p>
            <a:pPr eaLnBrk="1" hangingPunct="1">
              <a:spcBef>
                <a:spcPts val="1800"/>
              </a:spcBef>
            </a:pPr>
            <a:r>
              <a:rPr lang="zh-CN" altLang="en-US" sz="2600" dirty="0"/>
              <a:t>缺点</a:t>
            </a:r>
            <a:endParaRPr lang="en-US" altLang="zh-CN" sz="2600" dirty="0"/>
          </a:p>
          <a:p>
            <a:pPr lvl="1" eaLnBrk="1" hangingPunct="1"/>
            <a:r>
              <a:rPr lang="zh-CN" altLang="en-US" sz="2400" dirty="0"/>
              <a:t>增加了复杂性和成本</a:t>
            </a:r>
            <a:endParaRPr lang="zh-CN" altLang="en-US" sz="2400" dirty="0"/>
          </a:p>
        </p:txBody>
      </p:sp>
      <p:pic>
        <p:nvPicPr>
          <p:cNvPr id="57349" name="Picture 4" descr="6a1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675" y="1628775"/>
            <a:ext cx="5721350" cy="48863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" name="直接连接符 1"/>
          <p:cNvCxnSpPr/>
          <p:nvPr/>
        </p:nvCxnSpPr>
        <p:spPr>
          <a:xfrm flipH="1">
            <a:off x="4427855" y="1382395"/>
            <a:ext cx="10795" cy="22625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4907280" y="1417955"/>
            <a:ext cx="10795" cy="22625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5359400" y="1417955"/>
            <a:ext cx="10795" cy="22625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6022340" y="1382395"/>
            <a:ext cx="10795" cy="22625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6953250" y="1382395"/>
            <a:ext cx="10795" cy="22625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7348855" y="1382395"/>
            <a:ext cx="10795" cy="22625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58371" name="Rectangle 2"/>
          <p:cNvSpPr>
            <a:spLocks noGrp="1"/>
          </p:cNvSpPr>
          <p:nvPr>
            <p:ph idx="1"/>
          </p:nvPr>
        </p:nvSpPr>
        <p:spPr>
          <a:xfrm>
            <a:off x="500063" y="1000125"/>
            <a:ext cx="7499350" cy="4411663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None/>
            </a:pPr>
            <a:r>
              <a:rPr lang="en-US" altLang="zh-CN" sz="2600" dirty="0"/>
              <a:t>【</a:t>
            </a:r>
            <a:r>
              <a:rPr lang="zh-CN" altLang="en-US" sz="2600" dirty="0"/>
              <a:t>例</a:t>
            </a:r>
            <a:r>
              <a:rPr lang="en-US" altLang="zh-CN" sz="2600" dirty="0"/>
              <a:t>3】</a:t>
            </a:r>
            <a:r>
              <a:rPr lang="zh-CN" altLang="en-US" sz="2600" dirty="0"/>
              <a:t>某</a:t>
            </a:r>
            <a:r>
              <a:rPr lang="en-US" altLang="zh-CN" sz="2600" dirty="0"/>
              <a:t>CPU</a:t>
            </a:r>
            <a:r>
              <a:rPr lang="zh-CN" altLang="en-US" sz="2600" dirty="0"/>
              <a:t>采用集中式仲裁方式，使用独立请求与菊花链查询相结合的二维总线控制结构。</a:t>
            </a:r>
            <a:endParaRPr lang="en-US" altLang="zh-CN" sz="26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600" dirty="0"/>
              <a:t>    </a:t>
            </a:r>
            <a:r>
              <a:rPr lang="zh-CN" altLang="en-US" sz="2600" dirty="0"/>
              <a:t>每一对请求线</a:t>
            </a:r>
            <a:r>
              <a:rPr lang="en-US" altLang="zh-CN" sz="2600" dirty="0"/>
              <a:t>BRi</a:t>
            </a:r>
            <a:r>
              <a:rPr lang="zh-CN" altLang="en-US" sz="2600" dirty="0"/>
              <a:t>和授权线</a:t>
            </a:r>
            <a:r>
              <a:rPr lang="en-US" altLang="zh-CN" sz="2600" dirty="0"/>
              <a:t>BGi</a:t>
            </a:r>
            <a:r>
              <a:rPr lang="zh-CN" altLang="en-US" sz="2600" dirty="0"/>
              <a:t>组成一对菊花链查询电路。</a:t>
            </a:r>
            <a:endParaRPr lang="en-US" altLang="zh-CN" sz="26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600" dirty="0"/>
              <a:t>    </a:t>
            </a:r>
            <a:r>
              <a:rPr lang="zh-CN" altLang="en-US" sz="2600" dirty="0"/>
              <a:t>每一根请求线可以被若干个传输速率接近的设备共享。</a:t>
            </a:r>
            <a:endParaRPr lang="en-US" altLang="zh-CN" sz="26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600" dirty="0"/>
              <a:t>    </a:t>
            </a:r>
            <a:r>
              <a:rPr lang="zh-CN" altLang="en-US" sz="2600" dirty="0"/>
              <a:t>当这些设备要求传送时通过</a:t>
            </a:r>
            <a:r>
              <a:rPr lang="en-US" altLang="zh-CN" sz="2600" dirty="0"/>
              <a:t>BRi</a:t>
            </a:r>
            <a:r>
              <a:rPr lang="zh-CN" altLang="en-US" sz="2600" dirty="0"/>
              <a:t>线向仲裁器发出请求，对应的</a:t>
            </a:r>
            <a:r>
              <a:rPr lang="en-US" altLang="zh-CN" sz="2600" dirty="0"/>
              <a:t>BGi</a:t>
            </a:r>
            <a:r>
              <a:rPr lang="zh-CN" altLang="en-US" sz="2600" dirty="0"/>
              <a:t>线则串行查询每个设备，从而确定哪个设备享有总线控制权。</a:t>
            </a:r>
            <a:endParaRPr lang="en-US" altLang="zh-CN" sz="2600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6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600" dirty="0"/>
              <a:t>    </a:t>
            </a:r>
            <a:r>
              <a:rPr lang="zh-CN" altLang="en-US" sz="2600" dirty="0"/>
              <a:t>请分析说明图</a:t>
            </a:r>
            <a:r>
              <a:rPr lang="en-US" altLang="zh-CN" sz="2600" dirty="0"/>
              <a:t>6.14</a:t>
            </a:r>
            <a:r>
              <a:rPr lang="zh-CN" altLang="en-US" sz="2600" dirty="0"/>
              <a:t>所示的总线仲裁时序图。</a:t>
            </a:r>
            <a:endParaRPr lang="zh-CN" altLang="en-US" sz="2600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593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endParaRPr lang="zh-CN" altLang="zh-CN" dirty="0"/>
          </a:p>
        </p:txBody>
      </p:sp>
      <p:sp>
        <p:nvSpPr>
          <p:cNvPr id="5939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endParaRPr lang="zh-CN" altLang="zh-CN" dirty="0"/>
          </a:p>
        </p:txBody>
      </p:sp>
      <p:pic>
        <p:nvPicPr>
          <p:cNvPr id="59397" name="Picture 4" descr="6a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813" y="2349500"/>
            <a:ext cx="5300662" cy="2562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60419" name="Rectangle 2"/>
          <p:cNvSpPr>
            <a:spLocks noGrp="1"/>
          </p:cNvSpPr>
          <p:nvPr>
            <p:ph idx="1"/>
          </p:nvPr>
        </p:nvSpPr>
        <p:spPr>
          <a:xfrm>
            <a:off x="457200" y="765175"/>
            <a:ext cx="7570788" cy="536575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  <a:buNone/>
            </a:pPr>
            <a:r>
              <a:rPr lang="zh-CN" altLang="en-US" sz="2600" dirty="0"/>
              <a:t>解：从时序图看出，该总线采用异步定时协议。</a:t>
            </a:r>
            <a:endParaRPr lang="zh-CN" altLang="en-US" sz="2600" dirty="0"/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</a:pPr>
            <a:r>
              <a:rPr lang="zh-CN" altLang="en-US" sz="2200" dirty="0"/>
              <a:t>当某个设备请求使用总线时，在该设备所属的请求线上发出申请信号</a:t>
            </a:r>
            <a:r>
              <a:rPr lang="en-US" altLang="zh-CN" sz="2200" dirty="0"/>
              <a:t>BRi</a:t>
            </a:r>
            <a:r>
              <a:rPr lang="zh-CN" altLang="en-US" sz="2200" dirty="0"/>
              <a:t>（</a:t>
            </a:r>
            <a:r>
              <a:rPr lang="en-US" altLang="zh-CN" sz="2200" dirty="0"/>
              <a:t>1</a:t>
            </a:r>
            <a:r>
              <a:rPr lang="zh-CN" altLang="en-US" sz="2200" dirty="0"/>
              <a:t>）</a:t>
            </a:r>
            <a:endParaRPr lang="zh-CN" altLang="en-US" sz="2200" dirty="0"/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zh-CN" sz="2200" dirty="0"/>
              <a:t>CPU</a:t>
            </a:r>
            <a:r>
              <a:rPr lang="zh-CN" altLang="en-US" sz="2200" dirty="0"/>
              <a:t>按优先原则同意后给出授权信号</a:t>
            </a:r>
            <a:r>
              <a:rPr lang="en-US" altLang="zh-CN" sz="2200" dirty="0"/>
              <a:t>BGi</a:t>
            </a:r>
            <a:r>
              <a:rPr lang="zh-CN" altLang="en-US" sz="2200" dirty="0"/>
              <a:t>作为回答（</a:t>
            </a:r>
            <a:r>
              <a:rPr lang="en-US" altLang="zh-CN" sz="2200" dirty="0"/>
              <a:t>2</a:t>
            </a:r>
            <a:r>
              <a:rPr lang="zh-CN" altLang="en-US" sz="2200" dirty="0"/>
              <a:t>）</a:t>
            </a:r>
            <a:endParaRPr lang="zh-CN" altLang="en-US" sz="2200" dirty="0"/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zh-CN" sz="2200" dirty="0"/>
              <a:t>BGi</a:t>
            </a:r>
            <a:r>
              <a:rPr lang="zh-CN" altLang="en-US" sz="2200" dirty="0"/>
              <a:t>链式查询各设备，并上升从设备回答</a:t>
            </a:r>
            <a:r>
              <a:rPr lang="en-US" altLang="zh-CN" sz="2200" dirty="0"/>
              <a:t>SACK</a:t>
            </a:r>
            <a:r>
              <a:rPr lang="zh-CN" altLang="en-US" sz="2200" dirty="0"/>
              <a:t>信号证实已收到</a:t>
            </a:r>
            <a:r>
              <a:rPr lang="en-US" altLang="zh-CN" sz="2200" dirty="0"/>
              <a:t>BGi</a:t>
            </a:r>
            <a:r>
              <a:rPr lang="zh-CN" altLang="en-US" sz="2200" dirty="0"/>
              <a:t>信号（</a:t>
            </a:r>
            <a:r>
              <a:rPr lang="en-US" altLang="zh-CN" sz="2200" dirty="0"/>
              <a:t>3</a:t>
            </a:r>
            <a:r>
              <a:rPr lang="zh-CN" altLang="en-US" sz="2200" dirty="0"/>
              <a:t>）</a:t>
            </a:r>
            <a:endParaRPr lang="zh-CN" altLang="en-US" sz="2200" dirty="0"/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zh-CN" sz="2200" dirty="0"/>
              <a:t>CPU</a:t>
            </a:r>
            <a:r>
              <a:rPr lang="zh-CN" altLang="en-US" sz="2200" dirty="0"/>
              <a:t>接到</a:t>
            </a:r>
            <a:r>
              <a:rPr lang="en-US" altLang="zh-CN" sz="2200" dirty="0"/>
              <a:t>SACK</a:t>
            </a:r>
            <a:r>
              <a:rPr lang="zh-CN" altLang="en-US" sz="2200" dirty="0"/>
              <a:t>信号后下降</a:t>
            </a:r>
            <a:r>
              <a:rPr lang="en-US" altLang="zh-CN" sz="2200" dirty="0"/>
              <a:t>BG</a:t>
            </a:r>
            <a:r>
              <a:rPr lang="zh-CN" altLang="en-US" sz="2200" dirty="0"/>
              <a:t>作为回答（</a:t>
            </a:r>
            <a:r>
              <a:rPr lang="en-US" altLang="zh-CN" sz="2200" dirty="0"/>
              <a:t>4</a:t>
            </a:r>
            <a:r>
              <a:rPr lang="zh-CN" altLang="en-US" sz="2200" dirty="0"/>
              <a:t>）</a:t>
            </a:r>
            <a:endParaRPr lang="zh-CN" altLang="en-US" sz="2200" dirty="0"/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</a:pPr>
            <a:r>
              <a:rPr lang="zh-CN" altLang="en-US" sz="2200" dirty="0"/>
              <a:t>在总线“忙”标志</a:t>
            </a:r>
            <a:r>
              <a:rPr lang="en-US" altLang="zh-CN" sz="2200" dirty="0"/>
              <a:t>BBSY</a:t>
            </a:r>
            <a:r>
              <a:rPr lang="zh-CN" altLang="en-US" sz="2200" dirty="0"/>
              <a:t>为“</a:t>
            </a:r>
            <a:r>
              <a:rPr lang="en-US" altLang="zh-CN" sz="2200" dirty="0"/>
              <a:t>0”</a:t>
            </a:r>
            <a:r>
              <a:rPr lang="zh-CN" altLang="en-US" sz="2200" dirty="0"/>
              <a:t>情况该设备上升</a:t>
            </a:r>
            <a:r>
              <a:rPr lang="en-US" altLang="zh-CN" sz="2200" dirty="0"/>
              <a:t>BBSY</a:t>
            </a:r>
            <a:r>
              <a:rPr lang="zh-CN" altLang="en-US" sz="2200" dirty="0"/>
              <a:t>，表示该设备获得了总线控制权，成为控制总线的主设备（</a:t>
            </a:r>
            <a:r>
              <a:rPr lang="en-US" altLang="zh-CN" sz="2200" dirty="0"/>
              <a:t>5</a:t>
            </a:r>
            <a:r>
              <a:rPr lang="zh-CN" altLang="en-US" sz="2200" dirty="0"/>
              <a:t>）</a:t>
            </a:r>
            <a:endParaRPr lang="zh-CN" altLang="en-US" sz="2200" dirty="0"/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</a:pPr>
            <a:r>
              <a:rPr lang="zh-CN" altLang="en-US" sz="2200" dirty="0"/>
              <a:t>在设备用完总线后，下降</a:t>
            </a:r>
            <a:r>
              <a:rPr lang="en-US" altLang="zh-CN" sz="2200" dirty="0"/>
              <a:t>BBSY</a:t>
            </a:r>
            <a:r>
              <a:rPr lang="zh-CN" altLang="en-US" sz="2200" dirty="0"/>
              <a:t>和</a:t>
            </a:r>
            <a:r>
              <a:rPr lang="en-US" altLang="zh-CN" sz="2200" dirty="0"/>
              <a:t>SACK</a:t>
            </a:r>
            <a:r>
              <a:rPr lang="zh-CN" altLang="en-US" sz="2200" dirty="0"/>
              <a:t>（</a:t>
            </a:r>
            <a:r>
              <a:rPr lang="en-US" altLang="zh-CN" sz="2200" dirty="0"/>
              <a:t>6</a:t>
            </a:r>
            <a:r>
              <a:rPr lang="zh-CN" altLang="en-US" sz="2200" dirty="0"/>
              <a:t>）</a:t>
            </a:r>
            <a:endParaRPr lang="zh-CN" altLang="en-US" sz="2200" dirty="0"/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</a:pPr>
            <a:r>
              <a:rPr lang="zh-CN" altLang="en-US" sz="2200" dirty="0"/>
              <a:t>释放总线</a:t>
            </a:r>
            <a:endParaRPr lang="zh-CN" altLang="en-US" sz="2200" dirty="0"/>
          </a:p>
          <a:p>
            <a:pPr lvl="1" eaLnBrk="1" hangingPunct="1">
              <a:lnSpc>
                <a:spcPct val="80000"/>
              </a:lnSpc>
              <a:spcBef>
                <a:spcPts val="1200"/>
              </a:spcBef>
            </a:pPr>
            <a:r>
              <a:rPr lang="zh-CN" altLang="en-US" sz="2200" dirty="0"/>
              <a:t>在上述选择主设备过程中，可能现行的主从设备正在进行传送。此时需等待现行传送结束，即现行主设备下降</a:t>
            </a:r>
            <a:r>
              <a:rPr lang="en-US" altLang="zh-CN" sz="2200" dirty="0"/>
              <a:t>BBSY</a:t>
            </a:r>
            <a:r>
              <a:rPr lang="zh-CN" altLang="en-US" sz="2200" dirty="0"/>
              <a:t>信号后（</a:t>
            </a:r>
            <a:r>
              <a:rPr lang="en-US" altLang="zh-CN" sz="2200" dirty="0"/>
              <a:t>7</a:t>
            </a:r>
            <a:r>
              <a:rPr lang="zh-CN" altLang="en-US" sz="2200" dirty="0"/>
              <a:t>），新的主设备才能上升</a:t>
            </a:r>
            <a:r>
              <a:rPr lang="en-US" altLang="zh-CN" sz="2200" dirty="0"/>
              <a:t>BBSY</a:t>
            </a:r>
            <a:r>
              <a:rPr lang="zh-CN" altLang="en-US" sz="2200" dirty="0"/>
              <a:t>，获得总线控制权</a:t>
            </a:r>
            <a:endParaRPr lang="zh-CN" altLang="en-US" sz="2200" dirty="0"/>
          </a:p>
          <a:p>
            <a:pPr eaLnBrk="1" hangingPunct="1">
              <a:lnSpc>
                <a:spcPct val="80000"/>
              </a:lnSpc>
            </a:pPr>
            <a:endParaRPr lang="en-US" altLang="zh-CN" sz="26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614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6.4</a:t>
            </a:r>
            <a:r>
              <a:rPr lang="zh-CN" altLang="en-US" dirty="0"/>
              <a:t>总线的定时和数据传送模式</a:t>
            </a:r>
            <a:endParaRPr lang="zh-CN" altLang="en-US" dirty="0"/>
          </a:p>
        </p:txBody>
      </p:sp>
      <p:sp>
        <p:nvSpPr>
          <p:cNvPr id="6144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sz="2600" dirty="0"/>
              <a:t>二、总线数据传送模式</a:t>
            </a:r>
            <a:endParaRPr lang="zh-CN" altLang="en-US" sz="2600" dirty="0"/>
          </a:p>
          <a:p>
            <a:pPr eaLnBrk="1" hangingPunct="1"/>
            <a:r>
              <a:rPr lang="zh-CN" altLang="en-US" sz="2600" b="1" dirty="0"/>
              <a:t>读、写操作</a:t>
            </a:r>
            <a:r>
              <a:rPr lang="zh-CN" altLang="en-US" sz="2600" dirty="0"/>
              <a:t>：</a:t>
            </a:r>
            <a:endParaRPr lang="en-US" altLang="zh-CN" sz="2600" dirty="0"/>
          </a:p>
          <a:p>
            <a:pPr lvl="1" eaLnBrk="1" hangingPunct="1"/>
            <a:r>
              <a:rPr lang="zh-CN" altLang="en-US" sz="2200" dirty="0"/>
              <a:t>读操作是由从方到主方的数据传送；写操作是由主方到从方的数据传送；</a:t>
            </a:r>
            <a:endParaRPr lang="en-US" altLang="zh-CN" sz="2200" dirty="0"/>
          </a:p>
          <a:p>
            <a:pPr lvl="1" eaLnBrk="1" hangingPunct="1"/>
            <a:r>
              <a:rPr lang="zh-CN" altLang="en-US" sz="2200" dirty="0"/>
              <a:t>一般，主方先以一个总线周期发出命令和从方地址，经过一定的延时再开始数据传送总线周期；</a:t>
            </a:r>
            <a:endParaRPr lang="en-US" altLang="zh-CN" sz="2200" dirty="0"/>
          </a:p>
          <a:p>
            <a:pPr lvl="1" eaLnBrk="1" hangingPunct="1"/>
            <a:r>
              <a:rPr lang="zh-CN" altLang="en-US" sz="2200" dirty="0"/>
              <a:t>为了提高总线利用率，减少延时损失，主方完成寻址总线周期后可让出总线控制权，以使其他主方完成更紧迫的操作；</a:t>
            </a:r>
            <a:endParaRPr lang="en-US" altLang="zh-CN" sz="2200" dirty="0"/>
          </a:p>
          <a:p>
            <a:pPr lvl="1" eaLnBrk="1" hangingPunct="1"/>
            <a:r>
              <a:rPr lang="zh-CN" altLang="en-US" sz="2200" dirty="0"/>
              <a:t>然后再重新竞争总线，完成数据传送总线周期。</a:t>
            </a:r>
            <a:endParaRPr lang="zh-CN" altLang="en-US" dirty="0"/>
          </a:p>
          <a:p>
            <a:pPr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6.1.1</a:t>
            </a:r>
            <a:r>
              <a:rPr lang="zh-CN" altLang="en-US" dirty="0">
                <a:latin typeface="宋体" panose="02010600030101010101" pitchFamily="2" charset="-122"/>
              </a:rPr>
              <a:t>总线的基本概念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819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lvl="1" eaLnBrk="1" hangingPunct="1"/>
            <a:r>
              <a:rPr lang="zh-CN" altLang="en-US" sz="3000" dirty="0">
                <a:latin typeface="宋体" panose="02010600030101010101" pitchFamily="2" charset="-122"/>
              </a:rPr>
              <a:t>总线可分为以下几类： </a:t>
            </a:r>
            <a:endParaRPr lang="zh-CN" altLang="en-US" sz="3000" dirty="0">
              <a:latin typeface="宋体" panose="02010600030101010101" pitchFamily="2" charset="-122"/>
            </a:endParaRPr>
          </a:p>
          <a:p>
            <a:pPr lvl="2" eaLnBrk="1" hangingPunct="1"/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内部总线</a:t>
            </a:r>
            <a:r>
              <a:rPr lang="zh-CN" altLang="en-US" sz="2800" dirty="0">
                <a:latin typeface="宋体" panose="02010600030101010101" pitchFamily="2" charset="-122"/>
              </a:rPr>
              <a:t>：</a:t>
            </a:r>
            <a:r>
              <a:rPr lang="en-US" altLang="zh-CN" sz="2800" dirty="0">
                <a:latin typeface="宋体" panose="02010600030101010101" pitchFamily="2" charset="-122"/>
              </a:rPr>
              <a:t>CPU</a:t>
            </a:r>
            <a:r>
              <a:rPr lang="zh-CN" altLang="en-US" sz="2800" dirty="0">
                <a:latin typeface="宋体" panose="02010600030101010101" pitchFamily="2" charset="-122"/>
              </a:rPr>
              <a:t>内部连接各寄存器及运算器部件之间的总线 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lvl="2" eaLnBrk="1" hangingPunct="1"/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系统总线</a:t>
            </a:r>
            <a:r>
              <a:rPr lang="zh-CN" altLang="en-US" sz="2800" dirty="0">
                <a:latin typeface="宋体" panose="02010600030101010101" pitchFamily="2" charset="-122"/>
              </a:rPr>
              <a:t>：外部总线。</a:t>
            </a:r>
            <a:r>
              <a:rPr lang="en-US" altLang="zh-CN" sz="2800" dirty="0">
                <a:latin typeface="宋体" panose="02010600030101010101" pitchFamily="2" charset="-122"/>
              </a:rPr>
              <a:t>CPU</a:t>
            </a:r>
            <a:r>
              <a:rPr lang="zh-CN" altLang="en-US" sz="2800" dirty="0">
                <a:latin typeface="宋体" panose="02010600030101010101" pitchFamily="2" charset="-122"/>
              </a:rPr>
              <a:t>和计算机系统中其他高速功能部件相互连接的总线 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lvl="2" eaLnBrk="1" hangingPunct="1"/>
            <a:r>
              <a:rPr lang="en-US" altLang="zh-CN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总线</a:t>
            </a:r>
            <a:r>
              <a:rPr lang="zh-CN" altLang="en-US" sz="2800" dirty="0">
                <a:latin typeface="宋体" panose="02010600030101010101" pitchFamily="2" charset="-122"/>
              </a:rPr>
              <a:t>：中低速</a:t>
            </a:r>
            <a:r>
              <a:rPr lang="en-US" altLang="zh-CN" sz="2800" dirty="0">
                <a:latin typeface="宋体" panose="02010600030101010101" pitchFamily="2" charset="-122"/>
              </a:rPr>
              <a:t>I/O</a:t>
            </a:r>
            <a:r>
              <a:rPr lang="zh-CN" altLang="en-US" sz="2800" dirty="0">
                <a:latin typeface="宋体" panose="02010600030101010101" pitchFamily="2" charset="-122"/>
              </a:rPr>
              <a:t>设备相互连接的总线 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lvl="2" eaLnBrk="1" hangingPunct="1">
              <a:buNone/>
            </a:pP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/>
            <a:endParaRPr lang="en-US" altLang="zh-CN" sz="34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624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6.4</a:t>
            </a:r>
            <a:r>
              <a:rPr lang="zh-CN" altLang="en-US" dirty="0"/>
              <a:t>总线的定时和数据传送模式</a:t>
            </a:r>
            <a:endParaRPr lang="zh-CN" altLang="en-US" dirty="0"/>
          </a:p>
        </p:txBody>
      </p:sp>
      <p:sp>
        <p:nvSpPr>
          <p:cNvPr id="6246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2600" b="1" dirty="0"/>
              <a:t>块传送操作</a:t>
            </a:r>
            <a:r>
              <a:rPr lang="zh-CN" altLang="en-US" sz="2600" dirty="0"/>
              <a:t>：</a:t>
            </a:r>
            <a:endParaRPr lang="en-US" altLang="zh-CN" sz="2600" dirty="0"/>
          </a:p>
          <a:p>
            <a:pPr lvl="1" eaLnBrk="1" hangingPunct="1"/>
            <a:r>
              <a:rPr lang="zh-CN" altLang="en-US" sz="2200" dirty="0"/>
              <a:t>只需给出块的起始地址，然后对固定块长度的数据一个接一个地读出或写入；</a:t>
            </a:r>
            <a:endParaRPr lang="en-US" altLang="zh-CN" sz="2200" dirty="0"/>
          </a:p>
          <a:p>
            <a:pPr lvl="1" eaLnBrk="1" hangingPunct="1"/>
            <a:r>
              <a:rPr lang="zh-CN" altLang="en-US" sz="2200" dirty="0"/>
              <a:t>对于</a:t>
            </a:r>
            <a:r>
              <a:rPr lang="en-US" altLang="zh-CN" sz="2200" dirty="0"/>
              <a:t>CPU</a:t>
            </a:r>
            <a:r>
              <a:rPr lang="zh-CN" altLang="en-US" sz="2200" dirty="0"/>
              <a:t>（主方）、存储器（从方）而言的块传送，常称为</a:t>
            </a:r>
            <a:r>
              <a:rPr lang="zh-CN" altLang="en-US" sz="2200" dirty="0">
                <a:solidFill>
                  <a:srgbClr val="00B0F0"/>
                </a:solidFill>
              </a:rPr>
              <a:t>猝发式</a:t>
            </a:r>
            <a:r>
              <a:rPr lang="zh-CN" altLang="en-US" sz="2200" dirty="0"/>
              <a:t>传送，其块长一般固定为数据线宽度（存储器字长）的</a:t>
            </a:r>
            <a:r>
              <a:rPr lang="en-US" altLang="zh-CN" sz="2200" dirty="0"/>
              <a:t>4</a:t>
            </a:r>
            <a:r>
              <a:rPr lang="zh-CN" altLang="en-US" sz="2200" dirty="0"/>
              <a:t>倍；</a:t>
            </a:r>
            <a:endParaRPr lang="en-US" altLang="zh-CN" sz="2200" dirty="0"/>
          </a:p>
          <a:p>
            <a:pPr lvl="1" eaLnBrk="1" hangingPunct="1"/>
            <a:r>
              <a:rPr lang="zh-CN" altLang="en-US" sz="2200" dirty="0"/>
              <a:t>例如一个</a:t>
            </a:r>
            <a:r>
              <a:rPr lang="en-US" altLang="zh-CN" sz="2200" dirty="0"/>
              <a:t>64</a:t>
            </a:r>
            <a:r>
              <a:rPr lang="zh-CN" altLang="en-US" sz="2200" dirty="0"/>
              <a:t>位数据线的总线，一次猝发式传送可达</a:t>
            </a:r>
            <a:r>
              <a:rPr lang="en-US" altLang="zh-CN" sz="2200" dirty="0"/>
              <a:t>256</a:t>
            </a:r>
            <a:r>
              <a:rPr lang="zh-CN" altLang="en-US" sz="2200" dirty="0"/>
              <a:t>位。这在超标量流水中十分有用。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634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6.4</a:t>
            </a:r>
            <a:r>
              <a:rPr lang="zh-CN" altLang="en-US" dirty="0"/>
              <a:t>总线的定时和数据传送模式</a:t>
            </a:r>
            <a:endParaRPr lang="zh-CN" altLang="en-US" dirty="0"/>
          </a:p>
        </p:txBody>
      </p:sp>
      <p:sp>
        <p:nvSpPr>
          <p:cNvPr id="6349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2600" b="1" dirty="0"/>
              <a:t>写后读、读修改写操作</a:t>
            </a:r>
            <a:r>
              <a:rPr lang="zh-CN" altLang="en-US" sz="2600" dirty="0"/>
              <a:t>：</a:t>
            </a:r>
            <a:endParaRPr lang="en-US" altLang="zh-CN" sz="2600" dirty="0"/>
          </a:p>
          <a:p>
            <a:pPr lvl="1" eaLnBrk="1" hangingPunct="1"/>
            <a:r>
              <a:rPr lang="zh-CN" altLang="en-US" sz="2200" dirty="0"/>
              <a:t>这是两种组合操作；</a:t>
            </a:r>
            <a:endParaRPr lang="en-US" altLang="zh-CN" sz="2200" dirty="0"/>
          </a:p>
          <a:p>
            <a:pPr lvl="1" eaLnBrk="1" hangingPunct="1"/>
            <a:r>
              <a:rPr lang="zh-CN" altLang="en-US" sz="2200" dirty="0"/>
              <a:t>只给出地址一次（表示同一地址），或进行先写后读操作，或进行先读后写操作。前者用于校验目的，后者用于多道程序系统中对共享存储资源的保护；</a:t>
            </a:r>
            <a:endParaRPr lang="en-US" altLang="zh-CN" sz="2200" dirty="0"/>
          </a:p>
          <a:p>
            <a:pPr lvl="1" eaLnBrk="1" hangingPunct="1"/>
            <a:r>
              <a:rPr lang="zh-CN" altLang="en-US" sz="2200" dirty="0"/>
              <a:t>这两种操作和猝发式操作一样，主方掌管总线直到整个操作完成。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645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6.4</a:t>
            </a:r>
            <a:r>
              <a:rPr lang="zh-CN" altLang="en-US" dirty="0"/>
              <a:t>总线的定时和数据传送模式</a:t>
            </a:r>
            <a:endParaRPr lang="zh-CN" altLang="en-US" dirty="0"/>
          </a:p>
        </p:txBody>
      </p:sp>
      <p:sp>
        <p:nvSpPr>
          <p:cNvPr id="6451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2600" b="1" dirty="0"/>
              <a:t>广播、广集操作</a:t>
            </a:r>
            <a:r>
              <a:rPr lang="zh-CN" altLang="en-US" sz="2600" dirty="0"/>
              <a:t>：</a:t>
            </a:r>
            <a:endParaRPr lang="en-US" altLang="zh-CN" sz="2600" dirty="0"/>
          </a:p>
          <a:p>
            <a:pPr lvl="1" eaLnBrk="1" hangingPunct="1"/>
            <a:r>
              <a:rPr lang="zh-CN" altLang="en-US" sz="2200" dirty="0"/>
              <a:t>一般而言，数据传送只在一个主方和一个从方之间进行；</a:t>
            </a:r>
            <a:endParaRPr lang="en-US" altLang="zh-CN" sz="2200" dirty="0"/>
          </a:p>
          <a:p>
            <a:pPr lvl="1" eaLnBrk="1" hangingPunct="1"/>
            <a:r>
              <a:rPr lang="zh-CN" altLang="en-US" sz="2200" dirty="0"/>
              <a:t>但有的总线允许一个主方对多个从方进行写操作，这种操作称为广播；</a:t>
            </a:r>
            <a:endParaRPr lang="en-US" altLang="zh-CN" sz="2200" dirty="0"/>
          </a:p>
          <a:p>
            <a:pPr lvl="1" eaLnBrk="1" hangingPunct="1"/>
            <a:r>
              <a:rPr lang="zh-CN" altLang="en-US" sz="2200" dirty="0"/>
              <a:t>与广播相反的操作称为广集，它将选定的多个从方数据在总线上完成</a:t>
            </a:r>
            <a:r>
              <a:rPr lang="en-US" altLang="zh-CN" sz="2200" dirty="0"/>
              <a:t>AND</a:t>
            </a:r>
            <a:r>
              <a:rPr lang="zh-CN" altLang="en-US" sz="2200" dirty="0"/>
              <a:t>或</a:t>
            </a:r>
            <a:r>
              <a:rPr lang="en-US" altLang="zh-CN" sz="2200" dirty="0"/>
              <a:t>OR</a:t>
            </a:r>
            <a:r>
              <a:rPr lang="zh-CN" altLang="en-US" sz="2200" dirty="0"/>
              <a:t>操作，用以检测多个中断源。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655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6.4</a:t>
            </a:r>
            <a:r>
              <a:rPr lang="zh-CN" altLang="en-US" dirty="0"/>
              <a:t>总线的定时和数据传送模式</a:t>
            </a:r>
            <a:endParaRPr lang="zh-CN" altLang="en-US" dirty="0"/>
          </a:p>
        </p:txBody>
      </p:sp>
      <p:sp>
        <p:nvSpPr>
          <p:cNvPr id="6554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演示过程</a:t>
            </a:r>
            <a:endParaRPr lang="zh-CN" altLang="en-US" dirty="0"/>
          </a:p>
        </p:txBody>
      </p:sp>
      <p:pic>
        <p:nvPicPr>
          <p:cNvPr id="65541" name="Picture 4" descr="6a15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738" y="1557338"/>
            <a:ext cx="3762375" cy="46529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665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6.5 HOST</a:t>
            </a:r>
            <a:r>
              <a:rPr lang="zh-CN" altLang="en-US" dirty="0"/>
              <a:t>总线和</a:t>
            </a:r>
            <a:r>
              <a:rPr lang="en-US" altLang="zh-CN" dirty="0"/>
              <a:t>PCI</a:t>
            </a:r>
            <a:r>
              <a:rPr lang="zh-CN" altLang="en-US" dirty="0"/>
              <a:t>总线</a:t>
            </a:r>
            <a:endParaRPr lang="zh-CN" altLang="en-US" dirty="0"/>
          </a:p>
        </p:txBody>
      </p:sp>
      <p:sp>
        <p:nvSpPr>
          <p:cNvPr id="66564" name="Rectangle 3"/>
          <p:cNvSpPr>
            <a:spLocks noGrp="1"/>
          </p:cNvSpPr>
          <p:nvPr>
            <p:ph idx="1"/>
          </p:nvPr>
        </p:nvSpPr>
        <p:spPr>
          <a:xfrm>
            <a:off x="457200" y="1719263"/>
            <a:ext cx="3251200" cy="4411662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sz="2600" dirty="0"/>
              <a:t>一、多总线结构</a:t>
            </a:r>
            <a:endParaRPr lang="zh-CN" altLang="en-US" sz="2600" dirty="0"/>
          </a:p>
          <a:p>
            <a:pPr eaLnBrk="1" hangingPunct="1"/>
            <a:r>
              <a:rPr lang="zh-CN" altLang="en-US" sz="2600" dirty="0"/>
              <a:t>如图，典型的多总线结构框图。</a:t>
            </a:r>
            <a:endParaRPr lang="en-US" altLang="zh-CN" sz="2600" dirty="0"/>
          </a:p>
          <a:p>
            <a:pPr eaLnBrk="1" hangingPunct="1"/>
            <a:r>
              <a:rPr lang="zh-CN" altLang="en-US" sz="2600" dirty="0"/>
              <a:t>实际上，这也是高档</a:t>
            </a:r>
            <a:r>
              <a:rPr lang="en-US" altLang="zh-CN" sz="2600" dirty="0"/>
              <a:t>PC</a:t>
            </a:r>
            <a:r>
              <a:rPr lang="zh-CN" altLang="en-US" sz="2600" dirty="0"/>
              <a:t>机和服务器的主板总线框图。</a:t>
            </a:r>
            <a:r>
              <a:rPr lang="zh-CN" altLang="en-US" dirty="0"/>
              <a:t></a:t>
            </a:r>
            <a:endParaRPr lang="zh-CN" altLang="en-US" dirty="0"/>
          </a:p>
        </p:txBody>
      </p:sp>
      <p:pic>
        <p:nvPicPr>
          <p:cNvPr id="66565" name="Picture 4" descr="6A17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788" y="2214563"/>
            <a:ext cx="5367337" cy="2984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675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6.5 HOST</a:t>
            </a:r>
            <a:r>
              <a:rPr lang="zh-CN" altLang="en-US" dirty="0"/>
              <a:t>总线和</a:t>
            </a:r>
            <a:r>
              <a:rPr lang="en-US" altLang="zh-CN" dirty="0"/>
              <a:t>PCI</a:t>
            </a:r>
            <a:r>
              <a:rPr lang="zh-CN" altLang="en-US" dirty="0"/>
              <a:t>总线</a:t>
            </a:r>
            <a:endParaRPr lang="zh-CN" altLang="en-US" dirty="0"/>
          </a:p>
        </p:txBody>
      </p:sp>
      <p:sp>
        <p:nvSpPr>
          <p:cNvPr id="6758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lang="en-US" altLang="zh-CN" sz="2600" dirty="0"/>
              <a:t>HOST</a:t>
            </a:r>
            <a:r>
              <a:rPr lang="zh-CN" altLang="en-US" sz="2600" dirty="0"/>
              <a:t>总线：该总线有</a:t>
            </a:r>
            <a:r>
              <a:rPr lang="en-US" altLang="zh-CN" sz="2600" dirty="0"/>
              <a:t>CPU</a:t>
            </a:r>
            <a:r>
              <a:rPr lang="zh-CN" altLang="en-US" sz="2600" dirty="0"/>
              <a:t>总线、系统总线、主存总线、前端总线等多种名称，各自反映了总线功能的一个方面。这里称“宿主”总线，也许更全面，因为</a:t>
            </a:r>
            <a:r>
              <a:rPr lang="en-US" altLang="zh-CN" sz="2600" dirty="0"/>
              <a:t>HOST</a:t>
            </a:r>
            <a:r>
              <a:rPr lang="zh-CN" altLang="en-US" sz="2600" dirty="0"/>
              <a:t>总线不仅连接主存，还可以连接多个</a:t>
            </a:r>
            <a:r>
              <a:rPr lang="en-US" altLang="zh-CN" sz="2600" dirty="0"/>
              <a:t>CPU</a:t>
            </a:r>
            <a:r>
              <a:rPr lang="zh-CN" altLang="en-US" sz="2600" dirty="0"/>
              <a:t>。</a:t>
            </a:r>
            <a:endParaRPr lang="zh-CN" altLang="en-US" sz="2600" dirty="0"/>
          </a:p>
          <a:p>
            <a:pPr eaLnBrk="1" hangingPunct="1">
              <a:lnSpc>
                <a:spcPct val="80000"/>
              </a:lnSpc>
              <a:spcBef>
                <a:spcPts val="2400"/>
              </a:spcBef>
            </a:pPr>
            <a:r>
              <a:rPr lang="en-US" altLang="zh-CN" sz="2600" dirty="0"/>
              <a:t>HOST</a:t>
            </a:r>
            <a:r>
              <a:rPr lang="zh-CN" altLang="en-US" sz="2600" dirty="0"/>
              <a:t>总线：连接“北桥”芯片与</a:t>
            </a:r>
            <a:r>
              <a:rPr lang="en-US" altLang="zh-CN" sz="2600" dirty="0"/>
              <a:t>CPU</a:t>
            </a:r>
            <a:r>
              <a:rPr lang="zh-CN" altLang="en-US" sz="2600" dirty="0"/>
              <a:t>之间的信息通路，它是一个</a:t>
            </a:r>
            <a:r>
              <a:rPr lang="en-US" altLang="zh-CN" sz="2600" dirty="0"/>
              <a:t>64</a:t>
            </a:r>
            <a:r>
              <a:rPr lang="zh-CN" altLang="en-US" sz="2600" dirty="0"/>
              <a:t>位数据线和</a:t>
            </a:r>
            <a:r>
              <a:rPr lang="en-US" altLang="zh-CN" sz="2600" dirty="0"/>
              <a:t>32</a:t>
            </a:r>
            <a:r>
              <a:rPr lang="zh-CN" altLang="en-US" sz="2600" dirty="0"/>
              <a:t>位地址线的同步总线。</a:t>
            </a:r>
            <a:r>
              <a:rPr lang="en-US" altLang="zh-CN" sz="2600" dirty="0"/>
              <a:t>32</a:t>
            </a:r>
            <a:r>
              <a:rPr lang="zh-CN" altLang="en-US" sz="2600" dirty="0"/>
              <a:t>位的地址线可支持处理器</a:t>
            </a:r>
            <a:r>
              <a:rPr lang="en-US" altLang="zh-CN" sz="2600" dirty="0"/>
              <a:t>4GB</a:t>
            </a:r>
            <a:r>
              <a:rPr lang="zh-CN" altLang="en-US" sz="2600" dirty="0"/>
              <a:t>的存储寻址空间。总线上还接有</a:t>
            </a:r>
            <a:r>
              <a:rPr lang="en-US" altLang="zh-CN" sz="2600" dirty="0"/>
              <a:t>L2</a:t>
            </a:r>
            <a:r>
              <a:rPr lang="zh-CN" altLang="en-US" sz="2600" dirty="0"/>
              <a:t>级</a:t>
            </a:r>
            <a:r>
              <a:rPr lang="en-US" altLang="zh-CN" sz="2600" dirty="0"/>
              <a:t>cache</a:t>
            </a:r>
            <a:r>
              <a:rPr lang="zh-CN" altLang="en-US" sz="2600" dirty="0"/>
              <a:t>，主存与</a:t>
            </a:r>
            <a:r>
              <a:rPr lang="en-US" altLang="zh-CN" sz="2600" dirty="0"/>
              <a:t>cache</a:t>
            </a:r>
            <a:r>
              <a:rPr lang="zh-CN" altLang="en-US" sz="2600" dirty="0"/>
              <a:t>控制器芯片。后者用来管理</a:t>
            </a:r>
            <a:r>
              <a:rPr lang="en-US" altLang="zh-CN" sz="2600" dirty="0"/>
              <a:t>CPU</a:t>
            </a:r>
            <a:r>
              <a:rPr lang="zh-CN" altLang="en-US" sz="2600" dirty="0"/>
              <a:t>对主存和</a:t>
            </a:r>
            <a:r>
              <a:rPr lang="en-US" altLang="zh-CN" sz="2600" dirty="0"/>
              <a:t>cache</a:t>
            </a:r>
            <a:r>
              <a:rPr lang="zh-CN" altLang="en-US" sz="2600" dirty="0"/>
              <a:t>的存取操作。</a:t>
            </a:r>
            <a:r>
              <a:rPr lang="en-US" altLang="zh-CN" sz="2600" dirty="0"/>
              <a:t>CPU</a:t>
            </a:r>
            <a:r>
              <a:rPr lang="zh-CN" altLang="en-US" sz="2600" dirty="0"/>
              <a:t>拥有</a:t>
            </a:r>
            <a:r>
              <a:rPr lang="en-US" altLang="zh-CN" sz="2600" dirty="0"/>
              <a:t>HOST</a:t>
            </a:r>
            <a:r>
              <a:rPr lang="zh-CN" altLang="en-US" sz="2600" dirty="0"/>
              <a:t>总线的控制权，但在必要情况下可放弃总线控制权。</a:t>
            </a:r>
            <a:endParaRPr lang="zh-CN" altLang="en-US" sz="26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68611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6.5 HOST</a:t>
            </a:r>
            <a:r>
              <a:rPr lang="zh-CN" altLang="en-US" dirty="0"/>
              <a:t>总线和</a:t>
            </a:r>
            <a:r>
              <a:rPr lang="en-US" altLang="zh-CN" dirty="0"/>
              <a:t>PCI</a:t>
            </a:r>
            <a:r>
              <a:rPr lang="zh-CN" altLang="en-US" dirty="0"/>
              <a:t>总线</a:t>
            </a:r>
            <a:endParaRPr lang="zh-CN" altLang="en-US" dirty="0"/>
          </a:p>
        </p:txBody>
      </p:sp>
      <p:sp>
        <p:nvSpPr>
          <p:cNvPr id="68612" name="Rectangle 3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9487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PCI</a:t>
            </a:r>
            <a:r>
              <a:rPr lang="zh-CN" altLang="en-US" sz="2400" dirty="0"/>
              <a:t>总线：连接各种高速的</a:t>
            </a:r>
            <a:r>
              <a:rPr lang="en-US" altLang="zh-CN" sz="2400" dirty="0"/>
              <a:t>PCI</a:t>
            </a:r>
            <a:r>
              <a:rPr lang="zh-CN" altLang="en-US" sz="2400" dirty="0"/>
              <a:t>设备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/>
              <a:t>PCI</a:t>
            </a:r>
            <a:r>
              <a:rPr lang="zh-CN" altLang="en-US" sz="2000" dirty="0"/>
              <a:t>是一个与处理器无关的高速外围总线，又是至关重要的层间总线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/>
              <a:t>它采用同步时序协议和集中式仲裁策略，并具有自动配置能力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/>
              <a:t>PCI</a:t>
            </a:r>
            <a:r>
              <a:rPr lang="zh-CN" altLang="en-US" sz="2000" dirty="0"/>
              <a:t>设备可以是主设备，也可以是从设备，或兼而有之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PCI</a:t>
            </a:r>
            <a:r>
              <a:rPr lang="zh-CN" altLang="en-US" sz="2000" dirty="0"/>
              <a:t>设备中不存在</a:t>
            </a:r>
            <a:r>
              <a:rPr lang="en-US" altLang="zh-CN" sz="2000" dirty="0"/>
              <a:t>DMA</a:t>
            </a:r>
            <a:r>
              <a:rPr lang="zh-CN" altLang="en-US" sz="2000" dirty="0"/>
              <a:t>（直接存储器传送）的概念，这是因为</a:t>
            </a:r>
            <a:r>
              <a:rPr lang="en-US" altLang="zh-CN" sz="2000" dirty="0"/>
              <a:t>PCI</a:t>
            </a:r>
            <a:r>
              <a:rPr lang="zh-CN" altLang="en-US" sz="2000" dirty="0"/>
              <a:t>总线支持无限的猝发式传送。这样，传统总线上用</a:t>
            </a:r>
            <a:r>
              <a:rPr lang="en-US" altLang="zh-CN" sz="2000" dirty="0"/>
              <a:t>DMA</a:t>
            </a:r>
            <a:r>
              <a:rPr lang="zh-CN" altLang="en-US" sz="2000" dirty="0"/>
              <a:t>方式工作的设备移植到</a:t>
            </a:r>
            <a:r>
              <a:rPr lang="en-US" altLang="zh-CN" sz="2000" dirty="0"/>
              <a:t>PCI</a:t>
            </a:r>
            <a:r>
              <a:rPr lang="zh-CN" altLang="en-US" sz="2000" dirty="0"/>
              <a:t>总线上时，采用主设备工作方式即可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/>
              <a:t>系统中允许有多条</a:t>
            </a:r>
            <a:r>
              <a:rPr lang="en-US" altLang="zh-CN" sz="2000" dirty="0"/>
              <a:t>PCI</a:t>
            </a:r>
            <a:r>
              <a:rPr lang="zh-CN" altLang="en-US" sz="2000" dirty="0"/>
              <a:t>总线，它们可以使用</a:t>
            </a:r>
            <a:r>
              <a:rPr lang="en-US" altLang="zh-CN" sz="2000" dirty="0"/>
              <a:t>HOST</a:t>
            </a:r>
            <a:r>
              <a:rPr lang="zh-CN" altLang="en-US" sz="2000" dirty="0"/>
              <a:t>桥与</a:t>
            </a:r>
            <a:r>
              <a:rPr lang="en-US" altLang="zh-CN" sz="2000" dirty="0"/>
              <a:t>HOST</a:t>
            </a:r>
            <a:r>
              <a:rPr lang="zh-CN" altLang="en-US" sz="2000" dirty="0"/>
              <a:t>总线相连，也可使用</a:t>
            </a:r>
            <a:r>
              <a:rPr lang="en-US" altLang="zh-CN" sz="2000" dirty="0"/>
              <a:t>PCI/PCI</a:t>
            </a:r>
            <a:r>
              <a:rPr lang="zh-CN" altLang="en-US" sz="2000" dirty="0"/>
              <a:t>桥与已和</a:t>
            </a:r>
            <a:r>
              <a:rPr lang="en-US" altLang="zh-CN" sz="2000" dirty="0"/>
              <a:t>HOST</a:t>
            </a:r>
            <a:r>
              <a:rPr lang="zh-CN" altLang="en-US" sz="2000" dirty="0"/>
              <a:t>总线相连的</a:t>
            </a:r>
            <a:r>
              <a:rPr lang="en-US" altLang="zh-CN" sz="2000" dirty="0"/>
              <a:t>PCI</a:t>
            </a:r>
            <a:r>
              <a:rPr lang="zh-CN" altLang="en-US" sz="2000" dirty="0"/>
              <a:t>总线相连，从而得以扩充</a:t>
            </a:r>
            <a:r>
              <a:rPr lang="en-US" altLang="zh-CN" sz="2000" dirty="0"/>
              <a:t>PCI</a:t>
            </a:r>
            <a:r>
              <a:rPr lang="zh-CN" altLang="en-US" sz="2000" dirty="0"/>
              <a:t>总线负载能力</a:t>
            </a:r>
            <a:endParaRPr lang="zh-CN" altLang="en-US" sz="2000" dirty="0"/>
          </a:p>
          <a:p>
            <a:pPr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zh-CN" sz="2400" dirty="0"/>
              <a:t>LAGACY</a:t>
            </a:r>
            <a:r>
              <a:rPr lang="zh-CN" altLang="en-US" sz="2400" dirty="0"/>
              <a:t>总线：可以是</a:t>
            </a:r>
            <a:r>
              <a:rPr lang="en-US" altLang="zh-CN" sz="2400" dirty="0"/>
              <a:t>ISA</a:t>
            </a:r>
            <a:r>
              <a:rPr lang="zh-CN" altLang="en-US" sz="2400" dirty="0"/>
              <a:t>，</a:t>
            </a:r>
            <a:r>
              <a:rPr lang="en-US" altLang="zh-CN" sz="2400" dirty="0"/>
              <a:t>EISA</a:t>
            </a:r>
            <a:r>
              <a:rPr lang="zh-CN" altLang="en-US" sz="2400" dirty="0"/>
              <a:t>，</a:t>
            </a:r>
            <a:r>
              <a:rPr lang="en-US" altLang="zh-CN" sz="2400" dirty="0"/>
              <a:t>MCA</a:t>
            </a:r>
            <a:r>
              <a:rPr lang="zh-CN" altLang="en-US" sz="2400" dirty="0"/>
              <a:t>等这类性能较低的传统总线，以便充分利用市场上丰富的适配器卡，支持中、低速</a:t>
            </a:r>
            <a:r>
              <a:rPr lang="en-US" altLang="zh-CN" sz="2400" dirty="0"/>
              <a:t>I/O</a:t>
            </a:r>
            <a:r>
              <a:rPr lang="zh-CN" altLang="en-US" sz="2400" dirty="0"/>
              <a:t>设备。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696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6.5 HOST</a:t>
            </a:r>
            <a:r>
              <a:rPr lang="zh-CN" altLang="en-US" dirty="0"/>
              <a:t>总线和</a:t>
            </a:r>
            <a:r>
              <a:rPr lang="en-US" altLang="zh-CN" dirty="0"/>
              <a:t>PCI</a:t>
            </a:r>
            <a:r>
              <a:rPr lang="zh-CN" altLang="en-US" dirty="0"/>
              <a:t>总线</a:t>
            </a:r>
            <a:endParaRPr lang="zh-CN" altLang="en-US" dirty="0"/>
          </a:p>
        </p:txBody>
      </p:sp>
      <p:sp>
        <p:nvSpPr>
          <p:cNvPr id="6963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lang="zh-CN" altLang="en-US" sz="2600" dirty="0"/>
              <a:t>在</a:t>
            </a:r>
            <a:r>
              <a:rPr lang="en-US" altLang="zh-CN" sz="2600" dirty="0"/>
              <a:t>PCI</a:t>
            </a:r>
            <a:r>
              <a:rPr lang="zh-CN" altLang="en-US" sz="2600" dirty="0"/>
              <a:t>总线体系结构中有三种桥。其中</a:t>
            </a:r>
            <a:r>
              <a:rPr lang="en-US" altLang="zh-CN" sz="2600" dirty="0"/>
              <a:t>HOST</a:t>
            </a:r>
            <a:r>
              <a:rPr lang="zh-CN" altLang="en-US" sz="2600" dirty="0"/>
              <a:t>桥又是</a:t>
            </a:r>
            <a:r>
              <a:rPr lang="en-US" altLang="zh-CN" sz="2600" dirty="0"/>
              <a:t>PCI</a:t>
            </a:r>
            <a:r>
              <a:rPr lang="zh-CN" altLang="en-US" sz="2600" dirty="0"/>
              <a:t>总线控制器，含有中央仲裁器。桥起着重要的作用，它连接两条总线，使彼此间相互通信。桥又是一个总线转换部件，可以把一条总线的地址空间映射到另一条总线的地址空间上，从而使系统中任意一个总线主设备都能看到同样的一份地址表。</a:t>
            </a:r>
            <a:endParaRPr lang="zh-CN" altLang="en-US" sz="2600" dirty="0"/>
          </a:p>
          <a:p>
            <a:pPr eaLnBrk="1" hangingPunct="1">
              <a:lnSpc>
                <a:spcPct val="80000"/>
              </a:lnSpc>
              <a:spcBef>
                <a:spcPts val="1800"/>
              </a:spcBef>
            </a:pPr>
            <a:r>
              <a:rPr lang="zh-CN" altLang="en-US" sz="2600" dirty="0"/>
              <a:t>桥本身的结构可以十分简单，如只有信号缓冲能力和信号电平转换逻辑，也可以相当复杂，如有规程转换、数据快存、装拆数据等。</a:t>
            </a:r>
            <a:endParaRPr lang="zh-CN" altLang="en-US" sz="2600" dirty="0"/>
          </a:p>
          <a:p>
            <a:pPr eaLnBrk="1" hangingPunct="1">
              <a:lnSpc>
                <a:spcPct val="80000"/>
              </a:lnSpc>
            </a:pPr>
            <a:endParaRPr lang="en-US" altLang="zh-CN" sz="29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706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6.5 HOST</a:t>
            </a:r>
            <a:r>
              <a:rPr lang="zh-CN" altLang="en-US" dirty="0"/>
              <a:t>总线和</a:t>
            </a:r>
            <a:r>
              <a:rPr lang="en-US" altLang="zh-CN" dirty="0"/>
              <a:t>PCI</a:t>
            </a:r>
            <a:r>
              <a:rPr lang="zh-CN" altLang="en-US" dirty="0"/>
              <a:t>总线</a:t>
            </a:r>
            <a:endParaRPr lang="zh-CN" altLang="en-US" dirty="0"/>
          </a:p>
        </p:txBody>
      </p:sp>
      <p:sp>
        <p:nvSpPr>
          <p:cNvPr id="7066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sz="2400" dirty="0"/>
              <a:t>二、 </a:t>
            </a:r>
            <a:r>
              <a:rPr lang="en-US" altLang="zh-CN" sz="2400" dirty="0"/>
              <a:t>PCI</a:t>
            </a:r>
            <a:r>
              <a:rPr lang="zh-CN" altLang="en-US" sz="2400" dirty="0"/>
              <a:t>总线信号线</a:t>
            </a:r>
            <a:endParaRPr lang="zh-CN" altLang="en-US" sz="2400" dirty="0"/>
          </a:p>
          <a:p>
            <a:pPr eaLnBrk="1" hangingPunct="1"/>
            <a:r>
              <a:rPr lang="en-US" altLang="zh-CN" sz="2400" dirty="0"/>
              <a:t>PCI</a:t>
            </a:r>
            <a:r>
              <a:rPr lang="zh-CN" altLang="en-US" sz="2400" dirty="0"/>
              <a:t>总线的基本传输机制是猝发式传送，利用桥可以实现总线间的猝发式传送。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写操作时，桥把上层总线的写周期先缓存起来，以后的时间再在下层总线上生成写周期，即延迟写。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读操作时，桥可早于上层总线，直接在下层总线上进行预读。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无论延迟写和预读，桥的作用可使所有的存取都按</a:t>
            </a:r>
            <a:r>
              <a:rPr lang="en-US" altLang="zh-CN" sz="2400" dirty="0"/>
              <a:t>CPU</a:t>
            </a:r>
            <a:r>
              <a:rPr lang="zh-CN" altLang="en-US" sz="2400" dirty="0"/>
              <a:t>的需要出现在总线上。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716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6.5 HOST</a:t>
            </a:r>
            <a:r>
              <a:rPr lang="zh-CN" altLang="en-US" dirty="0"/>
              <a:t>总线和</a:t>
            </a:r>
            <a:r>
              <a:rPr lang="en-US" altLang="zh-CN" dirty="0"/>
              <a:t>PCI</a:t>
            </a:r>
            <a:r>
              <a:rPr lang="zh-CN" altLang="en-US" dirty="0"/>
              <a:t>总线</a:t>
            </a:r>
            <a:endParaRPr lang="zh-CN" altLang="en-US" dirty="0"/>
          </a:p>
        </p:txBody>
      </p:sp>
      <p:sp>
        <p:nvSpPr>
          <p:cNvPr id="7168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dirty="0"/>
              <a:t>PCI</a:t>
            </a:r>
            <a:r>
              <a:rPr lang="zh-CN" altLang="en-US" dirty="0"/>
              <a:t>总线信号线</a:t>
            </a:r>
            <a:endParaRPr lang="zh-CN" altLang="en-US" dirty="0">
              <a:ea typeface="_x000B__x000C_"/>
            </a:endParaRPr>
          </a:p>
          <a:p>
            <a:pPr eaLnBrk="1" hangingPunct="1"/>
            <a:r>
              <a:rPr lang="zh-CN" altLang="en-US" dirty="0">
                <a:ea typeface="_x000B__x000C_"/>
              </a:rPr>
              <a:t>必要引脚控设备</a:t>
            </a:r>
            <a:r>
              <a:rPr lang="en-US" altLang="zh-CN" dirty="0">
                <a:ea typeface="_x000B__x000C_"/>
              </a:rPr>
              <a:t>49</a:t>
            </a:r>
            <a:r>
              <a:rPr lang="zh-CN" altLang="en-US" dirty="0">
                <a:ea typeface="_x000B__x000C_"/>
              </a:rPr>
              <a:t>条 </a:t>
            </a:r>
            <a:endParaRPr lang="zh-CN" altLang="en-US" dirty="0">
              <a:ea typeface="_x000B__x000C_"/>
            </a:endParaRPr>
          </a:p>
          <a:p>
            <a:pPr eaLnBrk="1" hangingPunct="1"/>
            <a:r>
              <a:rPr lang="zh-CN" altLang="en-US" dirty="0">
                <a:ea typeface="_x000B__x000C_"/>
              </a:rPr>
              <a:t>目标设备</a:t>
            </a:r>
            <a:r>
              <a:rPr lang="en-US" altLang="zh-CN" dirty="0">
                <a:ea typeface="_x000B__x000C_"/>
              </a:rPr>
              <a:t>47</a:t>
            </a:r>
            <a:r>
              <a:rPr lang="zh-CN" altLang="en-US" dirty="0">
                <a:ea typeface="_x000B__x000C_"/>
              </a:rPr>
              <a:t>条 </a:t>
            </a:r>
            <a:endParaRPr lang="zh-CN" altLang="en-US" dirty="0">
              <a:ea typeface="_x000B__x000C_"/>
            </a:endParaRPr>
          </a:p>
          <a:p>
            <a:pPr eaLnBrk="1" hangingPunct="1"/>
            <a:r>
              <a:rPr lang="zh-CN" altLang="en-US" dirty="0">
                <a:ea typeface="_x000B__x000C_"/>
              </a:rPr>
              <a:t>可选引脚</a:t>
            </a:r>
            <a:r>
              <a:rPr lang="en-US" altLang="zh-CN" dirty="0">
                <a:ea typeface="_x000B__x000C_"/>
              </a:rPr>
              <a:t>51</a:t>
            </a:r>
            <a:r>
              <a:rPr lang="zh-CN" altLang="en-US" dirty="0">
                <a:ea typeface="_x000B__x000C_"/>
              </a:rPr>
              <a:t>条（主要用于</a:t>
            </a:r>
            <a:r>
              <a:rPr lang="en-US" altLang="zh-CN" dirty="0">
                <a:ea typeface="_x000B__x000C_"/>
              </a:rPr>
              <a:t>64</a:t>
            </a:r>
            <a:r>
              <a:rPr lang="zh-CN" altLang="en-US" dirty="0">
                <a:ea typeface="_x000B__x000C_"/>
              </a:rPr>
              <a:t>位扩展、中 断请求、高速缓存支持等）</a:t>
            </a:r>
            <a:endParaRPr lang="zh-CN" altLang="en-US" dirty="0">
              <a:ea typeface="_x000B__x000C_"/>
            </a:endParaRPr>
          </a:p>
          <a:p>
            <a:pPr eaLnBrk="1" hangingPunct="1"/>
            <a:r>
              <a:rPr lang="zh-CN" altLang="en-US" dirty="0">
                <a:ea typeface="_x000B__x000C_"/>
              </a:rPr>
              <a:t>总引脚数</a:t>
            </a:r>
            <a:r>
              <a:rPr lang="en-US" altLang="zh-CN" dirty="0">
                <a:ea typeface="_x000B__x000C_"/>
              </a:rPr>
              <a:t>120</a:t>
            </a:r>
            <a:r>
              <a:rPr lang="zh-CN" altLang="en-US" dirty="0">
                <a:ea typeface="_x000B__x000C_"/>
              </a:rPr>
              <a:t>条（包含电源、地、保留 引脚等） </a:t>
            </a:r>
            <a:endParaRPr lang="zh-CN" altLang="en-US" dirty="0">
              <a:ea typeface="_x000B__x000C_"/>
            </a:endParaRP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642937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（补充）内部总线例子</a:t>
            </a:r>
            <a:endParaRPr lang="zh-CN" altLang="en-US" dirty="0"/>
          </a:p>
        </p:txBody>
      </p:sp>
      <p:sp>
        <p:nvSpPr>
          <p:cNvPr id="9220" name="Rectangle 96"/>
          <p:cNvSpPr/>
          <p:nvPr/>
        </p:nvSpPr>
        <p:spPr>
          <a:xfrm>
            <a:off x="1571625" y="1760538"/>
            <a:ext cx="1285875" cy="357187"/>
          </a:xfrm>
          <a:prstGeom prst="rect">
            <a:avLst/>
          </a:prstGeom>
          <a:gradFill rotWithShape="0">
            <a:gsLst>
              <a:gs pos="0">
                <a:srgbClr val="C7C2B7"/>
              </a:gs>
              <a:gs pos="100000">
                <a:srgbClr val="C7C2B7"/>
              </a:gs>
            </a:gsLst>
            <a:lin ang="5400000" scaled="1"/>
            <a:tileRect/>
          </a:gradFill>
          <a:ln w="9525" cap="flat" cmpd="sng">
            <a:prstDash val="solid"/>
            <a:miter/>
            <a:headEnd type="none" w="med" len="med"/>
            <a:tailEnd type="none" w="med" len="med"/>
          </a:ln>
          <a:scene3d>
            <a:camera prst="legacyObliqueTopRight">
              <a:rot lat="0" lon="0" rev="0"/>
            </a:camera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C7C2B7"/>
            </a:extrusionClr>
          </a:sp3d>
        </p:spPr>
        <p:txBody>
          <a:bodyPr wrap="none" anchor="ctr">
            <a:flatTx/>
          </a:bodyPr>
          <a:p>
            <a:pPr algn="ctr"/>
            <a:r>
              <a:rPr lang="en-US" altLang="zh-CN" dirty="0">
                <a:latin typeface="Arial" panose="020B0604020202020204" pitchFamily="34" charset="0"/>
              </a:rPr>
              <a:t>ALU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71500" y="1046163"/>
            <a:ext cx="4929188" cy="71438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222" name="组合 21"/>
          <p:cNvGrpSpPr/>
          <p:nvPr/>
        </p:nvGrpSpPr>
        <p:grpSpPr>
          <a:xfrm>
            <a:off x="1571625" y="2617788"/>
            <a:ext cx="1285875" cy="1357312"/>
            <a:chOff x="1785938" y="2357438"/>
            <a:chExt cx="1285875" cy="1714500"/>
          </a:xfrm>
        </p:grpSpPr>
        <p:sp>
          <p:nvSpPr>
            <p:cNvPr id="9306" name="Rectangle 96"/>
            <p:cNvSpPr/>
            <p:nvPr/>
          </p:nvSpPr>
          <p:spPr>
            <a:xfrm>
              <a:off x="1785938" y="2357438"/>
              <a:ext cx="1285875" cy="428625"/>
            </a:xfrm>
            <a:prstGeom prst="rect">
              <a:avLst/>
            </a:prstGeom>
            <a:gradFill rotWithShape="0">
              <a:gsLst>
                <a:gs pos="0">
                  <a:srgbClr val="C7C2B7"/>
                </a:gs>
                <a:gs pos="100000">
                  <a:srgbClr val="C7C2B7"/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C7C2B7"/>
              </a:extrusionClr>
            </a:sp3d>
          </p:spPr>
          <p:txBody>
            <a:bodyPr wrap="none" anchor="ctr">
              <a:flatTx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307" name="Rectangle 96"/>
            <p:cNvSpPr/>
            <p:nvPr/>
          </p:nvSpPr>
          <p:spPr>
            <a:xfrm>
              <a:off x="1785938" y="2786063"/>
              <a:ext cx="1285875" cy="428625"/>
            </a:xfrm>
            <a:prstGeom prst="rect">
              <a:avLst/>
            </a:prstGeom>
            <a:gradFill rotWithShape="0">
              <a:gsLst>
                <a:gs pos="0">
                  <a:srgbClr val="C7C2B7"/>
                </a:gs>
                <a:gs pos="100000">
                  <a:srgbClr val="C7C2B7"/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C7C2B7"/>
              </a:extrusionClr>
            </a:sp3d>
          </p:spPr>
          <p:txBody>
            <a:bodyPr wrap="none" anchor="ctr">
              <a:flatTx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308" name="Rectangle 96"/>
            <p:cNvSpPr/>
            <p:nvPr/>
          </p:nvSpPr>
          <p:spPr>
            <a:xfrm>
              <a:off x="1785938" y="3214688"/>
              <a:ext cx="1285875" cy="428625"/>
            </a:xfrm>
            <a:prstGeom prst="rect">
              <a:avLst/>
            </a:prstGeom>
            <a:gradFill rotWithShape="0">
              <a:gsLst>
                <a:gs pos="0">
                  <a:srgbClr val="C7C2B7"/>
                </a:gs>
                <a:gs pos="100000">
                  <a:srgbClr val="C7C2B7"/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C7C2B7"/>
              </a:extrusionClr>
            </a:sp3d>
          </p:spPr>
          <p:txBody>
            <a:bodyPr wrap="none" anchor="ctr">
              <a:flatTx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309" name="Rectangle 96"/>
            <p:cNvSpPr/>
            <p:nvPr/>
          </p:nvSpPr>
          <p:spPr>
            <a:xfrm>
              <a:off x="1785938" y="3643313"/>
              <a:ext cx="1285875" cy="428625"/>
            </a:xfrm>
            <a:prstGeom prst="rect">
              <a:avLst/>
            </a:prstGeom>
            <a:gradFill rotWithShape="0">
              <a:gsLst>
                <a:gs pos="0">
                  <a:srgbClr val="C7C2B7"/>
                </a:gs>
                <a:gs pos="100000">
                  <a:srgbClr val="C7C2B7"/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C7C2B7"/>
              </a:extrusionClr>
            </a:sp3d>
          </p:spPr>
          <p:txBody>
            <a:bodyPr wrap="none" anchor="ctr">
              <a:flatTx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9223" name="Rectangle 96"/>
          <p:cNvSpPr/>
          <p:nvPr/>
        </p:nvSpPr>
        <p:spPr>
          <a:xfrm>
            <a:off x="1500188" y="4332288"/>
            <a:ext cx="1428750" cy="428625"/>
          </a:xfrm>
          <a:prstGeom prst="rect">
            <a:avLst/>
          </a:prstGeom>
          <a:gradFill rotWithShape="0">
            <a:gsLst>
              <a:gs pos="0">
                <a:srgbClr val="C7C2B7"/>
              </a:gs>
              <a:gs pos="100000">
                <a:srgbClr val="C7C2B7"/>
              </a:gs>
            </a:gsLst>
            <a:lin ang="5400000" scaled="1"/>
            <a:tileRect/>
          </a:gradFill>
          <a:ln w="9525" cap="flat" cmpd="sng">
            <a:prstDash val="solid"/>
            <a:miter/>
            <a:headEnd type="none" w="med" len="med"/>
            <a:tailEnd type="none" w="med" len="med"/>
          </a:ln>
          <a:scene3d>
            <a:camera prst="legacyObliqueTopRight">
              <a:rot lat="0" lon="0" rev="0"/>
            </a:camera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C7C2B7"/>
            </a:extrusionClr>
          </a:sp3d>
        </p:spPr>
        <p:txBody>
          <a:bodyPr wrap="none" anchor="ctr">
            <a:flatTx/>
          </a:bodyPr>
          <a:p>
            <a:pPr algn="ctr"/>
            <a:r>
              <a:rPr lang="zh-CN" altLang="en-US" sz="1400" dirty="0">
                <a:latin typeface="Arial" panose="020B0604020202020204" pitchFamily="34" charset="0"/>
              </a:rPr>
              <a:t>数据缓冲寄存器</a:t>
            </a:r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9224" name="Rectangle 96"/>
          <p:cNvSpPr/>
          <p:nvPr/>
        </p:nvSpPr>
        <p:spPr>
          <a:xfrm>
            <a:off x="1500188" y="5475288"/>
            <a:ext cx="1357312" cy="428625"/>
          </a:xfrm>
          <a:prstGeom prst="rect">
            <a:avLst/>
          </a:prstGeom>
          <a:gradFill rotWithShape="0">
            <a:gsLst>
              <a:gs pos="0">
                <a:srgbClr val="C7C2B7"/>
              </a:gs>
              <a:gs pos="100000">
                <a:srgbClr val="C7C2B7"/>
              </a:gs>
            </a:gsLst>
            <a:lin ang="5400000" scaled="1"/>
            <a:tileRect/>
          </a:gradFill>
          <a:ln w="9525" cap="flat" cmpd="sng">
            <a:prstDash val="solid"/>
            <a:miter/>
            <a:headEnd type="none" w="med" len="med"/>
            <a:tailEnd type="none" w="med" len="med"/>
          </a:ln>
          <a:scene3d>
            <a:camera prst="legacyObliqueTopRight">
              <a:rot lat="0" lon="0" rev="0"/>
            </a:camera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C7C2B7"/>
            </a:extrusionClr>
          </a:sp3d>
        </p:spPr>
        <p:txBody>
          <a:bodyPr wrap="none" anchor="ctr">
            <a:flatTx/>
          </a:bodyPr>
          <a:p>
            <a:r>
              <a:rPr lang="zh-CN" altLang="en-US" sz="1600" dirty="0">
                <a:latin typeface="Arial" panose="020B0604020202020204" pitchFamily="34" charset="0"/>
              </a:rPr>
              <a:t>状态字寄存器</a:t>
            </a:r>
            <a:endParaRPr lang="zh-CN" altLang="en-US" sz="1600" dirty="0">
              <a:latin typeface="Arial" panose="020B0604020202020204" pitchFamily="34" charset="0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3786188" y="1617608"/>
          <a:ext cx="1833554" cy="222504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tableStyleId>{00A15C55-8517-42AA-B614-E9B94910E393}</a:tableStyleId>
              </a:tblPr>
              <a:tblGrid>
                <a:gridCol w="916777"/>
                <a:gridCol w="916777"/>
              </a:tblGrid>
              <a:tr h="22324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地址</a:t>
                      </a:r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数据</a:t>
                      </a:r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22324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CN" sz="1200" kern="1200" dirty="0" smtClean="0"/>
                        <a:t>5</a:t>
                      </a:r>
                      <a:endParaRPr kumimoji="0"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CN" sz="1200" kern="1200" dirty="0" smtClean="0"/>
                        <a:t>70</a:t>
                      </a:r>
                      <a:endParaRPr kumimoji="0"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324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CN" sz="1200" kern="1200" dirty="0" smtClean="0"/>
                        <a:t>6</a:t>
                      </a:r>
                      <a:endParaRPr kumimoji="0"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CN" sz="1200" kern="1200" dirty="0" smtClean="0"/>
                        <a:t>100</a:t>
                      </a:r>
                      <a:endParaRPr kumimoji="0"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324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CN" sz="1200" kern="1200" dirty="0" smtClean="0"/>
                        <a:t>7</a:t>
                      </a:r>
                      <a:endParaRPr kumimoji="0"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CN" sz="1200" kern="1200" dirty="0" smtClean="0"/>
                        <a:t>66</a:t>
                      </a:r>
                      <a:endParaRPr kumimoji="0"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324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CN" sz="1200" kern="1200" dirty="0" smtClean="0"/>
                        <a:t>10</a:t>
                      </a:r>
                      <a:endParaRPr kumimoji="0"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CN" sz="1200" kern="1200" dirty="0" smtClean="0"/>
                        <a:t>77</a:t>
                      </a:r>
                      <a:endParaRPr kumimoji="0"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324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CN" sz="1200" kern="1200" dirty="0" smtClean="0"/>
                        <a:t>…</a:t>
                      </a:r>
                      <a:endParaRPr kumimoji="0"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CN" sz="1200" kern="1200" dirty="0" smtClean="0"/>
                        <a:t>…</a:t>
                      </a:r>
                      <a:endParaRPr kumimoji="0"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324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CN" sz="1200" kern="1200" dirty="0" smtClean="0"/>
                        <a:t>30</a:t>
                      </a:r>
                      <a:endParaRPr kumimoji="0"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CN" sz="1200" kern="1200" dirty="0" smtClean="0"/>
                        <a:t>40</a:t>
                      </a:r>
                      <a:endParaRPr kumimoji="0"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324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CN" sz="1200" kern="1200" dirty="0" smtClean="0"/>
                        <a:t>31</a:t>
                      </a:r>
                      <a:endParaRPr kumimoji="0"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5929322" y="1617608"/>
          <a:ext cx="2428891" cy="222504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tableStyleId>{00A15C55-8517-42AA-B614-E9B94910E393}</a:tableStyleId>
              </a:tblPr>
              <a:tblGrid>
                <a:gridCol w="714380"/>
                <a:gridCol w="785818"/>
                <a:gridCol w="928693"/>
              </a:tblGrid>
              <a:tr h="133946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地址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OP</a:t>
                      </a:r>
                      <a:r>
                        <a:rPr lang="zh-CN" altLang="en-US" sz="1400" dirty="0" smtClean="0"/>
                        <a:t>码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地址码</a:t>
                      </a:r>
                      <a:endParaRPr lang="zh-CN" altLang="en-US" sz="1400" dirty="0"/>
                    </a:p>
                  </a:txBody>
                  <a:tcPr/>
                </a:tc>
              </a:tr>
              <a:tr h="133946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MOV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R0,R1</a:t>
                      </a:r>
                      <a:endParaRPr lang="zh-CN" altLang="en-US" sz="1200" dirty="0"/>
                    </a:p>
                  </a:txBody>
                  <a:tcPr/>
                </a:tc>
              </a:tr>
              <a:tr h="133946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LAD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R1,6</a:t>
                      </a:r>
                      <a:endParaRPr lang="zh-CN" altLang="en-US" sz="1200" dirty="0"/>
                    </a:p>
                  </a:txBody>
                  <a:tcPr/>
                </a:tc>
              </a:tr>
              <a:tr h="133946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ADD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R1,R2</a:t>
                      </a:r>
                      <a:endParaRPr lang="zh-CN" altLang="en-US" sz="1200" dirty="0"/>
                    </a:p>
                  </a:txBody>
                  <a:tcPr/>
                </a:tc>
              </a:tr>
              <a:tr h="133946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STO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R2,(R3)</a:t>
                      </a:r>
                      <a:endParaRPr lang="zh-CN" altLang="en-US" sz="1200" dirty="0"/>
                    </a:p>
                  </a:txBody>
                  <a:tcPr/>
                </a:tc>
              </a:tr>
              <a:tr h="133946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JMP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101</a:t>
                      </a:r>
                      <a:endParaRPr lang="zh-CN" altLang="en-US" sz="1200" dirty="0"/>
                    </a:p>
                  </a:txBody>
                  <a:tcPr/>
                </a:tc>
              </a:tr>
              <a:tr h="133946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R1,R3</a:t>
                      </a:r>
                      <a:endParaRPr lang="zh-CN" altLang="en-US" sz="1200" dirty="0"/>
                    </a:p>
                  </a:txBody>
                  <a:tcPr/>
                </a:tc>
              </a:tr>
              <a:tr h="133946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227" name="Rectangle 97"/>
          <p:cNvSpPr/>
          <p:nvPr/>
        </p:nvSpPr>
        <p:spPr>
          <a:xfrm>
            <a:off x="4143375" y="4260850"/>
            <a:ext cx="1285875" cy="338138"/>
          </a:xfrm>
          <a:prstGeom prst="rect">
            <a:avLst/>
          </a:prstGeom>
          <a:gradFill rotWithShape="0">
            <a:gsLst>
              <a:gs pos="0">
                <a:srgbClr val="8DB2DF"/>
              </a:gs>
              <a:gs pos="100000">
                <a:srgbClr val="91B4E0"/>
              </a:gs>
            </a:gsLst>
            <a:lin ang="5400000" scaled="1"/>
            <a:tileRect/>
          </a:gradFill>
          <a:ln w="9525" cap="flat" cmpd="sng">
            <a:prstDash val="solid"/>
            <a:miter/>
            <a:headEnd type="none" w="med" len="med"/>
            <a:tailEnd type="none" w="med" len="med"/>
          </a:ln>
          <a:scene3d>
            <a:camera prst="legacyObliqueTopRight">
              <a:rot lat="0" lon="0" rev="0"/>
            </a:camera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8DB2DF"/>
            </a:extrusionClr>
          </a:sp3d>
        </p:spPr>
        <p:txBody>
          <a:bodyPr anchor="ctr">
            <a:spAutoFit/>
            <a:flatTx/>
          </a:bodyPr>
          <a:p>
            <a:pPr algn="ctr"/>
            <a:r>
              <a:rPr lang="zh-CN" altLang="en-US" sz="1600" dirty="0">
                <a:latin typeface="Arial" panose="020B0604020202020204" pitchFamily="34" charset="0"/>
              </a:rPr>
              <a:t>地址寄存器</a:t>
            </a:r>
            <a:endParaRPr lang="zh-CN" altLang="en-US" sz="1600" dirty="0">
              <a:latin typeface="Arial" panose="020B0604020202020204" pitchFamily="34" charset="0"/>
            </a:endParaRPr>
          </a:p>
        </p:txBody>
      </p:sp>
      <p:sp>
        <p:nvSpPr>
          <p:cNvPr id="9228" name="Rectangle 97"/>
          <p:cNvSpPr/>
          <p:nvPr/>
        </p:nvSpPr>
        <p:spPr>
          <a:xfrm>
            <a:off x="6357938" y="4260850"/>
            <a:ext cx="1285875" cy="338138"/>
          </a:xfrm>
          <a:prstGeom prst="rect">
            <a:avLst/>
          </a:prstGeom>
          <a:gradFill rotWithShape="0">
            <a:gsLst>
              <a:gs pos="0">
                <a:srgbClr val="8DB2DF"/>
              </a:gs>
              <a:gs pos="100000">
                <a:srgbClr val="91B4E0"/>
              </a:gs>
            </a:gsLst>
            <a:lin ang="5400000" scaled="1"/>
            <a:tileRect/>
          </a:gradFill>
          <a:ln w="9525" cap="flat" cmpd="sng">
            <a:prstDash val="solid"/>
            <a:miter/>
            <a:headEnd type="none" w="med" len="med"/>
            <a:tailEnd type="none" w="med" len="med"/>
          </a:ln>
          <a:scene3d>
            <a:camera prst="legacyObliqueTopRight">
              <a:rot lat="0" lon="0" rev="0"/>
            </a:camera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8DB2DF"/>
            </a:extrusionClr>
          </a:sp3d>
        </p:spPr>
        <p:txBody>
          <a:bodyPr anchor="ctr">
            <a:spAutoFit/>
            <a:flatTx/>
          </a:bodyPr>
          <a:p>
            <a:pPr algn="ctr"/>
            <a:r>
              <a:rPr lang="zh-CN" altLang="en-US" sz="1600" dirty="0">
                <a:latin typeface="Arial" panose="020B0604020202020204" pitchFamily="34" charset="0"/>
              </a:rPr>
              <a:t>程序计数器</a:t>
            </a:r>
            <a:endParaRPr lang="zh-CN" altLang="en-US" sz="1600" dirty="0">
              <a:latin typeface="Arial" panose="020B0604020202020204" pitchFamily="34" charset="0"/>
            </a:endParaRPr>
          </a:p>
        </p:txBody>
      </p:sp>
      <p:sp>
        <p:nvSpPr>
          <p:cNvPr id="9229" name="Rectangle 98"/>
          <p:cNvSpPr/>
          <p:nvPr/>
        </p:nvSpPr>
        <p:spPr>
          <a:xfrm>
            <a:off x="4286250" y="5260975"/>
            <a:ext cx="1714500" cy="785813"/>
          </a:xfrm>
          <a:prstGeom prst="rect">
            <a:avLst/>
          </a:prstGeom>
          <a:gradFill rotWithShape="0">
            <a:gsLst>
              <a:gs pos="0">
                <a:srgbClr val="BFB5C9"/>
              </a:gs>
              <a:gs pos="100000">
                <a:srgbClr val="BFB5C9"/>
              </a:gs>
            </a:gsLst>
            <a:lin ang="5400000" scaled="1"/>
            <a:tileRect/>
          </a:gradFill>
          <a:ln w="9525" cap="flat" cmpd="sng">
            <a:prstDash val="solid"/>
            <a:miter/>
            <a:headEnd type="none" w="med" len="med"/>
            <a:tailEnd type="none" w="med" len="med"/>
          </a:ln>
          <a:scene3d>
            <a:camera prst="legacyObliqueTopRight">
              <a:rot lat="0" lon="0" rev="0"/>
            </a:camera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BFB5C9"/>
            </a:extrusionClr>
          </a:sp3d>
        </p:spPr>
        <p:txBody>
          <a:bodyPr wrap="none" anchor="ctr">
            <a:flatTx/>
          </a:bodyPr>
          <a:p>
            <a:pPr algn="ctr"/>
            <a:r>
              <a:rPr lang="zh-CN" altLang="en-US" sz="1600" dirty="0">
                <a:latin typeface="Arial" panose="020B0604020202020204" pitchFamily="34" charset="0"/>
              </a:rPr>
              <a:t>时序发生器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algn="ctr"/>
            <a:r>
              <a:rPr lang="zh-CN" altLang="en-US" sz="1600" dirty="0">
                <a:latin typeface="Arial" panose="020B0604020202020204" pitchFamily="34" charset="0"/>
              </a:rPr>
              <a:t>操作控制器</a:t>
            </a:r>
            <a:endParaRPr lang="zh-CN" altLang="en-US" sz="1600" dirty="0">
              <a:latin typeface="Arial" panose="020B0604020202020204" pitchFamily="34" charset="0"/>
            </a:endParaRPr>
          </a:p>
        </p:txBody>
      </p:sp>
      <p:sp>
        <p:nvSpPr>
          <p:cNvPr id="9230" name="Rectangle 98"/>
          <p:cNvSpPr/>
          <p:nvPr/>
        </p:nvSpPr>
        <p:spPr>
          <a:xfrm>
            <a:off x="6429375" y="5260975"/>
            <a:ext cx="1357313" cy="525463"/>
          </a:xfrm>
          <a:prstGeom prst="rect">
            <a:avLst/>
          </a:prstGeom>
          <a:gradFill rotWithShape="0">
            <a:gsLst>
              <a:gs pos="0">
                <a:srgbClr val="BFB5C9"/>
              </a:gs>
              <a:gs pos="100000">
                <a:srgbClr val="BFB5C9"/>
              </a:gs>
            </a:gsLst>
            <a:lin ang="5400000" scaled="1"/>
            <a:tileRect/>
          </a:gradFill>
          <a:ln w="9525" cap="flat" cmpd="sng">
            <a:prstDash val="solid"/>
            <a:miter/>
            <a:headEnd type="none" w="med" len="med"/>
            <a:tailEnd type="none" w="med" len="med"/>
          </a:ln>
          <a:scene3d>
            <a:camera prst="legacyObliqueTopRight">
              <a:rot lat="0" lon="0" rev="0"/>
            </a:camera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BFB5C9"/>
            </a:extrusionClr>
          </a:sp3d>
        </p:spPr>
        <p:txBody>
          <a:bodyPr wrap="none" anchor="ctr">
            <a:flatTx/>
          </a:bodyPr>
          <a:p>
            <a:pPr algn="ctr"/>
            <a:r>
              <a:rPr lang="zh-CN" altLang="en-US" sz="1600" dirty="0">
                <a:latin typeface="Arial" panose="020B0604020202020204" pitchFamily="34" charset="0"/>
              </a:rPr>
              <a:t>指令译码器</a:t>
            </a:r>
            <a:endParaRPr lang="zh-CN" altLang="en-US" sz="1600" dirty="0">
              <a:latin typeface="Arial" panose="020B0604020202020204" pitchFamily="34" charset="0"/>
            </a:endParaRPr>
          </a:p>
        </p:txBody>
      </p:sp>
      <p:grpSp>
        <p:nvGrpSpPr>
          <p:cNvPr id="9231" name="组合 20"/>
          <p:cNvGrpSpPr/>
          <p:nvPr/>
        </p:nvGrpSpPr>
        <p:grpSpPr>
          <a:xfrm>
            <a:off x="6572250" y="6189663"/>
            <a:ext cx="1785938" cy="357187"/>
            <a:chOff x="6572264" y="5715016"/>
            <a:chExt cx="1785950" cy="525463"/>
          </a:xfrm>
        </p:grpSpPr>
        <p:sp>
          <p:nvSpPr>
            <p:cNvPr id="9304" name="Rectangle 98"/>
            <p:cNvSpPr/>
            <p:nvPr/>
          </p:nvSpPr>
          <p:spPr>
            <a:xfrm>
              <a:off x="6572264" y="5715016"/>
              <a:ext cx="714380" cy="525463"/>
            </a:xfrm>
            <a:prstGeom prst="rect">
              <a:avLst/>
            </a:prstGeom>
            <a:gradFill rotWithShape="0">
              <a:gsLst>
                <a:gs pos="0">
                  <a:srgbClr val="BFB5C9"/>
                </a:gs>
                <a:gs pos="100000">
                  <a:srgbClr val="BFB5C9"/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BFB5C9"/>
              </a:extrusionClr>
            </a:sp3d>
          </p:spPr>
          <p:txBody>
            <a:bodyPr wrap="none" anchor="ctr">
              <a:flatTx/>
            </a:bodyPr>
            <a:p>
              <a:pPr algn="ctr"/>
              <a:r>
                <a:rPr lang="en-US" altLang="zh-CN" sz="1600" dirty="0">
                  <a:latin typeface="宋体" panose="02010600030101010101" pitchFamily="2" charset="-122"/>
                </a:rPr>
                <a:t>OP</a:t>
              </a:r>
              <a:r>
                <a:rPr lang="zh-CN" altLang="en-US" sz="1600" dirty="0">
                  <a:latin typeface="Arial" panose="020B0604020202020204" pitchFamily="34" charset="0"/>
                </a:rPr>
                <a:t>码</a:t>
              </a:r>
              <a:endParaRPr lang="zh-CN" altLang="en-US" sz="1600" dirty="0">
                <a:latin typeface="Arial" panose="020B0604020202020204" pitchFamily="34" charset="0"/>
              </a:endParaRPr>
            </a:p>
          </p:txBody>
        </p:sp>
        <p:sp>
          <p:nvSpPr>
            <p:cNvPr id="9305" name="Rectangle 98"/>
            <p:cNvSpPr/>
            <p:nvPr/>
          </p:nvSpPr>
          <p:spPr>
            <a:xfrm>
              <a:off x="7286644" y="5715016"/>
              <a:ext cx="1071570" cy="525463"/>
            </a:xfrm>
            <a:prstGeom prst="rect">
              <a:avLst/>
            </a:prstGeom>
            <a:gradFill rotWithShape="0">
              <a:gsLst>
                <a:gs pos="0">
                  <a:srgbClr val="BFB5C9"/>
                </a:gs>
                <a:gs pos="100000">
                  <a:srgbClr val="BFB5C9"/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BFB5C9"/>
              </a:extrusionClr>
            </a:sp3d>
          </p:spPr>
          <p:txBody>
            <a:bodyPr wrap="none" anchor="ctr">
              <a:flatTx/>
            </a:bodyPr>
            <a:p>
              <a:pPr algn="ctr"/>
              <a:r>
                <a:rPr lang="zh-CN" altLang="en-US" sz="1600" dirty="0">
                  <a:latin typeface="Arial" panose="020B0604020202020204" pitchFamily="34" charset="0"/>
                </a:rPr>
                <a:t>地址码</a:t>
              </a:r>
              <a:endParaRPr lang="zh-CN" altLang="en-US" sz="16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9232" name="组合 93"/>
          <p:cNvGrpSpPr/>
          <p:nvPr/>
        </p:nvGrpSpPr>
        <p:grpSpPr>
          <a:xfrm>
            <a:off x="1071563" y="2617788"/>
            <a:ext cx="500062" cy="1327150"/>
            <a:chOff x="1142976" y="2357430"/>
            <a:chExt cx="500066" cy="1326544"/>
          </a:xfrm>
        </p:grpSpPr>
        <p:sp>
          <p:nvSpPr>
            <p:cNvPr id="9300" name="TextBox 37"/>
            <p:cNvSpPr txBox="1"/>
            <p:nvPr/>
          </p:nvSpPr>
          <p:spPr>
            <a:xfrm>
              <a:off x="1142976" y="2357430"/>
              <a:ext cx="500066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r"/>
              <a:r>
                <a:rPr lang="en-US" altLang="zh-CN" sz="1600" dirty="0">
                  <a:latin typeface="宋体" panose="02010600030101010101" pitchFamily="2" charset="-122"/>
                </a:rPr>
                <a:t>R0</a:t>
              </a:r>
              <a:endParaRPr lang="zh-CN" altLang="en-US" sz="1600" dirty="0">
                <a:latin typeface="宋体" panose="02010600030101010101" pitchFamily="2" charset="-122"/>
              </a:endParaRPr>
            </a:p>
          </p:txBody>
        </p:sp>
        <p:sp>
          <p:nvSpPr>
            <p:cNvPr id="9301" name="TextBox 38"/>
            <p:cNvSpPr txBox="1"/>
            <p:nvPr/>
          </p:nvSpPr>
          <p:spPr>
            <a:xfrm>
              <a:off x="1142976" y="2702478"/>
              <a:ext cx="500066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r"/>
              <a:r>
                <a:rPr lang="en-US" altLang="zh-CN" sz="1600" dirty="0">
                  <a:latin typeface="宋体" panose="02010600030101010101" pitchFamily="2" charset="-122"/>
                </a:rPr>
                <a:t>R1</a:t>
              </a:r>
              <a:endParaRPr lang="zh-CN" altLang="en-US" sz="1600" dirty="0">
                <a:latin typeface="宋体" panose="02010600030101010101" pitchFamily="2" charset="-122"/>
              </a:endParaRPr>
            </a:p>
          </p:txBody>
        </p:sp>
        <p:sp>
          <p:nvSpPr>
            <p:cNvPr id="9302" name="TextBox 39"/>
            <p:cNvSpPr txBox="1"/>
            <p:nvPr/>
          </p:nvSpPr>
          <p:spPr>
            <a:xfrm>
              <a:off x="1142976" y="3059668"/>
              <a:ext cx="500066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r"/>
              <a:r>
                <a:rPr lang="en-US" altLang="zh-CN" sz="1600" dirty="0">
                  <a:latin typeface="宋体" panose="02010600030101010101" pitchFamily="2" charset="-122"/>
                </a:rPr>
                <a:t>R2</a:t>
              </a:r>
              <a:endParaRPr lang="zh-CN" altLang="en-US" sz="1600" dirty="0">
                <a:latin typeface="宋体" panose="02010600030101010101" pitchFamily="2" charset="-122"/>
              </a:endParaRPr>
            </a:p>
          </p:txBody>
        </p:sp>
        <p:sp>
          <p:nvSpPr>
            <p:cNvPr id="9303" name="TextBox 40"/>
            <p:cNvSpPr txBox="1"/>
            <p:nvPr/>
          </p:nvSpPr>
          <p:spPr>
            <a:xfrm>
              <a:off x="1142976" y="3345420"/>
              <a:ext cx="500066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r"/>
              <a:r>
                <a:rPr lang="en-US" altLang="zh-CN" sz="1600" dirty="0">
                  <a:latin typeface="宋体" panose="02010600030101010101" pitchFamily="2" charset="-122"/>
                </a:rPr>
                <a:t>R3</a:t>
              </a:r>
              <a:endParaRPr lang="zh-CN" altLang="en-US" sz="1600" dirty="0">
                <a:latin typeface="宋体" panose="02010600030101010101" pitchFamily="2" charset="-122"/>
              </a:endParaRPr>
            </a:p>
          </p:txBody>
        </p:sp>
      </p:grpSp>
      <p:sp>
        <p:nvSpPr>
          <p:cNvPr id="42" name="立方体 41"/>
          <p:cNvSpPr/>
          <p:nvPr/>
        </p:nvSpPr>
        <p:spPr>
          <a:xfrm>
            <a:off x="3429000" y="1117600"/>
            <a:ext cx="71438" cy="5000625"/>
          </a:xfrm>
          <a:prstGeom prst="cub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立方体 42"/>
          <p:cNvSpPr/>
          <p:nvPr/>
        </p:nvSpPr>
        <p:spPr>
          <a:xfrm>
            <a:off x="6000750" y="1046163"/>
            <a:ext cx="2857500" cy="71438"/>
          </a:xfrm>
          <a:prstGeom prst="cub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立方体 43"/>
          <p:cNvSpPr/>
          <p:nvPr/>
        </p:nvSpPr>
        <p:spPr>
          <a:xfrm>
            <a:off x="8786813" y="1046163"/>
            <a:ext cx="71438" cy="5715000"/>
          </a:xfrm>
          <a:prstGeom prst="cub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上箭头 44"/>
          <p:cNvSpPr/>
          <p:nvPr/>
        </p:nvSpPr>
        <p:spPr>
          <a:xfrm>
            <a:off x="7715250" y="6546850"/>
            <a:ext cx="117475" cy="214313"/>
          </a:xfrm>
          <a:prstGeom prst="upArrow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上箭头 45"/>
          <p:cNvSpPr/>
          <p:nvPr/>
        </p:nvSpPr>
        <p:spPr>
          <a:xfrm>
            <a:off x="6929438" y="5832475"/>
            <a:ext cx="142875" cy="285750"/>
          </a:xfrm>
          <a:prstGeom prst="upArrow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7" name="立方体 46"/>
          <p:cNvSpPr/>
          <p:nvPr/>
        </p:nvSpPr>
        <p:spPr>
          <a:xfrm>
            <a:off x="3429000" y="4903788"/>
            <a:ext cx="5000625" cy="46038"/>
          </a:xfrm>
          <a:prstGeom prst="cub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上箭头 47"/>
          <p:cNvSpPr/>
          <p:nvPr/>
        </p:nvSpPr>
        <p:spPr>
          <a:xfrm>
            <a:off x="8072438" y="4975225"/>
            <a:ext cx="142875" cy="1143000"/>
          </a:xfrm>
          <a:prstGeom prst="upArrow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上下箭头 48"/>
          <p:cNvSpPr/>
          <p:nvPr/>
        </p:nvSpPr>
        <p:spPr>
          <a:xfrm>
            <a:off x="4572000" y="1117600"/>
            <a:ext cx="142875" cy="500063"/>
          </a:xfrm>
          <a:prstGeom prst="upDownArrow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上箭头 49"/>
          <p:cNvSpPr/>
          <p:nvPr/>
        </p:nvSpPr>
        <p:spPr>
          <a:xfrm>
            <a:off x="6929438" y="1117600"/>
            <a:ext cx="142875" cy="500063"/>
          </a:xfrm>
          <a:prstGeom prst="upArrow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上箭头 50"/>
          <p:cNvSpPr/>
          <p:nvPr/>
        </p:nvSpPr>
        <p:spPr>
          <a:xfrm>
            <a:off x="2143125" y="1189038"/>
            <a:ext cx="142875" cy="500063"/>
          </a:xfrm>
          <a:prstGeom prst="upArrow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" name="上箭头 51"/>
          <p:cNvSpPr/>
          <p:nvPr/>
        </p:nvSpPr>
        <p:spPr>
          <a:xfrm>
            <a:off x="1857375" y="2117725"/>
            <a:ext cx="142875" cy="428625"/>
          </a:xfrm>
          <a:prstGeom prst="upArrow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" name="上箭头 52"/>
          <p:cNvSpPr/>
          <p:nvPr/>
        </p:nvSpPr>
        <p:spPr>
          <a:xfrm>
            <a:off x="2428875" y="2117725"/>
            <a:ext cx="142875" cy="428625"/>
          </a:xfrm>
          <a:prstGeom prst="upArrow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4" name="上箭头 53"/>
          <p:cNvSpPr/>
          <p:nvPr/>
        </p:nvSpPr>
        <p:spPr>
          <a:xfrm>
            <a:off x="2143125" y="3975100"/>
            <a:ext cx="142875" cy="285750"/>
          </a:xfrm>
          <a:prstGeom prst="upArrow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" name="上箭头 54"/>
          <p:cNvSpPr/>
          <p:nvPr/>
        </p:nvSpPr>
        <p:spPr>
          <a:xfrm>
            <a:off x="2143125" y="4760913"/>
            <a:ext cx="142875" cy="357188"/>
          </a:xfrm>
          <a:prstGeom prst="upArrow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 rot="10800000">
            <a:off x="571500" y="1831975"/>
            <a:ext cx="1000125" cy="1588"/>
          </a:xfrm>
          <a:prstGeom prst="straightConnector1">
            <a:avLst/>
          </a:prstGeom>
          <a:ln w="22225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rot="5400000" flipH="1" flipV="1">
            <a:off x="2249488" y="6081713"/>
            <a:ext cx="357188" cy="1588"/>
          </a:xfrm>
          <a:prstGeom prst="straightConnector1">
            <a:avLst/>
          </a:prstGeom>
          <a:ln w="22225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rot="5400000">
            <a:off x="-1642269" y="4045744"/>
            <a:ext cx="4429125" cy="1588"/>
          </a:xfrm>
          <a:prstGeom prst="line">
            <a:avLst/>
          </a:prstGeom>
          <a:ln w="22225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571500" y="6261100"/>
            <a:ext cx="1857375" cy="1588"/>
          </a:xfrm>
          <a:prstGeom prst="line">
            <a:avLst/>
          </a:prstGeom>
          <a:ln w="22225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10800000">
            <a:off x="857250" y="1974850"/>
            <a:ext cx="714375" cy="1588"/>
          </a:xfrm>
          <a:prstGeom prst="straightConnector1">
            <a:avLst/>
          </a:prstGeom>
          <a:ln w="22225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rot="5400000">
            <a:off x="-1213644" y="4045744"/>
            <a:ext cx="4143375" cy="1588"/>
          </a:xfrm>
          <a:prstGeom prst="line">
            <a:avLst/>
          </a:prstGeom>
          <a:ln w="22225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 flipH="1" flipV="1">
            <a:off x="1750219" y="6011069"/>
            <a:ext cx="214313" cy="0"/>
          </a:xfrm>
          <a:prstGeom prst="straightConnector1">
            <a:avLst/>
          </a:prstGeom>
          <a:ln w="22225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857250" y="6118225"/>
            <a:ext cx="1000125" cy="1588"/>
          </a:xfrm>
          <a:prstGeom prst="line">
            <a:avLst/>
          </a:prstGeom>
          <a:ln w="22225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rot="10800000">
            <a:off x="3929063" y="5332413"/>
            <a:ext cx="357188" cy="1588"/>
          </a:xfrm>
          <a:prstGeom prst="straightConnector1">
            <a:avLst/>
          </a:prstGeom>
          <a:ln w="22225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rot="10800000">
            <a:off x="3929063" y="5546725"/>
            <a:ext cx="357188" cy="1588"/>
          </a:xfrm>
          <a:prstGeom prst="straightConnector1">
            <a:avLst/>
          </a:prstGeom>
          <a:ln w="22225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rot="10800000">
            <a:off x="3929063" y="5761038"/>
            <a:ext cx="357188" cy="1588"/>
          </a:xfrm>
          <a:prstGeom prst="straightConnector1">
            <a:avLst/>
          </a:prstGeom>
          <a:ln w="22225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rot="10800000">
            <a:off x="3929063" y="5975350"/>
            <a:ext cx="357188" cy="1588"/>
          </a:xfrm>
          <a:prstGeom prst="straightConnector1">
            <a:avLst/>
          </a:prstGeom>
          <a:ln w="22225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rot="10800000">
            <a:off x="6000750" y="5403850"/>
            <a:ext cx="428625" cy="1588"/>
          </a:xfrm>
          <a:prstGeom prst="straightConnector1">
            <a:avLst/>
          </a:prstGeom>
          <a:ln w="22225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rot="10800000">
            <a:off x="6000750" y="5618163"/>
            <a:ext cx="428625" cy="1588"/>
          </a:xfrm>
          <a:prstGeom prst="straightConnector1">
            <a:avLst/>
          </a:prstGeom>
          <a:ln w="22225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上箭头 69"/>
          <p:cNvSpPr/>
          <p:nvPr/>
        </p:nvSpPr>
        <p:spPr>
          <a:xfrm>
            <a:off x="4714875" y="3832225"/>
            <a:ext cx="142875" cy="357188"/>
          </a:xfrm>
          <a:prstGeom prst="upArrow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" name="上箭头 70"/>
          <p:cNvSpPr/>
          <p:nvPr/>
        </p:nvSpPr>
        <p:spPr>
          <a:xfrm>
            <a:off x="6929438" y="3832225"/>
            <a:ext cx="142875" cy="357188"/>
          </a:xfrm>
          <a:prstGeom prst="upArrow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2" name="上箭头 71"/>
          <p:cNvSpPr/>
          <p:nvPr/>
        </p:nvSpPr>
        <p:spPr>
          <a:xfrm>
            <a:off x="4714875" y="4618038"/>
            <a:ext cx="142875" cy="285750"/>
          </a:xfrm>
          <a:prstGeom prst="upArrow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3" name="上箭头 72"/>
          <p:cNvSpPr/>
          <p:nvPr/>
        </p:nvSpPr>
        <p:spPr>
          <a:xfrm>
            <a:off x="6929438" y="4618038"/>
            <a:ext cx="142875" cy="285750"/>
          </a:xfrm>
          <a:prstGeom prst="upArrow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4" name="等腰三角形 73"/>
          <p:cNvSpPr/>
          <p:nvPr/>
        </p:nvSpPr>
        <p:spPr>
          <a:xfrm>
            <a:off x="2071688" y="1403350"/>
            <a:ext cx="285750" cy="142875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5" name="等腰三角形 74"/>
          <p:cNvSpPr/>
          <p:nvPr/>
        </p:nvSpPr>
        <p:spPr>
          <a:xfrm>
            <a:off x="8001000" y="5403850"/>
            <a:ext cx="285750" cy="142875"/>
          </a:xfrm>
          <a:prstGeom prst="triangl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6" name="右箭头 75"/>
          <p:cNvSpPr/>
          <p:nvPr/>
        </p:nvSpPr>
        <p:spPr>
          <a:xfrm>
            <a:off x="2571750" y="2260600"/>
            <a:ext cx="785813" cy="142875"/>
          </a:xfrm>
          <a:prstGeom prst="rightArrow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7" name="等腰三角形 76"/>
          <p:cNvSpPr/>
          <p:nvPr/>
        </p:nvSpPr>
        <p:spPr>
          <a:xfrm rot="5400000">
            <a:off x="2873375" y="2260600"/>
            <a:ext cx="285750" cy="142875"/>
          </a:xfrm>
          <a:prstGeom prst="triangl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69" name="TextBox 77"/>
          <p:cNvSpPr txBox="1"/>
          <p:nvPr/>
        </p:nvSpPr>
        <p:spPr>
          <a:xfrm>
            <a:off x="3786188" y="1189038"/>
            <a:ext cx="714375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00" dirty="0">
                <a:latin typeface="Arial" panose="020B0604020202020204" pitchFamily="34" charset="0"/>
              </a:rPr>
              <a:t>数存</a:t>
            </a:r>
            <a:endParaRPr lang="zh-CN" altLang="en-US" sz="1600" dirty="0">
              <a:latin typeface="Arial" panose="020B0604020202020204" pitchFamily="34" charset="0"/>
            </a:endParaRPr>
          </a:p>
        </p:txBody>
      </p:sp>
      <p:sp>
        <p:nvSpPr>
          <p:cNvPr id="9270" name="TextBox 78"/>
          <p:cNvSpPr txBox="1"/>
          <p:nvPr/>
        </p:nvSpPr>
        <p:spPr>
          <a:xfrm>
            <a:off x="4714875" y="1176338"/>
            <a:ext cx="857250" cy="339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600" dirty="0">
                <a:latin typeface="宋体" panose="02010600030101010101" pitchFamily="2" charset="-122"/>
              </a:rPr>
              <a:t>cache</a:t>
            </a:r>
            <a:endParaRPr lang="zh-CN" altLang="en-US" sz="1600" dirty="0">
              <a:latin typeface="宋体" panose="02010600030101010101" pitchFamily="2" charset="-122"/>
            </a:endParaRPr>
          </a:p>
        </p:txBody>
      </p:sp>
      <p:sp>
        <p:nvSpPr>
          <p:cNvPr id="9271" name="TextBox 79"/>
          <p:cNvSpPr txBox="1"/>
          <p:nvPr/>
        </p:nvSpPr>
        <p:spPr>
          <a:xfrm>
            <a:off x="6072188" y="1189038"/>
            <a:ext cx="714375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指存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72" name="TextBox 80"/>
          <p:cNvSpPr txBox="1"/>
          <p:nvPr/>
        </p:nvSpPr>
        <p:spPr>
          <a:xfrm>
            <a:off x="7286625" y="1208088"/>
            <a:ext cx="1000125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600" dirty="0">
                <a:latin typeface="宋体" panose="02010600030101010101" pitchFamily="2" charset="-122"/>
              </a:rPr>
              <a:t>cache</a:t>
            </a:r>
            <a:endParaRPr lang="zh-CN" altLang="en-US" sz="1600" dirty="0">
              <a:latin typeface="宋体" panose="02010600030101010101" pitchFamily="2" charset="-122"/>
            </a:endParaRPr>
          </a:p>
        </p:txBody>
      </p:sp>
      <p:sp>
        <p:nvSpPr>
          <p:cNvPr id="9273" name="TextBox 81"/>
          <p:cNvSpPr txBox="1"/>
          <p:nvPr/>
        </p:nvSpPr>
        <p:spPr>
          <a:xfrm>
            <a:off x="3571875" y="4279900"/>
            <a:ext cx="500063" cy="33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600" dirty="0">
                <a:latin typeface="宋体" panose="02010600030101010101" pitchFamily="2" charset="-122"/>
              </a:rPr>
              <a:t>AR</a:t>
            </a:r>
            <a:endParaRPr lang="zh-CN" altLang="en-US" sz="1600" dirty="0">
              <a:latin typeface="宋体" panose="02010600030101010101" pitchFamily="2" charset="-122"/>
            </a:endParaRPr>
          </a:p>
        </p:txBody>
      </p:sp>
      <p:sp>
        <p:nvSpPr>
          <p:cNvPr id="9274" name="TextBox 82"/>
          <p:cNvSpPr txBox="1"/>
          <p:nvPr/>
        </p:nvSpPr>
        <p:spPr>
          <a:xfrm>
            <a:off x="3786188" y="3832225"/>
            <a:ext cx="928687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数据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75" name="TextBox 83"/>
          <p:cNvSpPr txBox="1"/>
          <p:nvPr/>
        </p:nvSpPr>
        <p:spPr>
          <a:xfrm>
            <a:off x="4929188" y="3832225"/>
            <a:ext cx="11430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地址总线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76" name="TextBox 84"/>
          <p:cNvSpPr txBox="1"/>
          <p:nvPr/>
        </p:nvSpPr>
        <p:spPr>
          <a:xfrm>
            <a:off x="6143625" y="3832225"/>
            <a:ext cx="785813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指令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77" name="TextBox 85"/>
          <p:cNvSpPr txBox="1"/>
          <p:nvPr/>
        </p:nvSpPr>
        <p:spPr>
          <a:xfrm>
            <a:off x="7072313" y="3832225"/>
            <a:ext cx="1357312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地址总线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78" name="TextBox 86"/>
          <p:cNvSpPr txBox="1"/>
          <p:nvPr/>
        </p:nvSpPr>
        <p:spPr>
          <a:xfrm>
            <a:off x="3571875" y="6189663"/>
            <a:ext cx="1000125" cy="338137"/>
          </a:xfrm>
          <a:prstGeom prst="rect">
            <a:avLst/>
          </a:prstGeom>
          <a:noFill/>
          <a:ln w="190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sz="1600" dirty="0">
                <a:latin typeface="Arial" panose="020B0604020202020204" pitchFamily="34" charset="0"/>
              </a:rPr>
              <a:t>控制信号</a:t>
            </a:r>
            <a:endParaRPr lang="zh-CN" altLang="en-US" sz="1600" dirty="0">
              <a:latin typeface="Arial" panose="020B0604020202020204" pitchFamily="34" charset="0"/>
            </a:endParaRPr>
          </a:p>
        </p:txBody>
      </p:sp>
      <p:sp>
        <p:nvSpPr>
          <p:cNvPr id="9279" name="TextBox 87"/>
          <p:cNvSpPr txBox="1"/>
          <p:nvPr/>
        </p:nvSpPr>
        <p:spPr>
          <a:xfrm>
            <a:off x="4929188" y="6189663"/>
            <a:ext cx="428625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600" dirty="0">
                <a:latin typeface="宋体" panose="02010600030101010101" pitchFamily="2" charset="-122"/>
              </a:rPr>
              <a:t>OC</a:t>
            </a:r>
            <a:endParaRPr lang="zh-CN" altLang="en-US" sz="1600" dirty="0">
              <a:latin typeface="宋体" panose="02010600030101010101" pitchFamily="2" charset="-122"/>
            </a:endParaRPr>
          </a:p>
        </p:txBody>
      </p:sp>
      <p:sp>
        <p:nvSpPr>
          <p:cNvPr id="9280" name="TextBox 88"/>
          <p:cNvSpPr txBox="1"/>
          <p:nvPr/>
        </p:nvSpPr>
        <p:spPr>
          <a:xfrm>
            <a:off x="5786438" y="4279900"/>
            <a:ext cx="428625" cy="33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600" dirty="0">
                <a:latin typeface="宋体" panose="02010600030101010101" pitchFamily="2" charset="-122"/>
              </a:rPr>
              <a:t>PC</a:t>
            </a:r>
            <a:endParaRPr lang="zh-CN" altLang="en-US" sz="1600" dirty="0">
              <a:latin typeface="宋体" panose="02010600030101010101" pitchFamily="2" charset="-122"/>
            </a:endParaRPr>
          </a:p>
        </p:txBody>
      </p:sp>
      <p:sp>
        <p:nvSpPr>
          <p:cNvPr id="9281" name="TextBox 89"/>
          <p:cNvSpPr txBox="1"/>
          <p:nvPr/>
        </p:nvSpPr>
        <p:spPr>
          <a:xfrm>
            <a:off x="6072188" y="6176963"/>
            <a:ext cx="5000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宋体" panose="02010600030101010101" pitchFamily="2" charset="-122"/>
              </a:rPr>
              <a:t>IR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9282" name="TextBox 90"/>
          <p:cNvSpPr txBox="1"/>
          <p:nvPr/>
        </p:nvSpPr>
        <p:spPr>
          <a:xfrm>
            <a:off x="6527800" y="6546850"/>
            <a:ext cx="1357313" cy="33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00" dirty="0">
                <a:latin typeface="Arial" panose="020B0604020202020204" pitchFamily="34" charset="0"/>
              </a:rPr>
              <a:t>指令寄存器</a:t>
            </a:r>
            <a:endParaRPr lang="zh-CN" altLang="en-US" sz="1600" dirty="0">
              <a:latin typeface="Arial" panose="020B0604020202020204" pitchFamily="34" charset="0"/>
            </a:endParaRPr>
          </a:p>
        </p:txBody>
      </p:sp>
      <p:sp>
        <p:nvSpPr>
          <p:cNvPr id="92" name="立方体 91"/>
          <p:cNvSpPr/>
          <p:nvPr/>
        </p:nvSpPr>
        <p:spPr>
          <a:xfrm>
            <a:off x="7715250" y="6761163"/>
            <a:ext cx="1143000" cy="71438"/>
          </a:xfrm>
          <a:prstGeom prst="cub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284" name="组合 128"/>
          <p:cNvGrpSpPr/>
          <p:nvPr/>
        </p:nvGrpSpPr>
        <p:grpSpPr>
          <a:xfrm>
            <a:off x="1500188" y="1331913"/>
            <a:ext cx="642937" cy="404812"/>
            <a:chOff x="1500166" y="1071546"/>
            <a:chExt cx="642942" cy="404774"/>
          </a:xfrm>
        </p:grpSpPr>
        <p:cxnSp>
          <p:nvCxnSpPr>
            <p:cNvPr id="94" name="直接箭头连接符 93"/>
            <p:cNvCxnSpPr>
              <a:endCxn id="74" idx="1"/>
            </p:cNvCxnSpPr>
            <p:nvPr/>
          </p:nvCxnSpPr>
          <p:spPr>
            <a:xfrm>
              <a:off x="1785918" y="1474733"/>
              <a:ext cx="35719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99" name="TextBox 94"/>
            <p:cNvSpPr txBox="1"/>
            <p:nvPr/>
          </p:nvSpPr>
          <p:spPr>
            <a:xfrm>
              <a:off x="1500166" y="1071546"/>
              <a:ext cx="500066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1600" dirty="0">
                  <a:latin typeface="宋体" panose="02010600030101010101" pitchFamily="2" charset="-122"/>
                </a:rPr>
                <a:t>C1</a:t>
              </a:r>
              <a:endParaRPr lang="zh-CN" altLang="en-US" sz="1600" dirty="0">
                <a:latin typeface="宋体" panose="02010600030101010101" pitchFamily="2" charset="-122"/>
              </a:endParaRPr>
            </a:p>
          </p:txBody>
        </p:sp>
      </p:grpSp>
      <p:cxnSp>
        <p:nvCxnSpPr>
          <p:cNvPr id="96" name="直接箭头连接符 95"/>
          <p:cNvCxnSpPr>
            <a:endCxn id="75" idx="5"/>
          </p:cNvCxnSpPr>
          <p:nvPr/>
        </p:nvCxnSpPr>
        <p:spPr>
          <a:xfrm rot="10800000">
            <a:off x="8215313" y="5475288"/>
            <a:ext cx="357188" cy="1588"/>
          </a:xfrm>
          <a:prstGeom prst="straightConnector1">
            <a:avLst/>
          </a:prstGeom>
          <a:ln w="222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86" name="TextBox 96"/>
          <p:cNvSpPr txBox="1"/>
          <p:nvPr/>
        </p:nvSpPr>
        <p:spPr>
          <a:xfrm>
            <a:off x="8286750" y="5046663"/>
            <a:ext cx="428625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宋体" panose="02010600030101010101" pitchFamily="2" charset="-122"/>
              </a:rPr>
              <a:t>C2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cxnSp>
        <p:nvCxnSpPr>
          <p:cNvPr id="98" name="直接箭头连接符 97"/>
          <p:cNvCxnSpPr/>
          <p:nvPr/>
        </p:nvCxnSpPr>
        <p:spPr>
          <a:xfrm rot="5400000" flipH="1" flipV="1">
            <a:off x="2535238" y="5295900"/>
            <a:ext cx="214313" cy="1588"/>
          </a:xfrm>
          <a:prstGeom prst="straightConnector1">
            <a:avLst/>
          </a:prstGeom>
          <a:ln w="22225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rot="5400000" flipH="1" flipV="1">
            <a:off x="2392363" y="5295900"/>
            <a:ext cx="214313" cy="1588"/>
          </a:xfrm>
          <a:prstGeom prst="straightConnector1">
            <a:avLst/>
          </a:prstGeom>
          <a:ln w="22225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rot="5400000" flipH="1" flipV="1">
            <a:off x="1606550" y="5295900"/>
            <a:ext cx="214313" cy="1588"/>
          </a:xfrm>
          <a:prstGeom prst="straightConnector1">
            <a:avLst/>
          </a:prstGeom>
          <a:ln w="22225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357188" y="1403350"/>
            <a:ext cx="2857500" cy="5072063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643313" y="1474788"/>
            <a:ext cx="4786313" cy="3286125"/>
          </a:xfrm>
          <a:prstGeom prst="rect">
            <a:avLst/>
          </a:prstGeom>
          <a:noFill/>
          <a:ln w="222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2143125" y="5046663"/>
            <a:ext cx="1285875" cy="71438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3643313" y="5118100"/>
            <a:ext cx="5000625" cy="1571625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94" name="TextBox 104"/>
          <p:cNvSpPr txBox="1"/>
          <p:nvPr/>
        </p:nvSpPr>
        <p:spPr>
          <a:xfrm>
            <a:off x="3643313" y="5167313"/>
            <a:ext cx="428625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400" dirty="0">
                <a:latin typeface="Arial" panose="020B0604020202020204" pitchFamily="34" charset="0"/>
              </a:rPr>
              <a:t>C1</a:t>
            </a:r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9295" name="TextBox 105"/>
          <p:cNvSpPr txBox="1"/>
          <p:nvPr/>
        </p:nvSpPr>
        <p:spPr>
          <a:xfrm>
            <a:off x="3643313" y="5381625"/>
            <a:ext cx="428625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400" dirty="0">
                <a:latin typeface="Arial" panose="020B0604020202020204" pitchFamily="34" charset="0"/>
              </a:rPr>
              <a:t>C2</a:t>
            </a:r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9296" name="TextBox 106"/>
          <p:cNvSpPr txBox="1"/>
          <p:nvPr/>
        </p:nvSpPr>
        <p:spPr>
          <a:xfrm>
            <a:off x="3643313" y="5595938"/>
            <a:ext cx="428625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400" dirty="0">
                <a:latin typeface="Arial" panose="020B0604020202020204" pitchFamily="34" charset="0"/>
              </a:rPr>
              <a:t>C3</a:t>
            </a:r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9297" name="TextBox 107"/>
          <p:cNvSpPr txBox="1"/>
          <p:nvPr/>
        </p:nvSpPr>
        <p:spPr>
          <a:xfrm>
            <a:off x="3643313" y="5810250"/>
            <a:ext cx="428625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400" dirty="0">
                <a:latin typeface="Arial" panose="020B0604020202020204" pitchFamily="34" charset="0"/>
              </a:rPr>
              <a:t>C</a:t>
            </a:r>
            <a:r>
              <a:rPr lang="en-US" altLang="zh-CN" sz="1400" baseline="-25000" dirty="0">
                <a:latin typeface="Arial" panose="020B0604020202020204" pitchFamily="34" charset="0"/>
              </a:rPr>
              <a:t>n</a:t>
            </a:r>
            <a:endParaRPr lang="zh-CN" altLang="en-US" sz="1400" baseline="-25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727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6.5 HOST</a:t>
            </a:r>
            <a:r>
              <a:rPr lang="zh-CN" altLang="en-US" dirty="0"/>
              <a:t>总线和</a:t>
            </a:r>
            <a:r>
              <a:rPr lang="en-US" altLang="zh-CN" dirty="0"/>
              <a:t>PCI</a:t>
            </a:r>
            <a:r>
              <a:rPr lang="zh-CN" altLang="en-US" dirty="0"/>
              <a:t>总线</a:t>
            </a:r>
            <a:endParaRPr lang="zh-CN" altLang="en-US" dirty="0"/>
          </a:p>
        </p:txBody>
      </p:sp>
      <p:sp>
        <p:nvSpPr>
          <p:cNvPr id="7270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dirty="0"/>
              <a:t>三、总线周期类型</a:t>
            </a:r>
            <a:endParaRPr lang="zh-CN" altLang="en-US" dirty="0"/>
          </a:p>
          <a:p>
            <a:pPr eaLnBrk="1" hangingPunct="1"/>
            <a:r>
              <a:rPr lang="en-US" altLang="zh-CN" dirty="0"/>
              <a:t>PCI</a:t>
            </a:r>
            <a:r>
              <a:rPr lang="zh-CN" altLang="en-US" dirty="0"/>
              <a:t>总线周期由当前被授权的主设备发起。</a:t>
            </a:r>
            <a:r>
              <a:rPr lang="en-US" altLang="zh-CN" dirty="0"/>
              <a:t>PCI</a:t>
            </a:r>
            <a:r>
              <a:rPr lang="zh-CN" altLang="en-US" dirty="0"/>
              <a:t>支持任何主设备和从设备之间点到点的对等访问，也支持某些主设备的广播读写。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存储器读</a:t>
            </a:r>
            <a:r>
              <a:rPr lang="en-US" altLang="zh-CN" dirty="0"/>
              <a:t>/</a:t>
            </a:r>
            <a:r>
              <a:rPr lang="zh-CN" altLang="en-US" dirty="0"/>
              <a:t>写总线周期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存储器写和使无效周期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特殊周期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配置读</a:t>
            </a:r>
            <a:r>
              <a:rPr lang="en-US" altLang="zh-CN" dirty="0"/>
              <a:t>/</a:t>
            </a:r>
            <a:r>
              <a:rPr lang="zh-CN" altLang="en-US" dirty="0"/>
              <a:t>写周期</a:t>
            </a:r>
            <a:endParaRPr lang="zh-CN" alt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73731" name="Rectangle 2"/>
          <p:cNvSpPr>
            <a:spLocks noGrp="1"/>
          </p:cNvSpPr>
          <p:nvPr>
            <p:ph type="title"/>
          </p:nvPr>
        </p:nvSpPr>
        <p:spPr>
          <a:xfrm>
            <a:off x="395288" y="0"/>
            <a:ext cx="7543800" cy="1295400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6.5 HOST</a:t>
            </a:r>
            <a:r>
              <a:rPr lang="zh-CN" altLang="en-US" dirty="0"/>
              <a:t>总线和</a:t>
            </a:r>
            <a:r>
              <a:rPr lang="en-US" altLang="zh-CN" dirty="0"/>
              <a:t>PCI</a:t>
            </a:r>
            <a:r>
              <a:rPr lang="zh-CN" altLang="en-US" dirty="0"/>
              <a:t>总线</a:t>
            </a:r>
            <a:endParaRPr lang="zh-CN" altLang="en-US" dirty="0"/>
          </a:p>
        </p:txBody>
      </p:sp>
      <p:sp>
        <p:nvSpPr>
          <p:cNvPr id="7373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dirty="0"/>
              <a:t>四、总线周期操作</a:t>
            </a:r>
            <a:endParaRPr lang="zh-CN" altLang="en-US" dirty="0"/>
          </a:p>
        </p:txBody>
      </p:sp>
      <p:pic>
        <p:nvPicPr>
          <p:cNvPr id="73733" name="Picture 4" descr="6A17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8" y="2428875"/>
            <a:ext cx="6680200" cy="3714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747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6.5 HOST</a:t>
            </a:r>
            <a:r>
              <a:rPr lang="zh-CN" altLang="en-US" dirty="0"/>
              <a:t>总线和</a:t>
            </a:r>
            <a:r>
              <a:rPr lang="en-US" altLang="zh-CN" dirty="0"/>
              <a:t>PCI</a:t>
            </a:r>
            <a:r>
              <a:rPr lang="zh-CN" altLang="en-US" dirty="0"/>
              <a:t>总线</a:t>
            </a:r>
            <a:endParaRPr lang="zh-CN" altLang="en-US" dirty="0"/>
          </a:p>
        </p:txBody>
      </p:sp>
      <p:sp>
        <p:nvSpPr>
          <p:cNvPr id="7475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CN" sz="2200" dirty="0"/>
              <a:t>PCI</a:t>
            </a:r>
            <a:r>
              <a:rPr lang="zh-CN" altLang="en-US" sz="2200" dirty="0"/>
              <a:t>总线周期的操作过程有如下特点：</a:t>
            </a:r>
            <a:endParaRPr lang="zh-CN" altLang="en-US" sz="2200" dirty="0"/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1</a:t>
            </a:r>
            <a:r>
              <a:rPr lang="zh-CN" altLang="en-US" sz="2200" dirty="0"/>
              <a:t>）采用同步时序协议。总线时钟周期以上跳沿开始，半个周期高电平，半个周期低电平。总线上所有事件，即信号电平转换出现在时钟信号的下跳沿时刻，而对信号的采样出现在时钟信号的上跳沿时刻。</a:t>
            </a:r>
            <a:endParaRPr lang="zh-CN" altLang="en-US" sz="2200" dirty="0"/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2</a:t>
            </a:r>
            <a:r>
              <a:rPr lang="zh-CN" altLang="en-US" sz="2200" dirty="0"/>
              <a:t>）总线周期由被授权的主方启动，以帧</a:t>
            </a:r>
            <a:r>
              <a:rPr lang="en-US" altLang="zh-CN" sz="2200" dirty="0"/>
              <a:t>FRAME#</a:t>
            </a:r>
            <a:r>
              <a:rPr lang="zh-CN" altLang="en-US" sz="2200" dirty="0"/>
              <a:t>信号变为有效来指示一个总线周期的开始。</a:t>
            </a:r>
            <a:endParaRPr lang="zh-CN" altLang="en-US" sz="2200" dirty="0"/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3</a:t>
            </a:r>
            <a:r>
              <a:rPr lang="zh-CN" altLang="en-US" sz="2200" dirty="0"/>
              <a:t>）一个总线周期由一个地址期和一个或多个数据期组成。在地址期内除给出目标地址外，还在</a:t>
            </a:r>
            <a:r>
              <a:rPr lang="en-US" altLang="zh-CN" sz="2200" dirty="0"/>
              <a:t>C/BE#</a:t>
            </a:r>
            <a:r>
              <a:rPr lang="zh-CN" altLang="en-US" sz="2200" dirty="0"/>
              <a:t>线上给出总线命令以指明总线周期类型。</a:t>
            </a:r>
            <a:endParaRPr lang="zh-CN" altLang="en-US" sz="2200" dirty="0"/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4</a:t>
            </a:r>
            <a:r>
              <a:rPr lang="zh-CN" altLang="en-US" sz="2200" dirty="0"/>
              <a:t>）地址期为一个总线时钟周期，一个数据期在没有等待状态下也是一个时钟周期。一次数据传送是在挂钩信号</a:t>
            </a:r>
            <a:r>
              <a:rPr lang="en-US" altLang="zh-CN" sz="2200" dirty="0"/>
              <a:t>IRDY#</a:t>
            </a:r>
            <a:r>
              <a:rPr lang="zh-CN" altLang="en-US" sz="2200" dirty="0"/>
              <a:t>和</a:t>
            </a:r>
            <a:r>
              <a:rPr lang="en-US" altLang="zh-CN" sz="2200" dirty="0"/>
              <a:t>TRDY#</a:t>
            </a:r>
            <a:r>
              <a:rPr lang="zh-CN" altLang="en-US" sz="2200" dirty="0"/>
              <a:t>都有效情况下完成，任一信号无效（在时钟上跳沿被对方采样到），都将加入等待状态。</a:t>
            </a:r>
            <a:endParaRPr lang="zh-CN" altLang="en-US" sz="2200" dirty="0"/>
          </a:p>
          <a:p>
            <a:pPr eaLnBrk="1" hangingPunct="1">
              <a:lnSpc>
                <a:spcPct val="80000"/>
              </a:lnSpc>
              <a:buNone/>
            </a:pPr>
            <a:endParaRPr lang="zh-CN" altLang="en-US" sz="160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757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6.5 HOST</a:t>
            </a:r>
            <a:r>
              <a:rPr lang="zh-CN" altLang="en-US" dirty="0"/>
              <a:t>总线和</a:t>
            </a:r>
            <a:r>
              <a:rPr lang="en-US" altLang="zh-CN" dirty="0"/>
              <a:t>PCI</a:t>
            </a:r>
            <a:r>
              <a:rPr lang="zh-CN" altLang="en-US" dirty="0"/>
              <a:t>总线</a:t>
            </a:r>
            <a:endParaRPr lang="zh-CN" altLang="en-US" dirty="0"/>
          </a:p>
        </p:txBody>
      </p:sp>
      <p:sp>
        <p:nvSpPr>
          <p:cNvPr id="7578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  <a:spcBef>
                <a:spcPts val="1200"/>
              </a:spcBef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5</a:t>
            </a:r>
            <a:r>
              <a:rPr lang="zh-CN" altLang="en-US" sz="2200" dirty="0"/>
              <a:t>）总线周期长度由主方确定。在总线周期期间</a:t>
            </a:r>
            <a:r>
              <a:rPr lang="en-US" altLang="zh-CN" sz="2200" dirty="0"/>
              <a:t>FRAME#</a:t>
            </a:r>
            <a:r>
              <a:rPr lang="zh-CN" altLang="en-US" sz="2200" dirty="0"/>
              <a:t>持续有效，但在最后一个数据期开始前撤除。即以</a:t>
            </a:r>
            <a:r>
              <a:rPr lang="en-US" altLang="zh-CN" sz="2200" dirty="0"/>
              <a:t>FRAME#</a:t>
            </a:r>
            <a:r>
              <a:rPr lang="zh-CN" altLang="en-US" sz="2200" dirty="0"/>
              <a:t>无效后，</a:t>
            </a:r>
            <a:r>
              <a:rPr lang="en-US" altLang="zh-CN" sz="2200" dirty="0"/>
              <a:t>IRDY#</a:t>
            </a:r>
            <a:r>
              <a:rPr lang="zh-CN" altLang="en-US" sz="2200" dirty="0"/>
              <a:t>也变为无效的时刻表明一个总线周期结束。由此可见，</a:t>
            </a:r>
            <a:r>
              <a:rPr lang="en-US" altLang="zh-CN" sz="2200" dirty="0"/>
              <a:t>PCI</a:t>
            </a:r>
            <a:r>
              <a:rPr lang="zh-CN" altLang="en-US" sz="2200" dirty="0"/>
              <a:t>的数据传送以猝发式传送为基本机制，单一数据传送反而成为猝发式传送的一个特例。并且</a:t>
            </a:r>
            <a:r>
              <a:rPr lang="en-US" altLang="zh-CN" sz="2200" dirty="0"/>
              <a:t>PCI</a:t>
            </a:r>
            <a:r>
              <a:rPr lang="zh-CN" altLang="en-US" sz="2200" dirty="0"/>
              <a:t>具有无限制的猝发能力，猝发长度由主方确定，没有对猝发长度加以固定限制。</a:t>
            </a:r>
            <a:endParaRPr lang="zh-CN" altLang="en-US" sz="2200" dirty="0"/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6</a:t>
            </a:r>
            <a:r>
              <a:rPr lang="zh-CN" altLang="en-US" sz="2200" dirty="0"/>
              <a:t>）主方启动一个总线周期时要求目标方确认。即在</a:t>
            </a:r>
            <a:r>
              <a:rPr lang="en-US" altLang="zh-CN" sz="2200" dirty="0"/>
              <a:t>FRAME#</a:t>
            </a:r>
            <a:r>
              <a:rPr lang="zh-CN" altLang="en-US" sz="2200" dirty="0"/>
              <a:t>变为有效和目标地址送上</a:t>
            </a:r>
            <a:r>
              <a:rPr lang="en-US" altLang="zh-CN" sz="2200" dirty="0"/>
              <a:t>AD</a:t>
            </a:r>
            <a:r>
              <a:rPr lang="zh-CN" altLang="en-US" sz="2200" dirty="0"/>
              <a:t>线后，目标方在延迟一个时钟周期后必须以</a:t>
            </a:r>
            <a:r>
              <a:rPr lang="en-US" altLang="zh-CN" sz="2200" dirty="0"/>
              <a:t>DEVSEL#</a:t>
            </a:r>
            <a:r>
              <a:rPr lang="zh-CN" altLang="en-US" sz="2200" dirty="0"/>
              <a:t>信号有效予以响应。否则，主设备中止总线周期。</a:t>
            </a:r>
            <a:endParaRPr lang="en-US" altLang="zh-CN" sz="2200" dirty="0"/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7</a:t>
            </a:r>
            <a:r>
              <a:rPr lang="zh-CN" altLang="en-US" sz="2200" dirty="0"/>
              <a:t>）主方结束一个总线周期时不要求目标方确认。目标方采样到</a:t>
            </a:r>
            <a:r>
              <a:rPr lang="en-US" altLang="zh-CN" sz="2200" dirty="0"/>
              <a:t>FRAME#</a:t>
            </a:r>
            <a:r>
              <a:rPr lang="zh-CN" altLang="en-US" sz="2200" dirty="0"/>
              <a:t>信号已变为无效时，即知道下一数据传送是最后一个数据期。目标方传输速度跟不上主方速度，可用</a:t>
            </a:r>
            <a:r>
              <a:rPr lang="en-US" altLang="zh-CN" sz="2200" dirty="0"/>
              <a:t>TRDY#</a:t>
            </a:r>
            <a:r>
              <a:rPr lang="zh-CN" altLang="en-US" sz="2200" dirty="0"/>
              <a:t>无效通知主方加入等待状态时钟周期。当目标方出现故障不能进行传输时，以</a:t>
            </a:r>
            <a:r>
              <a:rPr lang="en-US" altLang="zh-CN" sz="2200" dirty="0"/>
              <a:t>STOP#</a:t>
            </a:r>
            <a:r>
              <a:rPr lang="zh-CN" altLang="en-US" sz="2200" dirty="0"/>
              <a:t>信号有效通知主方中止总线周期。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768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6.5 HOST</a:t>
            </a:r>
            <a:r>
              <a:rPr lang="zh-CN" altLang="en-US" dirty="0"/>
              <a:t>总线和</a:t>
            </a:r>
            <a:r>
              <a:rPr lang="en-US" altLang="zh-CN" dirty="0"/>
              <a:t>PCI</a:t>
            </a:r>
            <a:r>
              <a:rPr lang="zh-CN" altLang="en-US" dirty="0"/>
              <a:t>总线</a:t>
            </a:r>
            <a:endParaRPr lang="zh-CN" altLang="en-US" dirty="0"/>
          </a:p>
        </p:txBody>
      </p:sp>
      <p:sp>
        <p:nvSpPr>
          <p:cNvPr id="7680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sz="2600" dirty="0"/>
              <a:t>五、总线仲裁</a:t>
            </a:r>
            <a:endParaRPr lang="zh-CN" altLang="en-US" sz="2600" dirty="0"/>
          </a:p>
          <a:p>
            <a:pPr eaLnBrk="1" hangingPunct="1"/>
            <a:r>
              <a:rPr lang="en-US" altLang="zh-CN" sz="2600" dirty="0"/>
              <a:t>PCI</a:t>
            </a:r>
            <a:r>
              <a:rPr lang="zh-CN" altLang="en-US" sz="2600" dirty="0"/>
              <a:t>总线采用集中式仲裁方式，每个</a:t>
            </a:r>
            <a:r>
              <a:rPr lang="en-US" altLang="zh-CN" sz="2600" dirty="0"/>
              <a:t>PCI</a:t>
            </a:r>
            <a:r>
              <a:rPr lang="zh-CN" altLang="en-US" sz="2600" dirty="0"/>
              <a:t>主设备都有独立的</a:t>
            </a:r>
            <a:r>
              <a:rPr lang="en-US" altLang="zh-CN" sz="2600" dirty="0"/>
              <a:t>REQ#</a:t>
            </a:r>
            <a:r>
              <a:rPr lang="zh-CN" altLang="en-US" sz="2600" dirty="0"/>
              <a:t>（总线请求）和</a:t>
            </a:r>
            <a:r>
              <a:rPr lang="en-US" altLang="zh-CN" sz="2600" dirty="0"/>
              <a:t>GNT#</a:t>
            </a:r>
            <a:r>
              <a:rPr lang="zh-CN" altLang="en-US" sz="2600" dirty="0"/>
              <a:t>（总线授权）两条信号线与中央仲裁器相连。</a:t>
            </a:r>
            <a:endParaRPr lang="en-US" altLang="zh-CN" sz="2600" dirty="0"/>
          </a:p>
          <a:p>
            <a:pPr eaLnBrk="1" hangingPunct="1">
              <a:spcBef>
                <a:spcPts val="1800"/>
              </a:spcBef>
            </a:pPr>
            <a:r>
              <a:rPr lang="zh-CN" altLang="en-US" sz="2600" dirty="0"/>
              <a:t>由中央仲裁器根据一定的算法对各主设备的申请进行仲裁，决定把总线使用权授予谁。但</a:t>
            </a:r>
            <a:r>
              <a:rPr lang="en-US" altLang="zh-CN" sz="2600" dirty="0"/>
              <a:t>PCI</a:t>
            </a:r>
            <a:r>
              <a:rPr lang="zh-CN" altLang="en-US" sz="2600" dirty="0"/>
              <a:t>标准并没有规定仲裁算法。</a:t>
            </a:r>
            <a:endParaRPr lang="zh-CN" altLang="en-US" sz="26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778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6.6 InfiniBand</a:t>
            </a:r>
            <a:r>
              <a:rPr lang="zh-CN" altLang="en-US" dirty="0"/>
              <a:t>标准</a:t>
            </a:r>
            <a:endParaRPr lang="zh-CN" altLang="en-US" dirty="0"/>
          </a:p>
        </p:txBody>
      </p:sp>
      <p:sp>
        <p:nvSpPr>
          <p:cNvPr id="7782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endParaRPr lang="zh-CN" altLang="zh-CN" dirty="0"/>
          </a:p>
        </p:txBody>
      </p:sp>
      <p:pic>
        <p:nvPicPr>
          <p:cNvPr id="77829" name="Picture 4" descr="6a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063" y="1643063"/>
            <a:ext cx="7626350" cy="44497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788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6.6 InfiniBand</a:t>
            </a:r>
            <a:r>
              <a:rPr lang="zh-CN" altLang="en-US" dirty="0"/>
              <a:t>标准</a:t>
            </a:r>
            <a:endParaRPr lang="zh-CN" altLang="en-US" dirty="0"/>
          </a:p>
        </p:txBody>
      </p:sp>
      <p:sp>
        <p:nvSpPr>
          <p:cNvPr id="7885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endParaRPr lang="zh-CN" altLang="zh-CN" dirty="0"/>
          </a:p>
        </p:txBody>
      </p:sp>
      <p:pic>
        <p:nvPicPr>
          <p:cNvPr id="78853" name="Picture 4" descr="6a20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785938"/>
            <a:ext cx="7072313" cy="4438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8854" name="AutoShape 5">
            <a:hlinkClick r:id="" action="ppaction://hlinkshowjump?jump=endshow"/>
          </p:cNvPr>
          <p:cNvSpPr/>
          <p:nvPr/>
        </p:nvSpPr>
        <p:spPr>
          <a:xfrm>
            <a:off x="7812088" y="6092825"/>
            <a:ext cx="431800" cy="431800"/>
          </a:xfrm>
          <a:prstGeom prst="actionButtonHome">
            <a:avLst/>
          </a:prstGeom>
          <a:solidFill>
            <a:srgbClr val="008000"/>
          </a:solidFill>
          <a:ln w="9525">
            <a:noFill/>
          </a:ln>
        </p:spPr>
        <p:txBody>
          <a:bodyPr wrap="none" anchor="ctr"/>
          <a:p>
            <a:pPr algn="ctr"/>
            <a:r>
              <a:rPr lang="zh-CN" altLang="en-US" sz="1400" dirty="0">
                <a:latin typeface="Arial" panose="020B0604020202020204" pitchFamily="34" charset="0"/>
                <a:ea typeface="隶书" panose="02010509060101010101" pitchFamily="49" charset="-122"/>
              </a:rPr>
              <a:t>返回</a:t>
            </a:r>
            <a:endParaRPr lang="zh-CN" altLang="en-US" sz="1400" dirty="0"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798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本 章 小 结</a:t>
            </a:r>
            <a:endParaRPr lang="zh-CN" altLang="en-US" dirty="0"/>
          </a:p>
        </p:txBody>
      </p:sp>
      <p:sp>
        <p:nvSpPr>
          <p:cNvPr id="7987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zh-CN" sz="2400" dirty="0"/>
              <a:t>【</a:t>
            </a:r>
            <a:r>
              <a:rPr lang="zh-CN" altLang="en-US" sz="2400" dirty="0"/>
              <a:t>理解</a:t>
            </a:r>
            <a:r>
              <a:rPr lang="en-US" altLang="zh-CN" sz="2400" dirty="0"/>
              <a:t>】</a:t>
            </a:r>
            <a:r>
              <a:rPr lang="zh-CN" altLang="en-US" sz="2400" dirty="0"/>
              <a:t>总线是构成计算机系统的</a:t>
            </a:r>
            <a:r>
              <a:rPr lang="zh-CN" altLang="en-US" sz="2400" dirty="0">
                <a:solidFill>
                  <a:srgbClr val="FF0000"/>
                </a:solidFill>
              </a:rPr>
              <a:t>互联机构</a:t>
            </a:r>
            <a:r>
              <a:rPr lang="zh-CN" altLang="en-US" sz="2400" dirty="0"/>
              <a:t>，是多个</a:t>
            </a:r>
            <a:r>
              <a:rPr lang="zh-CN" altLang="en-US" sz="2400" dirty="0">
                <a:solidFill>
                  <a:srgbClr val="FF0000"/>
                </a:solidFill>
              </a:rPr>
              <a:t>系统功能部件之间</a:t>
            </a:r>
            <a:r>
              <a:rPr lang="zh-CN" altLang="en-US" sz="2400" dirty="0"/>
              <a:t>进行</a:t>
            </a:r>
            <a:r>
              <a:rPr lang="zh-CN" altLang="en-US" sz="2400" dirty="0">
                <a:solidFill>
                  <a:srgbClr val="FF0000"/>
                </a:solidFill>
              </a:rPr>
              <a:t>数据传送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公共通道</a:t>
            </a:r>
            <a:r>
              <a:rPr lang="zh-CN" altLang="en-US" sz="2400" dirty="0"/>
              <a:t>，并在</a:t>
            </a:r>
            <a:r>
              <a:rPr lang="zh-CN" altLang="en-US" sz="2400" dirty="0">
                <a:solidFill>
                  <a:srgbClr val="FF0000"/>
                </a:solidFill>
              </a:rPr>
              <a:t>争用资源</a:t>
            </a:r>
            <a:r>
              <a:rPr lang="zh-CN" altLang="en-US" sz="2400" dirty="0"/>
              <a:t>的基础上进行工作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zh-CN" sz="2400" dirty="0"/>
              <a:t>【</a:t>
            </a:r>
            <a:r>
              <a:rPr lang="zh-CN" altLang="en-US" sz="2400" dirty="0"/>
              <a:t>了解</a:t>
            </a:r>
            <a:r>
              <a:rPr lang="en-US" altLang="zh-CN" sz="2400" dirty="0"/>
              <a:t>】</a:t>
            </a:r>
            <a:r>
              <a:rPr lang="zh-CN" altLang="en-US" sz="2400" dirty="0"/>
              <a:t>总线有物理特性、功能特性、电气特性、机械特性，因此必须标准化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zh-CN" sz="2400" dirty="0"/>
              <a:t>【</a:t>
            </a:r>
            <a:r>
              <a:rPr lang="zh-CN" altLang="en-US" sz="2400" dirty="0"/>
              <a:t>了解</a:t>
            </a:r>
            <a:r>
              <a:rPr lang="en-US" altLang="zh-CN" sz="2400" dirty="0"/>
              <a:t>】</a:t>
            </a:r>
            <a:r>
              <a:rPr lang="zh-CN" altLang="en-US" sz="2400" dirty="0"/>
              <a:t>微型计算机系统的标准总线从</a:t>
            </a:r>
            <a:r>
              <a:rPr lang="en-US" altLang="zh-CN" sz="2400" dirty="0"/>
              <a:t>ISA</a:t>
            </a:r>
            <a:r>
              <a:rPr lang="zh-CN" altLang="en-US" sz="2400" dirty="0"/>
              <a:t>总线（</a:t>
            </a:r>
            <a:r>
              <a:rPr lang="en-US" altLang="zh-CN" sz="2400" dirty="0"/>
              <a:t>16</a:t>
            </a:r>
            <a:r>
              <a:rPr lang="zh-CN" altLang="en-US" sz="2400" dirty="0"/>
              <a:t>位，带宽</a:t>
            </a:r>
            <a:r>
              <a:rPr lang="en-US" altLang="zh-CN" sz="2400" dirty="0"/>
              <a:t>8MB/s</a:t>
            </a:r>
            <a:r>
              <a:rPr lang="zh-CN" altLang="en-US" sz="2400" dirty="0"/>
              <a:t>）发展到</a:t>
            </a:r>
            <a:r>
              <a:rPr lang="en-US" altLang="zh-CN" sz="2400" dirty="0"/>
              <a:t>EISA</a:t>
            </a:r>
            <a:r>
              <a:rPr lang="zh-CN" altLang="en-US" sz="2400" dirty="0"/>
              <a:t>总线（</a:t>
            </a:r>
            <a:r>
              <a:rPr lang="en-US" altLang="zh-CN" sz="2400" dirty="0"/>
              <a:t>32</a:t>
            </a:r>
            <a:r>
              <a:rPr lang="zh-CN" altLang="en-US" sz="2400" dirty="0"/>
              <a:t>位，带宽</a:t>
            </a:r>
            <a:r>
              <a:rPr lang="en-US" altLang="zh-CN" sz="2400" dirty="0"/>
              <a:t>33.3MB/s</a:t>
            </a:r>
            <a:r>
              <a:rPr lang="zh-CN" altLang="en-US" sz="2400" dirty="0"/>
              <a:t>）和</a:t>
            </a:r>
            <a:r>
              <a:rPr lang="en-US" altLang="zh-CN" sz="2400" dirty="0"/>
              <a:t>VESA</a:t>
            </a:r>
            <a:r>
              <a:rPr lang="zh-CN" altLang="en-US" sz="2400" dirty="0"/>
              <a:t>总线（</a:t>
            </a:r>
            <a:r>
              <a:rPr lang="en-US" altLang="zh-CN" sz="2400" dirty="0"/>
              <a:t>32</a:t>
            </a:r>
            <a:r>
              <a:rPr lang="zh-CN" altLang="en-US" sz="2400" dirty="0"/>
              <a:t>位，带宽</a:t>
            </a:r>
            <a:r>
              <a:rPr lang="en-US" altLang="zh-CN" sz="2400" dirty="0"/>
              <a:t>132MB/s</a:t>
            </a:r>
            <a:r>
              <a:rPr lang="zh-CN" altLang="en-US" sz="2400" dirty="0"/>
              <a:t>），又进一步发展到</a:t>
            </a:r>
            <a:r>
              <a:rPr lang="en-US" altLang="zh-CN" sz="2400" dirty="0"/>
              <a:t>PCI</a:t>
            </a:r>
            <a:r>
              <a:rPr lang="zh-CN" altLang="en-US" sz="2400" dirty="0"/>
              <a:t>总线（</a:t>
            </a:r>
            <a:r>
              <a:rPr lang="en-US" altLang="zh-CN" sz="2400" dirty="0"/>
              <a:t>64</a:t>
            </a:r>
            <a:r>
              <a:rPr lang="zh-CN" altLang="en-US" sz="2400" dirty="0"/>
              <a:t>位，带宽</a:t>
            </a:r>
            <a:r>
              <a:rPr lang="en-US" altLang="zh-CN" sz="2400" dirty="0"/>
              <a:t>264MB/s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zh-CN" sz="2400" dirty="0"/>
              <a:t>【</a:t>
            </a:r>
            <a:r>
              <a:rPr lang="zh-CN" altLang="en-US" sz="2400" dirty="0"/>
              <a:t>掌握</a:t>
            </a:r>
            <a:r>
              <a:rPr lang="en-US" altLang="zh-CN" sz="2400" dirty="0"/>
              <a:t>】</a:t>
            </a:r>
            <a:r>
              <a:rPr lang="zh-CN" altLang="en-US" sz="2400" dirty="0"/>
              <a:t>衡量总线性能的重要指标是</a:t>
            </a:r>
            <a:r>
              <a:rPr lang="zh-CN" altLang="en-US" sz="2400" dirty="0">
                <a:solidFill>
                  <a:srgbClr val="FF0000"/>
                </a:solidFill>
              </a:rPr>
              <a:t>总线带宽</a:t>
            </a:r>
            <a:r>
              <a:rPr lang="zh-CN" altLang="en-US" sz="2400" dirty="0"/>
              <a:t>，它定义为总线本身所能达到的最高传输速率。掌握</a:t>
            </a:r>
            <a:r>
              <a:rPr lang="zh-CN" altLang="en-US" sz="2400" dirty="0">
                <a:solidFill>
                  <a:srgbClr val="FF0000"/>
                </a:solidFill>
              </a:rPr>
              <a:t>总线宽度</a:t>
            </a:r>
            <a:r>
              <a:rPr lang="zh-CN" altLang="en-US" sz="2400" dirty="0"/>
              <a:t>和总线带宽的区别。</a:t>
            </a:r>
            <a:endParaRPr lang="zh-CN" altLang="en-US" sz="2400" dirty="0"/>
          </a:p>
        </p:txBody>
      </p:sp>
      <p:sp>
        <p:nvSpPr>
          <p:cNvPr id="79877" name="AutoShape 4">
            <a:hlinkClick r:id="" action="ppaction://hlinkshowjump?jump=endshow"/>
          </p:cNvPr>
          <p:cNvSpPr/>
          <p:nvPr/>
        </p:nvSpPr>
        <p:spPr>
          <a:xfrm>
            <a:off x="7812088" y="6092825"/>
            <a:ext cx="431800" cy="431800"/>
          </a:xfrm>
          <a:prstGeom prst="actionButtonHome">
            <a:avLst/>
          </a:prstGeom>
          <a:solidFill>
            <a:srgbClr val="008000"/>
          </a:solidFill>
          <a:ln w="9525">
            <a:noFill/>
          </a:ln>
        </p:spPr>
        <p:txBody>
          <a:bodyPr wrap="none" anchor="ctr"/>
          <a:p>
            <a:pPr algn="ctr"/>
            <a:r>
              <a:rPr lang="zh-CN" altLang="en-US" sz="1400" dirty="0">
                <a:latin typeface="Arial" panose="020B0604020202020204" pitchFamily="34" charset="0"/>
                <a:ea typeface="隶书" panose="02010509060101010101" pitchFamily="49" charset="-122"/>
              </a:rPr>
              <a:t>返回</a:t>
            </a:r>
            <a:endParaRPr lang="zh-CN" altLang="en-US" sz="1400" dirty="0"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808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本 章 小 结</a:t>
            </a:r>
            <a:endParaRPr lang="zh-CN" altLang="en-US" dirty="0"/>
          </a:p>
        </p:txBody>
      </p:sp>
      <p:sp>
        <p:nvSpPr>
          <p:cNvPr id="8090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【</a:t>
            </a:r>
            <a:r>
              <a:rPr lang="zh-CN" altLang="en-US" sz="2400" dirty="0"/>
              <a:t>了解</a:t>
            </a:r>
            <a:r>
              <a:rPr lang="en-US" altLang="zh-CN" sz="2400" dirty="0"/>
              <a:t>】</a:t>
            </a:r>
            <a:r>
              <a:rPr lang="zh-CN" altLang="en-US" sz="2400" dirty="0"/>
              <a:t>当代流行的标准总线追求与结构、</a:t>
            </a:r>
            <a:r>
              <a:rPr lang="en-US" altLang="zh-CN" sz="2400" dirty="0"/>
              <a:t>CPU</a:t>
            </a:r>
            <a:r>
              <a:rPr lang="zh-CN" altLang="en-US" sz="2400" dirty="0"/>
              <a:t>、技术无关的开发标准。其总线内部结构包含：</a:t>
            </a:r>
            <a:endParaRPr lang="zh-CN" altLang="en-US" sz="2400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zh-CN" altLang="en-US" sz="2400" dirty="0"/>
              <a:t>①数据传送总线（由地址线、数据线、控制线组成）；</a:t>
            </a:r>
            <a:endParaRPr lang="zh-CN" altLang="en-US" sz="2400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zh-CN" altLang="en-US" sz="2400" dirty="0"/>
              <a:t>②仲裁总线；</a:t>
            </a:r>
            <a:endParaRPr lang="zh-CN" altLang="en-US" sz="2400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zh-CN" altLang="en-US" sz="2400" dirty="0"/>
              <a:t>③中断和同步总线；</a:t>
            </a:r>
            <a:endParaRPr lang="zh-CN" altLang="en-US" sz="2400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zh-CN" altLang="en-US" sz="2400" dirty="0"/>
              <a:t>④公用线（电源、地线、时钟、复位等信号线）。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zh-CN" sz="2400" dirty="0"/>
              <a:t>【</a:t>
            </a:r>
            <a:r>
              <a:rPr lang="zh-CN" altLang="en-US" sz="2400" dirty="0"/>
              <a:t>理解</a:t>
            </a:r>
            <a:r>
              <a:rPr lang="en-US" altLang="zh-CN" sz="2400" dirty="0"/>
              <a:t>】</a:t>
            </a:r>
            <a:r>
              <a:rPr lang="zh-CN" altLang="en-US" sz="2400" dirty="0"/>
              <a:t>计算机系统中，根据应用条件和硬件资源不同，信息的</a:t>
            </a:r>
            <a:r>
              <a:rPr lang="zh-CN" altLang="en-US" sz="2400" dirty="0">
                <a:solidFill>
                  <a:srgbClr val="FF0000"/>
                </a:solidFill>
              </a:rPr>
              <a:t>传输方式</a:t>
            </a:r>
            <a:r>
              <a:rPr lang="zh-CN" altLang="en-US" sz="2400" dirty="0"/>
              <a:t>可采用：</a:t>
            </a:r>
            <a:endParaRPr lang="zh-CN" altLang="en-US" sz="2400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zh-CN" altLang="en-US" sz="2400" dirty="0"/>
              <a:t>①并行传送；</a:t>
            </a:r>
            <a:endParaRPr lang="zh-CN" altLang="en-US" sz="2400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zh-CN" altLang="en-US" sz="2400" dirty="0"/>
              <a:t>②串行传送；</a:t>
            </a:r>
            <a:endParaRPr lang="zh-CN" altLang="en-US" sz="2400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zh-CN" altLang="en-US" sz="2400" dirty="0"/>
              <a:t>③ 复用传送。</a:t>
            </a:r>
            <a:endParaRPr lang="zh-CN" altLang="en-US" sz="2400" dirty="0"/>
          </a:p>
        </p:txBody>
      </p:sp>
      <p:sp>
        <p:nvSpPr>
          <p:cNvPr id="80901" name="AutoShape 4">
            <a:hlinkClick r:id="" action="ppaction://hlinkshowjump?jump=endshow"/>
          </p:cNvPr>
          <p:cNvSpPr/>
          <p:nvPr/>
        </p:nvSpPr>
        <p:spPr>
          <a:xfrm>
            <a:off x="7812088" y="6092825"/>
            <a:ext cx="431800" cy="431800"/>
          </a:xfrm>
          <a:prstGeom prst="actionButtonHome">
            <a:avLst/>
          </a:prstGeom>
          <a:solidFill>
            <a:srgbClr val="008000"/>
          </a:solidFill>
          <a:ln w="9525">
            <a:noFill/>
          </a:ln>
        </p:spPr>
        <p:txBody>
          <a:bodyPr wrap="none" anchor="ctr"/>
          <a:p>
            <a:pPr algn="ctr"/>
            <a:r>
              <a:rPr lang="zh-CN" altLang="en-US" sz="1400" dirty="0">
                <a:latin typeface="Arial" panose="020B0604020202020204" pitchFamily="34" charset="0"/>
                <a:ea typeface="隶书" panose="02010509060101010101" pitchFamily="49" charset="-122"/>
              </a:rPr>
              <a:t>返回</a:t>
            </a:r>
            <a:endParaRPr lang="zh-CN" altLang="en-US" sz="1400" dirty="0"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819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本 章 小 结</a:t>
            </a:r>
            <a:endParaRPr lang="zh-CN" altLang="en-US" dirty="0"/>
          </a:p>
        </p:txBody>
      </p:sp>
      <p:sp>
        <p:nvSpPr>
          <p:cNvPr id="81924" name="Rectangle 3"/>
          <p:cNvSpPr>
            <a:spLocks noGrp="1"/>
          </p:cNvSpPr>
          <p:nvPr>
            <p:ph idx="1"/>
          </p:nvPr>
        </p:nvSpPr>
        <p:spPr>
          <a:xfrm>
            <a:off x="285750" y="1719263"/>
            <a:ext cx="8401050" cy="4411662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【</a:t>
            </a:r>
            <a:r>
              <a:rPr lang="zh-CN" altLang="en-US" sz="2400" dirty="0"/>
              <a:t>理解</a:t>
            </a:r>
            <a:r>
              <a:rPr lang="en-US" altLang="zh-CN" sz="2400" dirty="0"/>
              <a:t>】</a:t>
            </a:r>
            <a:r>
              <a:rPr lang="zh-CN" altLang="en-US" sz="2400" dirty="0"/>
              <a:t>各种外围设备必须通过</a:t>
            </a:r>
            <a:r>
              <a:rPr lang="en-US" altLang="zh-CN" sz="2400" dirty="0"/>
              <a:t>I/O</a:t>
            </a:r>
            <a:r>
              <a:rPr lang="zh-CN" altLang="en-US" sz="2400" dirty="0"/>
              <a:t>接口与总线相连。</a:t>
            </a:r>
            <a:r>
              <a:rPr lang="en-US" altLang="zh-CN" sz="2400" dirty="0"/>
              <a:t>I/O</a:t>
            </a:r>
            <a:r>
              <a:rPr lang="zh-CN" altLang="en-US" sz="2400" dirty="0"/>
              <a:t>接口是指</a:t>
            </a:r>
            <a:r>
              <a:rPr lang="en-US" altLang="zh-CN" sz="2400" dirty="0"/>
              <a:t>CPU</a:t>
            </a:r>
            <a:r>
              <a:rPr lang="zh-CN" altLang="en-US" sz="2400" dirty="0"/>
              <a:t>、主存、外围设备之间通过总线进行连接的逻辑部件。接口部件在它动态联结的两个功能部件间起着</a:t>
            </a:r>
            <a:r>
              <a:rPr lang="zh-CN" altLang="en-US" sz="2400" dirty="0">
                <a:solidFill>
                  <a:srgbClr val="FF0000"/>
                </a:solidFill>
              </a:rPr>
              <a:t>缓冲器和转换器</a:t>
            </a:r>
            <a:r>
              <a:rPr lang="zh-CN" altLang="en-US" sz="2400" dirty="0"/>
              <a:t>的作用，以便实现彼此之间的信息传送。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zh-CN" sz="2400" dirty="0"/>
              <a:t>【</a:t>
            </a:r>
            <a:r>
              <a:rPr lang="zh-CN" altLang="en-US" sz="2400" dirty="0"/>
              <a:t>掌握</a:t>
            </a:r>
            <a:r>
              <a:rPr lang="en-US" altLang="zh-CN" sz="2400" dirty="0"/>
              <a:t>】</a:t>
            </a:r>
            <a:r>
              <a:rPr lang="zh-CN" altLang="en-US" sz="2400" dirty="0"/>
              <a:t>总线仲裁是总线系统的核心问题之一。为了解决多个主设备同时竞争总线控制权的问题，必须具有总线仲裁部件。它通过采用优先级策略或公平策略，选择其中一个主设备作为总线的下一次主方，接管总线控制权。按照总线仲裁电路的位置不同</a:t>
            </a:r>
            <a:r>
              <a:rPr lang="en-US" altLang="zh-CN" sz="2400" dirty="0"/>
              <a:t>: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【</a:t>
            </a:r>
            <a:r>
              <a:rPr lang="zh-CN" altLang="en-US" sz="2400" dirty="0"/>
              <a:t>掌握</a:t>
            </a:r>
            <a:r>
              <a:rPr lang="en-US" altLang="zh-CN" sz="2400" dirty="0"/>
              <a:t>】</a:t>
            </a:r>
            <a:r>
              <a:rPr lang="zh-CN" altLang="en-US" sz="2400" dirty="0">
                <a:solidFill>
                  <a:srgbClr val="FF0000"/>
                </a:solidFill>
              </a:rPr>
              <a:t>集中式仲裁</a:t>
            </a:r>
            <a:r>
              <a:rPr lang="en-US" altLang="zh-CN" sz="2400" dirty="0"/>
              <a:t>:</a:t>
            </a:r>
            <a:r>
              <a:rPr lang="zh-CN" altLang="en-US" sz="2400" dirty="0"/>
              <a:t>仲裁方式必有一个中央仲裁器，它受理所有功能模块的总线请求，按优先原则或公平原则。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掌握集中式仲裁的</a:t>
            </a:r>
            <a:r>
              <a:rPr lang="zh-CN" altLang="en-US" sz="2400" dirty="0">
                <a:solidFill>
                  <a:srgbClr val="FF0000"/>
                </a:solidFill>
              </a:rPr>
              <a:t>三种方式的特点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【</a:t>
            </a:r>
            <a:r>
              <a:rPr lang="zh-CN" altLang="en-US" sz="2400" dirty="0"/>
              <a:t>了解</a:t>
            </a:r>
            <a:r>
              <a:rPr lang="en-US" altLang="zh-CN" sz="2400" dirty="0"/>
              <a:t>】</a:t>
            </a:r>
            <a:r>
              <a:rPr lang="zh-CN" altLang="en-US" sz="2400" dirty="0"/>
              <a:t>分布式仲裁。分布式仲裁不需要中央仲裁器，每个功能模块都有自己的仲裁号和仲裁器。</a:t>
            </a:r>
            <a:endParaRPr lang="zh-CN" altLang="en-US" sz="2400" dirty="0"/>
          </a:p>
        </p:txBody>
      </p:sp>
      <p:sp>
        <p:nvSpPr>
          <p:cNvPr id="81925" name="AutoShape 4">
            <a:hlinkClick r:id="" action="ppaction://hlinkshowjump?jump=endshow"/>
          </p:cNvPr>
          <p:cNvSpPr/>
          <p:nvPr/>
        </p:nvSpPr>
        <p:spPr>
          <a:xfrm>
            <a:off x="7812088" y="6092825"/>
            <a:ext cx="431800" cy="431800"/>
          </a:xfrm>
          <a:prstGeom prst="actionButtonHome">
            <a:avLst/>
          </a:prstGeom>
          <a:solidFill>
            <a:srgbClr val="008000"/>
          </a:solidFill>
          <a:ln w="9525">
            <a:noFill/>
          </a:ln>
        </p:spPr>
        <p:txBody>
          <a:bodyPr wrap="none" anchor="ctr"/>
          <a:p>
            <a:pPr algn="ctr"/>
            <a:r>
              <a:rPr lang="zh-CN" altLang="en-US" sz="1400" dirty="0">
                <a:latin typeface="Arial" panose="020B0604020202020204" pitchFamily="34" charset="0"/>
                <a:ea typeface="隶书" panose="02010509060101010101" pitchFamily="49" charset="-122"/>
              </a:rPr>
              <a:t>返回</a:t>
            </a:r>
            <a:endParaRPr lang="zh-CN" altLang="en-US" sz="1400" dirty="0"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3D4A8">
                <a:alpha val="100000"/>
              </a:srgbClr>
            </a:gs>
            <a:gs pos="25000">
              <a:srgbClr val="21D6E0">
                <a:alpha val="100000"/>
              </a:srgbClr>
            </a:gs>
            <a:gs pos="75000">
              <a:srgbClr val="0087E6">
                <a:alpha val="100000"/>
              </a:srgbClr>
            </a:gs>
            <a:gs pos="100000">
              <a:srgbClr val="005CB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42" name="Text Box 2"/>
          <p:cNvSpPr txBox="1"/>
          <p:nvPr/>
        </p:nvSpPr>
        <p:spPr>
          <a:xfrm>
            <a:off x="593725" y="228600"/>
            <a:ext cx="7335838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600" dirty="0">
                <a:latin typeface="Arial" panose="020B0604020202020204" pitchFamily="34" charset="0"/>
              </a:rPr>
              <a:t>（补充）系统总线 </a:t>
            </a:r>
            <a:r>
              <a:rPr lang="en-US" altLang="zh-CN" sz="3600" dirty="0">
                <a:latin typeface="Arial" panose="020B0604020202020204" pitchFamily="34" charset="0"/>
              </a:rPr>
              <a:t>&amp; I/O</a:t>
            </a:r>
            <a:r>
              <a:rPr lang="zh-CN" altLang="en-US" sz="3600" dirty="0">
                <a:latin typeface="Arial" panose="020B0604020202020204" pitchFamily="34" charset="0"/>
              </a:rPr>
              <a:t>总线例子</a:t>
            </a:r>
            <a:endParaRPr lang="zh-CN" altLang="en-US" sz="3600" dirty="0">
              <a:latin typeface="Arial" panose="020B0604020202020204" pitchFamily="34" charset="0"/>
            </a:endParaRPr>
          </a:p>
        </p:txBody>
      </p:sp>
      <p:sp>
        <p:nvSpPr>
          <p:cNvPr id="139268" name="Rectangle 4"/>
          <p:cNvSpPr/>
          <p:nvPr/>
        </p:nvSpPr>
        <p:spPr>
          <a:xfrm>
            <a:off x="762000" y="2303463"/>
            <a:ext cx="1854200" cy="1125537"/>
          </a:xfrm>
          <a:prstGeom prst="rect">
            <a:avLst/>
          </a:prstGeom>
          <a:noFill/>
          <a:ln w="38100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p>
            <a:r>
              <a:rPr lang="zh-CN" altLang="en-US" sz="2400" dirty="0">
                <a:latin typeface="Arial" panose="020B0604020202020204" pitchFamily="34" charset="0"/>
              </a:rPr>
              <a:t>中央处理  器 </a:t>
            </a:r>
            <a:r>
              <a:rPr lang="en-US" altLang="zh-CN" sz="2400" dirty="0">
                <a:latin typeface="Arial" panose="020B0604020202020204" pitchFamily="34" charset="0"/>
              </a:rPr>
              <a:t>CPU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2651125" y="2238375"/>
            <a:ext cx="5715000" cy="609600"/>
            <a:chOff x="1670" y="1410"/>
            <a:chExt cx="3600" cy="384"/>
          </a:xfrm>
        </p:grpSpPr>
        <p:sp>
          <p:nvSpPr>
            <p:cNvPr id="10265" name="Rectangle 6"/>
            <p:cNvSpPr/>
            <p:nvPr/>
          </p:nvSpPr>
          <p:spPr>
            <a:xfrm>
              <a:off x="2941" y="1410"/>
              <a:ext cx="1139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r>
                <a:rPr lang="en-US" altLang="zh-CN" sz="2200" dirty="0">
                  <a:solidFill>
                    <a:schemeClr val="folHlink"/>
                  </a:solidFill>
                  <a:latin typeface="Arial" panose="020B0604020202020204" pitchFamily="34" charset="0"/>
                </a:rPr>
                <a:t>I/O</a:t>
              </a:r>
              <a:r>
                <a:rPr lang="zh-CN" altLang="en-US" sz="2200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总线</a:t>
              </a:r>
              <a:endParaRPr lang="en-US" altLang="zh-CN" sz="2200" dirty="0">
                <a:solidFill>
                  <a:schemeClr val="fol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66" name="AutoShape 7"/>
            <p:cNvSpPr/>
            <p:nvPr/>
          </p:nvSpPr>
          <p:spPr>
            <a:xfrm>
              <a:off x="1670" y="1657"/>
              <a:ext cx="3600" cy="137"/>
            </a:xfrm>
            <a:prstGeom prst="leftRightArrow">
              <a:avLst>
                <a:gd name="adj1" fmla="val 50000"/>
                <a:gd name="adj2" fmla="val 77250"/>
              </a:avLst>
            </a:prstGeom>
            <a:solidFill>
              <a:schemeClr val="folHlink"/>
            </a:solidFill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8"/>
          <p:cNvGrpSpPr/>
          <p:nvPr/>
        </p:nvGrpSpPr>
        <p:grpSpPr>
          <a:xfrm>
            <a:off x="1090613" y="3429000"/>
            <a:ext cx="661987" cy="1905000"/>
            <a:chOff x="687" y="2160"/>
            <a:chExt cx="417" cy="1200"/>
          </a:xfrm>
        </p:grpSpPr>
        <p:sp>
          <p:nvSpPr>
            <p:cNvPr id="10263" name="Rectangle 9"/>
            <p:cNvSpPr/>
            <p:nvPr/>
          </p:nvSpPr>
          <p:spPr>
            <a:xfrm>
              <a:off x="687" y="2313"/>
              <a:ext cx="273" cy="6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r>
                <a:rPr lang="en-US" altLang="zh-CN" sz="2200" dirty="0">
                  <a:solidFill>
                    <a:schemeClr val="folHlink"/>
                  </a:solidFill>
                  <a:latin typeface="Arial" panose="020B0604020202020204" pitchFamily="34" charset="0"/>
                </a:rPr>
                <a:t>M</a:t>
              </a:r>
              <a:endParaRPr lang="en-US" altLang="zh-CN" sz="2200" dirty="0">
                <a:solidFill>
                  <a:schemeClr val="folHlink"/>
                </a:solidFill>
                <a:latin typeface="Arial" panose="020B0604020202020204" pitchFamily="34" charset="0"/>
              </a:endParaRPr>
            </a:p>
            <a:p>
              <a:r>
                <a:rPr lang="zh-CN" altLang="en-US" sz="2200" dirty="0">
                  <a:solidFill>
                    <a:schemeClr val="folHlink"/>
                  </a:solidFill>
                  <a:latin typeface="Arial" panose="020B0604020202020204" pitchFamily="34" charset="0"/>
                </a:rPr>
                <a:t>总</a:t>
              </a:r>
              <a:endParaRPr lang="zh-CN" altLang="en-US" sz="2200" dirty="0">
                <a:solidFill>
                  <a:schemeClr val="folHlink"/>
                </a:solidFill>
                <a:latin typeface="Arial" panose="020B0604020202020204" pitchFamily="34" charset="0"/>
              </a:endParaRPr>
            </a:p>
            <a:p>
              <a:r>
                <a:rPr lang="zh-CN" altLang="en-US" sz="2200" dirty="0">
                  <a:solidFill>
                    <a:schemeClr val="folHlink"/>
                  </a:solidFill>
                  <a:latin typeface="Arial" panose="020B0604020202020204" pitchFamily="34" charset="0"/>
                </a:rPr>
                <a:t>线</a:t>
              </a:r>
              <a:endParaRPr lang="zh-CN" altLang="en-US" sz="2200" dirty="0">
                <a:solidFill>
                  <a:schemeClr val="fol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64" name="AutoShape 10"/>
            <p:cNvSpPr/>
            <p:nvPr/>
          </p:nvSpPr>
          <p:spPr>
            <a:xfrm>
              <a:off x="960" y="2160"/>
              <a:ext cx="144" cy="1200"/>
            </a:xfrm>
            <a:prstGeom prst="upDownArrow">
              <a:avLst>
                <a:gd name="adj1" fmla="val 50000"/>
                <a:gd name="adj2" fmla="val 97955"/>
              </a:avLst>
            </a:prstGeom>
            <a:solidFill>
              <a:schemeClr val="folHlink"/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12"/>
          <p:cNvGrpSpPr/>
          <p:nvPr/>
        </p:nvGrpSpPr>
        <p:grpSpPr>
          <a:xfrm>
            <a:off x="849313" y="2819400"/>
            <a:ext cx="7532687" cy="3459163"/>
            <a:chOff x="535" y="1776"/>
            <a:chExt cx="4745" cy="2179"/>
          </a:xfrm>
        </p:grpSpPr>
        <p:grpSp>
          <p:nvGrpSpPr>
            <p:cNvPr id="10247" name="Group 13"/>
            <p:cNvGrpSpPr/>
            <p:nvPr/>
          </p:nvGrpSpPr>
          <p:grpSpPr>
            <a:xfrm>
              <a:off x="535" y="1776"/>
              <a:ext cx="4745" cy="2179"/>
              <a:chOff x="535" y="1776"/>
              <a:chExt cx="4745" cy="2179"/>
            </a:xfrm>
          </p:grpSpPr>
          <p:sp>
            <p:nvSpPr>
              <p:cNvPr id="10249" name="Rectangle 14"/>
              <p:cNvSpPr/>
              <p:nvPr/>
            </p:nvSpPr>
            <p:spPr>
              <a:xfrm>
                <a:off x="535" y="3360"/>
                <a:ext cx="1059" cy="595"/>
              </a:xfrm>
              <a:prstGeom prst="rect">
                <a:avLst/>
              </a:prstGeom>
              <a:noFill/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tIns="82800" anchor="t" anchorCtr="1"/>
              <a:p>
                <a:r>
                  <a:rPr lang="zh-CN" altLang="en-US" sz="2400" dirty="0">
                    <a:latin typeface="Arial" panose="020B0604020202020204" pitchFamily="34" charset="0"/>
                  </a:rPr>
                  <a:t>主存储器 </a:t>
                </a:r>
                <a:endParaRPr lang="zh-CN" altLang="en-US" sz="2400" dirty="0">
                  <a:latin typeface="Arial" panose="020B0604020202020204" pitchFamily="34" charset="0"/>
                </a:endParaRPr>
              </a:p>
              <a:p>
                <a:r>
                  <a:rPr lang="zh-CN" altLang="en-US" sz="2400" dirty="0">
                    <a:latin typeface="Arial" panose="020B0604020202020204" pitchFamily="34" charset="0"/>
                  </a:rPr>
                  <a:t>    </a:t>
                </a:r>
                <a:r>
                  <a:rPr lang="en-US" altLang="zh-CN" sz="2400" dirty="0">
                    <a:latin typeface="Arial" panose="020B0604020202020204" pitchFamily="34" charset="0"/>
                  </a:rPr>
                  <a:t>M.M</a:t>
                </a:r>
                <a:endParaRPr lang="en-US" altLang="zh-CN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50" name="Rectangle 15"/>
              <p:cNvSpPr/>
              <p:nvPr/>
            </p:nvSpPr>
            <p:spPr>
              <a:xfrm>
                <a:off x="1779" y="2448"/>
                <a:ext cx="934" cy="320"/>
              </a:xfrm>
              <a:prstGeom prst="rect">
                <a:avLst/>
              </a:prstGeom>
              <a:noFill/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1"/>
              <a:p>
                <a:r>
                  <a:rPr lang="en-US" altLang="zh-CN" sz="2400" dirty="0">
                    <a:latin typeface="Arial" panose="020B0604020202020204" pitchFamily="34" charset="0"/>
                  </a:rPr>
                  <a:t>I/O</a:t>
                </a:r>
                <a:r>
                  <a:rPr lang="zh-CN" altLang="en-US" sz="2400" dirty="0">
                    <a:latin typeface="Arial" panose="020B0604020202020204" pitchFamily="34" charset="0"/>
                  </a:rPr>
                  <a:t>接口</a:t>
                </a:r>
                <a:endParaRPr lang="zh-CN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51" name="Freeform 16"/>
              <p:cNvSpPr/>
              <p:nvPr/>
            </p:nvSpPr>
            <p:spPr>
              <a:xfrm>
                <a:off x="2205" y="1776"/>
                <a:ext cx="147" cy="672"/>
              </a:xfrm>
              <a:custGeom>
                <a:avLst/>
                <a:gdLst>
                  <a:gd name="txL" fmla="*/ 0 w 139"/>
                  <a:gd name="txT" fmla="*/ 0 h 495"/>
                  <a:gd name="txR" fmla="*/ 139 w 139"/>
                  <a:gd name="txB" fmla="*/ 495 h 495"/>
                </a:gdLst>
                <a:ahLst/>
                <a:cxnLst>
                  <a:cxn ang="0">
                    <a:pos x="89" y="0"/>
                  </a:cxn>
                  <a:cxn ang="0">
                    <a:pos x="173" y="335"/>
                  </a:cxn>
                  <a:cxn ang="0">
                    <a:pos x="130" y="335"/>
                  </a:cxn>
                  <a:cxn ang="0">
                    <a:pos x="130" y="1345"/>
                  </a:cxn>
                  <a:cxn ang="0">
                    <a:pos x="173" y="1345"/>
                  </a:cxn>
                  <a:cxn ang="0">
                    <a:pos x="89" y="1681"/>
                  </a:cxn>
                  <a:cxn ang="0">
                    <a:pos x="0" y="1345"/>
                  </a:cxn>
                  <a:cxn ang="0">
                    <a:pos x="43" y="1345"/>
                  </a:cxn>
                  <a:cxn ang="0">
                    <a:pos x="43" y="335"/>
                  </a:cxn>
                  <a:cxn ang="0">
                    <a:pos x="0" y="335"/>
                  </a:cxn>
                  <a:cxn ang="0">
                    <a:pos x="89" y="0"/>
                  </a:cxn>
                </a:cxnLst>
                <a:rect l="txL" t="txT" r="txR" b="txB"/>
                <a:pathLst>
                  <a:path w="139" h="495">
                    <a:moveTo>
                      <a:pt x="71" y="0"/>
                    </a:moveTo>
                    <a:lnTo>
                      <a:pt x="139" y="99"/>
                    </a:lnTo>
                    <a:lnTo>
                      <a:pt x="104" y="99"/>
                    </a:lnTo>
                    <a:lnTo>
                      <a:pt x="104" y="396"/>
                    </a:lnTo>
                    <a:lnTo>
                      <a:pt x="139" y="396"/>
                    </a:lnTo>
                    <a:lnTo>
                      <a:pt x="71" y="495"/>
                    </a:lnTo>
                    <a:lnTo>
                      <a:pt x="0" y="396"/>
                    </a:lnTo>
                    <a:lnTo>
                      <a:pt x="35" y="396"/>
                    </a:lnTo>
                    <a:lnTo>
                      <a:pt x="35" y="99"/>
                    </a:lnTo>
                    <a:lnTo>
                      <a:pt x="0" y="99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52" name="Freeform 17"/>
              <p:cNvSpPr/>
              <p:nvPr/>
            </p:nvSpPr>
            <p:spPr>
              <a:xfrm>
                <a:off x="2205" y="2784"/>
                <a:ext cx="147" cy="576"/>
              </a:xfrm>
              <a:custGeom>
                <a:avLst/>
                <a:gdLst>
                  <a:gd name="txL" fmla="*/ 0 w 139"/>
                  <a:gd name="txT" fmla="*/ 0 h 467"/>
                  <a:gd name="txR" fmla="*/ 139 w 139"/>
                  <a:gd name="txB" fmla="*/ 467 h 467"/>
                </a:gdLst>
                <a:ahLst/>
                <a:cxnLst>
                  <a:cxn ang="0">
                    <a:pos x="89" y="0"/>
                  </a:cxn>
                  <a:cxn ang="0">
                    <a:pos x="173" y="217"/>
                  </a:cxn>
                  <a:cxn ang="0">
                    <a:pos x="130" y="217"/>
                  </a:cxn>
                  <a:cxn ang="0">
                    <a:pos x="130" y="866"/>
                  </a:cxn>
                  <a:cxn ang="0">
                    <a:pos x="173" y="866"/>
                  </a:cxn>
                  <a:cxn ang="0">
                    <a:pos x="89" y="1080"/>
                  </a:cxn>
                  <a:cxn ang="0">
                    <a:pos x="0" y="866"/>
                  </a:cxn>
                  <a:cxn ang="0">
                    <a:pos x="43" y="866"/>
                  </a:cxn>
                  <a:cxn ang="0">
                    <a:pos x="43" y="217"/>
                  </a:cxn>
                  <a:cxn ang="0">
                    <a:pos x="0" y="217"/>
                  </a:cxn>
                  <a:cxn ang="0">
                    <a:pos x="89" y="0"/>
                  </a:cxn>
                </a:cxnLst>
                <a:rect l="txL" t="txT" r="txR" b="txB"/>
                <a:pathLst>
                  <a:path w="139" h="467">
                    <a:moveTo>
                      <a:pt x="71" y="0"/>
                    </a:moveTo>
                    <a:lnTo>
                      <a:pt x="139" y="94"/>
                    </a:lnTo>
                    <a:lnTo>
                      <a:pt x="104" y="94"/>
                    </a:lnTo>
                    <a:lnTo>
                      <a:pt x="104" y="374"/>
                    </a:lnTo>
                    <a:lnTo>
                      <a:pt x="139" y="374"/>
                    </a:lnTo>
                    <a:lnTo>
                      <a:pt x="71" y="467"/>
                    </a:lnTo>
                    <a:lnTo>
                      <a:pt x="0" y="374"/>
                    </a:lnTo>
                    <a:lnTo>
                      <a:pt x="35" y="374"/>
                    </a:lnTo>
                    <a:lnTo>
                      <a:pt x="35" y="94"/>
                    </a:lnTo>
                    <a:lnTo>
                      <a:pt x="0" y="94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53" name="Rectangle 18"/>
              <p:cNvSpPr/>
              <p:nvPr/>
            </p:nvSpPr>
            <p:spPr>
              <a:xfrm>
                <a:off x="1779" y="3360"/>
                <a:ext cx="934" cy="595"/>
              </a:xfrm>
              <a:prstGeom prst="rect">
                <a:avLst/>
              </a:prstGeom>
              <a:noFill/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1"/>
              <a:p>
                <a:r>
                  <a:rPr lang="zh-CN" altLang="en-US" dirty="0">
                    <a:latin typeface="Arial" panose="020B0604020202020204" pitchFamily="34" charset="0"/>
                  </a:rPr>
                  <a:t> </a:t>
                </a:r>
                <a:r>
                  <a:rPr lang="zh-CN" altLang="en-US" sz="2400" dirty="0">
                    <a:latin typeface="Arial" panose="020B0604020202020204" pitchFamily="34" charset="0"/>
                  </a:rPr>
                  <a:t>外部</a:t>
                </a:r>
                <a:endParaRPr lang="zh-CN" altLang="en-US" sz="2400" dirty="0">
                  <a:latin typeface="Arial" panose="020B0604020202020204" pitchFamily="34" charset="0"/>
                </a:endParaRPr>
              </a:p>
              <a:p>
                <a:r>
                  <a:rPr lang="zh-CN" altLang="en-US" sz="2400" dirty="0">
                    <a:latin typeface="Arial" panose="020B0604020202020204" pitchFamily="34" charset="0"/>
                  </a:rPr>
                  <a:t> 设备1</a:t>
                </a:r>
                <a:endParaRPr lang="zh-CN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54" name="Rectangle 19"/>
              <p:cNvSpPr/>
              <p:nvPr/>
            </p:nvSpPr>
            <p:spPr>
              <a:xfrm>
                <a:off x="2954" y="3360"/>
                <a:ext cx="934" cy="595"/>
              </a:xfrm>
              <a:prstGeom prst="rect">
                <a:avLst/>
              </a:prstGeom>
              <a:noFill/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1"/>
              <a:p>
                <a:r>
                  <a:rPr lang="zh-CN" altLang="en-US" dirty="0">
                    <a:latin typeface="Arial" panose="020B0604020202020204" pitchFamily="34" charset="0"/>
                  </a:rPr>
                  <a:t> </a:t>
                </a:r>
                <a:r>
                  <a:rPr lang="zh-CN" altLang="en-US" sz="2400" dirty="0">
                    <a:latin typeface="Arial" panose="020B0604020202020204" pitchFamily="34" charset="0"/>
                  </a:rPr>
                  <a:t>外部</a:t>
                </a:r>
                <a:endParaRPr lang="zh-CN" altLang="en-US" sz="2400" dirty="0">
                  <a:latin typeface="Arial" panose="020B0604020202020204" pitchFamily="34" charset="0"/>
                </a:endParaRPr>
              </a:p>
              <a:p>
                <a:r>
                  <a:rPr lang="zh-CN" altLang="en-US" sz="2400" dirty="0">
                    <a:latin typeface="Arial" panose="020B0604020202020204" pitchFamily="34" charset="0"/>
                  </a:rPr>
                  <a:t> 设备2</a:t>
                </a:r>
                <a:endParaRPr lang="zh-CN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55" name="Freeform 20"/>
              <p:cNvSpPr/>
              <p:nvPr/>
            </p:nvSpPr>
            <p:spPr>
              <a:xfrm>
                <a:off x="3357" y="1776"/>
                <a:ext cx="147" cy="672"/>
              </a:xfrm>
              <a:custGeom>
                <a:avLst/>
                <a:gdLst>
                  <a:gd name="txL" fmla="*/ 0 w 139"/>
                  <a:gd name="txT" fmla="*/ 0 h 495"/>
                  <a:gd name="txR" fmla="*/ 139 w 139"/>
                  <a:gd name="txB" fmla="*/ 495 h 495"/>
                </a:gdLst>
                <a:ahLst/>
                <a:cxnLst>
                  <a:cxn ang="0">
                    <a:pos x="89" y="0"/>
                  </a:cxn>
                  <a:cxn ang="0">
                    <a:pos x="173" y="335"/>
                  </a:cxn>
                  <a:cxn ang="0">
                    <a:pos x="130" y="335"/>
                  </a:cxn>
                  <a:cxn ang="0">
                    <a:pos x="130" y="1345"/>
                  </a:cxn>
                  <a:cxn ang="0">
                    <a:pos x="173" y="1345"/>
                  </a:cxn>
                  <a:cxn ang="0">
                    <a:pos x="89" y="1681"/>
                  </a:cxn>
                  <a:cxn ang="0">
                    <a:pos x="0" y="1345"/>
                  </a:cxn>
                  <a:cxn ang="0">
                    <a:pos x="43" y="1345"/>
                  </a:cxn>
                  <a:cxn ang="0">
                    <a:pos x="43" y="335"/>
                  </a:cxn>
                  <a:cxn ang="0">
                    <a:pos x="0" y="335"/>
                  </a:cxn>
                  <a:cxn ang="0">
                    <a:pos x="89" y="0"/>
                  </a:cxn>
                </a:cxnLst>
                <a:rect l="txL" t="txT" r="txR" b="txB"/>
                <a:pathLst>
                  <a:path w="139" h="495">
                    <a:moveTo>
                      <a:pt x="71" y="0"/>
                    </a:moveTo>
                    <a:lnTo>
                      <a:pt x="139" y="99"/>
                    </a:lnTo>
                    <a:lnTo>
                      <a:pt x="104" y="99"/>
                    </a:lnTo>
                    <a:lnTo>
                      <a:pt x="104" y="396"/>
                    </a:lnTo>
                    <a:lnTo>
                      <a:pt x="139" y="396"/>
                    </a:lnTo>
                    <a:lnTo>
                      <a:pt x="71" y="495"/>
                    </a:lnTo>
                    <a:lnTo>
                      <a:pt x="0" y="396"/>
                    </a:lnTo>
                    <a:lnTo>
                      <a:pt x="35" y="396"/>
                    </a:lnTo>
                    <a:lnTo>
                      <a:pt x="35" y="99"/>
                    </a:lnTo>
                    <a:lnTo>
                      <a:pt x="0" y="99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56" name="Freeform 21"/>
              <p:cNvSpPr/>
              <p:nvPr/>
            </p:nvSpPr>
            <p:spPr>
              <a:xfrm>
                <a:off x="3357" y="2784"/>
                <a:ext cx="147" cy="576"/>
              </a:xfrm>
              <a:custGeom>
                <a:avLst/>
                <a:gdLst>
                  <a:gd name="txL" fmla="*/ 0 w 139"/>
                  <a:gd name="txT" fmla="*/ 0 h 467"/>
                  <a:gd name="txR" fmla="*/ 139 w 139"/>
                  <a:gd name="txB" fmla="*/ 467 h 467"/>
                </a:gdLst>
                <a:ahLst/>
                <a:cxnLst>
                  <a:cxn ang="0">
                    <a:pos x="89" y="0"/>
                  </a:cxn>
                  <a:cxn ang="0">
                    <a:pos x="173" y="217"/>
                  </a:cxn>
                  <a:cxn ang="0">
                    <a:pos x="130" y="217"/>
                  </a:cxn>
                  <a:cxn ang="0">
                    <a:pos x="130" y="866"/>
                  </a:cxn>
                  <a:cxn ang="0">
                    <a:pos x="173" y="866"/>
                  </a:cxn>
                  <a:cxn ang="0">
                    <a:pos x="89" y="1080"/>
                  </a:cxn>
                  <a:cxn ang="0">
                    <a:pos x="0" y="866"/>
                  </a:cxn>
                  <a:cxn ang="0">
                    <a:pos x="43" y="866"/>
                  </a:cxn>
                  <a:cxn ang="0">
                    <a:pos x="43" y="217"/>
                  </a:cxn>
                  <a:cxn ang="0">
                    <a:pos x="0" y="217"/>
                  </a:cxn>
                  <a:cxn ang="0">
                    <a:pos x="89" y="0"/>
                  </a:cxn>
                </a:cxnLst>
                <a:rect l="txL" t="txT" r="txR" b="txB"/>
                <a:pathLst>
                  <a:path w="139" h="467">
                    <a:moveTo>
                      <a:pt x="71" y="0"/>
                    </a:moveTo>
                    <a:lnTo>
                      <a:pt x="139" y="94"/>
                    </a:lnTo>
                    <a:lnTo>
                      <a:pt x="104" y="94"/>
                    </a:lnTo>
                    <a:lnTo>
                      <a:pt x="104" y="374"/>
                    </a:lnTo>
                    <a:lnTo>
                      <a:pt x="139" y="374"/>
                    </a:lnTo>
                    <a:lnTo>
                      <a:pt x="71" y="467"/>
                    </a:lnTo>
                    <a:lnTo>
                      <a:pt x="0" y="374"/>
                    </a:lnTo>
                    <a:lnTo>
                      <a:pt x="35" y="374"/>
                    </a:lnTo>
                    <a:lnTo>
                      <a:pt x="35" y="94"/>
                    </a:lnTo>
                    <a:lnTo>
                      <a:pt x="0" y="94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57" name="Rectangle 22"/>
              <p:cNvSpPr/>
              <p:nvPr/>
            </p:nvSpPr>
            <p:spPr>
              <a:xfrm>
                <a:off x="4035" y="2448"/>
                <a:ext cx="237" cy="23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0" tIns="0" rIns="0" bIns="0">
                <a:spAutoFit/>
              </a:bodyPr>
              <a:p>
                <a:r>
                  <a:rPr lang="zh-CN" altLang="en-US" sz="2400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…</a:t>
                </a:r>
                <a:endParaRPr lang="zh-CN" altLang="en-US" sz="2400" dirty="0">
                  <a:solidFill>
                    <a:schemeClr val="fol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258" name="Freeform 23"/>
              <p:cNvSpPr/>
              <p:nvPr/>
            </p:nvSpPr>
            <p:spPr>
              <a:xfrm>
                <a:off x="4749" y="1776"/>
                <a:ext cx="147" cy="672"/>
              </a:xfrm>
              <a:custGeom>
                <a:avLst/>
                <a:gdLst>
                  <a:gd name="txL" fmla="*/ 0 w 139"/>
                  <a:gd name="txT" fmla="*/ 0 h 495"/>
                  <a:gd name="txR" fmla="*/ 139 w 139"/>
                  <a:gd name="txB" fmla="*/ 495 h 495"/>
                </a:gdLst>
                <a:ahLst/>
                <a:cxnLst>
                  <a:cxn ang="0">
                    <a:pos x="89" y="0"/>
                  </a:cxn>
                  <a:cxn ang="0">
                    <a:pos x="173" y="335"/>
                  </a:cxn>
                  <a:cxn ang="0">
                    <a:pos x="130" y="335"/>
                  </a:cxn>
                  <a:cxn ang="0">
                    <a:pos x="130" y="1345"/>
                  </a:cxn>
                  <a:cxn ang="0">
                    <a:pos x="173" y="1345"/>
                  </a:cxn>
                  <a:cxn ang="0">
                    <a:pos x="89" y="1681"/>
                  </a:cxn>
                  <a:cxn ang="0">
                    <a:pos x="0" y="1345"/>
                  </a:cxn>
                  <a:cxn ang="0">
                    <a:pos x="43" y="1345"/>
                  </a:cxn>
                  <a:cxn ang="0">
                    <a:pos x="43" y="335"/>
                  </a:cxn>
                  <a:cxn ang="0">
                    <a:pos x="0" y="335"/>
                  </a:cxn>
                  <a:cxn ang="0">
                    <a:pos x="89" y="0"/>
                  </a:cxn>
                </a:cxnLst>
                <a:rect l="txL" t="txT" r="txR" b="txB"/>
                <a:pathLst>
                  <a:path w="139" h="495">
                    <a:moveTo>
                      <a:pt x="71" y="0"/>
                    </a:moveTo>
                    <a:lnTo>
                      <a:pt x="139" y="99"/>
                    </a:lnTo>
                    <a:lnTo>
                      <a:pt x="104" y="99"/>
                    </a:lnTo>
                    <a:lnTo>
                      <a:pt x="104" y="396"/>
                    </a:lnTo>
                    <a:lnTo>
                      <a:pt x="139" y="396"/>
                    </a:lnTo>
                    <a:lnTo>
                      <a:pt x="71" y="495"/>
                    </a:lnTo>
                    <a:lnTo>
                      <a:pt x="0" y="396"/>
                    </a:lnTo>
                    <a:lnTo>
                      <a:pt x="35" y="396"/>
                    </a:lnTo>
                    <a:lnTo>
                      <a:pt x="35" y="99"/>
                    </a:lnTo>
                    <a:lnTo>
                      <a:pt x="0" y="99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59" name="Freeform 24"/>
              <p:cNvSpPr/>
              <p:nvPr/>
            </p:nvSpPr>
            <p:spPr>
              <a:xfrm>
                <a:off x="4749" y="2784"/>
                <a:ext cx="147" cy="576"/>
              </a:xfrm>
              <a:custGeom>
                <a:avLst/>
                <a:gdLst>
                  <a:gd name="txL" fmla="*/ 0 w 139"/>
                  <a:gd name="txT" fmla="*/ 0 h 467"/>
                  <a:gd name="txR" fmla="*/ 139 w 139"/>
                  <a:gd name="txB" fmla="*/ 467 h 467"/>
                </a:gdLst>
                <a:ahLst/>
                <a:cxnLst>
                  <a:cxn ang="0">
                    <a:pos x="89" y="0"/>
                  </a:cxn>
                  <a:cxn ang="0">
                    <a:pos x="173" y="217"/>
                  </a:cxn>
                  <a:cxn ang="0">
                    <a:pos x="130" y="217"/>
                  </a:cxn>
                  <a:cxn ang="0">
                    <a:pos x="130" y="866"/>
                  </a:cxn>
                  <a:cxn ang="0">
                    <a:pos x="173" y="866"/>
                  </a:cxn>
                  <a:cxn ang="0">
                    <a:pos x="89" y="1080"/>
                  </a:cxn>
                  <a:cxn ang="0">
                    <a:pos x="0" y="866"/>
                  </a:cxn>
                  <a:cxn ang="0">
                    <a:pos x="43" y="866"/>
                  </a:cxn>
                  <a:cxn ang="0">
                    <a:pos x="43" y="217"/>
                  </a:cxn>
                  <a:cxn ang="0">
                    <a:pos x="0" y="217"/>
                  </a:cxn>
                  <a:cxn ang="0">
                    <a:pos x="89" y="0"/>
                  </a:cxn>
                </a:cxnLst>
                <a:rect l="txL" t="txT" r="txR" b="txB"/>
                <a:pathLst>
                  <a:path w="139" h="467">
                    <a:moveTo>
                      <a:pt x="71" y="0"/>
                    </a:moveTo>
                    <a:lnTo>
                      <a:pt x="139" y="94"/>
                    </a:lnTo>
                    <a:lnTo>
                      <a:pt x="104" y="94"/>
                    </a:lnTo>
                    <a:lnTo>
                      <a:pt x="104" y="374"/>
                    </a:lnTo>
                    <a:lnTo>
                      <a:pt x="139" y="374"/>
                    </a:lnTo>
                    <a:lnTo>
                      <a:pt x="71" y="467"/>
                    </a:lnTo>
                    <a:lnTo>
                      <a:pt x="0" y="374"/>
                    </a:lnTo>
                    <a:lnTo>
                      <a:pt x="35" y="374"/>
                    </a:lnTo>
                    <a:lnTo>
                      <a:pt x="35" y="94"/>
                    </a:lnTo>
                    <a:lnTo>
                      <a:pt x="0" y="94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60" name="Rectangle 25"/>
              <p:cNvSpPr/>
              <p:nvPr/>
            </p:nvSpPr>
            <p:spPr>
              <a:xfrm>
                <a:off x="4035" y="3523"/>
                <a:ext cx="237" cy="23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0" tIns="0" rIns="0" bIns="0">
                <a:spAutoFit/>
              </a:bodyPr>
              <a:p>
                <a:r>
                  <a:rPr lang="zh-CN" altLang="en-US" sz="2400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…</a:t>
                </a:r>
                <a:endParaRPr lang="zh-CN" altLang="en-US" sz="2400" dirty="0">
                  <a:solidFill>
                    <a:schemeClr val="fol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261" name="Rectangle 26"/>
              <p:cNvSpPr/>
              <p:nvPr/>
            </p:nvSpPr>
            <p:spPr>
              <a:xfrm>
                <a:off x="2954" y="2448"/>
                <a:ext cx="934" cy="320"/>
              </a:xfrm>
              <a:prstGeom prst="rect">
                <a:avLst/>
              </a:prstGeom>
              <a:noFill/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1"/>
              <a:p>
                <a:r>
                  <a:rPr lang="en-US" altLang="zh-CN" sz="2400" dirty="0">
                    <a:latin typeface="Arial" panose="020B0604020202020204" pitchFamily="34" charset="0"/>
                  </a:rPr>
                  <a:t>I/O</a:t>
                </a:r>
                <a:r>
                  <a:rPr lang="zh-CN" altLang="en-US" sz="2400" dirty="0">
                    <a:latin typeface="Arial" panose="020B0604020202020204" pitchFamily="34" charset="0"/>
                  </a:rPr>
                  <a:t>接口</a:t>
                </a:r>
                <a:endParaRPr lang="zh-CN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62" name="Rectangle 27"/>
              <p:cNvSpPr/>
              <p:nvPr/>
            </p:nvSpPr>
            <p:spPr>
              <a:xfrm>
                <a:off x="4346" y="2448"/>
                <a:ext cx="934" cy="320"/>
              </a:xfrm>
              <a:prstGeom prst="rect">
                <a:avLst/>
              </a:prstGeom>
              <a:noFill/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1"/>
              <a:p>
                <a:r>
                  <a:rPr lang="en-US" altLang="zh-CN" sz="2400" dirty="0">
                    <a:latin typeface="Arial" panose="020B0604020202020204" pitchFamily="34" charset="0"/>
                  </a:rPr>
                  <a:t>I/O</a:t>
                </a:r>
                <a:r>
                  <a:rPr lang="zh-CN" altLang="en-US" sz="2400" dirty="0">
                    <a:latin typeface="Arial" panose="020B0604020202020204" pitchFamily="34" charset="0"/>
                  </a:rPr>
                  <a:t>接口</a:t>
                </a:r>
                <a:endParaRPr lang="zh-CN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248" name="Rectangle 28"/>
            <p:cNvSpPr/>
            <p:nvPr/>
          </p:nvSpPr>
          <p:spPr>
            <a:xfrm>
              <a:off x="4346" y="3360"/>
              <a:ext cx="934" cy="595"/>
            </a:xfrm>
            <a:prstGeom prst="rect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1"/>
            <a:p>
              <a:r>
                <a:rPr lang="zh-CN" altLang="en-US" dirty="0">
                  <a:latin typeface="Arial" panose="020B0604020202020204" pitchFamily="34" charset="0"/>
                </a:rPr>
                <a:t> </a:t>
              </a:r>
              <a:r>
                <a:rPr lang="zh-CN" altLang="en-US" sz="2400" dirty="0">
                  <a:latin typeface="Arial" panose="020B0604020202020204" pitchFamily="34" charset="0"/>
                </a:rPr>
                <a:t>外部</a:t>
              </a:r>
              <a:endParaRPr lang="zh-CN" altLang="en-US" sz="2400" dirty="0">
                <a:latin typeface="Arial" panose="020B0604020202020204" pitchFamily="34" charset="0"/>
              </a:endParaRPr>
            </a:p>
            <a:p>
              <a:r>
                <a:rPr lang="zh-CN" altLang="en-US" sz="2400" dirty="0">
                  <a:latin typeface="Arial" panose="020B0604020202020204" pitchFamily="34" charset="0"/>
                </a:rPr>
                <a:t> 设备</a:t>
              </a:r>
              <a:r>
                <a:rPr lang="en-US" altLang="zh-CN" sz="2400" i="1" dirty="0">
                  <a:latin typeface="Arial" panose="020B0604020202020204" pitchFamily="34" charset="0"/>
                </a:rPr>
                <a:t>n</a:t>
              </a:r>
              <a:endParaRPr lang="en-US" altLang="zh-CN" sz="2400" i="1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829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本 章 小 结</a:t>
            </a:r>
            <a:endParaRPr lang="zh-CN" altLang="en-US" dirty="0"/>
          </a:p>
        </p:txBody>
      </p:sp>
      <p:sp>
        <p:nvSpPr>
          <p:cNvPr id="8294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lang="en-US" altLang="zh-CN" sz="2600" dirty="0"/>
              <a:t>【</a:t>
            </a:r>
            <a:r>
              <a:rPr lang="zh-CN" altLang="en-US" sz="2600" dirty="0"/>
              <a:t>理解</a:t>
            </a:r>
            <a:r>
              <a:rPr lang="en-US" altLang="zh-CN" sz="2600" dirty="0"/>
              <a:t>】</a:t>
            </a:r>
            <a:r>
              <a:rPr lang="zh-CN" altLang="en-US" sz="2600" dirty="0"/>
              <a:t>总线定时是总线系统的又一核心问题之一。为了同步主方、从方的操作，必须制订定时协议，通常采用</a:t>
            </a:r>
            <a:r>
              <a:rPr lang="zh-CN" altLang="en-US" sz="2600" dirty="0">
                <a:solidFill>
                  <a:srgbClr val="FF0000"/>
                </a:solidFill>
              </a:rPr>
              <a:t>同步定时</a:t>
            </a:r>
            <a:r>
              <a:rPr lang="zh-CN" altLang="en-US" sz="2600" dirty="0"/>
              <a:t>与</a:t>
            </a:r>
            <a:r>
              <a:rPr lang="zh-CN" altLang="en-US" sz="2600" dirty="0">
                <a:solidFill>
                  <a:srgbClr val="FF0000"/>
                </a:solidFill>
              </a:rPr>
              <a:t>异步定时</a:t>
            </a:r>
            <a:r>
              <a:rPr lang="zh-CN" altLang="en-US" sz="2600" dirty="0"/>
              <a:t>两种方式</a:t>
            </a:r>
            <a:endParaRPr lang="zh-CN" altLang="en-US" sz="2600" dirty="0"/>
          </a:p>
          <a:p>
            <a:pPr lvl="1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zh-CN" sz="2400" dirty="0"/>
              <a:t>【</a:t>
            </a:r>
            <a:r>
              <a:rPr lang="zh-CN" altLang="en-US" sz="2400" dirty="0"/>
              <a:t>掌握</a:t>
            </a:r>
            <a:r>
              <a:rPr lang="en-US" altLang="zh-CN" sz="2400" dirty="0"/>
              <a:t>】</a:t>
            </a:r>
            <a:r>
              <a:rPr lang="zh-CN" altLang="en-US" sz="2400" dirty="0"/>
              <a:t>在同步定时协议中，事件出现在总线上的时刻由总线时钟信号来确定，总线周期的长度是固定的。</a:t>
            </a:r>
            <a:endParaRPr lang="zh-CN" altLang="en-US" sz="2400" dirty="0"/>
          </a:p>
          <a:p>
            <a:pPr lvl="1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zh-CN" sz="2400" dirty="0"/>
              <a:t>【</a:t>
            </a:r>
            <a:r>
              <a:rPr lang="zh-CN" altLang="en-US" sz="2400" dirty="0"/>
              <a:t>掌握</a:t>
            </a:r>
            <a:r>
              <a:rPr lang="en-US" altLang="zh-CN" sz="2400" dirty="0"/>
              <a:t>】</a:t>
            </a:r>
            <a:r>
              <a:rPr lang="zh-CN" altLang="en-US" sz="2400" dirty="0"/>
              <a:t>在异步定时协议中，后一事件出现在总线上的时刻取决于前一事件的出现，即建立在应答式或互锁机制基础上，不需要统一的公共时钟信号。</a:t>
            </a:r>
            <a:endParaRPr lang="zh-CN" altLang="en-US" sz="2400" dirty="0"/>
          </a:p>
          <a:p>
            <a:pPr lvl="1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zh-CN" sz="2400" dirty="0"/>
              <a:t>【</a:t>
            </a:r>
            <a:r>
              <a:rPr lang="zh-CN" altLang="en-US" sz="2400" dirty="0"/>
              <a:t>了解</a:t>
            </a:r>
            <a:r>
              <a:rPr lang="en-US" altLang="zh-CN" sz="2400" dirty="0"/>
              <a:t>】</a:t>
            </a:r>
            <a:r>
              <a:rPr lang="zh-CN" altLang="en-US" sz="2400" dirty="0"/>
              <a:t>在异步定时中，总线周期的长度是可变的。当代的总线标准大都能支持以下数据传送模式：①读</a:t>
            </a:r>
            <a:r>
              <a:rPr lang="en-US" altLang="zh-CN" sz="2400" dirty="0"/>
              <a:t>/</a:t>
            </a:r>
            <a:r>
              <a:rPr lang="zh-CN" altLang="en-US" sz="2400" dirty="0"/>
              <a:t>写操作；②块传送操作；③写后读、读修改写操作；④广播、广集操作。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zh-CN" sz="2700" dirty="0"/>
          </a:p>
        </p:txBody>
      </p:sp>
      <p:sp>
        <p:nvSpPr>
          <p:cNvPr id="82949" name="AutoShape 4">
            <a:hlinkClick r:id="" action="ppaction://hlinkshowjump?jump=endshow"/>
          </p:cNvPr>
          <p:cNvSpPr/>
          <p:nvPr/>
        </p:nvSpPr>
        <p:spPr>
          <a:xfrm>
            <a:off x="7812088" y="6092825"/>
            <a:ext cx="431800" cy="431800"/>
          </a:xfrm>
          <a:prstGeom prst="actionButtonHome">
            <a:avLst/>
          </a:prstGeom>
          <a:solidFill>
            <a:srgbClr val="008000"/>
          </a:solidFill>
          <a:ln w="9525">
            <a:noFill/>
          </a:ln>
        </p:spPr>
        <p:txBody>
          <a:bodyPr wrap="none" anchor="ctr"/>
          <a:p>
            <a:pPr algn="ctr"/>
            <a:r>
              <a:rPr lang="zh-CN" altLang="en-US" sz="1400" dirty="0">
                <a:latin typeface="Arial" panose="020B0604020202020204" pitchFamily="34" charset="0"/>
                <a:ea typeface="隶书" panose="02010509060101010101" pitchFamily="49" charset="-122"/>
              </a:rPr>
              <a:t>返回</a:t>
            </a:r>
            <a:endParaRPr lang="zh-CN" altLang="en-US" sz="1400" dirty="0"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839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本 章 小 结</a:t>
            </a:r>
            <a:endParaRPr lang="zh-CN" altLang="en-US" dirty="0"/>
          </a:p>
        </p:txBody>
      </p:sp>
      <p:sp>
        <p:nvSpPr>
          <p:cNvPr id="8397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zh-CN" sz="2600" b="1" dirty="0"/>
              <a:t>【</a:t>
            </a:r>
            <a:r>
              <a:rPr lang="zh-CN" altLang="en-US" sz="2600" b="1" dirty="0"/>
              <a:t>了解</a:t>
            </a:r>
            <a:r>
              <a:rPr lang="en-US" altLang="zh-CN" sz="2600" b="1" dirty="0"/>
              <a:t>】PCI</a:t>
            </a:r>
            <a:r>
              <a:rPr lang="zh-CN" altLang="en-US" sz="2600" b="1" dirty="0"/>
              <a:t>总线</a:t>
            </a:r>
            <a:r>
              <a:rPr lang="zh-CN" altLang="en-US" sz="2600" dirty="0"/>
              <a:t>是当前实用的总线，是一个高带宽且与处理器无关的标准总线，又是重要的层次总线。它采用同步定时协议和集中式仲裁策略，并具有自动配置能力。</a:t>
            </a:r>
            <a:r>
              <a:rPr lang="en-US" altLang="zh-CN" sz="2600" dirty="0"/>
              <a:t>PCI</a:t>
            </a:r>
            <a:r>
              <a:rPr lang="zh-CN" altLang="en-US" sz="2600" dirty="0"/>
              <a:t>适合于低成本的小系统，因此在微型机系统中得到了广泛的应用。</a:t>
            </a:r>
            <a:endParaRPr lang="zh-CN" altLang="en-US" sz="2600" dirty="0"/>
          </a:p>
          <a:p>
            <a:pPr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zh-CN" sz="2600" b="1" dirty="0"/>
              <a:t>【</a:t>
            </a:r>
            <a:r>
              <a:rPr lang="zh-CN" altLang="en-US" sz="2600" b="1" dirty="0"/>
              <a:t>了解</a:t>
            </a:r>
            <a:r>
              <a:rPr lang="en-US" altLang="zh-CN" sz="2600" b="1" dirty="0"/>
              <a:t>】 InfiniBand</a:t>
            </a:r>
            <a:r>
              <a:rPr lang="zh-CN" altLang="en-US" sz="2600" b="1" dirty="0"/>
              <a:t>标准</a:t>
            </a:r>
            <a:r>
              <a:rPr lang="zh-CN" altLang="en-US" sz="2600" dirty="0"/>
              <a:t>，瞄准了高端服务器市场的最新</a:t>
            </a:r>
            <a:r>
              <a:rPr lang="en-US" altLang="zh-CN" sz="2600" dirty="0"/>
              <a:t>I/O</a:t>
            </a:r>
            <a:r>
              <a:rPr lang="zh-CN" altLang="en-US" sz="2600" dirty="0"/>
              <a:t>规范，它是一种基于开关的体系结构，可连接多达</a:t>
            </a:r>
            <a:r>
              <a:rPr lang="en-US" altLang="zh-CN" sz="2600" dirty="0"/>
              <a:t>64000</a:t>
            </a:r>
            <a:r>
              <a:rPr lang="zh-CN" altLang="en-US" sz="2600" dirty="0"/>
              <a:t>个服务器、存储系统、网络设备，能替代当前服务器中的</a:t>
            </a:r>
            <a:r>
              <a:rPr lang="en-US" altLang="zh-CN" sz="2600" dirty="0"/>
              <a:t>PCI</a:t>
            </a:r>
            <a:r>
              <a:rPr lang="zh-CN" altLang="en-US" sz="2600" dirty="0"/>
              <a:t>总线，数据传输率高达</a:t>
            </a:r>
            <a:r>
              <a:rPr lang="en-US" altLang="zh-CN" sz="2600" dirty="0"/>
              <a:t>30GB/s</a:t>
            </a:r>
            <a:r>
              <a:rPr lang="zh-CN" altLang="en-US" sz="2600" dirty="0"/>
              <a:t>。因此适合于高成本的较大规模计算机系统。</a:t>
            </a:r>
            <a:endParaRPr lang="zh-CN" altLang="en-US" sz="2600" dirty="0"/>
          </a:p>
          <a:p>
            <a:pPr eaLnBrk="1" hangingPunct="1">
              <a:lnSpc>
                <a:spcPct val="80000"/>
              </a:lnSpc>
            </a:pPr>
            <a:endParaRPr lang="zh-CN" altLang="en-US" sz="1300" dirty="0"/>
          </a:p>
          <a:p>
            <a:pPr eaLnBrk="1" hangingPunct="1">
              <a:lnSpc>
                <a:spcPct val="80000"/>
              </a:lnSpc>
            </a:pPr>
            <a:endParaRPr lang="en-US" altLang="zh-CN" sz="1300" dirty="0"/>
          </a:p>
        </p:txBody>
      </p:sp>
      <p:sp>
        <p:nvSpPr>
          <p:cNvPr id="83973" name="AutoShape 4">
            <a:hlinkClick r:id="" action="ppaction://hlinkshowjump?jump=endshow"/>
          </p:cNvPr>
          <p:cNvSpPr/>
          <p:nvPr/>
        </p:nvSpPr>
        <p:spPr>
          <a:xfrm>
            <a:off x="7812088" y="6092825"/>
            <a:ext cx="431800" cy="431800"/>
          </a:xfrm>
          <a:prstGeom prst="actionButtonHome">
            <a:avLst/>
          </a:prstGeom>
          <a:solidFill>
            <a:srgbClr val="008000"/>
          </a:solidFill>
          <a:ln w="9525">
            <a:noFill/>
          </a:ln>
        </p:spPr>
        <p:txBody>
          <a:bodyPr wrap="none" anchor="ctr"/>
          <a:p>
            <a:pPr algn="ctr"/>
            <a:r>
              <a:rPr lang="zh-CN" altLang="en-US" sz="1400" dirty="0">
                <a:latin typeface="Arial" panose="020B0604020202020204" pitchFamily="34" charset="0"/>
                <a:ea typeface="隶书" panose="02010509060101010101" pitchFamily="49" charset="-122"/>
              </a:rPr>
              <a:t>返回</a:t>
            </a:r>
            <a:endParaRPr lang="zh-CN" altLang="en-US" sz="1400" dirty="0"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8499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P208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00B0F0"/>
                </a:solidFill>
              </a:rPr>
              <a:t>8</a:t>
            </a:r>
            <a:r>
              <a:rPr lang="zh-CN" altLang="en-US" dirty="0">
                <a:solidFill>
                  <a:srgbClr val="00B0F0"/>
                </a:solidFill>
              </a:rPr>
              <a:t>、</a:t>
            </a:r>
            <a:r>
              <a:rPr lang="en-US" altLang="zh-CN" dirty="0">
                <a:solidFill>
                  <a:srgbClr val="00B0F0"/>
                </a:solidFill>
              </a:rPr>
              <a:t>9</a:t>
            </a:r>
            <a:r>
              <a:rPr lang="zh-CN" altLang="en-US" dirty="0">
                <a:solidFill>
                  <a:srgbClr val="00B0F0"/>
                </a:solidFill>
              </a:rPr>
              <a:t>、</a:t>
            </a:r>
            <a:r>
              <a:rPr lang="en-US" altLang="zh-CN" dirty="0">
                <a:solidFill>
                  <a:srgbClr val="00B0F0"/>
                </a:solidFill>
              </a:rPr>
              <a:t>10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00B0F0"/>
                </a:solidFill>
              </a:rPr>
              <a:t>11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00B0F0"/>
                </a:solidFill>
              </a:rPr>
              <a:t>12</a:t>
            </a:r>
            <a:r>
              <a:rPr lang="zh-CN" altLang="en-US" dirty="0"/>
              <a:t>、</a:t>
            </a:r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8499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3"/>
          <p:cNvGrpSpPr/>
          <p:nvPr/>
        </p:nvGrpSpPr>
        <p:grpSpPr>
          <a:xfrm>
            <a:off x="1604963" y="2322513"/>
            <a:ext cx="1768475" cy="3602037"/>
            <a:chOff x="528" y="1392"/>
            <a:chExt cx="773" cy="2269"/>
          </a:xfrm>
        </p:grpSpPr>
        <p:sp>
          <p:nvSpPr>
            <p:cNvPr id="11292" name="Rectangle 4"/>
            <p:cNvSpPr/>
            <p:nvPr/>
          </p:nvSpPr>
          <p:spPr>
            <a:xfrm>
              <a:off x="711" y="1659"/>
              <a:ext cx="406" cy="38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 dirty="0">
                <a:solidFill>
                  <a:srgbClr val="00B0F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93" name="Rectangle 5"/>
            <p:cNvSpPr/>
            <p:nvPr/>
          </p:nvSpPr>
          <p:spPr>
            <a:xfrm>
              <a:off x="672" y="1392"/>
              <a:ext cx="213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dirty="0">
                  <a:solidFill>
                    <a:srgbClr val="00B0F0"/>
                  </a:solidFill>
                  <a:latin typeface="Arial" panose="020B0604020202020204" pitchFamily="34" charset="0"/>
                </a:rPr>
                <a:t>CPU</a:t>
              </a:r>
              <a:endParaRPr lang="en-US" altLang="zh-CN" dirty="0">
                <a:solidFill>
                  <a:srgbClr val="00B0F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94" name="Rectangle 6"/>
            <p:cNvSpPr/>
            <p:nvPr/>
          </p:nvSpPr>
          <p:spPr>
            <a:xfrm>
              <a:off x="528" y="1680"/>
              <a:ext cx="353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dirty="0">
                  <a:solidFill>
                    <a:srgbClr val="00B0F0"/>
                  </a:solidFill>
                  <a:latin typeface="宋体" panose="02010600030101010101" pitchFamily="2" charset="-122"/>
                </a:rPr>
                <a:t> 插件板</a:t>
              </a:r>
              <a:endParaRPr lang="zh-CN" altLang="en-US" dirty="0">
                <a:solidFill>
                  <a:srgbClr val="00B0F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1295" name="Group 7"/>
            <p:cNvGrpSpPr/>
            <p:nvPr/>
          </p:nvGrpSpPr>
          <p:grpSpPr>
            <a:xfrm>
              <a:off x="843" y="2040"/>
              <a:ext cx="458" cy="1621"/>
              <a:chOff x="843" y="2040"/>
              <a:chExt cx="458" cy="1621"/>
            </a:xfrm>
          </p:grpSpPr>
          <p:sp>
            <p:nvSpPr>
              <p:cNvPr id="11297" name="Freeform 8"/>
              <p:cNvSpPr/>
              <p:nvPr/>
            </p:nvSpPr>
            <p:spPr>
              <a:xfrm>
                <a:off x="843" y="2040"/>
                <a:ext cx="458" cy="1621"/>
              </a:xfrm>
              <a:custGeom>
                <a:avLst/>
                <a:gdLst>
                  <a:gd name="txL" fmla="*/ 0 w 458"/>
                  <a:gd name="txT" fmla="*/ 0 h 1621"/>
                  <a:gd name="txR" fmla="*/ 458 w 458"/>
                  <a:gd name="txB" fmla="*/ 1621 h 1621"/>
                </a:gdLst>
                <a:ahLst/>
                <a:cxnLst>
                  <a:cxn ang="0">
                    <a:pos x="0" y="551"/>
                  </a:cxn>
                  <a:cxn ang="0">
                    <a:pos x="458" y="0"/>
                  </a:cxn>
                  <a:cxn ang="0">
                    <a:pos x="458" y="1071"/>
                  </a:cxn>
                  <a:cxn ang="0">
                    <a:pos x="0" y="1621"/>
                  </a:cxn>
                  <a:cxn ang="0">
                    <a:pos x="0" y="551"/>
                  </a:cxn>
                </a:cxnLst>
                <a:rect l="txL" t="txT" r="txR" b="txB"/>
                <a:pathLst>
                  <a:path w="458" h="1621">
                    <a:moveTo>
                      <a:pt x="0" y="551"/>
                    </a:moveTo>
                    <a:lnTo>
                      <a:pt x="458" y="0"/>
                    </a:lnTo>
                    <a:lnTo>
                      <a:pt x="458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 w="9525">
                <a:noFill/>
              </a:ln>
            </p:spPr>
            <p:txBody>
              <a:bodyPr/>
              <a:p>
                <a:endParaRPr lang="zh-CN" altLang="en-US" dirty="0">
                  <a:solidFill>
                    <a:srgbClr val="00B0F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298" name="Freeform 9"/>
              <p:cNvSpPr/>
              <p:nvPr/>
            </p:nvSpPr>
            <p:spPr>
              <a:xfrm>
                <a:off x="843" y="2040"/>
                <a:ext cx="458" cy="1621"/>
              </a:xfrm>
              <a:custGeom>
                <a:avLst/>
                <a:gdLst>
                  <a:gd name="txL" fmla="*/ 0 w 458"/>
                  <a:gd name="txT" fmla="*/ 0 h 1621"/>
                  <a:gd name="txR" fmla="*/ 458 w 458"/>
                  <a:gd name="txB" fmla="*/ 1621 h 1621"/>
                </a:gdLst>
                <a:ahLst/>
                <a:cxnLst>
                  <a:cxn ang="0">
                    <a:pos x="0" y="551"/>
                  </a:cxn>
                  <a:cxn ang="0">
                    <a:pos x="458" y="0"/>
                  </a:cxn>
                  <a:cxn ang="0">
                    <a:pos x="458" y="1071"/>
                  </a:cxn>
                  <a:cxn ang="0">
                    <a:pos x="0" y="1621"/>
                  </a:cxn>
                  <a:cxn ang="0">
                    <a:pos x="0" y="551"/>
                  </a:cxn>
                </a:cxnLst>
                <a:rect l="txL" t="txT" r="txR" b="txB"/>
                <a:pathLst>
                  <a:path w="458" h="1621">
                    <a:moveTo>
                      <a:pt x="0" y="551"/>
                    </a:moveTo>
                    <a:lnTo>
                      <a:pt x="458" y="0"/>
                    </a:lnTo>
                    <a:lnTo>
                      <a:pt x="458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 w="20638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solidFill>
                    <a:srgbClr val="00B0F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296" name="Line 10"/>
            <p:cNvSpPr/>
            <p:nvPr/>
          </p:nvSpPr>
          <p:spPr>
            <a:xfrm>
              <a:off x="843" y="2064"/>
              <a:ext cx="161" cy="288"/>
            </a:xfrm>
            <a:prstGeom prst="line">
              <a:avLst/>
            </a:prstGeom>
            <a:ln w="158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" name="Group 11"/>
          <p:cNvGrpSpPr/>
          <p:nvPr/>
        </p:nvGrpSpPr>
        <p:grpSpPr>
          <a:xfrm>
            <a:off x="3692525" y="2225675"/>
            <a:ext cx="1509713" cy="3678238"/>
            <a:chOff x="1440" y="1344"/>
            <a:chExt cx="660" cy="2317"/>
          </a:xfrm>
        </p:grpSpPr>
        <p:grpSp>
          <p:nvGrpSpPr>
            <p:cNvPr id="11285" name="Group 12"/>
            <p:cNvGrpSpPr/>
            <p:nvPr/>
          </p:nvGrpSpPr>
          <p:grpSpPr>
            <a:xfrm>
              <a:off x="1642" y="2040"/>
              <a:ext cx="458" cy="1621"/>
              <a:chOff x="1642" y="2040"/>
              <a:chExt cx="458" cy="1621"/>
            </a:xfrm>
          </p:grpSpPr>
          <p:sp>
            <p:nvSpPr>
              <p:cNvPr id="11290" name="Freeform 13"/>
              <p:cNvSpPr/>
              <p:nvPr/>
            </p:nvSpPr>
            <p:spPr>
              <a:xfrm>
                <a:off x="1642" y="2040"/>
                <a:ext cx="458" cy="1621"/>
              </a:xfrm>
              <a:custGeom>
                <a:avLst/>
                <a:gdLst>
                  <a:gd name="txL" fmla="*/ 0 w 458"/>
                  <a:gd name="txT" fmla="*/ 0 h 1621"/>
                  <a:gd name="txR" fmla="*/ 458 w 458"/>
                  <a:gd name="txB" fmla="*/ 1621 h 1621"/>
                </a:gdLst>
                <a:ahLst/>
                <a:cxnLst>
                  <a:cxn ang="0">
                    <a:pos x="0" y="551"/>
                  </a:cxn>
                  <a:cxn ang="0">
                    <a:pos x="458" y="0"/>
                  </a:cxn>
                  <a:cxn ang="0">
                    <a:pos x="458" y="1071"/>
                  </a:cxn>
                  <a:cxn ang="0">
                    <a:pos x="0" y="1621"/>
                  </a:cxn>
                  <a:cxn ang="0">
                    <a:pos x="0" y="551"/>
                  </a:cxn>
                </a:cxnLst>
                <a:rect l="txL" t="txT" r="txR" b="txB"/>
                <a:pathLst>
                  <a:path w="458" h="1621">
                    <a:moveTo>
                      <a:pt x="0" y="551"/>
                    </a:moveTo>
                    <a:lnTo>
                      <a:pt x="458" y="0"/>
                    </a:lnTo>
                    <a:lnTo>
                      <a:pt x="458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 w="9525">
                <a:noFill/>
              </a:ln>
            </p:spPr>
            <p:txBody>
              <a:bodyPr/>
              <a:p>
                <a:endParaRPr lang="zh-CN" altLang="en-US" dirty="0">
                  <a:solidFill>
                    <a:srgbClr val="00B0F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291" name="Freeform 14"/>
              <p:cNvSpPr/>
              <p:nvPr/>
            </p:nvSpPr>
            <p:spPr>
              <a:xfrm>
                <a:off x="1642" y="2040"/>
                <a:ext cx="458" cy="1621"/>
              </a:xfrm>
              <a:custGeom>
                <a:avLst/>
                <a:gdLst>
                  <a:gd name="txL" fmla="*/ 0 w 458"/>
                  <a:gd name="txT" fmla="*/ 0 h 1621"/>
                  <a:gd name="txR" fmla="*/ 458 w 458"/>
                  <a:gd name="txB" fmla="*/ 1621 h 1621"/>
                </a:gdLst>
                <a:ahLst/>
                <a:cxnLst>
                  <a:cxn ang="0">
                    <a:pos x="0" y="551"/>
                  </a:cxn>
                  <a:cxn ang="0">
                    <a:pos x="458" y="0"/>
                  </a:cxn>
                  <a:cxn ang="0">
                    <a:pos x="458" y="1071"/>
                  </a:cxn>
                  <a:cxn ang="0">
                    <a:pos x="0" y="1621"/>
                  </a:cxn>
                  <a:cxn ang="0">
                    <a:pos x="0" y="551"/>
                  </a:cxn>
                </a:cxnLst>
                <a:rect l="txL" t="txT" r="txR" b="txB"/>
                <a:pathLst>
                  <a:path w="458" h="1621">
                    <a:moveTo>
                      <a:pt x="0" y="551"/>
                    </a:moveTo>
                    <a:lnTo>
                      <a:pt x="458" y="0"/>
                    </a:lnTo>
                    <a:lnTo>
                      <a:pt x="458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 w="20638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solidFill>
                    <a:srgbClr val="00B0F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286" name="Rectangle 15"/>
            <p:cNvSpPr/>
            <p:nvPr/>
          </p:nvSpPr>
          <p:spPr>
            <a:xfrm>
              <a:off x="1584" y="1679"/>
              <a:ext cx="406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 dirty="0">
                <a:solidFill>
                  <a:srgbClr val="00B0F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87" name="Rectangle 16"/>
            <p:cNvSpPr/>
            <p:nvPr/>
          </p:nvSpPr>
          <p:spPr>
            <a:xfrm>
              <a:off x="1584" y="1344"/>
              <a:ext cx="196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dirty="0">
                  <a:solidFill>
                    <a:srgbClr val="00B0F0"/>
                  </a:solidFill>
                  <a:latin typeface="Arial" panose="020B0604020202020204" pitchFamily="34" charset="0"/>
                </a:rPr>
                <a:t>M.M</a:t>
              </a:r>
              <a:endParaRPr lang="en-US" altLang="zh-CN" dirty="0">
                <a:solidFill>
                  <a:srgbClr val="00B0F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88" name="Rectangle 17"/>
            <p:cNvSpPr/>
            <p:nvPr/>
          </p:nvSpPr>
          <p:spPr>
            <a:xfrm>
              <a:off x="1440" y="1661"/>
              <a:ext cx="353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dirty="0">
                  <a:solidFill>
                    <a:srgbClr val="00B0F0"/>
                  </a:solidFill>
                  <a:latin typeface="宋体" panose="02010600030101010101" pitchFamily="2" charset="-122"/>
                </a:rPr>
                <a:t> 插件板</a:t>
              </a:r>
              <a:endParaRPr lang="zh-CN" altLang="en-US" dirty="0">
                <a:solidFill>
                  <a:srgbClr val="00B0F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89" name="Line 18"/>
            <p:cNvSpPr/>
            <p:nvPr/>
          </p:nvSpPr>
          <p:spPr>
            <a:xfrm>
              <a:off x="1649" y="2067"/>
              <a:ext cx="161" cy="289"/>
            </a:xfrm>
            <a:prstGeom prst="line">
              <a:avLst/>
            </a:prstGeom>
            <a:ln w="158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6" name="Group 36"/>
          <p:cNvGrpSpPr/>
          <p:nvPr/>
        </p:nvGrpSpPr>
        <p:grpSpPr>
          <a:xfrm>
            <a:off x="5668963" y="2195513"/>
            <a:ext cx="1360487" cy="3708400"/>
            <a:chOff x="3571" y="1383"/>
            <a:chExt cx="857" cy="2336"/>
          </a:xfrm>
        </p:grpSpPr>
        <p:grpSp>
          <p:nvGrpSpPr>
            <p:cNvPr id="11278" name="Group 20"/>
            <p:cNvGrpSpPr/>
            <p:nvPr/>
          </p:nvGrpSpPr>
          <p:grpSpPr>
            <a:xfrm>
              <a:off x="3769" y="2098"/>
              <a:ext cx="659" cy="1621"/>
              <a:chOff x="2441" y="2040"/>
              <a:chExt cx="457" cy="1621"/>
            </a:xfrm>
          </p:grpSpPr>
          <p:sp>
            <p:nvSpPr>
              <p:cNvPr id="11283" name="Freeform 21"/>
              <p:cNvSpPr/>
              <p:nvPr/>
            </p:nvSpPr>
            <p:spPr>
              <a:xfrm>
                <a:off x="2441" y="2040"/>
                <a:ext cx="457" cy="1621"/>
              </a:xfrm>
              <a:custGeom>
                <a:avLst/>
                <a:gdLst>
                  <a:gd name="txL" fmla="*/ 0 w 457"/>
                  <a:gd name="txT" fmla="*/ 0 h 1621"/>
                  <a:gd name="txR" fmla="*/ 457 w 457"/>
                  <a:gd name="txB" fmla="*/ 1621 h 1621"/>
                </a:gdLst>
                <a:ahLst/>
                <a:cxnLst>
                  <a:cxn ang="0">
                    <a:pos x="0" y="551"/>
                  </a:cxn>
                  <a:cxn ang="0">
                    <a:pos x="457" y="0"/>
                  </a:cxn>
                  <a:cxn ang="0">
                    <a:pos x="457" y="1071"/>
                  </a:cxn>
                  <a:cxn ang="0">
                    <a:pos x="0" y="1621"/>
                  </a:cxn>
                  <a:cxn ang="0">
                    <a:pos x="0" y="551"/>
                  </a:cxn>
                </a:cxnLst>
                <a:rect l="txL" t="txT" r="txR" b="txB"/>
                <a:pathLst>
                  <a:path w="457" h="1621">
                    <a:moveTo>
                      <a:pt x="0" y="551"/>
                    </a:moveTo>
                    <a:lnTo>
                      <a:pt x="457" y="0"/>
                    </a:lnTo>
                    <a:lnTo>
                      <a:pt x="457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 w="9525">
                <a:noFill/>
              </a:ln>
            </p:spPr>
            <p:txBody>
              <a:bodyPr/>
              <a:p>
                <a:endParaRPr lang="zh-CN" altLang="en-US" dirty="0">
                  <a:solidFill>
                    <a:srgbClr val="00B0F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284" name="Freeform 22"/>
              <p:cNvSpPr/>
              <p:nvPr/>
            </p:nvSpPr>
            <p:spPr>
              <a:xfrm>
                <a:off x="2441" y="2040"/>
                <a:ext cx="457" cy="1621"/>
              </a:xfrm>
              <a:custGeom>
                <a:avLst/>
                <a:gdLst>
                  <a:gd name="txL" fmla="*/ 0 w 457"/>
                  <a:gd name="txT" fmla="*/ 0 h 1621"/>
                  <a:gd name="txR" fmla="*/ 457 w 457"/>
                  <a:gd name="txB" fmla="*/ 1621 h 1621"/>
                </a:gdLst>
                <a:ahLst/>
                <a:cxnLst>
                  <a:cxn ang="0">
                    <a:pos x="0" y="551"/>
                  </a:cxn>
                  <a:cxn ang="0">
                    <a:pos x="457" y="0"/>
                  </a:cxn>
                  <a:cxn ang="0">
                    <a:pos x="457" y="1071"/>
                  </a:cxn>
                  <a:cxn ang="0">
                    <a:pos x="0" y="1621"/>
                  </a:cxn>
                  <a:cxn ang="0">
                    <a:pos x="0" y="551"/>
                  </a:cxn>
                </a:cxnLst>
                <a:rect l="txL" t="txT" r="txR" b="txB"/>
                <a:pathLst>
                  <a:path w="457" h="1621">
                    <a:moveTo>
                      <a:pt x="0" y="551"/>
                    </a:moveTo>
                    <a:lnTo>
                      <a:pt x="457" y="0"/>
                    </a:lnTo>
                    <a:lnTo>
                      <a:pt x="457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 w="20638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solidFill>
                    <a:srgbClr val="00B0F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279" name="Rectangle 23"/>
            <p:cNvSpPr/>
            <p:nvPr/>
          </p:nvSpPr>
          <p:spPr>
            <a:xfrm>
              <a:off x="3731" y="1740"/>
              <a:ext cx="586" cy="38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 dirty="0">
                <a:solidFill>
                  <a:srgbClr val="00B0F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80" name="Rectangle 24"/>
            <p:cNvSpPr/>
            <p:nvPr/>
          </p:nvSpPr>
          <p:spPr>
            <a:xfrm>
              <a:off x="3696" y="1383"/>
              <a:ext cx="194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dirty="0">
                  <a:solidFill>
                    <a:srgbClr val="00B0F0"/>
                  </a:solidFill>
                  <a:latin typeface="Arial" panose="020B0604020202020204" pitchFamily="34" charset="0"/>
                </a:rPr>
                <a:t>I/O</a:t>
              </a:r>
              <a:endParaRPr lang="en-US" altLang="zh-CN" dirty="0">
                <a:solidFill>
                  <a:srgbClr val="00B0F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81" name="Rectangle 25"/>
            <p:cNvSpPr/>
            <p:nvPr/>
          </p:nvSpPr>
          <p:spPr>
            <a:xfrm>
              <a:off x="3571" y="1690"/>
              <a:ext cx="436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dirty="0">
                  <a:solidFill>
                    <a:srgbClr val="00B0F0"/>
                  </a:solidFill>
                  <a:latin typeface="宋体" panose="02010600030101010101" pitchFamily="2" charset="-122"/>
                </a:rPr>
                <a:t>插件板</a:t>
              </a:r>
              <a:endParaRPr lang="zh-CN" altLang="en-US" dirty="0">
                <a:solidFill>
                  <a:srgbClr val="00B0F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82" name="Line 26"/>
            <p:cNvSpPr/>
            <p:nvPr/>
          </p:nvSpPr>
          <p:spPr>
            <a:xfrm>
              <a:off x="3787" y="2125"/>
              <a:ext cx="233" cy="289"/>
            </a:xfrm>
            <a:prstGeom prst="line">
              <a:avLst/>
            </a:prstGeom>
            <a:ln w="158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8" name="Group 28"/>
          <p:cNvGrpSpPr/>
          <p:nvPr/>
        </p:nvGrpSpPr>
        <p:grpSpPr>
          <a:xfrm>
            <a:off x="593725" y="4760913"/>
            <a:ext cx="7712075" cy="1182687"/>
            <a:chOff x="374" y="3815"/>
            <a:chExt cx="4858" cy="745"/>
          </a:xfrm>
        </p:grpSpPr>
        <p:sp>
          <p:nvSpPr>
            <p:cNvPr id="36893" name="Line 29"/>
            <p:cNvSpPr>
              <a:spLocks noChangeShapeType="1"/>
            </p:cNvSpPr>
            <p:nvPr/>
          </p:nvSpPr>
          <p:spPr bwMode="auto">
            <a:xfrm>
              <a:off x="499" y="4548"/>
              <a:ext cx="4050" cy="1"/>
            </a:xfrm>
            <a:prstGeom prst="line">
              <a:avLst/>
            </a:prstGeom>
            <a:noFill/>
            <a:ln w="20638">
              <a:solidFill>
                <a:schemeClr val="tx2">
                  <a:lumMod val="60000"/>
                  <a:lumOff val="40000"/>
                </a:schemeClr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2" name="Text Box 30"/>
            <p:cNvSpPr txBox="1"/>
            <p:nvPr/>
          </p:nvSpPr>
          <p:spPr>
            <a:xfrm>
              <a:off x="374" y="3815"/>
              <a:ext cx="515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dirty="0">
                  <a:solidFill>
                    <a:srgbClr val="00B0F0"/>
                  </a:solidFill>
                  <a:latin typeface="Arial" panose="020B0604020202020204" pitchFamily="34" charset="0"/>
                </a:rPr>
                <a:t>BUS</a:t>
              </a:r>
              <a:endParaRPr lang="en-US" altLang="zh-CN" sz="2400" dirty="0">
                <a:solidFill>
                  <a:srgbClr val="00B0F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95" name="Line 31"/>
            <p:cNvSpPr>
              <a:spLocks noChangeShapeType="1"/>
            </p:cNvSpPr>
            <p:nvPr/>
          </p:nvSpPr>
          <p:spPr bwMode="auto">
            <a:xfrm>
              <a:off x="1150" y="3959"/>
              <a:ext cx="4082" cy="0"/>
            </a:xfrm>
            <a:prstGeom prst="line">
              <a:avLst/>
            </a:prstGeom>
            <a:noFill/>
            <a:ln w="9525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896" name="Line 32"/>
            <p:cNvSpPr>
              <a:spLocks noChangeShapeType="1"/>
            </p:cNvSpPr>
            <p:nvPr/>
          </p:nvSpPr>
          <p:spPr bwMode="auto">
            <a:xfrm>
              <a:off x="942" y="4151"/>
              <a:ext cx="4082" cy="0"/>
            </a:xfrm>
            <a:prstGeom prst="line">
              <a:avLst/>
            </a:prstGeom>
            <a:noFill/>
            <a:ln w="9525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897" name="Line 33"/>
            <p:cNvSpPr>
              <a:spLocks noChangeShapeType="1"/>
            </p:cNvSpPr>
            <p:nvPr/>
          </p:nvSpPr>
          <p:spPr bwMode="auto">
            <a:xfrm>
              <a:off x="734" y="4343"/>
              <a:ext cx="4083" cy="0"/>
            </a:xfrm>
            <a:prstGeom prst="line">
              <a:avLst/>
            </a:prstGeom>
            <a:noFill/>
            <a:ln w="9525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898" name="Line 34"/>
            <p:cNvSpPr>
              <a:spLocks noChangeShapeType="1"/>
            </p:cNvSpPr>
            <p:nvPr/>
          </p:nvSpPr>
          <p:spPr bwMode="auto">
            <a:xfrm flipH="1">
              <a:off x="480" y="3936"/>
              <a:ext cx="672" cy="624"/>
            </a:xfrm>
            <a:prstGeom prst="line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899" name="Line 35"/>
            <p:cNvSpPr>
              <a:spLocks noChangeShapeType="1"/>
            </p:cNvSpPr>
            <p:nvPr/>
          </p:nvSpPr>
          <p:spPr bwMode="auto">
            <a:xfrm flipH="1">
              <a:off x="4560" y="3936"/>
              <a:ext cx="672" cy="624"/>
            </a:xfrm>
            <a:prstGeom prst="line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270" name="标题 3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lang="zh-CN" altLang="en-US" dirty="0"/>
              <a:t>（补充）</a:t>
            </a:r>
            <a:r>
              <a:rPr lang="zh-CN" altLang="en-US" sz="4000" dirty="0"/>
              <a:t>总线物理实现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10231</Words>
  <Application>WPS 演示</Application>
  <PresentationFormat>全屏显示(4:3)</PresentationFormat>
  <Paragraphs>1026</Paragraphs>
  <Slides>82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93" baseType="lpstr">
      <vt:lpstr>Arial</vt:lpstr>
      <vt:lpstr>宋体</vt:lpstr>
      <vt:lpstr>Wingdings</vt:lpstr>
      <vt:lpstr>Times New Roman</vt:lpstr>
      <vt:lpstr>隶书</vt:lpstr>
      <vt:lpstr>黑体</vt:lpstr>
      <vt:lpstr>微软雅黑</vt:lpstr>
      <vt:lpstr>Arial Unicode MS</vt:lpstr>
      <vt:lpstr>_x000B__x000C_</vt:lpstr>
      <vt:lpstr>LaTeX</vt:lpstr>
      <vt:lpstr>Network</vt:lpstr>
      <vt:lpstr>计算机整机模型</vt:lpstr>
      <vt:lpstr>第六章  总线系统</vt:lpstr>
      <vt:lpstr>本章内容</vt:lpstr>
      <vt:lpstr>6.1总线的概念和结构形态</vt:lpstr>
      <vt:lpstr>6.1.1总线的基本概念</vt:lpstr>
      <vt:lpstr>6.1.1总线的基本概念</vt:lpstr>
      <vt:lpstr>（补充）内部总线例子</vt:lpstr>
      <vt:lpstr>PowerPoint 演示文稿</vt:lpstr>
      <vt:lpstr>（补充）总线物理实现</vt:lpstr>
      <vt:lpstr>6.1.1总线的基本概念</vt:lpstr>
      <vt:lpstr>PowerPoint 演示文稿</vt:lpstr>
      <vt:lpstr>PowerPoint 演示文稿</vt:lpstr>
      <vt:lpstr>6.1.1总线的基本概念</vt:lpstr>
      <vt:lpstr>6.1.1总线的基本概念</vt:lpstr>
      <vt:lpstr>PowerPoint 演示文稿</vt:lpstr>
      <vt:lpstr>试题例子</vt:lpstr>
      <vt:lpstr>6.1.2总线的连接方式 </vt:lpstr>
      <vt:lpstr>PowerPoint 演示文稿</vt:lpstr>
      <vt:lpstr>6.1.2总线的连接方式</vt:lpstr>
      <vt:lpstr>6.1.2总线的连接方式</vt:lpstr>
      <vt:lpstr>6.1.2总线的连接方式</vt:lpstr>
      <vt:lpstr>6.1.3总线的内部结构</vt:lpstr>
      <vt:lpstr>6.1.3总线的内部结构</vt:lpstr>
      <vt:lpstr>6.1.4总线的内部结构</vt:lpstr>
      <vt:lpstr>6.1.4总线的内部结构</vt:lpstr>
      <vt:lpstr>6.1.5总线结构实例</vt:lpstr>
      <vt:lpstr>6.1.5总线结构实例 </vt:lpstr>
      <vt:lpstr>6.1.5总线结构实例 </vt:lpstr>
      <vt:lpstr>PowerPoint 演示文稿</vt:lpstr>
      <vt:lpstr>6.2  总线接口</vt:lpstr>
      <vt:lpstr>6.2  总线接口</vt:lpstr>
      <vt:lpstr>6.2  总线接口</vt:lpstr>
      <vt:lpstr>PowerPoint 演示文稿</vt:lpstr>
      <vt:lpstr>6.2  总线接口</vt:lpstr>
      <vt:lpstr>6.2  总线接口</vt:lpstr>
      <vt:lpstr>【例2】利用串行方式传送字符（如图），每秒钟传送的比特（bit）位数常称为波特率。假设数据传送速率是120个字符/秒，每一个字符格式规定包含10个比特位（起始位、停止位、8个数据位），问传送的波特率是多少?每个比特位占用的时间是多少?</vt:lpstr>
      <vt:lpstr>（补充）</vt:lpstr>
      <vt:lpstr>6.3  总线的仲裁</vt:lpstr>
      <vt:lpstr>总线仲裁环境示意图</vt:lpstr>
      <vt:lpstr>6.3  总线的仲裁</vt:lpstr>
      <vt:lpstr>6.3  总线的仲裁</vt:lpstr>
      <vt:lpstr>PowerPoint 演示文稿</vt:lpstr>
      <vt:lpstr>链式查询方式：</vt:lpstr>
      <vt:lpstr>PowerPoint 演示文稿</vt:lpstr>
      <vt:lpstr>计数器定时查询方式：</vt:lpstr>
      <vt:lpstr>PowerPoint 演示文稿</vt:lpstr>
      <vt:lpstr>PowerPoint 演示文稿</vt:lpstr>
      <vt:lpstr>独立请求方式：</vt:lpstr>
      <vt:lpstr>独立请求方式：</vt:lpstr>
      <vt:lpstr>6.3  总线的仲裁</vt:lpstr>
      <vt:lpstr>6.3  总线的仲裁</vt:lpstr>
      <vt:lpstr>6.3  总线的仲裁</vt:lpstr>
      <vt:lpstr>6.4总线的定时和数据传送模式</vt:lpstr>
      <vt:lpstr>6.4总线的定时和数据传送模式</vt:lpstr>
      <vt:lpstr>6.4总线的定时和数据传送模式</vt:lpstr>
      <vt:lpstr>PowerPoint 演示文稿</vt:lpstr>
      <vt:lpstr>PowerPoint 演示文稿</vt:lpstr>
      <vt:lpstr>PowerPoint 演示文稿</vt:lpstr>
      <vt:lpstr>6.4总线的定时和数据传送模式</vt:lpstr>
      <vt:lpstr>6.4总线的定时和数据传送模式</vt:lpstr>
      <vt:lpstr>6.4总线的定时和数据传送模式</vt:lpstr>
      <vt:lpstr>6.4总线的定时和数据传送模式</vt:lpstr>
      <vt:lpstr>6.4总线的定时和数据传送模式</vt:lpstr>
      <vt:lpstr>6.5 HOST总线和PCI总线</vt:lpstr>
      <vt:lpstr>6.5 HOST总线和PCI总线</vt:lpstr>
      <vt:lpstr>6.5 HOST总线和PCI总线</vt:lpstr>
      <vt:lpstr>6.5 HOST总线和PCI总线</vt:lpstr>
      <vt:lpstr>6.5 HOST总线和PCI总线</vt:lpstr>
      <vt:lpstr>6.5 HOST总线和PCI总线</vt:lpstr>
      <vt:lpstr>6.5 HOST总线和PCI总线</vt:lpstr>
      <vt:lpstr>6.5 HOST总线和PCI总线</vt:lpstr>
      <vt:lpstr>6.5 HOST总线和PCI总线</vt:lpstr>
      <vt:lpstr>6.5 HOST总线和PCI总线</vt:lpstr>
      <vt:lpstr>6.5 HOST总线和PCI总线</vt:lpstr>
      <vt:lpstr>6.6 InfiniBand标准</vt:lpstr>
      <vt:lpstr>6.6 InfiniBand标准</vt:lpstr>
      <vt:lpstr>本 章 小 结</vt:lpstr>
      <vt:lpstr>本 章 小 结</vt:lpstr>
      <vt:lpstr>本 章 小 结</vt:lpstr>
      <vt:lpstr>本 章 小 结</vt:lpstr>
      <vt:lpstr>本 章 小 结</vt:lpstr>
      <vt:lpstr>作业</vt:lpstr>
    </vt:vector>
  </TitlesOfParts>
  <Company>Ningbo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 总线系统</dc:title>
  <dc:creator>CTWang</dc:creator>
  <cp:lastModifiedBy>ww</cp:lastModifiedBy>
  <cp:revision>172</cp:revision>
  <dcterms:created xsi:type="dcterms:W3CDTF">2008-05-19T20:46:00Z</dcterms:created>
  <dcterms:modified xsi:type="dcterms:W3CDTF">2021-05-12T14:05:49Z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