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2"/>
  </p:notesMasterIdLst>
  <p:sldIdLst>
    <p:sldId id="256" r:id="rId3"/>
    <p:sldId id="307" r:id="rId4"/>
    <p:sldId id="308" r:id="rId5"/>
    <p:sldId id="309" r:id="rId6"/>
    <p:sldId id="310" r:id="rId7"/>
    <p:sldId id="311" r:id="rId8"/>
    <p:sldId id="312" r:id="rId9"/>
    <p:sldId id="362" r:id="rId10"/>
    <p:sldId id="313" r:id="rId11"/>
    <p:sldId id="314" r:id="rId12"/>
    <p:sldId id="315" r:id="rId13"/>
    <p:sldId id="363" r:id="rId14"/>
    <p:sldId id="316" r:id="rId15"/>
    <p:sldId id="317" r:id="rId16"/>
    <p:sldId id="364" r:id="rId17"/>
    <p:sldId id="318" r:id="rId18"/>
    <p:sldId id="359" r:id="rId19"/>
    <p:sldId id="319" r:id="rId20"/>
    <p:sldId id="361" r:id="rId21"/>
    <p:sldId id="360" r:id="rId22"/>
    <p:sldId id="321" r:id="rId23"/>
    <p:sldId id="355" r:id="rId24"/>
    <p:sldId id="323" r:id="rId25"/>
    <p:sldId id="320" r:id="rId26"/>
    <p:sldId id="322" r:id="rId27"/>
    <p:sldId id="324" r:id="rId28"/>
    <p:sldId id="325" r:id="rId29"/>
    <p:sldId id="326" r:id="rId30"/>
    <p:sldId id="365" r:id="rId31"/>
    <p:sldId id="327" r:id="rId32"/>
    <p:sldId id="328" r:id="rId33"/>
    <p:sldId id="366" r:id="rId34"/>
    <p:sldId id="329" r:id="rId35"/>
    <p:sldId id="356" r:id="rId36"/>
    <p:sldId id="357" r:id="rId37"/>
    <p:sldId id="358" r:id="rId38"/>
    <p:sldId id="330" r:id="rId39"/>
    <p:sldId id="331" r:id="rId40"/>
    <p:sldId id="332" r:id="rId41"/>
    <p:sldId id="333" r:id="rId42"/>
    <p:sldId id="334" r:id="rId43"/>
    <p:sldId id="335" r:id="rId44"/>
    <p:sldId id="336" r:id="rId45"/>
    <p:sldId id="337" r:id="rId46"/>
    <p:sldId id="338" r:id="rId47"/>
    <p:sldId id="339" r:id="rId48"/>
    <p:sldId id="344" r:id="rId49"/>
    <p:sldId id="343" r:id="rId50"/>
    <p:sldId id="340" r:id="rId51"/>
    <p:sldId id="341" r:id="rId52"/>
    <p:sldId id="342" r:id="rId53"/>
    <p:sldId id="264" r:id="rId54"/>
    <p:sldId id="345" r:id="rId55"/>
    <p:sldId id="346" r:id="rId56"/>
    <p:sldId id="269" r:id="rId57"/>
    <p:sldId id="270" r:id="rId58"/>
    <p:sldId id="266" r:id="rId59"/>
    <p:sldId id="347" r:id="rId60"/>
    <p:sldId id="348" r:id="rId61"/>
    <p:sldId id="280" r:id="rId62"/>
    <p:sldId id="349" r:id="rId63"/>
    <p:sldId id="277" r:id="rId64"/>
    <p:sldId id="350" r:id="rId65"/>
    <p:sldId id="281" r:id="rId66"/>
    <p:sldId id="282" r:id="rId67"/>
    <p:sldId id="351" r:id="rId68"/>
    <p:sldId id="352" r:id="rId69"/>
    <p:sldId id="353" r:id="rId70"/>
    <p:sldId id="354" r:id="rId71"/>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3320"/>
  </p:normalViewPr>
  <p:slideViewPr>
    <p:cSldViewPr showGuides="1">
      <p:cViewPr varScale="1">
        <p:scale>
          <a:sx n="62" d="100"/>
          <a:sy n="62" d="100"/>
        </p:scale>
        <p:origin x="-151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notesMaster" Target="notesMasters/notesMaster1.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1"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3732"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buNone/>
            </a:pP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40" name="Line 2"/>
          <p:cNvSpPr>
            <a:spLocks noChangeShapeType="1"/>
          </p:cNvSpPr>
          <p:nvPr/>
        </p:nvSpPr>
        <p:spPr bwMode="auto">
          <a:xfrm>
            <a:off x="7315200" y="1066800"/>
            <a:ext cx="0" cy="4495800"/>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3075" name="Group 8"/>
          <p:cNvGrpSpPr/>
          <p:nvPr/>
        </p:nvGrpSpPr>
        <p:grpSpPr>
          <a:xfrm>
            <a:off x="7493000" y="2992438"/>
            <a:ext cx="1338263" cy="2189162"/>
            <a:chOff x="4704" y="1885"/>
            <a:chExt cx="843" cy="1379"/>
          </a:xfrm>
        </p:grpSpPr>
        <p:sp>
          <p:nvSpPr>
            <p:cNvPr id="42" name="Oval 9"/>
            <p:cNvSpPr>
              <a:spLocks noChangeArrowheads="1"/>
            </p:cNvSpPr>
            <p:nvPr/>
          </p:nvSpPr>
          <p:spPr bwMode="auto">
            <a:xfrm>
              <a:off x="4704" y="1885"/>
              <a:ext cx="127" cy="127"/>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 name="Oval 10"/>
            <p:cNvSpPr>
              <a:spLocks noChangeArrowheads="1"/>
            </p:cNvSpPr>
            <p:nvPr/>
          </p:nvSpPr>
          <p:spPr bwMode="auto">
            <a:xfrm>
              <a:off x="4883" y="1885"/>
              <a:ext cx="127" cy="127"/>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4" name="Oval 11"/>
            <p:cNvSpPr>
              <a:spLocks noChangeArrowheads="1"/>
            </p:cNvSpPr>
            <p:nvPr/>
          </p:nvSpPr>
          <p:spPr bwMode="auto">
            <a:xfrm>
              <a:off x="5062" y="1885"/>
              <a:ext cx="127" cy="127"/>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5" name="Oval 12"/>
            <p:cNvSpPr>
              <a:spLocks noChangeArrowheads="1"/>
            </p:cNvSpPr>
            <p:nvPr/>
          </p:nvSpPr>
          <p:spPr bwMode="auto">
            <a:xfrm>
              <a:off x="4704" y="2064"/>
              <a:ext cx="127" cy="127"/>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6" name="Oval 13"/>
            <p:cNvSpPr>
              <a:spLocks noChangeArrowheads="1"/>
            </p:cNvSpPr>
            <p:nvPr/>
          </p:nvSpPr>
          <p:spPr bwMode="auto">
            <a:xfrm>
              <a:off x="4883" y="2064"/>
              <a:ext cx="127" cy="127"/>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7" name="Oval 14"/>
            <p:cNvSpPr>
              <a:spLocks noChangeArrowheads="1"/>
            </p:cNvSpPr>
            <p:nvPr/>
          </p:nvSpPr>
          <p:spPr bwMode="auto">
            <a:xfrm>
              <a:off x="5062" y="2064"/>
              <a:ext cx="127" cy="127"/>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8" name="Oval 15"/>
            <p:cNvSpPr>
              <a:spLocks noChangeArrowheads="1"/>
            </p:cNvSpPr>
            <p:nvPr/>
          </p:nvSpPr>
          <p:spPr bwMode="auto">
            <a:xfrm>
              <a:off x="5241" y="2064"/>
              <a:ext cx="127" cy="127"/>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9" name="Oval 16"/>
            <p:cNvSpPr>
              <a:spLocks noChangeArrowheads="1"/>
            </p:cNvSpPr>
            <p:nvPr/>
          </p:nvSpPr>
          <p:spPr bwMode="auto">
            <a:xfrm>
              <a:off x="4704" y="2243"/>
              <a:ext cx="127" cy="127"/>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 name="Oval 17"/>
            <p:cNvSpPr>
              <a:spLocks noChangeArrowheads="1"/>
            </p:cNvSpPr>
            <p:nvPr/>
          </p:nvSpPr>
          <p:spPr bwMode="auto">
            <a:xfrm>
              <a:off x="4883" y="2243"/>
              <a:ext cx="127" cy="127"/>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 name="Oval 18"/>
            <p:cNvSpPr>
              <a:spLocks noChangeArrowheads="1"/>
            </p:cNvSpPr>
            <p:nvPr/>
          </p:nvSpPr>
          <p:spPr bwMode="auto">
            <a:xfrm>
              <a:off x="5062" y="2243"/>
              <a:ext cx="127" cy="127"/>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2" name="Oval 19"/>
            <p:cNvSpPr>
              <a:spLocks noChangeArrowheads="1"/>
            </p:cNvSpPr>
            <p:nvPr/>
          </p:nvSpPr>
          <p:spPr bwMode="auto">
            <a:xfrm>
              <a:off x="5241" y="2243"/>
              <a:ext cx="127" cy="127"/>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 name="Oval 20"/>
            <p:cNvSpPr>
              <a:spLocks noChangeArrowheads="1"/>
            </p:cNvSpPr>
            <p:nvPr/>
          </p:nvSpPr>
          <p:spPr bwMode="auto">
            <a:xfrm>
              <a:off x="5420" y="2243"/>
              <a:ext cx="127" cy="127"/>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 name="Oval 21"/>
            <p:cNvSpPr>
              <a:spLocks noChangeArrowheads="1"/>
            </p:cNvSpPr>
            <p:nvPr/>
          </p:nvSpPr>
          <p:spPr bwMode="auto">
            <a:xfrm>
              <a:off x="4704" y="2421"/>
              <a:ext cx="127" cy="128"/>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 name="Oval 22"/>
            <p:cNvSpPr>
              <a:spLocks noChangeArrowheads="1"/>
            </p:cNvSpPr>
            <p:nvPr/>
          </p:nvSpPr>
          <p:spPr bwMode="auto">
            <a:xfrm>
              <a:off x="4883" y="2421"/>
              <a:ext cx="127" cy="128"/>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 name="Oval 23"/>
            <p:cNvSpPr>
              <a:spLocks noChangeArrowheads="1"/>
            </p:cNvSpPr>
            <p:nvPr/>
          </p:nvSpPr>
          <p:spPr bwMode="auto">
            <a:xfrm>
              <a:off x="5062" y="2421"/>
              <a:ext cx="127" cy="128"/>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7" name="Oval 24"/>
            <p:cNvSpPr>
              <a:spLocks noChangeArrowheads="1"/>
            </p:cNvSpPr>
            <p:nvPr/>
          </p:nvSpPr>
          <p:spPr bwMode="auto">
            <a:xfrm>
              <a:off x="5241" y="2421"/>
              <a:ext cx="127" cy="128"/>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 name="Oval 25"/>
            <p:cNvSpPr>
              <a:spLocks noChangeArrowheads="1"/>
            </p:cNvSpPr>
            <p:nvPr/>
          </p:nvSpPr>
          <p:spPr bwMode="auto">
            <a:xfrm>
              <a:off x="4704" y="2600"/>
              <a:ext cx="127" cy="128"/>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9" name="Oval 26"/>
            <p:cNvSpPr>
              <a:spLocks noChangeArrowheads="1"/>
            </p:cNvSpPr>
            <p:nvPr/>
          </p:nvSpPr>
          <p:spPr bwMode="auto">
            <a:xfrm>
              <a:off x="4883" y="2600"/>
              <a:ext cx="127" cy="128"/>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0" name="Oval 27"/>
            <p:cNvSpPr>
              <a:spLocks noChangeArrowheads="1"/>
            </p:cNvSpPr>
            <p:nvPr/>
          </p:nvSpPr>
          <p:spPr bwMode="auto">
            <a:xfrm>
              <a:off x="5062" y="2600"/>
              <a:ext cx="127" cy="128"/>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 name="Oval 28"/>
            <p:cNvSpPr>
              <a:spLocks noChangeArrowheads="1"/>
            </p:cNvSpPr>
            <p:nvPr/>
          </p:nvSpPr>
          <p:spPr bwMode="auto">
            <a:xfrm>
              <a:off x="5241" y="2600"/>
              <a:ext cx="127" cy="128"/>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2" name="Oval 29"/>
            <p:cNvSpPr>
              <a:spLocks noChangeArrowheads="1"/>
            </p:cNvSpPr>
            <p:nvPr/>
          </p:nvSpPr>
          <p:spPr bwMode="auto">
            <a:xfrm>
              <a:off x="5420" y="2600"/>
              <a:ext cx="127" cy="128"/>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3" name="Oval 30"/>
            <p:cNvSpPr>
              <a:spLocks noChangeArrowheads="1"/>
            </p:cNvSpPr>
            <p:nvPr/>
          </p:nvSpPr>
          <p:spPr bwMode="auto">
            <a:xfrm>
              <a:off x="4704" y="2779"/>
              <a:ext cx="127" cy="127"/>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4" name="Oval 31"/>
            <p:cNvSpPr>
              <a:spLocks noChangeArrowheads="1"/>
            </p:cNvSpPr>
            <p:nvPr/>
          </p:nvSpPr>
          <p:spPr bwMode="auto">
            <a:xfrm>
              <a:off x="4883" y="2779"/>
              <a:ext cx="127" cy="127"/>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5" name="Oval 32"/>
            <p:cNvSpPr>
              <a:spLocks noChangeArrowheads="1"/>
            </p:cNvSpPr>
            <p:nvPr/>
          </p:nvSpPr>
          <p:spPr bwMode="auto">
            <a:xfrm>
              <a:off x="5062" y="2779"/>
              <a:ext cx="127" cy="127"/>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6" name="Oval 33"/>
            <p:cNvSpPr>
              <a:spLocks noChangeArrowheads="1"/>
            </p:cNvSpPr>
            <p:nvPr/>
          </p:nvSpPr>
          <p:spPr bwMode="auto">
            <a:xfrm>
              <a:off x="5241" y="2779"/>
              <a:ext cx="127" cy="127"/>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 name="Oval 34"/>
            <p:cNvSpPr>
              <a:spLocks noChangeArrowheads="1"/>
            </p:cNvSpPr>
            <p:nvPr/>
          </p:nvSpPr>
          <p:spPr bwMode="auto">
            <a:xfrm>
              <a:off x="4704" y="2958"/>
              <a:ext cx="127" cy="127"/>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 name="Oval 35"/>
            <p:cNvSpPr>
              <a:spLocks noChangeArrowheads="1"/>
            </p:cNvSpPr>
            <p:nvPr/>
          </p:nvSpPr>
          <p:spPr bwMode="auto">
            <a:xfrm>
              <a:off x="4883" y="2958"/>
              <a:ext cx="127" cy="127"/>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9" name="Oval 36"/>
            <p:cNvSpPr>
              <a:spLocks noChangeArrowheads="1"/>
            </p:cNvSpPr>
            <p:nvPr/>
          </p:nvSpPr>
          <p:spPr bwMode="auto">
            <a:xfrm>
              <a:off x="5062" y="2958"/>
              <a:ext cx="127" cy="127"/>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0" name="Oval 37"/>
            <p:cNvSpPr>
              <a:spLocks noChangeArrowheads="1"/>
            </p:cNvSpPr>
            <p:nvPr/>
          </p:nvSpPr>
          <p:spPr bwMode="auto">
            <a:xfrm>
              <a:off x="5241" y="2958"/>
              <a:ext cx="127" cy="127"/>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 name="Oval 38"/>
            <p:cNvSpPr>
              <a:spLocks noChangeArrowheads="1"/>
            </p:cNvSpPr>
            <p:nvPr/>
          </p:nvSpPr>
          <p:spPr bwMode="auto">
            <a:xfrm>
              <a:off x="4883" y="3137"/>
              <a:ext cx="127" cy="127"/>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2" name="Oval 39"/>
            <p:cNvSpPr>
              <a:spLocks noChangeArrowheads="1"/>
            </p:cNvSpPr>
            <p:nvPr/>
          </p:nvSpPr>
          <p:spPr bwMode="auto">
            <a:xfrm>
              <a:off x="5241" y="3137"/>
              <a:ext cx="127" cy="127"/>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73" name="Line 40"/>
          <p:cNvSpPr>
            <a:spLocks noChangeShapeType="1"/>
          </p:cNvSpPr>
          <p:nvPr/>
        </p:nvSpPr>
        <p:spPr bwMode="auto">
          <a:xfrm>
            <a:off x="304800" y="2819400"/>
            <a:ext cx="8229600" cy="0"/>
          </a:xfrm>
          <a:prstGeom prst="line">
            <a:avLst/>
          </a:prstGeom>
          <a:noFill/>
          <a:ln w="6350">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endParaRPr lang="zh-CN" altLang="en-US"/>
          </a:p>
        </p:txBody>
      </p:sp>
      <p:sp>
        <p:nvSpPr>
          <p:cNvPr id="2052"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r>
              <a:rPr lang="zh-CN" altLang="en-US"/>
              <a:t>单击此处编辑母版副标题样式</a:t>
            </a:r>
            <a:endParaRPr lang="zh-CN" altLang="en-US"/>
          </a:p>
        </p:txBody>
      </p:sp>
      <p:sp>
        <p:nvSpPr>
          <p:cNvPr id="74" name="Rectangle 5"/>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5" name="Rectangle 6"/>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6" name="Rectangle 7"/>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t" anchorCtr="0" compatLnSpc="1"/>
          <a:p>
            <a:pPr algn="r">
              <a:buNone/>
            </a:pPr>
            <a:fld id="{9A0DB2DC-4C9A-4742-B13C-FB6460FD3503}" type="slidenum">
              <a:rPr lang="en-US" altLang="zh-CN" dirty="0"/>
            </a:fld>
            <a:endParaRPr lang="en-US" altLang="zh-CN"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Line 2"/>
          <p:cNvSpPr>
            <a:spLocks noChangeShapeType="1"/>
          </p:cNvSpPr>
          <p:nvPr/>
        </p:nvSpPr>
        <p:spPr bwMode="auto">
          <a:xfrm>
            <a:off x="7962900" y="152400"/>
            <a:ext cx="0" cy="1524000"/>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p:cNvSpPr>
          <p:nvPr>
            <p:ph type="title"/>
          </p:nvPr>
        </p:nvSpPr>
        <p:spPr>
          <a:xfrm>
            <a:off x="457200" y="122238"/>
            <a:ext cx="7543800" cy="1295400"/>
          </a:xfrm>
          <a:prstGeom prst="rect">
            <a:avLst/>
          </a:prstGeom>
          <a:noFill/>
          <a:ln w="9525">
            <a:noFill/>
          </a:ln>
        </p:spPr>
        <p:txBody>
          <a:bodyPr anchor="b"/>
          <a:p>
            <a:pPr lvl="0"/>
            <a:r>
              <a:rPr lang="zh-CN" altLang="en-US" dirty="0"/>
              <a:t>单击此处编辑母版标题样式</a:t>
            </a:r>
            <a:endParaRPr lang="zh-CN" altLang="en-US" dirty="0"/>
          </a:p>
        </p:txBody>
      </p:sp>
      <p:sp>
        <p:nvSpPr>
          <p:cNvPr id="2052" name="Rectangle 4"/>
          <p:cNvSpPr>
            <a:spLocks noGrp="1"/>
          </p:cNvSpPr>
          <p:nvPr>
            <p:ph type="body" idx="1"/>
          </p:nvPr>
        </p:nvSpPr>
        <p:spPr>
          <a:xfrm>
            <a:off x="457200" y="1719263"/>
            <a:ext cx="8229600" cy="4411662"/>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9" name="Rectangle 5"/>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defRPr sz="10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0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1" name="Rectangle 7"/>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a:defRPr sz="1000"/>
            </a:lvl1p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grpSp>
        <p:nvGrpSpPr>
          <p:cNvPr id="2056" name="Group 8"/>
          <p:cNvGrpSpPr/>
          <p:nvPr/>
        </p:nvGrpSpPr>
        <p:grpSpPr>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4" name="Oval 10"/>
            <p:cNvSpPr>
              <a:spLocks noChangeArrowheads="1"/>
            </p:cNvSpPr>
            <p:nvPr/>
          </p:nvSpPr>
          <p:spPr bwMode="auto">
            <a:xfrm>
              <a:off x="5248" y="960"/>
              <a:ext cx="79" cy="80"/>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5" name="Oval 11"/>
            <p:cNvSpPr>
              <a:spLocks noChangeArrowheads="1"/>
            </p:cNvSpPr>
            <p:nvPr/>
          </p:nvSpPr>
          <p:spPr bwMode="auto">
            <a:xfrm>
              <a:off x="5360" y="960"/>
              <a:ext cx="78" cy="80"/>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6" name="Oval 12"/>
            <p:cNvSpPr>
              <a:spLocks noChangeArrowheads="1"/>
            </p:cNvSpPr>
            <p:nvPr/>
          </p:nvSpPr>
          <p:spPr bwMode="auto">
            <a:xfrm>
              <a:off x="5136" y="1072"/>
              <a:ext cx="80" cy="78"/>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7" name="Oval 13"/>
            <p:cNvSpPr>
              <a:spLocks noChangeArrowheads="1"/>
            </p:cNvSpPr>
            <p:nvPr/>
          </p:nvSpPr>
          <p:spPr bwMode="auto">
            <a:xfrm>
              <a:off x="5248" y="1072"/>
              <a:ext cx="79" cy="78"/>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8" name="Oval 14"/>
            <p:cNvSpPr>
              <a:spLocks noChangeArrowheads="1"/>
            </p:cNvSpPr>
            <p:nvPr/>
          </p:nvSpPr>
          <p:spPr bwMode="auto">
            <a:xfrm>
              <a:off x="5360" y="1072"/>
              <a:ext cx="78" cy="78"/>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9" name="Oval 15"/>
            <p:cNvSpPr>
              <a:spLocks noChangeArrowheads="1"/>
            </p:cNvSpPr>
            <p:nvPr/>
          </p:nvSpPr>
          <p:spPr bwMode="auto">
            <a:xfrm>
              <a:off x="5472" y="1072"/>
              <a:ext cx="78" cy="78"/>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0" name="Oval 16"/>
            <p:cNvSpPr>
              <a:spLocks noChangeArrowheads="1"/>
            </p:cNvSpPr>
            <p:nvPr/>
          </p:nvSpPr>
          <p:spPr bwMode="auto">
            <a:xfrm>
              <a:off x="5136" y="1184"/>
              <a:ext cx="80" cy="78"/>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1" name="Oval 17"/>
            <p:cNvSpPr>
              <a:spLocks noChangeArrowheads="1"/>
            </p:cNvSpPr>
            <p:nvPr/>
          </p:nvSpPr>
          <p:spPr bwMode="auto">
            <a:xfrm>
              <a:off x="5248" y="1184"/>
              <a:ext cx="79" cy="78"/>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2" name="Oval 18"/>
            <p:cNvSpPr>
              <a:spLocks noChangeArrowheads="1"/>
            </p:cNvSpPr>
            <p:nvPr/>
          </p:nvSpPr>
          <p:spPr bwMode="auto">
            <a:xfrm>
              <a:off x="5360" y="1184"/>
              <a:ext cx="78" cy="78"/>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3" name="Oval 19"/>
            <p:cNvSpPr>
              <a:spLocks noChangeArrowheads="1"/>
            </p:cNvSpPr>
            <p:nvPr/>
          </p:nvSpPr>
          <p:spPr bwMode="auto">
            <a:xfrm>
              <a:off x="5472" y="1184"/>
              <a:ext cx="78" cy="78"/>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4" name="Oval 20"/>
            <p:cNvSpPr>
              <a:spLocks noChangeArrowheads="1"/>
            </p:cNvSpPr>
            <p:nvPr/>
          </p:nvSpPr>
          <p:spPr bwMode="auto">
            <a:xfrm>
              <a:off x="5584" y="1184"/>
              <a:ext cx="80" cy="78"/>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5" name="Oval 21"/>
            <p:cNvSpPr>
              <a:spLocks noChangeArrowheads="1"/>
            </p:cNvSpPr>
            <p:nvPr/>
          </p:nvSpPr>
          <p:spPr bwMode="auto">
            <a:xfrm>
              <a:off x="5136" y="1296"/>
              <a:ext cx="80" cy="80"/>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6" name="Oval 22"/>
            <p:cNvSpPr>
              <a:spLocks noChangeArrowheads="1"/>
            </p:cNvSpPr>
            <p:nvPr/>
          </p:nvSpPr>
          <p:spPr bwMode="auto">
            <a:xfrm>
              <a:off x="5248" y="1296"/>
              <a:ext cx="79" cy="80"/>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7" name="Oval 23"/>
            <p:cNvSpPr>
              <a:spLocks noChangeArrowheads="1"/>
            </p:cNvSpPr>
            <p:nvPr/>
          </p:nvSpPr>
          <p:spPr bwMode="auto">
            <a:xfrm>
              <a:off x="5360" y="1296"/>
              <a:ext cx="78" cy="80"/>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8" name="Oval 24"/>
            <p:cNvSpPr>
              <a:spLocks noChangeArrowheads="1"/>
            </p:cNvSpPr>
            <p:nvPr/>
          </p:nvSpPr>
          <p:spPr bwMode="auto">
            <a:xfrm>
              <a:off x="5472" y="1296"/>
              <a:ext cx="78" cy="80"/>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9" name="Oval 25"/>
            <p:cNvSpPr>
              <a:spLocks noChangeArrowheads="1"/>
            </p:cNvSpPr>
            <p:nvPr/>
          </p:nvSpPr>
          <p:spPr bwMode="auto">
            <a:xfrm>
              <a:off x="5136" y="1408"/>
              <a:ext cx="80" cy="80"/>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0" name="Oval 26"/>
            <p:cNvSpPr>
              <a:spLocks noChangeArrowheads="1"/>
            </p:cNvSpPr>
            <p:nvPr/>
          </p:nvSpPr>
          <p:spPr bwMode="auto">
            <a:xfrm>
              <a:off x="5248" y="1408"/>
              <a:ext cx="79" cy="80"/>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1" name="Oval 27"/>
            <p:cNvSpPr>
              <a:spLocks noChangeArrowheads="1"/>
            </p:cNvSpPr>
            <p:nvPr/>
          </p:nvSpPr>
          <p:spPr bwMode="auto">
            <a:xfrm>
              <a:off x="5360" y="1408"/>
              <a:ext cx="78" cy="80"/>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2" name="Oval 28"/>
            <p:cNvSpPr>
              <a:spLocks noChangeArrowheads="1"/>
            </p:cNvSpPr>
            <p:nvPr/>
          </p:nvSpPr>
          <p:spPr bwMode="auto">
            <a:xfrm>
              <a:off x="5472" y="1408"/>
              <a:ext cx="78" cy="80"/>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3" name="Oval 29"/>
            <p:cNvSpPr>
              <a:spLocks noChangeArrowheads="1"/>
            </p:cNvSpPr>
            <p:nvPr/>
          </p:nvSpPr>
          <p:spPr bwMode="auto">
            <a:xfrm>
              <a:off x="5584" y="1408"/>
              <a:ext cx="80" cy="80"/>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4" name="Oval 30"/>
            <p:cNvSpPr>
              <a:spLocks noChangeArrowheads="1"/>
            </p:cNvSpPr>
            <p:nvPr/>
          </p:nvSpPr>
          <p:spPr bwMode="auto">
            <a:xfrm>
              <a:off x="5136" y="1520"/>
              <a:ext cx="80" cy="79"/>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5" name="Oval 31"/>
            <p:cNvSpPr>
              <a:spLocks noChangeArrowheads="1"/>
            </p:cNvSpPr>
            <p:nvPr/>
          </p:nvSpPr>
          <p:spPr bwMode="auto">
            <a:xfrm>
              <a:off x="5248" y="1520"/>
              <a:ext cx="79" cy="79"/>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6" name="Oval 32"/>
            <p:cNvSpPr>
              <a:spLocks noChangeArrowheads="1"/>
            </p:cNvSpPr>
            <p:nvPr/>
          </p:nvSpPr>
          <p:spPr bwMode="auto">
            <a:xfrm>
              <a:off x="5360" y="1520"/>
              <a:ext cx="78" cy="79"/>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7" name="Oval 33"/>
            <p:cNvSpPr>
              <a:spLocks noChangeArrowheads="1"/>
            </p:cNvSpPr>
            <p:nvPr/>
          </p:nvSpPr>
          <p:spPr bwMode="auto">
            <a:xfrm>
              <a:off x="5472" y="1520"/>
              <a:ext cx="78" cy="79"/>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8" name="Oval 34"/>
            <p:cNvSpPr>
              <a:spLocks noChangeArrowheads="1"/>
            </p:cNvSpPr>
            <p:nvPr/>
          </p:nvSpPr>
          <p:spPr bwMode="auto">
            <a:xfrm>
              <a:off x="5136" y="1632"/>
              <a:ext cx="80" cy="78"/>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9" name="Oval 35"/>
            <p:cNvSpPr>
              <a:spLocks noChangeArrowheads="1"/>
            </p:cNvSpPr>
            <p:nvPr/>
          </p:nvSpPr>
          <p:spPr bwMode="auto">
            <a:xfrm>
              <a:off x="5248" y="1632"/>
              <a:ext cx="79" cy="78"/>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0" name="Oval 36"/>
            <p:cNvSpPr>
              <a:spLocks noChangeArrowheads="1"/>
            </p:cNvSpPr>
            <p:nvPr/>
          </p:nvSpPr>
          <p:spPr bwMode="auto">
            <a:xfrm>
              <a:off x="5360" y="1632"/>
              <a:ext cx="78" cy="78"/>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1" name="Oval 37"/>
            <p:cNvSpPr>
              <a:spLocks noChangeArrowheads="1"/>
            </p:cNvSpPr>
            <p:nvPr/>
          </p:nvSpPr>
          <p:spPr bwMode="auto">
            <a:xfrm>
              <a:off x="5472" y="1632"/>
              <a:ext cx="78" cy="78"/>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2" name="Oval 38"/>
            <p:cNvSpPr>
              <a:spLocks noChangeArrowheads="1"/>
            </p:cNvSpPr>
            <p:nvPr/>
          </p:nvSpPr>
          <p:spPr bwMode="auto">
            <a:xfrm>
              <a:off x="5248" y="1744"/>
              <a:ext cx="79" cy="80"/>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3" name="Oval 39"/>
            <p:cNvSpPr>
              <a:spLocks noChangeArrowheads="1"/>
            </p:cNvSpPr>
            <p:nvPr/>
          </p:nvSpPr>
          <p:spPr bwMode="auto">
            <a:xfrm>
              <a:off x="5472" y="1744"/>
              <a:ext cx="78" cy="80"/>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hyperlink" Target="7.4.swf" TargetMode="Externa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hyperlink" Target="7.4.swf" TargetMode="Externa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hyperlink" Target="7.5.sw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6.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hyperlink" Target="7.6.swf" TargetMode="Externa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image" Target="../media/image11.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hyperlink" Target="7.7.swf"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hyperlink" Target="7.8.swf" TargetMode="Externa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hyperlink" Target="7.9.swf"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hyperlink" Target="7.10.swf"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hyperlink" Target="7.12.swf" TargetMode="Externa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hyperlink" Target="7.13.swf"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hyperlink" Target="7.14.swf"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5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2.emf"/><Relationship Id="rId1" Type="http://schemas.openxmlformats.org/officeDocument/2006/relationships/oleObject" Target="../embeddings/oleObject1.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hyperlink" Target="7.1.swf" TargetMode="Externa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hyperlink" Target="7.16.swf"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hyperlink" Target="7.18.swf"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hyperlink" Target="7.19.swf" TargetMode="Externa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hyperlink" Target="7.20.swf"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hyperlink" Target="7.2.sw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7"/>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4099" name="Rectangle 2"/>
          <p:cNvSpPr>
            <a:spLocks noGrp="1"/>
          </p:cNvSpPr>
          <p:nvPr>
            <p:ph type="ctrTitle"/>
          </p:nvPr>
        </p:nvSpPr>
        <p:spPr>
          <a:xfrm>
            <a:off x="1042988" y="1484313"/>
            <a:ext cx="5834062" cy="1143000"/>
          </a:xfrm>
          <a:ln/>
        </p:spPr>
        <p:txBody>
          <a:bodyPr vert="horz" wrap="square" lIns="91440" tIns="45720" rIns="91440" bIns="45720" anchor="b"/>
          <a:p>
            <a:pPr eaLnBrk="1" hangingPunct="1">
              <a:buClrTx/>
              <a:buSzTx/>
              <a:buFontTx/>
            </a:pPr>
            <a:r>
              <a:rPr lang="zh-CN" altLang="en-US" dirty="0">
                <a:latin typeface="+mj-lt"/>
                <a:ea typeface="+mj-ea"/>
                <a:cs typeface="+mj-cs"/>
              </a:rPr>
              <a:t>第七章   外围设备</a:t>
            </a:r>
            <a:endParaRPr lang="zh-CN" altLang="en-US" dirty="0">
              <a:latin typeface="+mj-lt"/>
              <a:ea typeface="+mj-ea"/>
              <a:cs typeface="+mj-cs"/>
            </a:endParaRPr>
          </a:p>
        </p:txBody>
      </p:sp>
      <p:sp>
        <p:nvSpPr>
          <p:cNvPr id="4100" name="Rectangle 3"/>
          <p:cNvSpPr>
            <a:spLocks noGrp="1"/>
          </p:cNvSpPr>
          <p:nvPr>
            <p:ph type="subTitle" idx="1"/>
          </p:nvPr>
        </p:nvSpPr>
        <p:spPr>
          <a:ln/>
        </p:spPr>
        <p:txBody>
          <a:bodyPr vert="horz" wrap="square" lIns="91440" tIns="45720" rIns="91440" bIns="45720" anchor="t"/>
          <a:p>
            <a:pPr eaLnBrk="1" hangingPunct="1">
              <a:buSzPct val="70000"/>
            </a:pPr>
            <a:endParaRPr lang="zh-CN" altLang="zh-CN" dirty="0">
              <a:latin typeface="+mn-lt"/>
              <a:ea typeface="+mn-ea"/>
              <a:cs typeface="+mn-cs"/>
            </a:endParaRPr>
          </a:p>
        </p:txBody>
      </p:sp>
      <p:sp>
        <p:nvSpPr>
          <p:cNvPr id="4101" name="AutoShape 4">
            <a:hlinkClick r:id="" action="ppaction://hlinkshowjump?jump=endshow"/>
          </p:cNvPr>
          <p:cNvSpPr/>
          <p:nvPr/>
        </p:nvSpPr>
        <p:spPr>
          <a:xfrm>
            <a:off x="7812088" y="6092825"/>
            <a:ext cx="431800" cy="431800"/>
          </a:xfrm>
          <a:prstGeom prst="actionButtonHome">
            <a:avLst/>
          </a:prstGeom>
          <a:solidFill>
            <a:srgbClr val="008000"/>
          </a:solidFill>
          <a:ln w="9525">
            <a:noFill/>
          </a:ln>
        </p:spPr>
        <p:txBody>
          <a:bodyPr wrap="none" anchor="ctr"/>
          <a:p>
            <a:pPr algn="ctr"/>
            <a:r>
              <a:rPr lang="zh-CN" altLang="en-US" sz="1400" dirty="0">
                <a:latin typeface="Arial" panose="020B0604020202020204" pitchFamily="34" charset="0"/>
                <a:ea typeface="隶书" panose="02010509060101010101" pitchFamily="49" charset="-122"/>
              </a:rPr>
              <a:t>返回</a:t>
            </a:r>
            <a:endParaRPr lang="zh-CN" altLang="en-US" sz="1400" dirty="0">
              <a:latin typeface="Arial" panose="020B0604020202020204" pitchFamily="34" charset="0"/>
              <a:ea typeface="隶书" panose="020105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13315" name="Rectangle 2"/>
          <p:cNvSpPr>
            <a:spLocks noGrp="1"/>
          </p:cNvSpPr>
          <p:nvPr>
            <p:ph type="title"/>
          </p:nvPr>
        </p:nvSpPr>
        <p:spPr>
          <a:ln/>
        </p:spPr>
        <p:txBody>
          <a:bodyPr vert="horz" wrap="square" lIns="91440" tIns="45720" rIns="91440" bIns="45720" anchor="b"/>
          <a:p>
            <a:pPr eaLnBrk="1" hangingPunct="1"/>
            <a:r>
              <a:rPr lang="en-US" altLang="zh-CN" dirty="0"/>
              <a:t>7.2</a:t>
            </a:r>
            <a:r>
              <a:rPr lang="zh-CN" altLang="en-US" dirty="0"/>
              <a:t>磁盘存储设备</a:t>
            </a:r>
            <a:endParaRPr lang="zh-CN" altLang="en-US" dirty="0"/>
          </a:p>
        </p:txBody>
      </p:sp>
      <p:sp>
        <p:nvSpPr>
          <p:cNvPr id="13316" name="Rectangle 3"/>
          <p:cNvSpPr>
            <a:spLocks noGrp="1"/>
          </p:cNvSpPr>
          <p:nvPr>
            <p:ph idx="1"/>
          </p:nvPr>
        </p:nvSpPr>
        <p:spPr>
          <a:xfrm>
            <a:off x="457200" y="1719263"/>
            <a:ext cx="4475163" cy="4411662"/>
          </a:xfrm>
          <a:ln/>
        </p:spPr>
        <p:txBody>
          <a:bodyPr vert="horz" wrap="square" lIns="91440" tIns="45720" rIns="91440" bIns="45720" anchor="t"/>
          <a:p>
            <a:pPr lvl="1" eaLnBrk="1" hangingPunct="1">
              <a:lnSpc>
                <a:spcPct val="90000"/>
              </a:lnSpc>
              <a:buFont typeface="Wingdings" panose="05000000000000000000" pitchFamily="2" charset="2"/>
              <a:buChar char="Ø"/>
            </a:pPr>
            <a:r>
              <a:rPr lang="zh-CN" altLang="en-US" sz="2400" dirty="0"/>
              <a:t>读操作：当磁头经过载磁体的磁化元时，由于磁头铁芯是良好的导磁材料，磁化元的磁力线很容易通过磁头而形成闭合磁通回路。</a:t>
            </a:r>
            <a:endParaRPr lang="en-US" altLang="zh-CN" sz="2400" dirty="0"/>
          </a:p>
          <a:p>
            <a:pPr lvl="1" eaLnBrk="1" hangingPunct="1">
              <a:lnSpc>
                <a:spcPct val="90000"/>
              </a:lnSpc>
              <a:buNone/>
            </a:pPr>
            <a:r>
              <a:rPr lang="en-US" altLang="zh-CN" sz="2400" dirty="0"/>
              <a:t>    </a:t>
            </a:r>
            <a:r>
              <a:rPr lang="zh-CN" altLang="en-US" sz="2400" dirty="0"/>
              <a:t>不同极性的磁化元在铁芯里的方向是不同的。</a:t>
            </a:r>
            <a:endParaRPr lang="zh-CN" altLang="en-US" sz="2400" dirty="0"/>
          </a:p>
        </p:txBody>
      </p:sp>
      <p:pic>
        <p:nvPicPr>
          <p:cNvPr id="13317" name="Picture 4" descr="7a3"/>
          <p:cNvPicPr>
            <a:picLocks noChangeAspect="1"/>
          </p:cNvPicPr>
          <p:nvPr/>
        </p:nvPicPr>
        <p:blipFill>
          <a:blip r:embed="rId1"/>
          <a:stretch>
            <a:fillRect/>
          </a:stretch>
        </p:blipFill>
        <p:spPr>
          <a:xfrm>
            <a:off x="4973638" y="2636838"/>
            <a:ext cx="4170362" cy="2547937"/>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14339" name="Rectangle 2"/>
          <p:cNvSpPr>
            <a:spLocks noGrp="1"/>
          </p:cNvSpPr>
          <p:nvPr>
            <p:ph type="title"/>
          </p:nvPr>
        </p:nvSpPr>
        <p:spPr>
          <a:ln/>
        </p:spPr>
        <p:txBody>
          <a:bodyPr vert="horz" wrap="square" lIns="91440" tIns="45720" rIns="91440" bIns="45720" anchor="b"/>
          <a:p>
            <a:pPr eaLnBrk="1" hangingPunct="1"/>
            <a:r>
              <a:rPr lang="en-US" altLang="zh-CN" dirty="0"/>
              <a:t>7.2</a:t>
            </a:r>
            <a:r>
              <a:rPr lang="zh-CN" altLang="en-US" dirty="0"/>
              <a:t>磁盘存储设备</a:t>
            </a:r>
            <a:endParaRPr lang="zh-CN" altLang="en-US" dirty="0"/>
          </a:p>
        </p:txBody>
      </p:sp>
      <p:sp>
        <p:nvSpPr>
          <p:cNvPr id="14340" name="Rectangle 3"/>
          <p:cNvSpPr>
            <a:spLocks noGrp="1"/>
          </p:cNvSpPr>
          <p:nvPr>
            <p:ph idx="1"/>
          </p:nvPr>
        </p:nvSpPr>
        <p:spPr>
          <a:xfrm>
            <a:off x="457200" y="1719263"/>
            <a:ext cx="4546600" cy="4411662"/>
          </a:xfrm>
          <a:ln/>
        </p:spPr>
        <p:txBody>
          <a:bodyPr vert="horz" wrap="square" lIns="91440" tIns="45720" rIns="91440" bIns="45720" anchor="t"/>
          <a:p>
            <a:pPr eaLnBrk="1" hangingPunct="1">
              <a:lnSpc>
                <a:spcPct val="80000"/>
              </a:lnSpc>
              <a:buNone/>
            </a:pPr>
            <a:r>
              <a:rPr lang="zh-CN" altLang="en-US" sz="2600" dirty="0"/>
              <a:t>记录方式的写读波形图</a:t>
            </a:r>
            <a:endParaRPr lang="zh-CN" altLang="en-US" sz="2600" dirty="0"/>
          </a:p>
          <a:p>
            <a:pPr eaLnBrk="1" hangingPunct="1">
              <a:lnSpc>
                <a:spcPct val="80000"/>
              </a:lnSpc>
            </a:pPr>
            <a:r>
              <a:rPr lang="zh-CN" altLang="en-US" sz="2400" dirty="0"/>
              <a:t>通过电磁变换，利用磁头写线圈中的脉冲电流，可把一位二进制代码转换成载磁体存储元的不同剩磁状态；</a:t>
            </a:r>
            <a:endParaRPr lang="en-US" altLang="zh-CN" sz="2400" dirty="0"/>
          </a:p>
          <a:p>
            <a:pPr eaLnBrk="1" hangingPunct="1">
              <a:lnSpc>
                <a:spcPct val="80000"/>
              </a:lnSpc>
            </a:pPr>
            <a:endParaRPr lang="en-US" altLang="zh-CN" sz="2400" dirty="0"/>
          </a:p>
          <a:p>
            <a:pPr eaLnBrk="1" hangingPunct="1">
              <a:lnSpc>
                <a:spcPct val="80000"/>
              </a:lnSpc>
            </a:pPr>
            <a:r>
              <a:rPr lang="zh-CN" altLang="en-US" sz="2400" dirty="0"/>
              <a:t>反之，通过磁电变换，利用磁头读出线圈，可将由存储元的不同剩磁状态表示的二进制代码转换成电信号输出。这就是磁表面存储器存取信息的原理。</a:t>
            </a:r>
            <a:endParaRPr lang="zh-CN" altLang="en-US" sz="2400" dirty="0"/>
          </a:p>
        </p:txBody>
      </p:sp>
      <p:pic>
        <p:nvPicPr>
          <p:cNvPr id="14341" name="Picture 4" descr="7a4">
            <a:hlinkClick r:id="rId1" action="ppaction://hlinkfile"/>
          </p:cNvPr>
          <p:cNvPicPr>
            <a:picLocks noChangeAspect="1"/>
          </p:cNvPicPr>
          <p:nvPr/>
        </p:nvPicPr>
        <p:blipFill>
          <a:blip r:embed="rId2"/>
          <a:stretch>
            <a:fillRect/>
          </a:stretch>
        </p:blipFill>
        <p:spPr>
          <a:xfrm>
            <a:off x="5175250" y="1700213"/>
            <a:ext cx="3789363" cy="385127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15363" name="Rectangle 2"/>
          <p:cNvSpPr>
            <a:spLocks noGrp="1"/>
          </p:cNvSpPr>
          <p:nvPr>
            <p:ph type="title"/>
          </p:nvPr>
        </p:nvSpPr>
        <p:spPr>
          <a:ln/>
        </p:spPr>
        <p:txBody>
          <a:bodyPr vert="horz" wrap="square" lIns="91440" tIns="45720" rIns="91440" bIns="45720" anchor="b"/>
          <a:p>
            <a:pPr eaLnBrk="1" hangingPunct="1"/>
            <a:r>
              <a:rPr lang="en-US" altLang="zh-CN" dirty="0"/>
              <a:t>7.2</a:t>
            </a:r>
            <a:r>
              <a:rPr lang="zh-CN" altLang="en-US" dirty="0"/>
              <a:t>磁盘存储设备</a:t>
            </a:r>
            <a:endParaRPr lang="zh-CN" altLang="en-US" dirty="0"/>
          </a:p>
        </p:txBody>
      </p:sp>
      <p:sp>
        <p:nvSpPr>
          <p:cNvPr id="15364" name="Rectangle 3"/>
          <p:cNvSpPr>
            <a:spLocks noGrp="1"/>
          </p:cNvSpPr>
          <p:nvPr>
            <p:ph idx="1"/>
          </p:nvPr>
        </p:nvSpPr>
        <p:spPr>
          <a:xfrm>
            <a:off x="457200" y="1719263"/>
            <a:ext cx="4546600" cy="4411662"/>
          </a:xfrm>
          <a:ln/>
        </p:spPr>
        <p:txBody>
          <a:bodyPr vert="horz" wrap="square" lIns="91440" tIns="45720" rIns="91440" bIns="45720" anchor="t"/>
          <a:p>
            <a:pPr eaLnBrk="1" hangingPunct="1">
              <a:lnSpc>
                <a:spcPct val="80000"/>
              </a:lnSpc>
            </a:pPr>
            <a:r>
              <a:rPr lang="zh-CN" altLang="en-US" sz="2400" dirty="0"/>
              <a:t>磁层上的存储元被磁化后，它可以供多次读出而不被破坏。</a:t>
            </a:r>
            <a:endParaRPr lang="en-US" altLang="zh-CN" sz="2400" dirty="0"/>
          </a:p>
          <a:p>
            <a:pPr eaLnBrk="1" hangingPunct="1">
              <a:lnSpc>
                <a:spcPct val="80000"/>
              </a:lnSpc>
            </a:pPr>
            <a:r>
              <a:rPr lang="zh-CN" altLang="en-US" sz="2400" dirty="0"/>
              <a:t>当不需要这批信息时，可通过磁头把磁层上所记录的信息全部抹去，称之为写“</a:t>
            </a:r>
            <a:r>
              <a:rPr lang="en-US" altLang="zh-CN" sz="2400" dirty="0"/>
              <a:t>0”</a:t>
            </a:r>
            <a:r>
              <a:rPr lang="zh-CN" altLang="en-US" sz="2400" dirty="0"/>
              <a:t>。</a:t>
            </a:r>
            <a:endParaRPr lang="en-US" altLang="zh-CN" sz="2400" dirty="0"/>
          </a:p>
          <a:p>
            <a:pPr eaLnBrk="1" hangingPunct="1">
              <a:lnSpc>
                <a:spcPct val="80000"/>
              </a:lnSpc>
            </a:pPr>
            <a:r>
              <a:rPr lang="zh-CN" altLang="en-US" sz="2400" dirty="0"/>
              <a:t>通常，写入和读出是合用一个磁头，故称之为读写磁头。</a:t>
            </a:r>
            <a:endParaRPr lang="en-US" altLang="zh-CN" sz="2400" dirty="0"/>
          </a:p>
          <a:p>
            <a:pPr eaLnBrk="1" hangingPunct="1">
              <a:lnSpc>
                <a:spcPct val="80000"/>
              </a:lnSpc>
            </a:pPr>
            <a:r>
              <a:rPr lang="zh-CN" altLang="en-US" sz="2400" dirty="0"/>
              <a:t>每个读写磁头对应着一个信息记录磁道。</a:t>
            </a:r>
            <a:endParaRPr lang="zh-CN" altLang="en-US" sz="2400" dirty="0"/>
          </a:p>
        </p:txBody>
      </p:sp>
      <p:pic>
        <p:nvPicPr>
          <p:cNvPr id="15365" name="Picture 4" descr="7a4">
            <a:hlinkClick r:id="rId1" action="ppaction://hlinkfile"/>
          </p:cNvPr>
          <p:cNvPicPr>
            <a:picLocks noChangeAspect="1"/>
          </p:cNvPicPr>
          <p:nvPr/>
        </p:nvPicPr>
        <p:blipFill>
          <a:blip r:embed="rId2"/>
          <a:stretch>
            <a:fillRect/>
          </a:stretch>
        </p:blipFill>
        <p:spPr>
          <a:xfrm>
            <a:off x="5175250" y="1700213"/>
            <a:ext cx="3789363" cy="385127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16387" name="Rectangle 2"/>
          <p:cNvSpPr>
            <a:spLocks noGrp="1"/>
          </p:cNvSpPr>
          <p:nvPr>
            <p:ph type="title"/>
          </p:nvPr>
        </p:nvSpPr>
        <p:spPr>
          <a:ln/>
        </p:spPr>
        <p:txBody>
          <a:bodyPr vert="horz" wrap="square" lIns="91440" tIns="45720" rIns="91440" bIns="45720" anchor="b"/>
          <a:p>
            <a:pPr eaLnBrk="1" hangingPunct="1"/>
            <a:r>
              <a:rPr lang="en-US" altLang="zh-CN" dirty="0"/>
              <a:t>7.2</a:t>
            </a:r>
            <a:r>
              <a:rPr lang="zh-CN" altLang="en-US" dirty="0"/>
              <a:t>磁盘存储设备</a:t>
            </a:r>
            <a:endParaRPr lang="zh-CN" altLang="en-US" dirty="0"/>
          </a:p>
        </p:txBody>
      </p:sp>
      <p:sp>
        <p:nvSpPr>
          <p:cNvPr id="16388" name="Rectangle 3"/>
          <p:cNvSpPr>
            <a:spLocks noGrp="1"/>
          </p:cNvSpPr>
          <p:nvPr>
            <p:ph idx="1"/>
          </p:nvPr>
        </p:nvSpPr>
        <p:spPr>
          <a:xfrm>
            <a:off x="457200" y="1719263"/>
            <a:ext cx="4475163" cy="4411662"/>
          </a:xfrm>
          <a:ln/>
        </p:spPr>
        <p:txBody>
          <a:bodyPr vert="horz" wrap="square" lIns="91440" tIns="45720" rIns="91440" bIns="45720" anchor="t"/>
          <a:p>
            <a:pPr eaLnBrk="1" hangingPunct="1">
              <a:lnSpc>
                <a:spcPct val="80000"/>
              </a:lnSpc>
              <a:buNone/>
            </a:pPr>
            <a:r>
              <a:rPr lang="zh-CN" altLang="en-US" sz="2600" dirty="0"/>
              <a:t>二、磁盘的组成和分类</a:t>
            </a:r>
            <a:endParaRPr lang="zh-CN" altLang="en-US" sz="2600" dirty="0"/>
          </a:p>
          <a:p>
            <a:pPr eaLnBrk="1" hangingPunct="1">
              <a:lnSpc>
                <a:spcPct val="80000"/>
              </a:lnSpc>
              <a:buNone/>
            </a:pPr>
            <a:r>
              <a:rPr lang="en-US" altLang="zh-CN" sz="2100" dirty="0"/>
              <a:t>1</a:t>
            </a:r>
            <a:r>
              <a:rPr lang="zh-CN" altLang="en-US" sz="2100" dirty="0"/>
              <a:t>、磁盘的组成：见图</a:t>
            </a:r>
            <a:endParaRPr lang="zh-CN" altLang="en-US" sz="2100" dirty="0"/>
          </a:p>
          <a:p>
            <a:pPr eaLnBrk="1" hangingPunct="1">
              <a:lnSpc>
                <a:spcPct val="80000"/>
              </a:lnSpc>
            </a:pPr>
            <a:r>
              <a:rPr lang="zh-CN" altLang="en-US" sz="2100" dirty="0"/>
              <a:t>写入时，将计算机并行送来的数据取至并串变换寄存器，变为串行数据</a:t>
            </a:r>
            <a:endParaRPr lang="en-US" altLang="zh-CN" sz="2100" dirty="0"/>
          </a:p>
          <a:p>
            <a:pPr eaLnBrk="1" hangingPunct="1">
              <a:lnSpc>
                <a:spcPct val="80000"/>
              </a:lnSpc>
            </a:pPr>
            <a:r>
              <a:rPr lang="zh-CN" altLang="en-US" sz="2100" dirty="0"/>
              <a:t>然后一位一位地由写电流驱动器作功率放大并加到写磁头线圈上产生电流，从而在盘片磁层上形成按位的磁化存储元。</a:t>
            </a:r>
            <a:endParaRPr lang="en-US" altLang="zh-CN" sz="2100" dirty="0"/>
          </a:p>
          <a:p>
            <a:pPr eaLnBrk="1" hangingPunct="1">
              <a:lnSpc>
                <a:spcPct val="80000"/>
              </a:lnSpc>
            </a:pPr>
            <a:r>
              <a:rPr lang="zh-CN" altLang="en-US" sz="2100" dirty="0"/>
              <a:t>读出时，当记录介质相对磁头运动时，位磁化存储元形成的空间磁场在读磁头线圈中产生感应电势，此读出信息经放大检测就可还原成原来存入的数据。</a:t>
            </a:r>
            <a:endParaRPr lang="en-US" altLang="zh-CN" sz="2100" dirty="0"/>
          </a:p>
          <a:p>
            <a:pPr eaLnBrk="1" hangingPunct="1">
              <a:lnSpc>
                <a:spcPct val="80000"/>
              </a:lnSpc>
            </a:pPr>
            <a:r>
              <a:rPr lang="zh-CN" altLang="en-US" sz="2100" dirty="0"/>
              <a:t>由于数据是一位一位串行读出的，故要送至串并变换寄存器变换为并行数据，再并行送至计算机。</a:t>
            </a:r>
            <a:endParaRPr lang="zh-CN" altLang="en-US" sz="2100" dirty="0"/>
          </a:p>
        </p:txBody>
      </p:sp>
      <p:pic>
        <p:nvPicPr>
          <p:cNvPr id="16389" name="Picture 4" descr="7a5">
            <a:hlinkClick r:id="rId1" action="ppaction://hlinkfile"/>
          </p:cNvPr>
          <p:cNvPicPr>
            <a:picLocks noChangeAspect="1"/>
          </p:cNvPicPr>
          <p:nvPr/>
        </p:nvPicPr>
        <p:blipFill>
          <a:blip r:embed="rId2"/>
          <a:stretch>
            <a:fillRect/>
          </a:stretch>
        </p:blipFill>
        <p:spPr>
          <a:xfrm>
            <a:off x="4857750" y="2636838"/>
            <a:ext cx="4195763" cy="329247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17411" name="Rectangle 2"/>
          <p:cNvSpPr>
            <a:spLocks noGrp="1"/>
          </p:cNvSpPr>
          <p:nvPr>
            <p:ph type="title"/>
          </p:nvPr>
        </p:nvSpPr>
        <p:spPr>
          <a:ln/>
        </p:spPr>
        <p:txBody>
          <a:bodyPr vert="horz" wrap="square" lIns="91440" tIns="45720" rIns="91440" bIns="45720" anchor="b"/>
          <a:p>
            <a:pPr eaLnBrk="1" hangingPunct="1"/>
            <a:r>
              <a:rPr lang="en-US" altLang="zh-CN" dirty="0"/>
              <a:t>7.2</a:t>
            </a:r>
            <a:r>
              <a:rPr lang="zh-CN" altLang="en-US" dirty="0"/>
              <a:t>磁盘存储设备</a:t>
            </a:r>
            <a:endParaRPr lang="zh-CN" altLang="en-US" dirty="0"/>
          </a:p>
        </p:txBody>
      </p:sp>
      <p:sp>
        <p:nvSpPr>
          <p:cNvPr id="17412" name="Rectangle 3"/>
          <p:cNvSpPr>
            <a:spLocks noGrp="1"/>
          </p:cNvSpPr>
          <p:nvPr>
            <p:ph idx="1"/>
          </p:nvPr>
        </p:nvSpPr>
        <p:spPr>
          <a:xfrm>
            <a:off x="457200" y="1719263"/>
            <a:ext cx="7786688" cy="4411662"/>
          </a:xfrm>
          <a:ln/>
        </p:spPr>
        <p:txBody>
          <a:bodyPr vert="horz" wrap="square" lIns="91440" tIns="45720" rIns="91440" bIns="45720" anchor="t"/>
          <a:p>
            <a:pPr eaLnBrk="1" hangingPunct="1">
              <a:lnSpc>
                <a:spcPct val="80000"/>
              </a:lnSpc>
            </a:pPr>
            <a:r>
              <a:rPr lang="zh-CN" altLang="en-US" sz="2600" dirty="0"/>
              <a:t>硬磁盘按盘片结构，分成可换盘片式与固定盘片式两种；磁头也分为可移动磁头和固定磁头两种。</a:t>
            </a:r>
            <a:endParaRPr lang="zh-CN" altLang="en-US" sz="2600" dirty="0"/>
          </a:p>
          <a:p>
            <a:pPr lvl="1" eaLnBrk="1" hangingPunct="1">
              <a:lnSpc>
                <a:spcPct val="80000"/>
              </a:lnSpc>
              <a:buFont typeface="Wingdings" panose="05000000000000000000" pitchFamily="2" charset="2"/>
              <a:buChar char="Ø"/>
            </a:pPr>
            <a:r>
              <a:rPr lang="zh-CN" altLang="en-US" sz="2400" dirty="0"/>
              <a:t>可移动磁头固定盘片的磁盘机的特点是一片或一组盘片固定在主轴上，盘片不可更换。</a:t>
            </a:r>
            <a:endParaRPr lang="en-US" altLang="zh-CN" sz="2400" dirty="0"/>
          </a:p>
          <a:p>
            <a:pPr lvl="1" eaLnBrk="1" hangingPunct="1">
              <a:lnSpc>
                <a:spcPct val="80000"/>
              </a:lnSpc>
              <a:buNone/>
            </a:pPr>
            <a:r>
              <a:rPr lang="en-US" altLang="zh-CN" sz="2400" dirty="0"/>
              <a:t>    </a:t>
            </a:r>
            <a:r>
              <a:rPr lang="zh-CN" altLang="en-US" sz="2400" dirty="0"/>
              <a:t>盘片每面只有一个磁头，存取数据时磁头沿盘面径向移动。</a:t>
            </a:r>
            <a:endParaRPr lang="en-US" altLang="zh-CN" sz="2400" dirty="0"/>
          </a:p>
          <a:p>
            <a:pPr lvl="1" eaLnBrk="1" hangingPunct="1">
              <a:lnSpc>
                <a:spcPct val="80000"/>
              </a:lnSpc>
              <a:buNone/>
            </a:pPr>
            <a:r>
              <a:rPr lang="en-US" altLang="zh-CN" sz="2400" dirty="0"/>
              <a:t>    </a:t>
            </a:r>
            <a:r>
              <a:rPr lang="zh-CN" altLang="en-US" sz="2400" dirty="0"/>
              <a:t>可移动磁头可换盘片的磁盘机：盘片可以更换，磁头可沿盘面径向移动。</a:t>
            </a:r>
            <a:endParaRPr lang="en-US" altLang="zh-CN" sz="2400" dirty="0"/>
          </a:p>
          <a:p>
            <a:pPr lvl="2" eaLnBrk="1" hangingPunct="1">
              <a:lnSpc>
                <a:spcPct val="80000"/>
              </a:lnSpc>
            </a:pPr>
            <a:r>
              <a:rPr lang="zh-CN" altLang="en-US" sz="2100" dirty="0"/>
              <a:t>优点是盘片可以脱机保存，同种型号的盘片具有互换性。</a:t>
            </a:r>
            <a:endParaRPr lang="en-US" altLang="zh-CN" sz="2100" dirty="0"/>
          </a:p>
          <a:p>
            <a:pPr lvl="2" eaLnBrk="1" hangingPunct="1">
              <a:lnSpc>
                <a:spcPct val="80000"/>
              </a:lnSpc>
            </a:pPr>
            <a:endParaRPr lang="zh-CN" altLang="en-US" sz="2100" dirty="0"/>
          </a:p>
          <a:p>
            <a:pPr lvl="1" eaLnBrk="1" hangingPunct="1">
              <a:lnSpc>
                <a:spcPct val="80000"/>
              </a:lnSpc>
              <a:buFont typeface="Wingdings" panose="05000000000000000000" pitchFamily="2" charset="2"/>
              <a:buChar char="Ø"/>
            </a:pPr>
            <a:r>
              <a:rPr lang="zh-CN" altLang="en-US" sz="2400" dirty="0"/>
              <a:t>固定磁头磁盘机特点是磁头位置固定，磁盘的每一个磁道对应一个磁头，盘片不可更换。</a:t>
            </a:r>
            <a:endParaRPr lang="en-US" altLang="zh-CN" sz="2400" dirty="0"/>
          </a:p>
          <a:p>
            <a:pPr lvl="2" eaLnBrk="1" hangingPunct="1">
              <a:lnSpc>
                <a:spcPct val="80000"/>
              </a:lnSpc>
              <a:buFont typeface="Wingdings" panose="05000000000000000000" pitchFamily="2" charset="2"/>
              <a:buChar char="Ø"/>
            </a:pPr>
            <a:r>
              <a:rPr lang="zh-CN" altLang="en-US" sz="2100" dirty="0"/>
              <a:t>优点是存取速度快，省去磁头找道时间，缺点是结构复杂。</a:t>
            </a:r>
            <a:endParaRPr lang="zh-CN" altLang="en-US" sz="21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18435" name="Rectangle 2"/>
          <p:cNvSpPr>
            <a:spLocks noGrp="1"/>
          </p:cNvSpPr>
          <p:nvPr>
            <p:ph type="title"/>
          </p:nvPr>
        </p:nvSpPr>
        <p:spPr>
          <a:ln/>
        </p:spPr>
        <p:txBody>
          <a:bodyPr vert="horz" wrap="square" lIns="91440" tIns="45720" rIns="91440" bIns="45720" anchor="b"/>
          <a:p>
            <a:pPr eaLnBrk="1" hangingPunct="1"/>
            <a:r>
              <a:rPr lang="en-US" altLang="zh-CN" dirty="0"/>
              <a:t>7.2</a:t>
            </a:r>
            <a:r>
              <a:rPr lang="zh-CN" altLang="en-US" dirty="0"/>
              <a:t>磁盘存储设备</a:t>
            </a:r>
            <a:endParaRPr lang="zh-CN" altLang="en-US" dirty="0"/>
          </a:p>
        </p:txBody>
      </p:sp>
      <p:sp>
        <p:nvSpPr>
          <p:cNvPr id="18436" name="Rectangle 3"/>
          <p:cNvSpPr>
            <a:spLocks noGrp="1"/>
          </p:cNvSpPr>
          <p:nvPr>
            <p:ph idx="1"/>
          </p:nvPr>
        </p:nvSpPr>
        <p:spPr>
          <a:xfrm>
            <a:off x="457200" y="1719263"/>
            <a:ext cx="7786688" cy="4411662"/>
          </a:xfrm>
          <a:ln/>
        </p:spPr>
        <p:txBody>
          <a:bodyPr vert="horz" wrap="square" lIns="91440" tIns="45720" rIns="91440" bIns="45720" anchor="t"/>
          <a:p>
            <a:pPr eaLnBrk="1" hangingPunct="1">
              <a:lnSpc>
                <a:spcPct val="80000"/>
              </a:lnSpc>
            </a:pPr>
            <a:r>
              <a:rPr lang="zh-CN" altLang="en-US" sz="2600" dirty="0"/>
              <a:t>温彻斯特磁盘机简称温盘，是一种采用先进技术研制的可移动磁头固定盘片的磁盘机。</a:t>
            </a:r>
            <a:endParaRPr lang="en-US" altLang="zh-CN" sz="2600" dirty="0"/>
          </a:p>
          <a:p>
            <a:pPr eaLnBrk="1" hangingPunct="1">
              <a:lnSpc>
                <a:spcPct val="80000"/>
              </a:lnSpc>
            </a:pPr>
            <a:r>
              <a:rPr lang="zh-CN" altLang="en-US" sz="2600" dirty="0"/>
              <a:t>它是一种密封组合式的硬磁盘，即磁头、盘片、电机等驱动部件乃至读写电路等组装成一个不可随意拆卸的整体。</a:t>
            </a:r>
            <a:endParaRPr lang="en-US" altLang="zh-CN" sz="2600" dirty="0"/>
          </a:p>
          <a:p>
            <a:pPr eaLnBrk="1" hangingPunct="1">
              <a:lnSpc>
                <a:spcPct val="80000"/>
              </a:lnSpc>
            </a:pPr>
            <a:r>
              <a:rPr lang="zh-CN" altLang="en-US" sz="2600" dirty="0"/>
              <a:t>工作时，高速旋转在盘面上形成的气垫将磁头平稳浮起。</a:t>
            </a:r>
            <a:endParaRPr lang="en-US" altLang="zh-CN" sz="2600" dirty="0"/>
          </a:p>
          <a:p>
            <a:pPr eaLnBrk="1" hangingPunct="1">
              <a:lnSpc>
                <a:spcPct val="80000"/>
              </a:lnSpc>
            </a:pPr>
            <a:r>
              <a:rPr lang="zh-CN" altLang="en-US" sz="2600" dirty="0"/>
              <a:t>优点是防尘性能好，可靠性高，对使用环境要求不高，成为最有代表性的硬磁盘存储器。</a:t>
            </a:r>
            <a:endParaRPr lang="en-US" altLang="zh-CN" sz="2600" dirty="0"/>
          </a:p>
          <a:p>
            <a:pPr eaLnBrk="1" hangingPunct="1">
              <a:lnSpc>
                <a:spcPct val="80000"/>
              </a:lnSpc>
            </a:pPr>
            <a:r>
              <a:rPr lang="zh-CN" altLang="en-US" sz="2600" dirty="0"/>
              <a:t>而普通的硬磁盘要求具有超净环境，只能用于大型计算机中。</a:t>
            </a:r>
            <a:endParaRPr lang="zh-CN" altLang="en-US" sz="2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19459" name="Rectangle 2"/>
          <p:cNvSpPr>
            <a:spLocks noGrp="1"/>
          </p:cNvSpPr>
          <p:nvPr>
            <p:ph type="title"/>
          </p:nvPr>
        </p:nvSpPr>
        <p:spPr>
          <a:ln/>
        </p:spPr>
        <p:txBody>
          <a:bodyPr vert="horz" wrap="square" lIns="91440" tIns="45720" rIns="91440" bIns="45720" anchor="b"/>
          <a:p>
            <a:pPr eaLnBrk="1" hangingPunct="1"/>
            <a:r>
              <a:rPr lang="en-US" altLang="zh-CN" dirty="0"/>
              <a:t>7.2</a:t>
            </a:r>
            <a:r>
              <a:rPr lang="zh-CN" altLang="en-US" dirty="0"/>
              <a:t>磁盘存储设备</a:t>
            </a:r>
            <a:endParaRPr lang="zh-CN" altLang="en-US" dirty="0"/>
          </a:p>
        </p:txBody>
      </p:sp>
      <p:sp>
        <p:nvSpPr>
          <p:cNvPr id="19460" name="Rectangle 3"/>
          <p:cNvSpPr>
            <a:spLocks noGrp="1"/>
          </p:cNvSpPr>
          <p:nvPr>
            <p:ph idx="1"/>
          </p:nvPr>
        </p:nvSpPr>
        <p:spPr>
          <a:ln/>
        </p:spPr>
        <p:txBody>
          <a:bodyPr vert="horz" wrap="square" lIns="91440" tIns="45720" rIns="91440" bIns="45720" anchor="t"/>
          <a:p>
            <a:pPr eaLnBrk="1" hangingPunct="1">
              <a:buNone/>
            </a:pPr>
            <a:r>
              <a:rPr lang="zh-CN" altLang="en-US" dirty="0"/>
              <a:t>三、磁盘驱动器和控制器</a:t>
            </a:r>
            <a:endParaRPr lang="zh-CN" altLang="en-US" dirty="0"/>
          </a:p>
          <a:p>
            <a:pPr eaLnBrk="1" hangingPunct="1"/>
            <a:r>
              <a:rPr lang="zh-CN" altLang="en-US" dirty="0"/>
              <a:t>磁盘驱动器是一种精密的电子和机械装置，因此各部件的加工安装有严格的技术要求。</a:t>
            </a:r>
            <a:endParaRPr lang="en-US" altLang="zh-CN" dirty="0"/>
          </a:p>
          <a:p>
            <a:pPr eaLnBrk="1" hangingPunct="1"/>
            <a:r>
              <a:rPr lang="zh-CN" altLang="en-US" dirty="0"/>
              <a:t>对温盘驱动器，还要求在超净环境下组装。各类磁盘驱动器的具体结构虽然有差别，但基本结构相同，主要由定位驱动系统、主轴系统和数据转换系统组成。</a:t>
            </a:r>
            <a:endParaRPr lang="en-US" altLang="zh-CN" dirty="0"/>
          </a:p>
          <a:p>
            <a:pPr eaLnBrk="1" hangingPunct="1"/>
            <a:r>
              <a:rPr lang="zh-CN" altLang="en-US" dirty="0"/>
              <a:t>如下图是磁盘驱动器外形和结构示意图。</a:t>
            </a:r>
            <a:endParaRPr lang="zh-CN" altLang="en-US" dirty="0"/>
          </a:p>
          <a:p>
            <a:pPr eaLnBrk="1" hangingPunct="1"/>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pic>
        <p:nvPicPr>
          <p:cNvPr id="20483" name="Picture 2" descr="C:\Documents and Settings\Administrator\桌面\硬盘正面.jpg"/>
          <p:cNvPicPr>
            <a:picLocks noChangeAspect="1"/>
          </p:cNvPicPr>
          <p:nvPr/>
        </p:nvPicPr>
        <p:blipFill>
          <a:blip r:embed="rId1"/>
          <a:stretch>
            <a:fillRect/>
          </a:stretch>
        </p:blipFill>
        <p:spPr>
          <a:xfrm>
            <a:off x="333375" y="642938"/>
            <a:ext cx="4095750" cy="3071812"/>
          </a:xfrm>
          <a:prstGeom prst="rect">
            <a:avLst/>
          </a:prstGeom>
          <a:noFill/>
          <a:ln w="9525">
            <a:noFill/>
          </a:ln>
        </p:spPr>
      </p:pic>
      <p:pic>
        <p:nvPicPr>
          <p:cNvPr id="20484" name="Picture 3" descr="C:\Documents and Settings\Administrator\桌面\硬盘反面.jpg"/>
          <p:cNvPicPr>
            <a:picLocks noChangeAspect="1"/>
          </p:cNvPicPr>
          <p:nvPr/>
        </p:nvPicPr>
        <p:blipFill>
          <a:blip r:embed="rId2"/>
          <a:stretch>
            <a:fillRect/>
          </a:stretch>
        </p:blipFill>
        <p:spPr>
          <a:xfrm>
            <a:off x="4643438" y="3000375"/>
            <a:ext cx="3905250" cy="2928938"/>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pic>
        <p:nvPicPr>
          <p:cNvPr id="21507" name="Picture 2" descr="7a6">
            <a:hlinkClick r:id="rId1" action="ppaction://hlinkfile"/>
          </p:cNvPr>
          <p:cNvPicPr>
            <a:picLocks noChangeAspect="1"/>
          </p:cNvPicPr>
          <p:nvPr/>
        </p:nvPicPr>
        <p:blipFill>
          <a:blip r:embed="rId2"/>
          <a:stretch>
            <a:fillRect/>
          </a:stretch>
        </p:blipFill>
        <p:spPr>
          <a:xfrm>
            <a:off x="285750" y="1500188"/>
            <a:ext cx="8596313" cy="3929062"/>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pic>
        <p:nvPicPr>
          <p:cNvPr id="22531" name="Picture 2" descr="E:\授课课程\计算机组成原理\教学资源\磁盘阅读材料\磁道、扇区和间隙.jpg"/>
          <p:cNvPicPr>
            <a:picLocks noChangeAspect="1"/>
          </p:cNvPicPr>
          <p:nvPr/>
        </p:nvPicPr>
        <p:blipFill>
          <a:blip r:embed="rId1"/>
          <a:stretch>
            <a:fillRect/>
          </a:stretch>
        </p:blipFill>
        <p:spPr>
          <a:xfrm>
            <a:off x="214313" y="285750"/>
            <a:ext cx="4038600" cy="3087688"/>
          </a:xfrm>
          <a:prstGeom prst="rect">
            <a:avLst/>
          </a:prstGeom>
          <a:noFill/>
          <a:ln w="9525">
            <a:noFill/>
          </a:ln>
        </p:spPr>
      </p:pic>
      <p:pic>
        <p:nvPicPr>
          <p:cNvPr id="22532" name="Picture 6" descr="c:\DOCUME~1\ADMINI~1\LOCALS~1\APPLIC~1\360CHR~1\Chrome\USERDA~1\Temp\201205~1.GIF"/>
          <p:cNvPicPr>
            <a:picLocks noChangeAspect="1"/>
          </p:cNvPicPr>
          <p:nvPr/>
        </p:nvPicPr>
        <p:blipFill>
          <a:blip r:embed="rId2"/>
          <a:stretch>
            <a:fillRect/>
          </a:stretch>
        </p:blipFill>
        <p:spPr>
          <a:xfrm>
            <a:off x="4572000" y="2928938"/>
            <a:ext cx="4071938" cy="371475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5123" name="Rectangle 2"/>
          <p:cNvSpPr>
            <a:spLocks noGrp="1"/>
          </p:cNvSpPr>
          <p:nvPr>
            <p:ph type="title"/>
          </p:nvPr>
        </p:nvSpPr>
        <p:spPr>
          <a:ln/>
        </p:spPr>
        <p:txBody>
          <a:bodyPr vert="horz" wrap="square" lIns="91440" tIns="45720" rIns="91440" bIns="45720" anchor="b"/>
          <a:p>
            <a:pPr eaLnBrk="1" hangingPunct="1"/>
            <a:r>
              <a:rPr lang="zh-CN" altLang="en-US" dirty="0"/>
              <a:t>第七章   外围设备</a:t>
            </a:r>
            <a:endParaRPr lang="zh-CN" altLang="en-US" dirty="0"/>
          </a:p>
        </p:txBody>
      </p:sp>
      <p:sp>
        <p:nvSpPr>
          <p:cNvPr id="5124" name="Rectangle 3"/>
          <p:cNvSpPr>
            <a:spLocks noGrp="1"/>
          </p:cNvSpPr>
          <p:nvPr>
            <p:ph idx="1"/>
          </p:nvPr>
        </p:nvSpPr>
        <p:spPr>
          <a:ln/>
        </p:spPr>
        <p:txBody>
          <a:bodyPr vert="horz" wrap="square" lIns="91440" tIns="45720" rIns="91440" bIns="45720" anchor="t"/>
          <a:p>
            <a:pPr eaLnBrk="1" hangingPunct="1"/>
            <a:r>
              <a:rPr lang="zh-CN" altLang="en-US" dirty="0"/>
              <a:t>外围设备概述</a:t>
            </a:r>
            <a:endParaRPr lang="zh-CN" altLang="en-US" dirty="0"/>
          </a:p>
          <a:p>
            <a:pPr eaLnBrk="1" hangingPunct="1"/>
            <a:r>
              <a:rPr lang="zh-CN" altLang="en-US" dirty="0"/>
              <a:t>磁盘存储设备</a:t>
            </a:r>
            <a:endParaRPr lang="zh-CN" altLang="en-US" dirty="0"/>
          </a:p>
          <a:p>
            <a:pPr eaLnBrk="1" hangingPunct="1"/>
            <a:r>
              <a:rPr lang="zh-CN" altLang="en-US" dirty="0"/>
              <a:t>磁盘存储设备的技术发展</a:t>
            </a:r>
            <a:endParaRPr lang="zh-CN" altLang="en-US" dirty="0"/>
          </a:p>
          <a:p>
            <a:pPr eaLnBrk="1" hangingPunct="1"/>
            <a:r>
              <a:rPr lang="zh-CN" altLang="en-US" dirty="0"/>
              <a:t>磁带存储设备</a:t>
            </a:r>
            <a:endParaRPr lang="zh-CN" altLang="en-US" dirty="0"/>
          </a:p>
          <a:p>
            <a:pPr eaLnBrk="1" hangingPunct="1"/>
            <a:r>
              <a:rPr lang="zh-CN" altLang="en-US" dirty="0"/>
              <a:t>显示设备</a:t>
            </a:r>
            <a:endParaRPr lang="zh-CN" altLang="en-US" dirty="0"/>
          </a:p>
          <a:p>
            <a:pPr eaLnBrk="1" hangingPunct="1"/>
            <a:r>
              <a:rPr lang="zh-CN" altLang="en-US" dirty="0"/>
              <a:t>输入设备和打印设备</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pic>
        <p:nvPicPr>
          <p:cNvPr id="23555" name="Picture 2" descr="C:\Documents and Settings\Administrator\桌面\磁头俯视图.jpg"/>
          <p:cNvPicPr>
            <a:picLocks noChangeAspect="1"/>
          </p:cNvPicPr>
          <p:nvPr/>
        </p:nvPicPr>
        <p:blipFill>
          <a:blip r:embed="rId1"/>
          <a:stretch>
            <a:fillRect/>
          </a:stretch>
        </p:blipFill>
        <p:spPr>
          <a:xfrm>
            <a:off x="1214438" y="0"/>
            <a:ext cx="6419850" cy="2695575"/>
          </a:xfrm>
          <a:prstGeom prst="rect">
            <a:avLst/>
          </a:prstGeom>
          <a:noFill/>
          <a:ln w="9525">
            <a:noFill/>
          </a:ln>
        </p:spPr>
      </p:pic>
      <p:pic>
        <p:nvPicPr>
          <p:cNvPr id="23556" name="Picture 4" descr="c:\DOCUME~1\ADMINI~1\LOCALS~1\APPLIC~1\360CHR~1\Chrome\USERDA~1\Temp\135052~1.GIF"/>
          <p:cNvPicPr>
            <a:picLocks noChangeAspect="1"/>
          </p:cNvPicPr>
          <p:nvPr/>
        </p:nvPicPr>
        <p:blipFill>
          <a:blip r:embed="rId2"/>
          <a:stretch>
            <a:fillRect/>
          </a:stretch>
        </p:blipFill>
        <p:spPr>
          <a:xfrm>
            <a:off x="71438" y="3062288"/>
            <a:ext cx="4000500" cy="3009900"/>
          </a:xfrm>
          <a:prstGeom prst="rect">
            <a:avLst/>
          </a:prstGeom>
          <a:noFill/>
          <a:ln w="9525">
            <a:noFill/>
          </a:ln>
        </p:spPr>
      </p:pic>
      <p:pic>
        <p:nvPicPr>
          <p:cNvPr id="23557" name="Picture 8" descr="http://image.21tx.com/image/20080416/20555.jpg"/>
          <p:cNvPicPr>
            <a:picLocks noChangeAspect="1"/>
          </p:cNvPicPr>
          <p:nvPr/>
        </p:nvPicPr>
        <p:blipFill>
          <a:blip r:embed="rId3"/>
          <a:stretch>
            <a:fillRect/>
          </a:stretch>
        </p:blipFill>
        <p:spPr>
          <a:xfrm>
            <a:off x="4214813" y="3071813"/>
            <a:ext cx="4762500" cy="3000375"/>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24579" name="Rectangle 2"/>
          <p:cNvSpPr>
            <a:spLocks noGrp="1"/>
          </p:cNvSpPr>
          <p:nvPr>
            <p:ph type="title"/>
          </p:nvPr>
        </p:nvSpPr>
        <p:spPr>
          <a:ln/>
        </p:spPr>
        <p:txBody>
          <a:bodyPr vert="horz" wrap="square" lIns="91440" tIns="45720" rIns="91440" bIns="45720" anchor="b"/>
          <a:p>
            <a:pPr eaLnBrk="1" hangingPunct="1"/>
            <a:r>
              <a:rPr lang="en-US" altLang="zh-CN" dirty="0"/>
              <a:t>7.2</a:t>
            </a:r>
            <a:r>
              <a:rPr lang="zh-CN" altLang="en-US" dirty="0"/>
              <a:t>磁盘存储设备</a:t>
            </a:r>
            <a:endParaRPr lang="zh-CN" altLang="en-US" dirty="0"/>
          </a:p>
        </p:txBody>
      </p:sp>
      <p:sp>
        <p:nvSpPr>
          <p:cNvPr id="24580" name="Rectangle 3"/>
          <p:cNvSpPr>
            <a:spLocks noGrp="1"/>
          </p:cNvSpPr>
          <p:nvPr>
            <p:ph idx="1"/>
          </p:nvPr>
        </p:nvSpPr>
        <p:spPr>
          <a:ln/>
        </p:spPr>
        <p:txBody>
          <a:bodyPr vert="horz" wrap="square" lIns="91440" tIns="45720" rIns="91440" bIns="45720" anchor="t"/>
          <a:p>
            <a:pPr eaLnBrk="1" hangingPunct="1">
              <a:lnSpc>
                <a:spcPct val="80000"/>
              </a:lnSpc>
              <a:spcBef>
                <a:spcPts val="1800"/>
              </a:spcBef>
            </a:pPr>
            <a:r>
              <a:rPr lang="zh-CN" altLang="en-US" sz="2600" dirty="0"/>
              <a:t>磁盘控制器是主机与磁盘驱动器之间的接口，电路板实物见下图</a:t>
            </a:r>
            <a:r>
              <a:rPr lang="en-US" altLang="zh-CN" sz="2600" dirty="0"/>
              <a:t>(a)</a:t>
            </a:r>
            <a:r>
              <a:rPr lang="zh-CN" altLang="en-US" sz="2600" dirty="0"/>
              <a:t>所示。</a:t>
            </a:r>
            <a:endParaRPr lang="en-US" altLang="zh-CN" sz="2600" dirty="0"/>
          </a:p>
          <a:p>
            <a:pPr eaLnBrk="1" hangingPunct="1">
              <a:lnSpc>
                <a:spcPct val="80000"/>
              </a:lnSpc>
              <a:spcBef>
                <a:spcPts val="1800"/>
              </a:spcBef>
            </a:pPr>
            <a:r>
              <a:rPr lang="zh-CN" altLang="en-US" sz="2600" dirty="0"/>
              <a:t>由于磁盘存储器是高速外存设备，故与主机之间采用成批交换数据方式。</a:t>
            </a:r>
            <a:endParaRPr lang="en-US" altLang="zh-CN" sz="2600" dirty="0"/>
          </a:p>
          <a:p>
            <a:pPr eaLnBrk="1" hangingPunct="1">
              <a:lnSpc>
                <a:spcPct val="80000"/>
              </a:lnSpc>
              <a:spcBef>
                <a:spcPts val="1800"/>
              </a:spcBef>
            </a:pPr>
            <a:r>
              <a:rPr lang="zh-CN" altLang="en-US" sz="2600" dirty="0"/>
              <a:t>作为主机与驱动器之间的控制器，它需要有两个方面的接口：</a:t>
            </a:r>
            <a:endParaRPr lang="en-US" altLang="zh-CN" sz="2600" dirty="0"/>
          </a:p>
          <a:p>
            <a:pPr lvl="1" eaLnBrk="1" hangingPunct="1">
              <a:lnSpc>
                <a:spcPct val="80000"/>
              </a:lnSpc>
            </a:pPr>
            <a:r>
              <a:rPr lang="zh-CN" altLang="en-US" sz="2200" dirty="0"/>
              <a:t>一个是与主机的接口，控制外存与主机总线之间交换数据；</a:t>
            </a:r>
            <a:endParaRPr lang="en-US" altLang="zh-CN" sz="2200" dirty="0"/>
          </a:p>
          <a:p>
            <a:pPr lvl="1" eaLnBrk="1" hangingPunct="1">
              <a:lnSpc>
                <a:spcPct val="80000"/>
              </a:lnSpc>
            </a:pPr>
            <a:r>
              <a:rPr lang="zh-CN" altLang="en-US" sz="2200" dirty="0"/>
              <a:t>另一个是与设备的接口，根据主机命令控制设备的操作。</a:t>
            </a:r>
            <a:endParaRPr lang="en-US" altLang="zh-CN" sz="2200" dirty="0"/>
          </a:p>
          <a:p>
            <a:pPr lvl="1" eaLnBrk="1" hangingPunct="1">
              <a:lnSpc>
                <a:spcPct val="80000"/>
              </a:lnSpc>
            </a:pPr>
            <a:r>
              <a:rPr lang="zh-CN" altLang="en-US" sz="2200" dirty="0"/>
              <a:t>前者称为系统级接口，后者称为设备级接口。</a:t>
            </a:r>
            <a:endParaRPr lang="zh-CN" altLang="en-US" sz="2200" dirty="0"/>
          </a:p>
          <a:p>
            <a:pPr eaLnBrk="1" hangingPunct="1">
              <a:lnSpc>
                <a:spcPct val="80000"/>
              </a:lnSpc>
            </a:pPr>
            <a:endParaRPr lang="en-US" altLang="zh-CN" sz="2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25603" name="Rectangle 2"/>
          <p:cNvSpPr>
            <a:spLocks noGrp="1"/>
          </p:cNvSpPr>
          <p:nvPr>
            <p:ph type="title"/>
          </p:nvPr>
        </p:nvSpPr>
        <p:spPr>
          <a:ln/>
        </p:spPr>
        <p:txBody>
          <a:bodyPr vert="horz" wrap="square" lIns="91440" tIns="45720" rIns="91440" bIns="45720" anchor="b"/>
          <a:p>
            <a:pPr eaLnBrk="1" hangingPunct="1"/>
            <a:r>
              <a:rPr lang="en-US" altLang="zh-CN" dirty="0"/>
              <a:t>7.2</a:t>
            </a:r>
            <a:r>
              <a:rPr lang="zh-CN" altLang="en-US" dirty="0"/>
              <a:t>磁盘存储设备</a:t>
            </a:r>
            <a:endParaRPr lang="zh-CN" altLang="en-US" dirty="0"/>
          </a:p>
        </p:txBody>
      </p:sp>
      <p:sp>
        <p:nvSpPr>
          <p:cNvPr id="25604" name="Rectangle 3"/>
          <p:cNvSpPr>
            <a:spLocks noGrp="1"/>
          </p:cNvSpPr>
          <p:nvPr>
            <p:ph idx="1"/>
          </p:nvPr>
        </p:nvSpPr>
        <p:spPr>
          <a:ln/>
        </p:spPr>
        <p:txBody>
          <a:bodyPr vert="horz" wrap="square" lIns="91440" tIns="45720" rIns="91440" bIns="45720" anchor="t"/>
          <a:p>
            <a:pPr eaLnBrk="1" hangingPunct="1">
              <a:lnSpc>
                <a:spcPct val="80000"/>
              </a:lnSpc>
            </a:pPr>
            <a:r>
              <a:rPr lang="zh-CN" altLang="en-US" sz="2800" dirty="0"/>
              <a:t>主机与磁盘驱动器交换数据的控制逻辑见下图</a:t>
            </a:r>
            <a:r>
              <a:rPr lang="en-US" altLang="zh-CN" sz="2800" dirty="0"/>
              <a:t>(b)</a:t>
            </a:r>
            <a:r>
              <a:rPr lang="zh-CN" altLang="en-US" sz="2800" dirty="0"/>
              <a:t>。</a:t>
            </a:r>
            <a:endParaRPr lang="en-US" altLang="zh-CN" sz="2800" dirty="0"/>
          </a:p>
          <a:p>
            <a:pPr lvl="1" eaLnBrk="1" hangingPunct="1">
              <a:lnSpc>
                <a:spcPct val="80000"/>
              </a:lnSpc>
            </a:pPr>
            <a:r>
              <a:rPr lang="zh-CN" altLang="en-US" dirty="0"/>
              <a:t>磁盘上的信息经读磁头读出以后送读出放大器</a:t>
            </a:r>
            <a:endParaRPr lang="en-US" altLang="zh-CN" dirty="0"/>
          </a:p>
          <a:p>
            <a:pPr lvl="1" eaLnBrk="1" hangingPunct="1">
              <a:lnSpc>
                <a:spcPct val="80000"/>
              </a:lnSpc>
            </a:pPr>
            <a:r>
              <a:rPr lang="zh-CN" altLang="en-US" dirty="0"/>
              <a:t>然后进行数据与时钟的分离</a:t>
            </a:r>
            <a:endParaRPr lang="en-US" altLang="zh-CN" dirty="0"/>
          </a:p>
          <a:p>
            <a:pPr lvl="1" eaLnBrk="1" hangingPunct="1">
              <a:lnSpc>
                <a:spcPct val="80000"/>
              </a:lnSpc>
            </a:pPr>
            <a:r>
              <a:rPr lang="zh-CN" altLang="en-US" dirty="0"/>
              <a:t>再进行串</a:t>
            </a:r>
            <a:r>
              <a:rPr lang="en-US" altLang="zh-CN" dirty="0"/>
              <a:t>-</a:t>
            </a:r>
            <a:r>
              <a:rPr lang="zh-CN" altLang="en-US" dirty="0"/>
              <a:t>并变换、格式变换</a:t>
            </a:r>
            <a:endParaRPr lang="en-US" altLang="zh-CN" dirty="0"/>
          </a:p>
          <a:p>
            <a:pPr lvl="1" eaLnBrk="1" hangingPunct="1">
              <a:lnSpc>
                <a:spcPct val="80000"/>
              </a:lnSpc>
            </a:pPr>
            <a:r>
              <a:rPr lang="zh-CN" altLang="en-US" dirty="0"/>
              <a:t>最后送入数据缓冲器，经</a:t>
            </a:r>
            <a:r>
              <a:rPr lang="en-US" altLang="zh-CN" dirty="0"/>
              <a:t>DMA(</a:t>
            </a:r>
            <a:r>
              <a:rPr lang="zh-CN" altLang="en-US" dirty="0"/>
              <a:t>直接存储器传送</a:t>
            </a:r>
            <a:r>
              <a:rPr lang="en-US" altLang="zh-CN" dirty="0"/>
              <a:t>)</a:t>
            </a:r>
            <a:r>
              <a:rPr lang="zh-CN" altLang="en-US" dirty="0"/>
              <a:t>控制将数据传送到主机总线。</a:t>
            </a:r>
            <a:endParaRPr lang="zh-CN" altLang="en-US" dirty="0"/>
          </a:p>
          <a:p>
            <a:pPr eaLnBrk="1" hangingPunct="1">
              <a:lnSpc>
                <a:spcPct val="80000"/>
              </a:lnSpc>
            </a:pPr>
            <a:endParaRPr lang="en-US" altLang="zh-CN" sz="2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pic>
        <p:nvPicPr>
          <p:cNvPr id="26627" name="Picture 2" descr="7a7">
            <a:hlinkClick r:id="rId1" action="ppaction://hlinkfile"/>
          </p:cNvPr>
          <p:cNvPicPr>
            <a:picLocks noChangeAspect="1"/>
          </p:cNvPicPr>
          <p:nvPr/>
        </p:nvPicPr>
        <p:blipFill>
          <a:blip r:embed="rId2"/>
          <a:stretch>
            <a:fillRect/>
          </a:stretch>
        </p:blipFill>
        <p:spPr>
          <a:xfrm>
            <a:off x="571500" y="350838"/>
            <a:ext cx="7786688" cy="5759450"/>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27651" name="Rectangle 2"/>
          <p:cNvSpPr>
            <a:spLocks noGrp="1"/>
          </p:cNvSpPr>
          <p:nvPr>
            <p:ph type="title"/>
          </p:nvPr>
        </p:nvSpPr>
        <p:spPr>
          <a:ln/>
        </p:spPr>
        <p:txBody>
          <a:bodyPr vert="horz" wrap="square" lIns="91440" tIns="45720" rIns="91440" bIns="45720" anchor="b"/>
          <a:p>
            <a:pPr eaLnBrk="1" hangingPunct="1"/>
            <a:r>
              <a:rPr lang="en-US" altLang="zh-CN" dirty="0"/>
              <a:t>7.2</a:t>
            </a:r>
            <a:r>
              <a:rPr lang="zh-CN" altLang="en-US" dirty="0"/>
              <a:t>磁盘存储设备</a:t>
            </a:r>
            <a:endParaRPr lang="zh-CN" altLang="en-US" dirty="0"/>
          </a:p>
        </p:txBody>
      </p:sp>
      <p:sp>
        <p:nvSpPr>
          <p:cNvPr id="27652" name="Rectangle 3"/>
          <p:cNvSpPr>
            <a:spLocks noGrp="1"/>
          </p:cNvSpPr>
          <p:nvPr>
            <p:ph idx="1"/>
          </p:nvPr>
        </p:nvSpPr>
        <p:spPr>
          <a:ln/>
        </p:spPr>
        <p:txBody>
          <a:bodyPr vert="horz" wrap="square" lIns="91440" tIns="45720" rIns="91440" bIns="45720" anchor="t"/>
          <a:p>
            <a:pPr eaLnBrk="1" hangingPunct="1">
              <a:buNone/>
            </a:pPr>
            <a:r>
              <a:rPr lang="zh-CN" altLang="en-US" dirty="0"/>
              <a:t>四、磁盘上信息的分布</a:t>
            </a:r>
            <a:endParaRPr lang="zh-CN" altLang="en-US" dirty="0"/>
          </a:p>
          <a:p>
            <a:pPr eaLnBrk="1" hangingPunct="1"/>
            <a:r>
              <a:rPr lang="zh-CN" altLang="en-US" sz="2600" dirty="0"/>
              <a:t>盘片的上下两面都能记录信息，通常把磁盘片表面称为</a:t>
            </a:r>
            <a:r>
              <a:rPr lang="zh-CN" altLang="en-US" sz="2600" b="1" dirty="0">
                <a:solidFill>
                  <a:srgbClr val="00B0F0"/>
                </a:solidFill>
              </a:rPr>
              <a:t>记录面</a:t>
            </a:r>
            <a:r>
              <a:rPr lang="zh-CN" altLang="en-US" sz="2600" dirty="0"/>
              <a:t>。</a:t>
            </a:r>
            <a:endParaRPr lang="en-US" altLang="zh-CN" sz="2600" dirty="0"/>
          </a:p>
          <a:p>
            <a:pPr eaLnBrk="1" hangingPunct="1"/>
            <a:r>
              <a:rPr lang="zh-CN" altLang="en-US" sz="2600" dirty="0"/>
              <a:t>记录面上一系列同心圆称为磁道。每个盘片表面通常有几百到几千个</a:t>
            </a:r>
            <a:r>
              <a:rPr lang="zh-CN" altLang="en-US" sz="2600" b="1" dirty="0">
                <a:solidFill>
                  <a:srgbClr val="00B0F0"/>
                </a:solidFill>
              </a:rPr>
              <a:t>磁道</a:t>
            </a:r>
            <a:r>
              <a:rPr lang="zh-CN" altLang="en-US" sz="2600" dirty="0"/>
              <a:t>。</a:t>
            </a:r>
            <a:endParaRPr lang="en-US" altLang="zh-CN" sz="2600" dirty="0"/>
          </a:p>
          <a:p>
            <a:pPr eaLnBrk="1" hangingPunct="1"/>
            <a:r>
              <a:rPr lang="zh-CN" altLang="en-US" sz="2600" dirty="0"/>
              <a:t>每个磁道又分为若干个</a:t>
            </a:r>
            <a:r>
              <a:rPr lang="zh-CN" altLang="en-US" sz="2600" b="1" dirty="0">
                <a:solidFill>
                  <a:srgbClr val="00B0F0"/>
                </a:solidFill>
              </a:rPr>
              <a:t>扇区</a:t>
            </a:r>
            <a:r>
              <a:rPr lang="zh-CN" altLang="en-US" sz="2600" dirty="0"/>
              <a:t>，如下一页图所示。从图中看出，外面扇区比里面扇区面积要大。</a:t>
            </a:r>
            <a:endParaRPr lang="en-US" altLang="zh-CN" sz="2600" dirty="0"/>
          </a:p>
          <a:p>
            <a:pPr eaLnBrk="1" hangingPunct="1"/>
            <a:r>
              <a:rPr lang="zh-CN" altLang="en-US" sz="2600" dirty="0"/>
              <a:t>磁盘上的这种磁道和扇区的排列称为</a:t>
            </a:r>
            <a:r>
              <a:rPr lang="zh-CN" altLang="en-US" sz="2600" b="1" dirty="0">
                <a:solidFill>
                  <a:srgbClr val="00B0F0"/>
                </a:solidFill>
              </a:rPr>
              <a:t>格式</a:t>
            </a:r>
            <a:r>
              <a:rPr lang="zh-CN" altLang="en-US" dirty="0"/>
              <a:t>。</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pic>
        <p:nvPicPr>
          <p:cNvPr id="28675" name="Picture 2" descr="7a8">
            <a:hlinkClick r:id="rId1" action="ppaction://hlinkfile"/>
          </p:cNvPr>
          <p:cNvPicPr>
            <a:picLocks noChangeAspect="1"/>
          </p:cNvPicPr>
          <p:nvPr/>
        </p:nvPicPr>
        <p:blipFill>
          <a:blip r:embed="rId2"/>
          <a:stretch>
            <a:fillRect/>
          </a:stretch>
        </p:blipFill>
        <p:spPr>
          <a:xfrm>
            <a:off x="311150" y="1700213"/>
            <a:ext cx="8547100" cy="2943225"/>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29699" name="Rectangle 2"/>
          <p:cNvSpPr>
            <a:spLocks noGrp="1"/>
          </p:cNvSpPr>
          <p:nvPr>
            <p:ph type="title"/>
          </p:nvPr>
        </p:nvSpPr>
        <p:spPr>
          <a:ln/>
        </p:spPr>
        <p:txBody>
          <a:bodyPr vert="horz" wrap="square" lIns="91440" tIns="45720" rIns="91440" bIns="45720" anchor="b"/>
          <a:p>
            <a:pPr eaLnBrk="1" hangingPunct="1"/>
            <a:r>
              <a:rPr lang="zh-CN" altLang="en-US" dirty="0"/>
              <a:t>数据在磁盘上的记录格式</a:t>
            </a:r>
            <a:endParaRPr lang="zh-CN" altLang="en-US" dirty="0"/>
          </a:p>
        </p:txBody>
      </p:sp>
      <p:pic>
        <p:nvPicPr>
          <p:cNvPr id="29700" name="Picture 3" descr="7a9">
            <a:hlinkClick r:id="rId1" action="ppaction://hlinkfile"/>
          </p:cNvPr>
          <p:cNvPicPr>
            <a:picLocks noChangeAspect="1"/>
          </p:cNvPicPr>
          <p:nvPr/>
        </p:nvPicPr>
        <p:blipFill>
          <a:blip r:embed="rId2"/>
          <a:stretch>
            <a:fillRect/>
          </a:stretch>
        </p:blipFill>
        <p:spPr>
          <a:xfrm>
            <a:off x="76200" y="2565400"/>
            <a:ext cx="9005888" cy="2006600"/>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30723" name="Rectangle 2"/>
          <p:cNvSpPr>
            <a:spLocks noGrp="1"/>
          </p:cNvSpPr>
          <p:nvPr>
            <p:ph type="title"/>
          </p:nvPr>
        </p:nvSpPr>
        <p:spPr>
          <a:ln/>
        </p:spPr>
        <p:txBody>
          <a:bodyPr vert="horz" wrap="square" lIns="91440" tIns="45720" rIns="91440" bIns="45720" anchor="b"/>
          <a:p>
            <a:pPr eaLnBrk="1" hangingPunct="1"/>
            <a:r>
              <a:rPr lang="en-US" altLang="zh-CN" dirty="0"/>
              <a:t>7.2</a:t>
            </a:r>
            <a:r>
              <a:rPr lang="zh-CN" altLang="en-US" dirty="0"/>
              <a:t>磁盘存储设备</a:t>
            </a:r>
            <a:endParaRPr lang="zh-CN" altLang="en-US" dirty="0"/>
          </a:p>
        </p:txBody>
      </p:sp>
      <p:sp>
        <p:nvSpPr>
          <p:cNvPr id="30724" name="Rectangle 3"/>
          <p:cNvSpPr>
            <a:spLocks noGrp="1"/>
          </p:cNvSpPr>
          <p:nvPr>
            <p:ph idx="1"/>
          </p:nvPr>
        </p:nvSpPr>
        <p:spPr>
          <a:ln/>
        </p:spPr>
        <p:txBody>
          <a:bodyPr vert="horz" wrap="square" lIns="91440" tIns="45720" rIns="91440" bIns="45720" anchor="t"/>
          <a:p>
            <a:pPr eaLnBrk="1" hangingPunct="1">
              <a:buNone/>
            </a:pPr>
            <a:r>
              <a:rPr lang="zh-CN" altLang="en-US" dirty="0"/>
              <a:t>五、磁盘存储器的技术指标</a:t>
            </a:r>
            <a:endParaRPr lang="zh-CN" altLang="en-US" dirty="0"/>
          </a:p>
          <a:p>
            <a:pPr eaLnBrk="1" hangingPunct="1"/>
            <a:r>
              <a:rPr lang="zh-CN" altLang="en-US" dirty="0"/>
              <a:t>磁盘存储器的主要技术指标</a:t>
            </a:r>
            <a:endParaRPr lang="zh-CN" altLang="en-US" dirty="0"/>
          </a:p>
          <a:p>
            <a:pPr lvl="1" eaLnBrk="1" hangingPunct="1"/>
            <a:r>
              <a:rPr lang="zh-CN" altLang="en-US" dirty="0">
                <a:solidFill>
                  <a:srgbClr val="FF0000"/>
                </a:solidFill>
              </a:rPr>
              <a:t>存储密度</a:t>
            </a:r>
            <a:r>
              <a:rPr lang="zh-CN" altLang="en-US" dirty="0"/>
              <a:t>：存储密度分道密度、位密度和面密度。</a:t>
            </a:r>
            <a:endParaRPr lang="zh-CN" altLang="en-US" dirty="0"/>
          </a:p>
          <a:p>
            <a:pPr lvl="2" eaLnBrk="1" hangingPunct="1"/>
            <a:r>
              <a:rPr lang="zh-CN" altLang="en-US" dirty="0"/>
              <a:t>道密度：沿磁盘半径方向单位长度上的磁道数，单位为道</a:t>
            </a:r>
            <a:r>
              <a:rPr lang="en-US" altLang="zh-CN" dirty="0"/>
              <a:t>/</a:t>
            </a:r>
            <a:r>
              <a:rPr lang="zh-CN" altLang="en-US" dirty="0"/>
              <a:t>英寸。</a:t>
            </a:r>
            <a:endParaRPr lang="zh-CN" altLang="en-US" dirty="0"/>
          </a:p>
          <a:p>
            <a:pPr lvl="2" eaLnBrk="1" hangingPunct="1"/>
            <a:r>
              <a:rPr lang="zh-CN" altLang="en-US" dirty="0"/>
              <a:t>位密度：磁道单位长度上能记录的二进制代码位数，单位为位</a:t>
            </a:r>
            <a:r>
              <a:rPr lang="en-US" altLang="zh-CN" dirty="0"/>
              <a:t>/</a:t>
            </a:r>
            <a:r>
              <a:rPr lang="zh-CN" altLang="en-US" dirty="0"/>
              <a:t>英寸。</a:t>
            </a:r>
            <a:endParaRPr lang="zh-CN" altLang="en-US" dirty="0"/>
          </a:p>
          <a:p>
            <a:pPr lvl="2" eaLnBrk="1" hangingPunct="1"/>
            <a:r>
              <a:rPr lang="zh-CN" altLang="en-US" dirty="0"/>
              <a:t>面密度：位密度和道密度的乘积，单位为位</a:t>
            </a:r>
            <a:r>
              <a:rPr lang="en-US" altLang="zh-CN" dirty="0"/>
              <a:t>/</a:t>
            </a:r>
            <a:r>
              <a:rPr lang="zh-CN" altLang="en-US" dirty="0"/>
              <a:t>平方英寸。</a:t>
            </a:r>
            <a:endParaRPr lang="zh-CN" altLang="en-US" dirty="0"/>
          </a:p>
          <a:p>
            <a:pPr lvl="1" eaLnBrk="1" hangingPunct="1"/>
            <a:r>
              <a:rPr lang="zh-CN" altLang="en-US" dirty="0">
                <a:solidFill>
                  <a:srgbClr val="FF0000"/>
                </a:solidFill>
              </a:rPr>
              <a:t>存储容量</a:t>
            </a:r>
            <a:r>
              <a:rPr lang="zh-CN" altLang="en-US" dirty="0"/>
              <a:t>：一个磁盘存储器所能存储的</a:t>
            </a:r>
            <a:r>
              <a:rPr lang="zh-CN" altLang="en-US" dirty="0">
                <a:solidFill>
                  <a:srgbClr val="FF0000"/>
                </a:solidFill>
              </a:rPr>
              <a:t>字节总数</a:t>
            </a:r>
            <a:r>
              <a:rPr lang="zh-CN" altLang="en-US" dirty="0"/>
              <a:t>，称为磁盘存储器的存储容量。</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31747" name="Rectangle 2"/>
          <p:cNvSpPr>
            <a:spLocks noGrp="1"/>
          </p:cNvSpPr>
          <p:nvPr>
            <p:ph type="title"/>
          </p:nvPr>
        </p:nvSpPr>
        <p:spPr>
          <a:ln/>
        </p:spPr>
        <p:txBody>
          <a:bodyPr vert="horz" wrap="square" lIns="91440" tIns="45720" rIns="91440" bIns="45720" anchor="b"/>
          <a:p>
            <a:pPr eaLnBrk="1" hangingPunct="1"/>
            <a:r>
              <a:rPr lang="en-US" altLang="zh-CN" dirty="0"/>
              <a:t>7.2</a:t>
            </a:r>
            <a:r>
              <a:rPr lang="zh-CN" altLang="en-US" dirty="0"/>
              <a:t>磁盘存储设备</a:t>
            </a:r>
            <a:endParaRPr lang="zh-CN" altLang="en-US" dirty="0"/>
          </a:p>
        </p:txBody>
      </p:sp>
      <p:sp>
        <p:nvSpPr>
          <p:cNvPr id="31748" name="Rectangle 3"/>
          <p:cNvSpPr>
            <a:spLocks noGrp="1"/>
          </p:cNvSpPr>
          <p:nvPr>
            <p:ph idx="1"/>
          </p:nvPr>
        </p:nvSpPr>
        <p:spPr>
          <a:ln/>
        </p:spPr>
        <p:txBody>
          <a:bodyPr vert="horz" wrap="square" lIns="91440" tIns="45720" rIns="91440" bIns="45720" anchor="t"/>
          <a:p>
            <a:pPr eaLnBrk="1" hangingPunct="1">
              <a:lnSpc>
                <a:spcPct val="90000"/>
              </a:lnSpc>
            </a:pPr>
            <a:r>
              <a:rPr lang="zh-CN" altLang="en-US" sz="2600" dirty="0">
                <a:solidFill>
                  <a:srgbClr val="FF0000"/>
                </a:solidFill>
              </a:rPr>
              <a:t>存取时间</a:t>
            </a:r>
            <a:r>
              <a:rPr lang="zh-CN" altLang="en-US" sz="2600" dirty="0"/>
              <a:t>：存取时间是指从发出读写命令后，磁头从某一起始位置移动至新的记录位置，到开始从盘片表面读出或写入信息加上传送数据所需要的时间。</a:t>
            </a:r>
            <a:endParaRPr lang="en-US" altLang="zh-CN" sz="2600" dirty="0"/>
          </a:p>
          <a:p>
            <a:pPr eaLnBrk="1" hangingPunct="1">
              <a:lnSpc>
                <a:spcPct val="90000"/>
              </a:lnSpc>
            </a:pPr>
            <a:endParaRPr lang="en-US" altLang="zh-CN" sz="2600" dirty="0"/>
          </a:p>
          <a:p>
            <a:pPr eaLnBrk="1" hangingPunct="1">
              <a:lnSpc>
                <a:spcPct val="90000"/>
              </a:lnSpc>
            </a:pPr>
            <a:r>
              <a:rPr lang="zh-CN" altLang="en-US" sz="2600" dirty="0"/>
              <a:t>取决于以下三个因素决定：</a:t>
            </a:r>
            <a:endParaRPr lang="zh-CN" altLang="en-US" sz="2600" dirty="0"/>
          </a:p>
          <a:p>
            <a:pPr lvl="1" eaLnBrk="1" hangingPunct="1">
              <a:lnSpc>
                <a:spcPct val="90000"/>
              </a:lnSpc>
            </a:pPr>
            <a:r>
              <a:rPr lang="zh-CN" altLang="en-US" dirty="0"/>
              <a:t>一个是将磁头定位至所要求的磁道上所需的时间，称为</a:t>
            </a:r>
            <a:r>
              <a:rPr lang="zh-CN" altLang="en-US" dirty="0">
                <a:solidFill>
                  <a:srgbClr val="FF0000"/>
                </a:solidFill>
              </a:rPr>
              <a:t>找道时间</a:t>
            </a:r>
            <a:r>
              <a:rPr lang="zh-CN" altLang="en-US" dirty="0"/>
              <a:t>；</a:t>
            </a:r>
            <a:endParaRPr lang="zh-CN" altLang="en-US" dirty="0"/>
          </a:p>
          <a:p>
            <a:pPr eaLnBrk="1" hangingPunct="1">
              <a:lnSpc>
                <a:spcPct val="90000"/>
              </a:lnSpc>
            </a:pPr>
            <a:endParaRPr lang="en-US" altLang="zh-CN" sz="2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32771" name="Rectangle 2"/>
          <p:cNvSpPr>
            <a:spLocks noGrp="1"/>
          </p:cNvSpPr>
          <p:nvPr>
            <p:ph type="title"/>
          </p:nvPr>
        </p:nvSpPr>
        <p:spPr>
          <a:ln/>
        </p:spPr>
        <p:txBody>
          <a:bodyPr vert="horz" wrap="square" lIns="91440" tIns="45720" rIns="91440" bIns="45720" anchor="b"/>
          <a:p>
            <a:pPr eaLnBrk="1" hangingPunct="1"/>
            <a:r>
              <a:rPr lang="en-US" altLang="zh-CN" dirty="0"/>
              <a:t>7.2</a:t>
            </a:r>
            <a:r>
              <a:rPr lang="zh-CN" altLang="en-US" dirty="0"/>
              <a:t>磁盘存储设备</a:t>
            </a:r>
            <a:endParaRPr lang="zh-CN" altLang="en-US" dirty="0"/>
          </a:p>
        </p:txBody>
      </p:sp>
      <p:sp>
        <p:nvSpPr>
          <p:cNvPr id="32772" name="Rectangle 3"/>
          <p:cNvSpPr>
            <a:spLocks noGrp="1"/>
          </p:cNvSpPr>
          <p:nvPr>
            <p:ph idx="1"/>
          </p:nvPr>
        </p:nvSpPr>
        <p:spPr>
          <a:ln/>
        </p:spPr>
        <p:txBody>
          <a:bodyPr vert="horz" wrap="square" lIns="91440" tIns="45720" rIns="91440" bIns="45720" anchor="t"/>
          <a:p>
            <a:pPr lvl="1" eaLnBrk="1" hangingPunct="1">
              <a:lnSpc>
                <a:spcPct val="90000"/>
              </a:lnSpc>
            </a:pPr>
            <a:r>
              <a:rPr lang="zh-CN" altLang="en-US" dirty="0"/>
              <a:t>第二个是找道完成后至磁道上需要访问的信息到达磁头下的时间，称为</a:t>
            </a:r>
            <a:r>
              <a:rPr lang="zh-CN" altLang="en-US" dirty="0">
                <a:solidFill>
                  <a:srgbClr val="FF0000"/>
                </a:solidFill>
              </a:rPr>
              <a:t>等待时间</a:t>
            </a:r>
            <a:endParaRPr lang="en-US" altLang="zh-CN" dirty="0">
              <a:solidFill>
                <a:srgbClr val="FF0000"/>
              </a:solidFill>
            </a:endParaRPr>
          </a:p>
          <a:p>
            <a:pPr lvl="1" eaLnBrk="1" hangingPunct="1">
              <a:lnSpc>
                <a:spcPct val="90000"/>
              </a:lnSpc>
            </a:pPr>
            <a:endParaRPr lang="en-US" altLang="zh-CN" dirty="0"/>
          </a:p>
          <a:p>
            <a:pPr lvl="1" eaLnBrk="1" hangingPunct="1">
              <a:lnSpc>
                <a:spcPct val="90000"/>
              </a:lnSpc>
            </a:pPr>
            <a:r>
              <a:rPr lang="zh-CN" altLang="en-US" dirty="0"/>
              <a:t>上述这两个时间都是随机变化的，因此往往使用平均值来表示，平均找道时间是最大找道时间与最小找道时间的平均值。平均等待时间和磁盘转速有关，它用磁盘旋转一周所需时间的一半来表示。</a:t>
            </a:r>
            <a:endParaRPr lang="en-US" altLang="zh-CN" dirty="0"/>
          </a:p>
          <a:p>
            <a:pPr lvl="1" eaLnBrk="1" hangingPunct="1">
              <a:lnSpc>
                <a:spcPct val="90000"/>
              </a:lnSpc>
            </a:pPr>
            <a:endParaRPr lang="zh-CN" altLang="en-US" dirty="0"/>
          </a:p>
          <a:p>
            <a:pPr lvl="1" eaLnBrk="1" hangingPunct="1">
              <a:lnSpc>
                <a:spcPct val="90000"/>
              </a:lnSpc>
            </a:pPr>
            <a:r>
              <a:rPr lang="zh-CN" altLang="en-US" dirty="0"/>
              <a:t>第三个是数据</a:t>
            </a:r>
            <a:r>
              <a:rPr lang="zh-CN" altLang="en-US" dirty="0">
                <a:solidFill>
                  <a:srgbClr val="FF0000"/>
                </a:solidFill>
              </a:rPr>
              <a:t>传送时间</a:t>
            </a:r>
            <a:endParaRPr lang="zh-CN" altLang="en-US" dirty="0"/>
          </a:p>
          <a:p>
            <a:pPr eaLnBrk="1" hangingPunct="1">
              <a:lnSpc>
                <a:spcPct val="90000"/>
              </a:lnSpc>
            </a:pPr>
            <a:endParaRPr lang="en-US" altLang="zh-CN" sz="2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6147" name="Rectangle 2"/>
          <p:cNvSpPr>
            <a:spLocks noGrp="1"/>
          </p:cNvSpPr>
          <p:nvPr>
            <p:ph type="title"/>
          </p:nvPr>
        </p:nvSpPr>
        <p:spPr>
          <a:ln/>
        </p:spPr>
        <p:txBody>
          <a:bodyPr vert="horz" wrap="square" lIns="91440" tIns="45720" rIns="91440" bIns="45720" anchor="b"/>
          <a:p>
            <a:pPr eaLnBrk="1" hangingPunct="1"/>
            <a:r>
              <a:rPr lang="en-US" altLang="zh-CN" dirty="0">
                <a:cs typeface="Arial" panose="020B0604020202020204" pitchFamily="34" charset="0"/>
              </a:rPr>
              <a:t>7.1</a:t>
            </a:r>
            <a:r>
              <a:rPr lang="zh-CN" altLang="en-US" dirty="0"/>
              <a:t>外围设备概述</a:t>
            </a:r>
            <a:endParaRPr lang="zh-CN" altLang="en-US" dirty="0"/>
          </a:p>
        </p:txBody>
      </p:sp>
      <p:sp>
        <p:nvSpPr>
          <p:cNvPr id="6148" name="Rectangle 3"/>
          <p:cNvSpPr>
            <a:spLocks noGrp="1"/>
          </p:cNvSpPr>
          <p:nvPr>
            <p:ph idx="1"/>
          </p:nvPr>
        </p:nvSpPr>
        <p:spPr>
          <a:ln/>
        </p:spPr>
        <p:txBody>
          <a:bodyPr vert="horz" wrap="square" lIns="91440" tIns="45720" rIns="91440" bIns="45720" anchor="t"/>
          <a:p>
            <a:pPr eaLnBrk="1" hangingPunct="1">
              <a:buNone/>
            </a:pPr>
            <a:r>
              <a:rPr lang="en-US" altLang="zh-CN" dirty="0"/>
              <a:t>		</a:t>
            </a:r>
            <a:r>
              <a:rPr lang="zh-CN" altLang="en-US" dirty="0"/>
              <a:t>外围设备的功能是在计算机和其他机器之间，以及计算机与用户之间提供联系。由于外围设备的地位越来越重要，主要介绍以下内容：</a:t>
            </a:r>
            <a:endParaRPr lang="zh-CN" altLang="en-US" dirty="0"/>
          </a:p>
          <a:p>
            <a:pPr eaLnBrk="1" hangingPunct="1"/>
            <a:r>
              <a:rPr lang="zh-CN" altLang="en-US" dirty="0"/>
              <a:t>硬磁盘、可移动磁盘、磁带和光盘。</a:t>
            </a:r>
            <a:endParaRPr lang="zh-CN" altLang="en-US" dirty="0"/>
          </a:p>
          <a:p>
            <a:pPr eaLnBrk="1" hangingPunct="1"/>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33795" name="Rectangle 2"/>
          <p:cNvSpPr>
            <a:spLocks noGrp="1"/>
          </p:cNvSpPr>
          <p:nvPr>
            <p:ph type="title"/>
          </p:nvPr>
        </p:nvSpPr>
        <p:spPr>
          <a:ln/>
        </p:spPr>
        <p:txBody>
          <a:bodyPr vert="horz" wrap="square" lIns="91440" tIns="45720" rIns="91440" bIns="45720" anchor="b"/>
          <a:p>
            <a:pPr eaLnBrk="1" hangingPunct="1"/>
            <a:r>
              <a:rPr lang="en-US" altLang="zh-CN" dirty="0"/>
              <a:t>7.2</a:t>
            </a:r>
            <a:r>
              <a:rPr lang="zh-CN" altLang="en-US" dirty="0"/>
              <a:t>磁盘存储设备</a:t>
            </a:r>
            <a:endParaRPr lang="zh-CN" altLang="en-US" dirty="0"/>
          </a:p>
        </p:txBody>
      </p:sp>
      <p:sp>
        <p:nvSpPr>
          <p:cNvPr id="33796" name="Rectangle 3"/>
          <p:cNvSpPr>
            <a:spLocks noGrp="1"/>
          </p:cNvSpPr>
          <p:nvPr>
            <p:ph idx="1"/>
          </p:nvPr>
        </p:nvSpPr>
        <p:spPr>
          <a:ln/>
        </p:spPr>
        <p:txBody>
          <a:bodyPr vert="horz" wrap="square" lIns="91440" tIns="45720" rIns="91440" bIns="45720" anchor="t"/>
          <a:p>
            <a:pPr eaLnBrk="1" hangingPunct="1"/>
            <a:r>
              <a:rPr lang="zh-CN" altLang="en-US" sz="2600" dirty="0"/>
              <a:t>数据传输率：磁盘存储器在单位时间内向主机传送数据的字节数，叫</a:t>
            </a:r>
            <a:r>
              <a:rPr lang="zh-CN" altLang="en-US" sz="2600" dirty="0">
                <a:solidFill>
                  <a:srgbClr val="FF0000"/>
                </a:solidFill>
              </a:rPr>
              <a:t>数据传输率</a:t>
            </a:r>
            <a:r>
              <a:rPr lang="zh-CN" altLang="en-US" sz="2600" dirty="0"/>
              <a:t>，传输率与存储设备和主机接口逻辑有关。</a:t>
            </a:r>
            <a:endParaRPr lang="en-US" altLang="zh-CN" sz="2600" dirty="0"/>
          </a:p>
          <a:p>
            <a:pPr eaLnBrk="1" hangingPunct="1"/>
            <a:r>
              <a:rPr lang="zh-CN" altLang="en-US" sz="2600" dirty="0"/>
              <a:t>从主机接口逻辑考虑，应有足够快的传送速度向设备接收</a:t>
            </a:r>
            <a:r>
              <a:rPr lang="en-US" altLang="zh-CN" sz="2600" dirty="0"/>
              <a:t>/</a:t>
            </a:r>
            <a:r>
              <a:rPr lang="zh-CN" altLang="en-US" sz="2600" dirty="0"/>
              <a:t>发送信息。</a:t>
            </a:r>
            <a:endParaRPr lang="en-US" altLang="zh-CN" sz="2600" dirty="0"/>
          </a:p>
          <a:p>
            <a:pPr eaLnBrk="1" hangingPunct="1"/>
            <a:r>
              <a:rPr lang="zh-CN" altLang="en-US" sz="2600" dirty="0"/>
              <a:t>从存储设备考虑，假设磁盘旋转速度为</a:t>
            </a:r>
            <a:r>
              <a:rPr lang="en-US" altLang="zh-CN" sz="2600" dirty="0"/>
              <a:t>n</a:t>
            </a:r>
            <a:r>
              <a:rPr lang="zh-CN" altLang="en-US" sz="2600" dirty="0"/>
              <a:t>转</a:t>
            </a:r>
            <a:r>
              <a:rPr lang="en-US" altLang="zh-CN" sz="2600" dirty="0"/>
              <a:t>/</a:t>
            </a:r>
            <a:r>
              <a:rPr lang="zh-CN" altLang="en-US" sz="2600" dirty="0"/>
              <a:t>秒，每条磁道容量为</a:t>
            </a:r>
            <a:r>
              <a:rPr lang="en-US" altLang="zh-CN" sz="2600" dirty="0"/>
              <a:t>N</a:t>
            </a:r>
            <a:r>
              <a:rPr lang="zh-CN" altLang="en-US" sz="2600" dirty="0"/>
              <a:t>个字节，则数据传输率：</a:t>
            </a:r>
            <a:endParaRPr lang="zh-CN" altLang="en-US" sz="2600" dirty="0"/>
          </a:p>
          <a:p>
            <a:pPr eaLnBrk="1" hangingPunct="1">
              <a:buNone/>
            </a:pPr>
            <a:r>
              <a:rPr lang="zh-CN" altLang="en-US" dirty="0"/>
              <a:t>       </a:t>
            </a:r>
            <a:r>
              <a:rPr lang="en-US" altLang="zh-CN" dirty="0"/>
              <a:t>Dr=nN(</a:t>
            </a:r>
            <a:r>
              <a:rPr lang="zh-CN" altLang="en-US" dirty="0"/>
              <a:t>字节</a:t>
            </a:r>
            <a:r>
              <a:rPr lang="en-US" altLang="zh-CN" dirty="0"/>
              <a:t>/</a:t>
            </a:r>
            <a:r>
              <a:rPr lang="zh-CN" altLang="en-US" dirty="0"/>
              <a:t>秒</a:t>
            </a:r>
            <a:r>
              <a:rPr lang="en-US" altLang="zh-CN" dirty="0"/>
              <a:t>) </a:t>
            </a:r>
            <a:r>
              <a:rPr lang="zh-CN" altLang="en-US" dirty="0"/>
              <a:t>或 </a:t>
            </a:r>
            <a:r>
              <a:rPr lang="en-US" altLang="zh-CN" dirty="0"/>
              <a:t>Dr=D·v(</a:t>
            </a:r>
            <a:r>
              <a:rPr lang="zh-CN" altLang="en-US" dirty="0"/>
              <a:t>字节</a:t>
            </a:r>
            <a:r>
              <a:rPr lang="en-US" altLang="zh-CN" dirty="0"/>
              <a:t>/</a:t>
            </a:r>
            <a:r>
              <a:rPr lang="zh-CN" altLang="en-US" dirty="0"/>
              <a:t>秒</a:t>
            </a:r>
            <a:r>
              <a:rPr lang="en-US" altLang="zh-CN" dirty="0"/>
              <a:t>)</a:t>
            </a:r>
            <a:endParaRPr lang="en-US" altLang="zh-CN" dirty="0"/>
          </a:p>
          <a:p>
            <a:pPr eaLnBrk="1" hangingPunct="1">
              <a:buNone/>
            </a:pPr>
            <a:r>
              <a:rPr lang="en-US" altLang="zh-CN" dirty="0"/>
              <a:t>    </a:t>
            </a:r>
            <a:r>
              <a:rPr lang="zh-CN" altLang="en-US" dirty="0"/>
              <a:t>其中，</a:t>
            </a:r>
            <a:r>
              <a:rPr lang="en-US" altLang="zh-CN" dirty="0"/>
              <a:t>v</a:t>
            </a:r>
            <a:r>
              <a:rPr lang="zh-CN" altLang="en-US" dirty="0"/>
              <a:t>为磁盘旋转的线速度</a:t>
            </a: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34819" name="Rectangle 3"/>
          <p:cNvSpPr>
            <a:spLocks noGrp="1"/>
          </p:cNvSpPr>
          <p:nvPr>
            <p:ph idx="1"/>
          </p:nvPr>
        </p:nvSpPr>
        <p:spPr>
          <a:xfrm>
            <a:off x="214313" y="857250"/>
            <a:ext cx="8229600" cy="4911725"/>
          </a:xfrm>
          <a:ln/>
        </p:spPr>
        <p:txBody>
          <a:bodyPr vert="horz" wrap="square" lIns="91440" tIns="45720" rIns="91440" bIns="45720" anchor="t"/>
          <a:p>
            <a:pPr eaLnBrk="1" hangingPunct="1">
              <a:buNone/>
            </a:pPr>
            <a:r>
              <a:rPr lang="en-US" altLang="zh-CN" sz="2600" dirty="0"/>
              <a:t>【</a:t>
            </a:r>
            <a:r>
              <a:rPr lang="zh-CN" altLang="en-US" sz="2600" dirty="0"/>
              <a:t>例</a:t>
            </a:r>
            <a:r>
              <a:rPr lang="en-US" altLang="zh-CN" sz="2600" dirty="0"/>
              <a:t>1】</a:t>
            </a:r>
            <a:r>
              <a:rPr lang="zh-CN" altLang="en-US" sz="2600" dirty="0"/>
              <a:t>磁盘组有</a:t>
            </a:r>
            <a:r>
              <a:rPr lang="en-US" altLang="zh-CN" sz="2600" dirty="0"/>
              <a:t>6</a:t>
            </a:r>
            <a:r>
              <a:rPr lang="zh-CN" altLang="en-US" sz="2600" dirty="0"/>
              <a:t>片磁盘，每片有两个记录面，最上</a:t>
            </a:r>
            <a:endParaRPr lang="en-US" altLang="zh-CN" sz="2600" dirty="0"/>
          </a:p>
          <a:p>
            <a:pPr eaLnBrk="1" hangingPunct="1">
              <a:buNone/>
            </a:pPr>
            <a:r>
              <a:rPr lang="en-US" altLang="zh-CN" sz="2600" dirty="0"/>
              <a:t>    </a:t>
            </a:r>
            <a:r>
              <a:rPr lang="zh-CN" altLang="en-US" sz="2600" dirty="0"/>
              <a:t>最下两个面不用。存储区域内径</a:t>
            </a:r>
            <a:r>
              <a:rPr lang="en-US" altLang="zh-CN" sz="2600" dirty="0"/>
              <a:t>22cm</a:t>
            </a:r>
            <a:r>
              <a:rPr lang="zh-CN" altLang="en-US" sz="2600" dirty="0"/>
              <a:t>，外径</a:t>
            </a:r>
            <a:r>
              <a:rPr lang="en-US" altLang="zh-CN" sz="2600" dirty="0"/>
              <a:t>33cm</a:t>
            </a:r>
            <a:r>
              <a:rPr lang="zh-CN" altLang="en-US" sz="2600" dirty="0"/>
              <a:t>，道密度为</a:t>
            </a:r>
            <a:r>
              <a:rPr lang="en-US" altLang="zh-CN" sz="2600" dirty="0"/>
              <a:t>40</a:t>
            </a:r>
            <a:r>
              <a:rPr lang="zh-CN" altLang="en-US" sz="2600" dirty="0"/>
              <a:t>道</a:t>
            </a:r>
            <a:r>
              <a:rPr lang="en-US" altLang="zh-CN" sz="2600" dirty="0"/>
              <a:t>/cm</a:t>
            </a:r>
            <a:r>
              <a:rPr lang="zh-CN" altLang="en-US" sz="2600" dirty="0"/>
              <a:t>，内层位密度</a:t>
            </a:r>
            <a:r>
              <a:rPr lang="en-US" altLang="zh-CN" sz="2600" dirty="0"/>
              <a:t>400</a:t>
            </a:r>
            <a:r>
              <a:rPr lang="zh-CN" altLang="en-US" sz="2600" dirty="0"/>
              <a:t>位</a:t>
            </a:r>
            <a:r>
              <a:rPr lang="en-US" altLang="zh-CN" sz="2600" dirty="0"/>
              <a:t>/cm</a:t>
            </a:r>
            <a:r>
              <a:rPr lang="zh-CN" altLang="en-US" sz="2600" dirty="0"/>
              <a:t>，转速</a:t>
            </a:r>
            <a:r>
              <a:rPr lang="en-US" altLang="zh-CN" sz="2600" dirty="0"/>
              <a:t>6000</a:t>
            </a:r>
            <a:r>
              <a:rPr lang="zh-CN" altLang="en-US" sz="2600" dirty="0"/>
              <a:t>转</a:t>
            </a:r>
            <a:r>
              <a:rPr lang="en-US" altLang="zh-CN" sz="2600" dirty="0"/>
              <a:t>/</a:t>
            </a:r>
            <a:r>
              <a:rPr lang="zh-CN" altLang="en-US" sz="2600" dirty="0"/>
              <a:t>分。问：</a:t>
            </a:r>
            <a:endParaRPr lang="zh-CN" altLang="en-US" sz="2600" dirty="0"/>
          </a:p>
          <a:p>
            <a:pPr eaLnBrk="1" hangingPunct="1">
              <a:buNone/>
            </a:pPr>
            <a:r>
              <a:rPr lang="en-US" altLang="zh-CN" sz="2600" dirty="0"/>
              <a:t>(1)</a:t>
            </a:r>
            <a:r>
              <a:rPr lang="zh-CN" altLang="en-US" sz="2600" dirty="0"/>
              <a:t>共有多少柱面</a:t>
            </a:r>
            <a:r>
              <a:rPr lang="en-US" altLang="zh-CN" sz="2600" dirty="0"/>
              <a:t>?</a:t>
            </a:r>
            <a:endParaRPr lang="en-US" altLang="zh-CN" sz="2600" dirty="0"/>
          </a:p>
          <a:p>
            <a:pPr eaLnBrk="1" hangingPunct="1">
              <a:buNone/>
            </a:pPr>
            <a:r>
              <a:rPr lang="en-US" altLang="zh-CN" sz="2600" dirty="0"/>
              <a:t>(2)</a:t>
            </a:r>
            <a:r>
              <a:rPr lang="zh-CN" altLang="en-US" sz="2600" dirty="0"/>
              <a:t>盘组总存储容量是多少</a:t>
            </a:r>
            <a:r>
              <a:rPr lang="en-US" altLang="zh-CN" sz="2600" dirty="0"/>
              <a:t>?</a:t>
            </a:r>
            <a:endParaRPr lang="en-US" altLang="zh-CN" sz="2600" dirty="0"/>
          </a:p>
          <a:p>
            <a:pPr eaLnBrk="1" hangingPunct="1">
              <a:buNone/>
            </a:pPr>
            <a:r>
              <a:rPr lang="en-US" altLang="zh-CN" sz="2600" dirty="0"/>
              <a:t>(3)</a:t>
            </a:r>
            <a:r>
              <a:rPr lang="zh-CN" altLang="en-US" sz="2600" dirty="0"/>
              <a:t>数据传输率多少</a:t>
            </a:r>
            <a:r>
              <a:rPr lang="en-US" altLang="zh-CN" sz="2600" dirty="0"/>
              <a:t>?</a:t>
            </a:r>
            <a:endParaRPr lang="en-US" altLang="zh-CN" sz="2600" dirty="0"/>
          </a:p>
          <a:p>
            <a:pPr eaLnBrk="1" hangingPunct="1">
              <a:buNone/>
            </a:pPr>
            <a:r>
              <a:rPr lang="en-US" altLang="zh-CN" sz="2600" dirty="0"/>
              <a:t>(4)</a:t>
            </a:r>
            <a:r>
              <a:rPr lang="zh-CN" altLang="en-US" sz="2600" dirty="0"/>
              <a:t>采用定长数据块记录格式，直接寻址的最小单位是什么</a:t>
            </a:r>
            <a:r>
              <a:rPr lang="en-US" altLang="zh-CN" sz="2600" dirty="0"/>
              <a:t>?</a:t>
            </a:r>
            <a:r>
              <a:rPr lang="zh-CN" altLang="en-US" sz="2600" dirty="0"/>
              <a:t>寻址命令中如何表示磁盘地址</a:t>
            </a:r>
            <a:r>
              <a:rPr lang="en-US" altLang="zh-CN" sz="2600" dirty="0"/>
              <a:t>?</a:t>
            </a:r>
            <a:endParaRPr lang="en-US" altLang="zh-CN" sz="2600" dirty="0"/>
          </a:p>
          <a:p>
            <a:pPr eaLnBrk="1" hangingPunct="1">
              <a:buNone/>
            </a:pPr>
            <a:r>
              <a:rPr lang="en-US" altLang="zh-CN" sz="2600" dirty="0"/>
              <a:t>(5)</a:t>
            </a:r>
            <a:r>
              <a:rPr lang="zh-CN" altLang="en-US" sz="2600" dirty="0"/>
              <a:t>如果某文件长度超过一个磁道的容量，应将它记录在同一个存储面上，还是记录在同一个柱面上</a:t>
            </a:r>
            <a:r>
              <a:rPr lang="en-US" altLang="zh-CN" sz="2600" dirty="0"/>
              <a:t>?</a:t>
            </a:r>
            <a:endParaRPr lang="en-US" altLang="zh-CN" sz="2600" dirty="0"/>
          </a:p>
          <a:p>
            <a:pPr eaLnBrk="1" hangingPunct="1">
              <a:lnSpc>
                <a:spcPct val="80000"/>
              </a:lnSpc>
            </a:pPr>
            <a:endParaRPr lang="en-US" altLang="zh-CN" sz="2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pic>
        <p:nvPicPr>
          <p:cNvPr id="35843" name="Picture 2" descr="E:\授课课程\计算机组成原理\教学资源\磁盘阅读材料\磁道、扇区和间隙.jpg"/>
          <p:cNvPicPr>
            <a:picLocks noChangeAspect="1"/>
          </p:cNvPicPr>
          <p:nvPr/>
        </p:nvPicPr>
        <p:blipFill>
          <a:blip r:embed="rId1"/>
          <a:stretch>
            <a:fillRect/>
          </a:stretch>
        </p:blipFill>
        <p:spPr>
          <a:xfrm>
            <a:off x="214313" y="285750"/>
            <a:ext cx="4038600" cy="3087688"/>
          </a:xfrm>
          <a:prstGeom prst="rect">
            <a:avLst/>
          </a:prstGeom>
          <a:noFill/>
          <a:ln w="9525">
            <a:noFill/>
          </a:ln>
        </p:spPr>
      </p:pic>
      <p:pic>
        <p:nvPicPr>
          <p:cNvPr id="35844" name="Picture 6" descr="c:\DOCUME~1\ADMINI~1\LOCALS~1\APPLIC~1\360CHR~1\Chrome\USERDA~1\Temp\201205~1.GIF"/>
          <p:cNvPicPr>
            <a:picLocks noChangeAspect="1"/>
          </p:cNvPicPr>
          <p:nvPr/>
        </p:nvPicPr>
        <p:blipFill>
          <a:blip r:embed="rId2"/>
          <a:stretch>
            <a:fillRect/>
          </a:stretch>
        </p:blipFill>
        <p:spPr>
          <a:xfrm>
            <a:off x="4572000" y="2928938"/>
            <a:ext cx="4071938" cy="3714750"/>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36867" name="Rectangle 2"/>
          <p:cNvSpPr>
            <a:spLocks noGrp="1"/>
          </p:cNvSpPr>
          <p:nvPr>
            <p:ph idx="1"/>
          </p:nvPr>
        </p:nvSpPr>
        <p:spPr>
          <a:xfrm>
            <a:off x="457200" y="333375"/>
            <a:ext cx="8229600" cy="5797550"/>
          </a:xfrm>
          <a:ln/>
        </p:spPr>
        <p:txBody>
          <a:bodyPr vert="horz" wrap="square" lIns="91440" tIns="45720" rIns="91440" bIns="45720" anchor="t"/>
          <a:p>
            <a:pPr eaLnBrk="1" hangingPunct="1">
              <a:lnSpc>
                <a:spcPct val="80000"/>
              </a:lnSpc>
              <a:buNone/>
            </a:pPr>
            <a:r>
              <a:rPr lang="zh-CN" altLang="en-US" sz="2600" dirty="0"/>
              <a:t>解：</a:t>
            </a:r>
            <a:r>
              <a:rPr lang="en-US" altLang="zh-CN" sz="2600" dirty="0"/>
              <a:t>(1)</a:t>
            </a:r>
            <a:r>
              <a:rPr lang="zh-CN" altLang="en-US" sz="2600" dirty="0"/>
              <a:t>有效存储区域</a:t>
            </a:r>
            <a:r>
              <a:rPr lang="en-US" altLang="zh-CN" sz="2600" dirty="0"/>
              <a:t>=16.5-11=5.5(cm)</a:t>
            </a:r>
            <a:endParaRPr lang="en-US" altLang="zh-CN" sz="2600" dirty="0"/>
          </a:p>
          <a:p>
            <a:pPr eaLnBrk="1" hangingPunct="1">
              <a:lnSpc>
                <a:spcPct val="80000"/>
              </a:lnSpc>
              <a:buNone/>
            </a:pPr>
            <a:r>
              <a:rPr lang="zh-CN" altLang="en-US" sz="2600" dirty="0"/>
              <a:t>因为道密度</a:t>
            </a:r>
            <a:r>
              <a:rPr lang="en-US" altLang="zh-CN" sz="2600" dirty="0"/>
              <a:t>=40</a:t>
            </a:r>
            <a:r>
              <a:rPr lang="zh-CN" altLang="en-US" sz="2600" dirty="0"/>
              <a:t>道</a:t>
            </a:r>
            <a:r>
              <a:rPr lang="en-US" altLang="zh-CN" sz="2600" dirty="0"/>
              <a:t>/cm</a:t>
            </a:r>
            <a:r>
              <a:rPr lang="zh-CN" altLang="en-US" sz="2600" dirty="0"/>
              <a:t>，所以</a:t>
            </a:r>
            <a:r>
              <a:rPr lang="en-US" altLang="zh-CN" sz="2600" dirty="0"/>
              <a:t>40×5.5=220</a:t>
            </a:r>
            <a:r>
              <a:rPr lang="zh-CN" altLang="en-US" sz="2600" dirty="0"/>
              <a:t>道，即</a:t>
            </a:r>
            <a:endParaRPr lang="en-US" altLang="zh-CN" sz="2600" dirty="0"/>
          </a:p>
          <a:p>
            <a:pPr eaLnBrk="1" hangingPunct="1">
              <a:lnSpc>
                <a:spcPct val="80000"/>
              </a:lnSpc>
              <a:buNone/>
            </a:pPr>
            <a:r>
              <a:rPr lang="en-US" altLang="zh-CN" sz="2600" dirty="0"/>
              <a:t>220</a:t>
            </a:r>
            <a:r>
              <a:rPr lang="zh-CN" altLang="en-US" sz="2600" dirty="0"/>
              <a:t>个圆柱面。</a:t>
            </a:r>
            <a:endParaRPr lang="en-US" altLang="zh-CN" sz="2600" dirty="0"/>
          </a:p>
          <a:p>
            <a:pPr eaLnBrk="1" hangingPunct="1">
              <a:lnSpc>
                <a:spcPct val="80000"/>
              </a:lnSpc>
              <a:buNone/>
            </a:pPr>
            <a:endParaRPr lang="zh-CN" altLang="en-US" sz="2600" dirty="0"/>
          </a:p>
          <a:p>
            <a:pPr eaLnBrk="1" hangingPunct="1">
              <a:lnSpc>
                <a:spcPct val="80000"/>
              </a:lnSpc>
              <a:buNone/>
            </a:pPr>
            <a:r>
              <a:rPr lang="en-US" altLang="zh-CN" sz="2600" dirty="0"/>
              <a:t>(2)</a:t>
            </a:r>
            <a:r>
              <a:rPr lang="zh-CN" altLang="en-US" sz="2600" dirty="0"/>
              <a:t>内层磁道周长为</a:t>
            </a:r>
            <a:r>
              <a:rPr lang="en-US" altLang="zh-CN" sz="2600" dirty="0"/>
              <a:t>2πR=2×3.14×11=69.08(cm)</a:t>
            </a:r>
            <a:endParaRPr lang="en-US" altLang="zh-CN" sz="2600" dirty="0"/>
          </a:p>
          <a:p>
            <a:pPr eaLnBrk="1" hangingPunct="1">
              <a:lnSpc>
                <a:spcPct val="80000"/>
              </a:lnSpc>
              <a:buNone/>
            </a:pPr>
            <a:r>
              <a:rPr lang="zh-CN" altLang="en-US" sz="2600" dirty="0"/>
              <a:t>每道信息量</a:t>
            </a:r>
            <a:r>
              <a:rPr lang="en-US" altLang="zh-CN" sz="2600" dirty="0"/>
              <a:t>=400</a:t>
            </a:r>
            <a:r>
              <a:rPr lang="zh-CN" altLang="en-US" sz="2600" dirty="0"/>
              <a:t>位</a:t>
            </a:r>
            <a:r>
              <a:rPr lang="en-US" altLang="zh-CN" sz="2600" dirty="0"/>
              <a:t>/cm×69.08cm=27632</a:t>
            </a:r>
            <a:r>
              <a:rPr lang="zh-CN" altLang="en-US" sz="2600" dirty="0"/>
              <a:t>位</a:t>
            </a:r>
            <a:r>
              <a:rPr lang="en-US" altLang="zh-CN" sz="2600" dirty="0"/>
              <a:t>=3454B</a:t>
            </a:r>
            <a:endParaRPr lang="en-US" altLang="zh-CN" sz="2600" dirty="0"/>
          </a:p>
          <a:p>
            <a:pPr eaLnBrk="1" hangingPunct="1">
              <a:lnSpc>
                <a:spcPct val="80000"/>
              </a:lnSpc>
              <a:buNone/>
            </a:pPr>
            <a:r>
              <a:rPr lang="zh-CN" altLang="en-US" sz="2600" dirty="0"/>
              <a:t>每面信息量</a:t>
            </a:r>
            <a:r>
              <a:rPr lang="en-US" altLang="zh-CN" sz="2600" dirty="0"/>
              <a:t>=3454B×220=759880B</a:t>
            </a:r>
            <a:endParaRPr lang="en-US" altLang="zh-CN" sz="2600" dirty="0"/>
          </a:p>
          <a:p>
            <a:pPr eaLnBrk="1" hangingPunct="1">
              <a:lnSpc>
                <a:spcPct val="80000"/>
              </a:lnSpc>
              <a:buNone/>
            </a:pPr>
            <a:r>
              <a:rPr lang="zh-CN" altLang="en-US" sz="2600" dirty="0"/>
              <a:t>盘组总容量</a:t>
            </a:r>
            <a:r>
              <a:rPr lang="en-US" altLang="zh-CN" sz="2600" dirty="0"/>
              <a:t>=759880B×10=7598800B</a:t>
            </a:r>
            <a:endParaRPr lang="en-US" altLang="zh-CN" sz="2600" dirty="0"/>
          </a:p>
          <a:p>
            <a:pPr eaLnBrk="1" hangingPunct="1">
              <a:lnSpc>
                <a:spcPct val="80000"/>
              </a:lnSpc>
              <a:buNone/>
            </a:pPr>
            <a:endParaRPr lang="en-US" altLang="zh-CN" sz="2600" dirty="0"/>
          </a:p>
          <a:p>
            <a:pPr eaLnBrk="1" hangingPunct="1">
              <a:lnSpc>
                <a:spcPct val="80000"/>
              </a:lnSpc>
              <a:buNone/>
            </a:pPr>
            <a:r>
              <a:rPr lang="en-US" altLang="zh-CN" sz="2600" dirty="0"/>
              <a:t>(3)</a:t>
            </a:r>
            <a:r>
              <a:rPr lang="zh-CN" altLang="en-US" sz="2600" dirty="0"/>
              <a:t>磁盘数据传输率</a:t>
            </a:r>
            <a:r>
              <a:rPr lang="en-US" altLang="zh-CN" sz="2600" dirty="0"/>
              <a:t>Dr=rN</a:t>
            </a:r>
            <a:endParaRPr lang="en-US" altLang="zh-CN" sz="2600" dirty="0"/>
          </a:p>
          <a:p>
            <a:pPr eaLnBrk="1" hangingPunct="1">
              <a:lnSpc>
                <a:spcPct val="80000"/>
              </a:lnSpc>
              <a:buNone/>
            </a:pPr>
            <a:r>
              <a:rPr lang="en-US" altLang="zh-CN" sz="2600" dirty="0"/>
              <a:t>N</a:t>
            </a:r>
            <a:r>
              <a:rPr lang="zh-CN" altLang="en-US" sz="2600" dirty="0"/>
              <a:t>为每条磁道容量，</a:t>
            </a:r>
            <a:r>
              <a:rPr lang="en-US" altLang="zh-CN" sz="2600" dirty="0"/>
              <a:t>N=3454B</a:t>
            </a:r>
            <a:endParaRPr lang="en-US" altLang="zh-CN" sz="2600" dirty="0"/>
          </a:p>
          <a:p>
            <a:pPr eaLnBrk="1" hangingPunct="1">
              <a:lnSpc>
                <a:spcPct val="80000"/>
              </a:lnSpc>
              <a:buNone/>
            </a:pPr>
            <a:r>
              <a:rPr lang="en-US" altLang="zh-CN" sz="2600" dirty="0"/>
              <a:t>r</a:t>
            </a:r>
            <a:r>
              <a:rPr lang="zh-CN" altLang="en-US" sz="2600" dirty="0"/>
              <a:t>为磁盘转速，</a:t>
            </a:r>
            <a:r>
              <a:rPr lang="en-US" altLang="zh-CN" sz="2600" dirty="0"/>
              <a:t>r=6000</a:t>
            </a:r>
            <a:r>
              <a:rPr lang="zh-CN" altLang="en-US" sz="2600" dirty="0"/>
              <a:t>转</a:t>
            </a:r>
            <a:r>
              <a:rPr lang="en-US" altLang="zh-CN" sz="2600" dirty="0"/>
              <a:t>/60</a:t>
            </a:r>
            <a:r>
              <a:rPr lang="zh-CN" altLang="en-US" sz="2600" dirty="0"/>
              <a:t>秒</a:t>
            </a:r>
            <a:r>
              <a:rPr lang="en-US" altLang="zh-CN" sz="2600" dirty="0"/>
              <a:t>=100</a:t>
            </a:r>
            <a:r>
              <a:rPr lang="zh-CN" altLang="en-US" sz="2600" dirty="0"/>
              <a:t>转</a:t>
            </a:r>
            <a:r>
              <a:rPr lang="en-US" altLang="zh-CN" sz="2600" dirty="0"/>
              <a:t>/</a:t>
            </a:r>
            <a:r>
              <a:rPr lang="zh-CN" altLang="en-US" sz="2600" dirty="0"/>
              <a:t>秒</a:t>
            </a:r>
            <a:endParaRPr lang="zh-CN" altLang="en-US" sz="2600" dirty="0"/>
          </a:p>
          <a:p>
            <a:pPr eaLnBrk="1" hangingPunct="1">
              <a:lnSpc>
                <a:spcPct val="80000"/>
              </a:lnSpc>
              <a:buNone/>
            </a:pPr>
            <a:r>
              <a:rPr lang="en-US" altLang="zh-CN" sz="2600" dirty="0"/>
              <a:t>Dr=rN=100×3454B=345400B/s</a:t>
            </a:r>
            <a:endParaRPr lang="en-US" altLang="zh-CN" sz="2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27650" name="Rectangle 2"/>
          <p:cNvSpPr>
            <a:spLocks noGrp="1" noChangeArrowheads="1"/>
          </p:cNvSpPr>
          <p:nvPr>
            <p:ph idx="1"/>
          </p:nvPr>
        </p:nvSpPr>
        <p:spPr>
          <a:xfrm>
            <a:off x="457200" y="333375"/>
            <a:ext cx="8229600" cy="5797550"/>
          </a:xfrm>
        </p:spPr>
        <p:txBody>
          <a:bodyPr vert="horz" wrap="square" lIns="91440" tIns="45720" rIns="91440" bIns="45720" numCol="1" anchor="t" anchorCtr="0" compatLnSpc="1"/>
          <a:lstStyle/>
          <a:p>
            <a:pPr marL="342900" marR="0" lvl="0" indent="-342900" algn="l" defTabSz="914400" rtl="0" eaLnBrk="1" fontAlgn="base" latinLnBrk="0" hangingPunct="1">
              <a:lnSpc>
                <a:spcPct val="80000"/>
              </a:lnSpc>
              <a:spcBef>
                <a:spcPct val="20000"/>
              </a:spcBef>
              <a:spcAft>
                <a:spcPct val="0"/>
              </a:spcAft>
              <a:buClr>
                <a:schemeClr val="tx2"/>
              </a:buClr>
              <a:buSzPct val="70000"/>
              <a:buFont typeface="Wingdings" panose="05000000000000000000" pitchFamily="2" charset="2"/>
              <a:buNone/>
              <a:defRPr/>
            </a:pPr>
            <a:r>
              <a:rPr kumimoji="0" lang="en-US" altLang="zh-CN" sz="2600" b="0" i="0" u="none" strike="noStrike" kern="0" cap="none" spc="0" normalizeH="0" baseline="0" noProof="0" dirty="0" smtClean="0">
                <a:ln>
                  <a:noFill/>
                </a:ln>
                <a:solidFill>
                  <a:schemeClr val="tx1"/>
                </a:solidFill>
                <a:effectLst/>
                <a:uLnTx/>
                <a:uFillTx/>
                <a:latin typeface="+mn-lt"/>
                <a:ea typeface="+mn-ea"/>
                <a:cs typeface="+mn-cs"/>
              </a:rPr>
              <a:t>(4)</a:t>
            </a:r>
            <a:r>
              <a:rPr kumimoji="0" lang="zh-CN" altLang="en-US" sz="2600" b="0" i="0" u="none" strike="noStrike" kern="0" cap="none" spc="0" normalizeH="0" baseline="0" noProof="0" dirty="0" smtClean="0">
                <a:ln>
                  <a:noFill/>
                </a:ln>
                <a:solidFill>
                  <a:schemeClr val="tx1"/>
                </a:solidFill>
                <a:effectLst/>
                <a:uLnTx/>
                <a:uFillTx/>
                <a:latin typeface="+mn-lt"/>
                <a:ea typeface="+mn-ea"/>
                <a:cs typeface="+mn-cs"/>
              </a:rPr>
              <a:t>采用定长数据块格式，直接寻址的最小单位是一</a:t>
            </a:r>
            <a:endParaRPr kumimoji="0" lang="en-US" altLang="zh-CN" sz="26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tx2"/>
              </a:buClr>
              <a:buSzPct val="70000"/>
              <a:buFont typeface="Wingdings" panose="05000000000000000000" pitchFamily="2" charset="2"/>
              <a:buNone/>
              <a:defRPr/>
            </a:pPr>
            <a:r>
              <a:rPr kumimoji="0" lang="zh-CN" altLang="en-US" sz="2600" b="0" i="0" u="none" strike="noStrike" kern="0" cap="none" spc="0" normalizeH="0" baseline="0" noProof="0" dirty="0" smtClean="0">
                <a:ln>
                  <a:noFill/>
                </a:ln>
                <a:solidFill>
                  <a:schemeClr val="tx1"/>
                </a:solidFill>
                <a:effectLst/>
                <a:uLnTx/>
                <a:uFillTx/>
                <a:latin typeface="+mn-lt"/>
                <a:ea typeface="+mn-ea"/>
                <a:cs typeface="+mn-cs"/>
              </a:rPr>
              <a:t>个记录块</a:t>
            </a:r>
            <a:r>
              <a:rPr kumimoji="0" lang="en-US" altLang="zh-CN" sz="2600" b="0"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600" b="0" i="0" u="none" strike="noStrike" kern="0" cap="none" spc="0" normalizeH="0" baseline="0" noProof="0" dirty="0" smtClean="0">
                <a:ln>
                  <a:noFill/>
                </a:ln>
                <a:solidFill>
                  <a:schemeClr val="tx1"/>
                </a:solidFill>
                <a:effectLst/>
                <a:uLnTx/>
                <a:uFillTx/>
                <a:latin typeface="+mn-lt"/>
                <a:ea typeface="+mn-ea"/>
                <a:cs typeface="+mn-cs"/>
              </a:rPr>
              <a:t>一个扇区</a:t>
            </a:r>
            <a:r>
              <a:rPr kumimoji="0" lang="en-US" altLang="zh-CN" sz="2600" b="0"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600" b="0" i="0" u="none" strike="noStrike" kern="0" cap="none" spc="0" normalizeH="0" baseline="0" noProof="0" dirty="0" smtClean="0">
                <a:ln>
                  <a:noFill/>
                </a:ln>
                <a:solidFill>
                  <a:schemeClr val="tx1"/>
                </a:solidFill>
                <a:effectLst/>
                <a:uLnTx/>
                <a:uFillTx/>
                <a:latin typeface="+mn-lt"/>
                <a:ea typeface="+mn-ea"/>
                <a:cs typeface="+mn-cs"/>
              </a:rPr>
              <a:t>，每个记录块记录固定字节数</a:t>
            </a:r>
            <a:endParaRPr kumimoji="0" lang="en-US" altLang="zh-CN" sz="26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zh-CN" altLang="en-US" sz="2600" b="0" i="0" u="none" strike="noStrike" kern="0" cap="none" spc="0" normalizeH="0" baseline="0" noProof="0" dirty="0" smtClean="0">
                <a:ln>
                  <a:noFill/>
                </a:ln>
                <a:solidFill>
                  <a:schemeClr val="tx1"/>
                </a:solidFill>
                <a:effectLst/>
                <a:uLnTx/>
                <a:uFillTx/>
                <a:latin typeface="+mn-lt"/>
                <a:ea typeface="+mn-ea"/>
                <a:cs typeface="+mn-cs"/>
              </a:rPr>
              <a:t>目的信息，在定长记录的数据块中，活动头磁盘组</a:t>
            </a:r>
            <a:endParaRPr kumimoji="0" lang="en-US" altLang="zh-CN" sz="26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tx2"/>
              </a:buClr>
              <a:buSzPct val="70000"/>
              <a:buFont typeface="Wingdings" panose="05000000000000000000" pitchFamily="2" charset="2"/>
              <a:buNone/>
              <a:defRPr/>
            </a:pPr>
            <a:r>
              <a:rPr kumimoji="0" lang="zh-CN" altLang="en-US" sz="2600" b="0" i="0" u="none" strike="noStrike" kern="0" cap="none" spc="0" normalizeH="0" baseline="0" noProof="0" dirty="0" smtClean="0">
                <a:ln>
                  <a:noFill/>
                </a:ln>
                <a:solidFill>
                  <a:schemeClr val="tx1"/>
                </a:solidFill>
                <a:effectLst/>
                <a:uLnTx/>
                <a:uFillTx/>
                <a:latin typeface="+mn-lt"/>
                <a:ea typeface="+mn-ea"/>
                <a:cs typeface="+mn-cs"/>
              </a:rPr>
              <a:t>的编址方式可用如下格式：</a:t>
            </a:r>
            <a:endParaRPr kumimoji="0" lang="zh-CN" altLang="en-US" sz="26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tx2"/>
              </a:buClr>
              <a:buSzPct val="70000"/>
              <a:buFont typeface="Wingdings" panose="05000000000000000000" pitchFamily="2" charset="2"/>
              <a:buNone/>
              <a:defRPr/>
            </a:pPr>
            <a:endParaRPr kumimoji="0" lang="zh-CN" altLang="en-US" sz="26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tx2"/>
              </a:buClr>
              <a:buSzPct val="70000"/>
              <a:buFont typeface="Wingdings" panose="05000000000000000000" pitchFamily="2" charset="2"/>
              <a:buNone/>
              <a:defRPr/>
            </a:pPr>
            <a:endParaRPr kumimoji="0" lang="zh-CN" altLang="en-US" sz="26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zh-CN" altLang="en-US" sz="2600" b="0" i="0" u="none" strike="noStrike" kern="0" cap="none" spc="0" normalizeH="0" baseline="0" noProof="0" dirty="0" smtClean="0">
                <a:ln>
                  <a:noFill/>
                </a:ln>
                <a:solidFill>
                  <a:schemeClr val="tx1"/>
                </a:solidFill>
                <a:effectLst/>
                <a:uLnTx/>
                <a:uFillTx/>
                <a:latin typeface="+mn-lt"/>
                <a:ea typeface="+mn-ea"/>
                <a:cs typeface="+mn-cs"/>
              </a:rPr>
              <a:t>       此地址格式表示有</a:t>
            </a:r>
            <a:r>
              <a:rPr kumimoji="0" lang="en-US" altLang="zh-CN" sz="2600" b="0" i="0" u="none" strike="noStrike" kern="0" cap="none" spc="0" normalizeH="0" baseline="0" noProof="0" dirty="0" smtClean="0">
                <a:ln>
                  <a:noFill/>
                </a:ln>
                <a:solidFill>
                  <a:schemeClr val="tx1"/>
                </a:solidFill>
                <a:effectLst/>
                <a:uLnTx/>
                <a:uFillTx/>
                <a:latin typeface="+mn-lt"/>
                <a:ea typeface="+mn-ea"/>
                <a:cs typeface="+mn-cs"/>
              </a:rPr>
              <a:t>4</a:t>
            </a:r>
            <a:r>
              <a:rPr kumimoji="0" lang="zh-CN" altLang="en-US" sz="2600" b="0" i="0" u="none" strike="noStrike" kern="0" cap="none" spc="0" normalizeH="0" baseline="0" noProof="0" dirty="0" smtClean="0">
                <a:ln>
                  <a:noFill/>
                </a:ln>
                <a:solidFill>
                  <a:schemeClr val="tx1"/>
                </a:solidFill>
                <a:effectLst/>
                <a:uLnTx/>
                <a:uFillTx/>
                <a:latin typeface="+mn-lt"/>
                <a:ea typeface="+mn-ea"/>
                <a:cs typeface="+mn-cs"/>
              </a:rPr>
              <a:t>台磁盘（</a:t>
            </a:r>
            <a:r>
              <a:rPr kumimoji="0" lang="en-US" altLang="zh-CN" sz="2600" b="0" i="0" u="none" strike="noStrike" kern="0" cap="none" spc="0" normalizeH="0" baseline="0" noProof="0" dirty="0" smtClean="0">
                <a:ln>
                  <a:noFill/>
                </a:ln>
                <a:solidFill>
                  <a:schemeClr val="tx1"/>
                </a:solidFill>
                <a:effectLst/>
                <a:uLnTx/>
                <a:uFillTx/>
                <a:latin typeface="+mn-lt"/>
                <a:ea typeface="+mn-ea"/>
                <a:cs typeface="+mn-cs"/>
              </a:rPr>
              <a:t>2</a:t>
            </a:r>
            <a:r>
              <a:rPr kumimoji="0" lang="zh-CN" altLang="en-US" sz="2600" b="0" i="0" u="none" strike="noStrike" kern="0" cap="none" spc="0" normalizeH="0" baseline="0" noProof="0" dirty="0" smtClean="0">
                <a:ln>
                  <a:noFill/>
                </a:ln>
                <a:solidFill>
                  <a:schemeClr val="tx1"/>
                </a:solidFill>
                <a:effectLst/>
                <a:uLnTx/>
                <a:uFillTx/>
                <a:latin typeface="+mn-lt"/>
                <a:ea typeface="+mn-ea"/>
                <a:cs typeface="+mn-cs"/>
              </a:rPr>
              <a:t>位），每台有</a:t>
            </a:r>
            <a:r>
              <a:rPr kumimoji="0" lang="en-US" altLang="zh-CN" sz="2600" b="0" i="0" u="none" strike="noStrike" kern="0" cap="none" spc="0" normalizeH="0" baseline="0" noProof="0" dirty="0" smtClean="0">
                <a:ln>
                  <a:noFill/>
                </a:ln>
                <a:solidFill>
                  <a:schemeClr val="tx1"/>
                </a:solidFill>
                <a:effectLst/>
                <a:uLnTx/>
                <a:uFillTx/>
                <a:latin typeface="+mn-lt"/>
                <a:ea typeface="+mn-ea"/>
                <a:cs typeface="+mn-cs"/>
              </a:rPr>
              <a:t>16</a:t>
            </a:r>
            <a:r>
              <a:rPr kumimoji="0" lang="zh-CN" altLang="en-US" sz="2600" b="0" i="0" u="none" strike="noStrike" kern="0" cap="none" spc="0" normalizeH="0" baseline="0" noProof="0" dirty="0" smtClean="0">
                <a:ln>
                  <a:noFill/>
                </a:ln>
                <a:solidFill>
                  <a:schemeClr val="tx1"/>
                </a:solidFill>
                <a:effectLst/>
                <a:uLnTx/>
                <a:uFillTx/>
                <a:latin typeface="+mn-lt"/>
                <a:ea typeface="+mn-ea"/>
                <a:cs typeface="+mn-cs"/>
              </a:rPr>
              <a:t>个记录面</a:t>
            </a:r>
            <a:r>
              <a:rPr kumimoji="0" lang="en-US" altLang="zh-CN" sz="2600" b="0"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600" b="0" i="0" u="none" strike="noStrike" kern="0" cap="none" spc="0" normalizeH="0" baseline="0" noProof="0" dirty="0" smtClean="0">
                <a:ln>
                  <a:noFill/>
                </a:ln>
                <a:solidFill>
                  <a:schemeClr val="tx1"/>
                </a:solidFill>
                <a:effectLst/>
                <a:uLnTx/>
                <a:uFillTx/>
                <a:latin typeface="+mn-lt"/>
                <a:ea typeface="+mn-ea"/>
                <a:cs typeface="+mn-cs"/>
              </a:rPr>
              <a:t>盘面（</a:t>
            </a:r>
            <a:r>
              <a:rPr kumimoji="0" lang="en-US" altLang="zh-CN" sz="2600" b="0" i="0" u="none" strike="noStrike" kern="0" cap="none" spc="0" normalizeH="0" baseline="0" noProof="0" dirty="0" smtClean="0">
                <a:ln>
                  <a:noFill/>
                </a:ln>
                <a:solidFill>
                  <a:schemeClr val="tx1"/>
                </a:solidFill>
                <a:effectLst/>
                <a:uLnTx/>
                <a:uFillTx/>
                <a:latin typeface="+mn-lt"/>
                <a:ea typeface="+mn-ea"/>
                <a:cs typeface="+mn-cs"/>
              </a:rPr>
              <a:t>4</a:t>
            </a:r>
            <a:r>
              <a:rPr kumimoji="0" lang="zh-CN" altLang="en-US" sz="2600" b="0" i="0" u="none" strike="noStrike" kern="0" cap="none" spc="0" normalizeH="0" baseline="0" noProof="0" dirty="0" smtClean="0">
                <a:ln>
                  <a:noFill/>
                </a:ln>
                <a:solidFill>
                  <a:schemeClr val="tx1"/>
                </a:solidFill>
                <a:effectLst/>
                <a:uLnTx/>
                <a:uFillTx/>
                <a:latin typeface="+mn-lt"/>
                <a:ea typeface="+mn-ea"/>
                <a:cs typeface="+mn-cs"/>
              </a:rPr>
              <a:t>位），每面有</a:t>
            </a:r>
            <a:r>
              <a:rPr kumimoji="0" lang="en-US" altLang="zh-CN" sz="2600" b="0" i="0" u="none" strike="noStrike" kern="0" cap="none" spc="0" normalizeH="0" baseline="0" noProof="0" dirty="0" smtClean="0">
                <a:ln>
                  <a:noFill/>
                </a:ln>
                <a:solidFill>
                  <a:schemeClr val="tx1"/>
                </a:solidFill>
                <a:effectLst/>
                <a:uLnTx/>
                <a:uFillTx/>
                <a:latin typeface="+mn-lt"/>
                <a:ea typeface="+mn-ea"/>
                <a:cs typeface="+mn-cs"/>
              </a:rPr>
              <a:t>256</a:t>
            </a:r>
            <a:r>
              <a:rPr kumimoji="0" lang="zh-CN" altLang="en-US" sz="2600" b="0" i="0" u="none" strike="noStrike" kern="0" cap="none" spc="0" normalizeH="0" baseline="0" noProof="0" dirty="0" smtClean="0">
                <a:ln>
                  <a:noFill/>
                </a:ln>
                <a:solidFill>
                  <a:schemeClr val="tx1"/>
                </a:solidFill>
                <a:effectLst/>
                <a:uLnTx/>
                <a:uFillTx/>
                <a:latin typeface="+mn-lt"/>
                <a:ea typeface="+mn-ea"/>
                <a:cs typeface="+mn-cs"/>
              </a:rPr>
              <a:t>个磁道（</a:t>
            </a:r>
            <a:r>
              <a:rPr kumimoji="0" lang="en-US" altLang="zh-CN" sz="2600" b="0" i="0" u="none" strike="noStrike" kern="0" cap="none" spc="0" normalizeH="0" baseline="0" noProof="0" dirty="0" smtClean="0">
                <a:ln>
                  <a:noFill/>
                </a:ln>
                <a:solidFill>
                  <a:schemeClr val="tx1"/>
                </a:solidFill>
                <a:effectLst/>
                <a:uLnTx/>
                <a:uFillTx/>
                <a:latin typeface="+mn-lt"/>
                <a:ea typeface="+mn-ea"/>
                <a:cs typeface="+mn-cs"/>
              </a:rPr>
              <a:t>8</a:t>
            </a:r>
            <a:r>
              <a:rPr kumimoji="0" lang="zh-CN" altLang="en-US" sz="2600" b="0" i="0" u="none" strike="noStrike" kern="0" cap="none" spc="0" normalizeH="0" baseline="0" noProof="0" dirty="0" smtClean="0">
                <a:ln>
                  <a:noFill/>
                </a:ln>
                <a:solidFill>
                  <a:schemeClr val="tx1"/>
                </a:solidFill>
                <a:effectLst/>
                <a:uLnTx/>
                <a:uFillTx/>
                <a:latin typeface="+mn-lt"/>
                <a:ea typeface="+mn-ea"/>
                <a:cs typeface="+mn-cs"/>
              </a:rPr>
              <a:t>位），每道有</a:t>
            </a:r>
            <a:r>
              <a:rPr kumimoji="0" lang="en-US" altLang="zh-CN" sz="2600" b="0" i="0" u="none" strike="noStrike" kern="0" cap="none" spc="0" normalizeH="0" baseline="0" noProof="0" dirty="0" smtClean="0">
                <a:ln>
                  <a:noFill/>
                </a:ln>
                <a:solidFill>
                  <a:schemeClr val="tx1"/>
                </a:solidFill>
                <a:effectLst/>
                <a:uLnTx/>
                <a:uFillTx/>
                <a:latin typeface="+mn-lt"/>
                <a:ea typeface="+mn-ea"/>
                <a:cs typeface="+mn-cs"/>
              </a:rPr>
              <a:t>16</a:t>
            </a:r>
            <a:r>
              <a:rPr kumimoji="0" lang="zh-CN" altLang="en-US" sz="2600" b="0" i="0" u="none" strike="noStrike" kern="0" cap="none" spc="0" normalizeH="0" baseline="0" noProof="0" dirty="0" smtClean="0">
                <a:ln>
                  <a:noFill/>
                </a:ln>
                <a:solidFill>
                  <a:schemeClr val="tx1"/>
                </a:solidFill>
                <a:effectLst/>
                <a:uLnTx/>
                <a:uFillTx/>
                <a:latin typeface="+mn-lt"/>
                <a:ea typeface="+mn-ea"/>
                <a:cs typeface="+mn-cs"/>
              </a:rPr>
              <a:t>个扇区（</a:t>
            </a:r>
            <a:r>
              <a:rPr kumimoji="0" lang="en-US" altLang="zh-CN" sz="2600" b="0" i="0" u="none" strike="noStrike" kern="0" cap="none" spc="0" normalizeH="0" baseline="0" noProof="0" dirty="0" smtClean="0">
                <a:ln>
                  <a:noFill/>
                </a:ln>
                <a:solidFill>
                  <a:schemeClr val="tx1"/>
                </a:solidFill>
                <a:effectLst/>
                <a:uLnTx/>
                <a:uFillTx/>
                <a:latin typeface="+mn-lt"/>
                <a:ea typeface="+mn-ea"/>
                <a:cs typeface="+mn-cs"/>
              </a:rPr>
              <a:t>4</a:t>
            </a:r>
            <a:r>
              <a:rPr kumimoji="0" lang="zh-CN" altLang="en-US" sz="2600" b="0" i="0" u="none" strike="noStrike" kern="0" cap="none" spc="0" normalizeH="0" baseline="0" noProof="0" dirty="0" smtClean="0">
                <a:ln>
                  <a:noFill/>
                </a:ln>
                <a:solidFill>
                  <a:schemeClr val="tx1"/>
                </a:solidFill>
                <a:effectLst/>
                <a:uLnTx/>
                <a:uFillTx/>
                <a:latin typeface="+mn-lt"/>
                <a:ea typeface="+mn-ea"/>
                <a:cs typeface="+mn-cs"/>
              </a:rPr>
              <a:t>位）。</a:t>
            </a:r>
            <a:endParaRPr kumimoji="0" lang="en-US" altLang="zh-CN" sz="26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tx2"/>
              </a:buClr>
              <a:buSzPct val="70000"/>
              <a:buFont typeface="Wingdings" panose="05000000000000000000" pitchFamily="2" charset="2"/>
              <a:buNone/>
              <a:defRPr/>
            </a:pPr>
            <a:endParaRPr kumimoji="0" lang="zh-CN" altLang="en-US" sz="26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en-US" altLang="zh-CN" sz="2600" b="0" i="0" u="none" strike="noStrike" kern="0" cap="none" spc="0" normalizeH="0" baseline="0" noProof="0" dirty="0" smtClean="0">
                <a:ln>
                  <a:noFill/>
                </a:ln>
                <a:solidFill>
                  <a:schemeClr val="tx1"/>
                </a:solidFill>
                <a:effectLst/>
                <a:uLnTx/>
                <a:uFillTx/>
                <a:latin typeface="+mn-lt"/>
                <a:ea typeface="+mn-ea"/>
                <a:cs typeface="+mn-cs"/>
              </a:rPr>
              <a:t>(5)</a:t>
            </a:r>
            <a:r>
              <a:rPr kumimoji="0" lang="zh-CN" altLang="en-US" sz="2600" b="0" i="0" u="none" strike="noStrike" kern="0" cap="none" spc="0" normalizeH="0" baseline="0" noProof="0" dirty="0" smtClean="0">
                <a:ln>
                  <a:noFill/>
                </a:ln>
                <a:solidFill>
                  <a:schemeClr val="tx1"/>
                </a:solidFill>
                <a:effectLst/>
                <a:uLnTx/>
                <a:uFillTx/>
                <a:latin typeface="+mn-lt"/>
                <a:ea typeface="+mn-ea"/>
                <a:cs typeface="+mn-cs"/>
              </a:rPr>
              <a:t>如果某文件长度超过一个磁道的容量，应将它记录在同一个柱面上，因为不需要重新找道，数据读</a:t>
            </a:r>
            <a:r>
              <a:rPr kumimoji="0" lang="en-US" altLang="zh-CN" sz="2600" b="0"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600" b="0" i="0" u="none" strike="noStrike" kern="0" cap="none" spc="0" normalizeH="0" baseline="0" noProof="0" dirty="0" smtClean="0">
                <a:ln>
                  <a:noFill/>
                </a:ln>
                <a:solidFill>
                  <a:schemeClr val="tx1"/>
                </a:solidFill>
                <a:effectLst/>
                <a:uLnTx/>
                <a:uFillTx/>
                <a:latin typeface="+mn-lt"/>
                <a:ea typeface="+mn-ea"/>
                <a:cs typeface="+mn-cs"/>
              </a:rPr>
              <a:t>写速度快。</a:t>
            </a:r>
            <a:endParaRPr kumimoji="0" lang="zh-CN" altLang="en-US" sz="2600" b="0" i="0" u="none" strike="noStrike" kern="0" cap="none" spc="0" normalizeH="0" baseline="0" noProof="0" dirty="0" smtClean="0">
              <a:ln>
                <a:noFill/>
              </a:ln>
              <a:solidFill>
                <a:schemeClr val="tx1"/>
              </a:solidFill>
              <a:effectLst/>
              <a:uLnTx/>
              <a:uFillTx/>
              <a:latin typeface="+mn-lt"/>
              <a:ea typeface="+mn-ea"/>
              <a:cs typeface="+mn-cs"/>
            </a:endParaRPr>
          </a:p>
        </p:txBody>
      </p:sp>
      <p:grpSp>
        <p:nvGrpSpPr>
          <p:cNvPr id="37892" name="组合 8"/>
          <p:cNvGrpSpPr/>
          <p:nvPr/>
        </p:nvGrpSpPr>
        <p:grpSpPr>
          <a:xfrm>
            <a:off x="1428750" y="2068513"/>
            <a:ext cx="6410325" cy="360362"/>
            <a:chOff x="1428750" y="2068513"/>
            <a:chExt cx="6410325" cy="360362"/>
          </a:xfrm>
        </p:grpSpPr>
        <p:sp>
          <p:nvSpPr>
            <p:cNvPr id="37898" name="Rectangle 3"/>
            <p:cNvSpPr/>
            <p:nvPr/>
          </p:nvSpPr>
          <p:spPr>
            <a:xfrm>
              <a:off x="1428750" y="2068513"/>
              <a:ext cx="936625" cy="3603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dirty="0">
                  <a:latin typeface="Arial" panose="020B0604020202020204" pitchFamily="34" charset="0"/>
                </a:rPr>
                <a:t>台号</a:t>
              </a:r>
              <a:endParaRPr lang="zh-CN" altLang="en-US" dirty="0">
                <a:latin typeface="Arial" panose="020B0604020202020204" pitchFamily="34" charset="0"/>
              </a:endParaRPr>
            </a:p>
          </p:txBody>
        </p:sp>
        <p:sp>
          <p:nvSpPr>
            <p:cNvPr id="37899" name="Rectangle 4"/>
            <p:cNvSpPr/>
            <p:nvPr/>
          </p:nvSpPr>
          <p:spPr>
            <a:xfrm>
              <a:off x="2365375" y="2068513"/>
              <a:ext cx="2520950" cy="3603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dirty="0">
                  <a:latin typeface="Arial" panose="020B0604020202020204" pitchFamily="34" charset="0"/>
                </a:rPr>
                <a:t>柱号（磁道）号</a:t>
              </a:r>
              <a:endParaRPr lang="zh-CN" altLang="en-US" dirty="0">
                <a:latin typeface="Arial" panose="020B0604020202020204" pitchFamily="34" charset="0"/>
              </a:endParaRPr>
            </a:p>
          </p:txBody>
        </p:sp>
        <p:sp>
          <p:nvSpPr>
            <p:cNvPr id="37900" name="Rectangle 5"/>
            <p:cNvSpPr/>
            <p:nvPr/>
          </p:nvSpPr>
          <p:spPr>
            <a:xfrm>
              <a:off x="6542087" y="2068513"/>
              <a:ext cx="1296988" cy="3603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dirty="0">
                  <a:latin typeface="Arial" panose="020B0604020202020204" pitchFamily="34" charset="0"/>
                </a:rPr>
                <a:t>扇区号</a:t>
              </a:r>
              <a:endParaRPr lang="zh-CN" altLang="en-US" dirty="0">
                <a:latin typeface="Arial" panose="020B0604020202020204" pitchFamily="34" charset="0"/>
              </a:endParaRPr>
            </a:p>
          </p:txBody>
        </p:sp>
        <p:sp>
          <p:nvSpPr>
            <p:cNvPr id="37901" name="Rectangle 6"/>
            <p:cNvSpPr/>
            <p:nvPr/>
          </p:nvSpPr>
          <p:spPr>
            <a:xfrm>
              <a:off x="4886325" y="2068513"/>
              <a:ext cx="1727200" cy="3603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dirty="0">
                  <a:latin typeface="Arial" panose="020B0604020202020204" pitchFamily="34" charset="0"/>
                </a:rPr>
                <a:t>盘面号</a:t>
              </a:r>
              <a:r>
                <a:rPr lang="en-US" altLang="zh-CN" dirty="0">
                  <a:latin typeface="Arial" panose="020B0604020202020204" pitchFamily="34" charset="0"/>
                </a:rPr>
                <a:t>/</a:t>
              </a:r>
              <a:r>
                <a:rPr lang="zh-CN" altLang="en-US" dirty="0">
                  <a:latin typeface="Arial" panose="020B0604020202020204" pitchFamily="34" charset="0"/>
                </a:rPr>
                <a:t>磁头号</a:t>
              </a:r>
              <a:endParaRPr lang="zh-CN" altLang="en-US" dirty="0">
                <a:latin typeface="Arial" panose="020B0604020202020204" pitchFamily="34" charset="0"/>
              </a:endParaRPr>
            </a:p>
          </p:txBody>
        </p:sp>
      </p:grpSp>
      <p:grpSp>
        <p:nvGrpSpPr>
          <p:cNvPr id="37893" name="组合 9"/>
          <p:cNvGrpSpPr/>
          <p:nvPr/>
        </p:nvGrpSpPr>
        <p:grpSpPr>
          <a:xfrm>
            <a:off x="1428750" y="2428875"/>
            <a:ext cx="6429375" cy="360363"/>
            <a:chOff x="1409655" y="2068513"/>
            <a:chExt cx="6429420" cy="360362"/>
          </a:xfrm>
        </p:grpSpPr>
        <p:sp>
          <p:nvSpPr>
            <p:cNvPr id="37894" name="Rectangle 3"/>
            <p:cNvSpPr/>
            <p:nvPr/>
          </p:nvSpPr>
          <p:spPr>
            <a:xfrm>
              <a:off x="1409655" y="2068513"/>
              <a:ext cx="936625" cy="3603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rPr>
                <a:t>2</a:t>
              </a:r>
              <a:r>
                <a:rPr lang="zh-CN" altLang="en-US" dirty="0">
                  <a:latin typeface="Arial" panose="020B0604020202020204" pitchFamily="34" charset="0"/>
                </a:rPr>
                <a:t>位</a:t>
              </a:r>
              <a:endParaRPr lang="zh-CN" altLang="en-US" dirty="0">
                <a:latin typeface="Arial" panose="020B0604020202020204" pitchFamily="34" charset="0"/>
              </a:endParaRPr>
            </a:p>
          </p:txBody>
        </p:sp>
        <p:sp>
          <p:nvSpPr>
            <p:cNvPr id="37895" name="Rectangle 4"/>
            <p:cNvSpPr/>
            <p:nvPr/>
          </p:nvSpPr>
          <p:spPr>
            <a:xfrm>
              <a:off x="2338349" y="2068513"/>
              <a:ext cx="2520950" cy="3603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rPr>
                <a:t>8</a:t>
              </a:r>
              <a:r>
                <a:rPr lang="zh-CN" altLang="en-US" dirty="0">
                  <a:latin typeface="Arial" panose="020B0604020202020204" pitchFamily="34" charset="0"/>
                </a:rPr>
                <a:t>位</a:t>
              </a:r>
              <a:endParaRPr lang="zh-CN" altLang="en-US" dirty="0">
                <a:latin typeface="Arial" panose="020B0604020202020204" pitchFamily="34" charset="0"/>
              </a:endParaRPr>
            </a:p>
          </p:txBody>
        </p:sp>
        <p:sp>
          <p:nvSpPr>
            <p:cNvPr id="37896" name="Rectangle 5"/>
            <p:cNvSpPr/>
            <p:nvPr/>
          </p:nvSpPr>
          <p:spPr>
            <a:xfrm>
              <a:off x="6542087" y="2068513"/>
              <a:ext cx="1296988" cy="3603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rPr>
                <a:t>4</a:t>
              </a:r>
              <a:r>
                <a:rPr lang="zh-CN" altLang="en-US" dirty="0">
                  <a:latin typeface="Arial" panose="020B0604020202020204" pitchFamily="34" charset="0"/>
                </a:rPr>
                <a:t>位</a:t>
              </a:r>
              <a:endParaRPr lang="zh-CN" altLang="en-US" dirty="0">
                <a:latin typeface="Arial" panose="020B0604020202020204" pitchFamily="34" charset="0"/>
              </a:endParaRPr>
            </a:p>
          </p:txBody>
        </p:sp>
        <p:sp>
          <p:nvSpPr>
            <p:cNvPr id="37897" name="Rectangle 6"/>
            <p:cNvSpPr/>
            <p:nvPr/>
          </p:nvSpPr>
          <p:spPr>
            <a:xfrm>
              <a:off x="4838679" y="2068513"/>
              <a:ext cx="1727200" cy="3603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rPr>
                <a:t>4</a:t>
              </a:r>
              <a:r>
                <a:rPr lang="zh-CN" altLang="en-US" dirty="0">
                  <a:latin typeface="Arial" panose="020B0604020202020204" pitchFamily="34" charset="0"/>
                </a:rPr>
                <a:t>位</a:t>
              </a:r>
              <a:endParaRPr lang="zh-CN" altLang="en-US" dirty="0">
                <a:latin typeface="Arial" panose="020B0604020202020204" pitchFamily="34" charset="0"/>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1"/>
          <p:cNvSpPr>
            <a:spLocks noGrp="1"/>
          </p:cNvSpPr>
          <p:nvPr>
            <p:ph type="title"/>
          </p:nvPr>
        </p:nvSpPr>
        <p:spPr>
          <a:ln/>
        </p:spPr>
        <p:txBody>
          <a:bodyPr vert="horz" wrap="square" lIns="91440" tIns="45720" rIns="91440" bIns="45720" anchor="b"/>
          <a:p>
            <a:pPr eaLnBrk="1" hangingPunct="1"/>
            <a:r>
              <a:rPr lang="zh-CN" altLang="en-US" dirty="0"/>
              <a:t>格式化容量</a:t>
            </a:r>
            <a:endParaRPr lang="zh-CN" altLang="en-US" dirty="0"/>
          </a:p>
        </p:txBody>
      </p:sp>
      <p:sp>
        <p:nvSpPr>
          <p:cNvPr id="38915" name="内容占位符 2"/>
          <p:cNvSpPr>
            <a:spLocks noGrp="1"/>
          </p:cNvSpPr>
          <p:nvPr>
            <p:ph idx="1"/>
          </p:nvPr>
        </p:nvSpPr>
        <p:spPr>
          <a:ln/>
        </p:spPr>
        <p:txBody>
          <a:bodyPr vert="horz" wrap="square" lIns="91440" tIns="45720" rIns="91440" bIns="45720" anchor="t"/>
          <a:p>
            <a:pPr eaLnBrk="1" hangingPunct="1"/>
            <a:r>
              <a:rPr lang="zh-CN" altLang="en-US" dirty="0"/>
              <a:t>格式化：简单来说就是为磁盘做初始化的工作，以便能在磁盘上记录资料。例如，规定每个磁道分多少扇区，每个扇区分存多少字节</a:t>
            </a:r>
            <a:endParaRPr lang="en-US" altLang="zh-CN" dirty="0"/>
          </a:p>
          <a:p>
            <a:pPr eaLnBrk="1" hangingPunct="1"/>
            <a:endParaRPr lang="en-US" altLang="zh-CN" dirty="0"/>
          </a:p>
          <a:p>
            <a:pPr eaLnBrk="1" hangingPunct="1"/>
            <a:r>
              <a:rPr lang="zh-CN" altLang="en-US" dirty="0"/>
              <a:t>结合例</a:t>
            </a:r>
            <a:r>
              <a:rPr lang="en-US" altLang="zh-CN" dirty="0"/>
              <a:t>1</a:t>
            </a:r>
            <a:r>
              <a:rPr lang="zh-CN" altLang="en-US" dirty="0"/>
              <a:t>，设每个磁道有</a:t>
            </a:r>
            <a:r>
              <a:rPr lang="en-US" altLang="zh-CN" dirty="0"/>
              <a:t>8</a:t>
            </a:r>
            <a:r>
              <a:rPr lang="zh-CN" altLang="en-US" dirty="0"/>
              <a:t>个扇区，每个扇区可以存放</a:t>
            </a:r>
            <a:r>
              <a:rPr lang="en-US" altLang="zh-CN" dirty="0"/>
              <a:t>512</a:t>
            </a:r>
            <a:r>
              <a:rPr lang="zh-CN" altLang="en-US" dirty="0"/>
              <a:t>字节，则例</a:t>
            </a:r>
            <a:r>
              <a:rPr lang="en-US" altLang="zh-CN" dirty="0"/>
              <a:t>1</a:t>
            </a:r>
            <a:r>
              <a:rPr lang="zh-CN" altLang="en-US" dirty="0"/>
              <a:t>中的格式化磁盘容量是多少</a:t>
            </a:r>
            <a:endParaRPr lang="zh-CN" altLang="en-US" dirty="0"/>
          </a:p>
        </p:txBody>
      </p:sp>
      <p:sp>
        <p:nvSpPr>
          <p:cNvPr id="3891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标题 1"/>
          <p:cNvSpPr>
            <a:spLocks noGrp="1"/>
          </p:cNvSpPr>
          <p:nvPr>
            <p:ph type="title"/>
          </p:nvPr>
        </p:nvSpPr>
        <p:spPr>
          <a:ln/>
        </p:spPr>
        <p:txBody>
          <a:bodyPr vert="horz" wrap="square" lIns="91440" tIns="45720" rIns="91440" bIns="45720" anchor="b"/>
          <a:p>
            <a:pPr eaLnBrk="1" hangingPunct="1"/>
            <a:r>
              <a:rPr lang="zh-CN" altLang="en-US" dirty="0"/>
              <a:t>格式化容量</a:t>
            </a:r>
            <a:endParaRPr lang="zh-CN" altLang="en-US" dirty="0"/>
          </a:p>
        </p:txBody>
      </p:sp>
      <p:sp>
        <p:nvSpPr>
          <p:cNvPr id="39939" name="内容占位符 2"/>
          <p:cNvSpPr>
            <a:spLocks noGrp="1"/>
          </p:cNvSpPr>
          <p:nvPr>
            <p:ph idx="1"/>
          </p:nvPr>
        </p:nvSpPr>
        <p:spPr>
          <a:ln/>
        </p:spPr>
        <p:txBody>
          <a:bodyPr vert="horz" wrap="square" lIns="91440" tIns="45720" rIns="91440" bIns="45720" anchor="t"/>
          <a:p>
            <a:pPr eaLnBrk="1" hangingPunct="1"/>
            <a:r>
              <a:rPr lang="zh-CN" altLang="en-US" sz="3200" dirty="0"/>
              <a:t>每道信息量：</a:t>
            </a:r>
            <a:r>
              <a:rPr lang="en-US" altLang="zh-CN" sz="3200" dirty="0"/>
              <a:t>8×512=2</a:t>
            </a:r>
            <a:r>
              <a:rPr lang="en-US" altLang="zh-CN" sz="3200" baseline="30000" dirty="0"/>
              <a:t>12</a:t>
            </a:r>
            <a:r>
              <a:rPr lang="en-US" altLang="zh-CN" sz="3200" dirty="0"/>
              <a:t> (B)=4096B</a:t>
            </a:r>
            <a:endParaRPr lang="en-US" altLang="zh-CN" sz="3200" dirty="0"/>
          </a:p>
          <a:p>
            <a:pPr eaLnBrk="1" hangingPunct="1"/>
            <a:r>
              <a:rPr lang="zh-CN" altLang="en-US" sz="3200" dirty="0"/>
              <a:t>每面信息量：</a:t>
            </a:r>
            <a:r>
              <a:rPr lang="en-US" altLang="zh-CN" sz="3200" dirty="0"/>
              <a:t>220×4096B =901120B</a:t>
            </a:r>
            <a:endParaRPr lang="en-US" altLang="zh-CN" sz="3200" dirty="0"/>
          </a:p>
          <a:p>
            <a:pPr eaLnBrk="1" hangingPunct="1"/>
            <a:r>
              <a:rPr lang="zh-CN" altLang="en-US" sz="3200" dirty="0"/>
              <a:t>磁盘信息量：</a:t>
            </a:r>
            <a:r>
              <a:rPr lang="en-US" altLang="zh-CN" sz="3200" dirty="0"/>
              <a:t>10 ×901120B=9011200B</a:t>
            </a:r>
            <a:endParaRPr lang="en-US" altLang="zh-CN" sz="3200" dirty="0"/>
          </a:p>
          <a:p>
            <a:pPr eaLnBrk="1" hangingPunct="1"/>
            <a:endParaRPr lang="en-US" altLang="zh-CN" sz="3200" dirty="0"/>
          </a:p>
          <a:p>
            <a:pPr eaLnBrk="1" hangingPunct="1"/>
            <a:r>
              <a:rPr lang="zh-CN" altLang="en-US" sz="3200" b="1" dirty="0"/>
              <a:t>存储容量 ＝ 磁头数 </a:t>
            </a:r>
            <a:r>
              <a:rPr lang="en-US" altLang="zh-CN" sz="3200" b="1" dirty="0"/>
              <a:t>× </a:t>
            </a:r>
            <a:r>
              <a:rPr lang="zh-CN" altLang="en-US" sz="3200" b="1" dirty="0"/>
              <a:t>磁道</a:t>
            </a:r>
            <a:r>
              <a:rPr lang="en-US" altLang="zh-CN" sz="3200" b="1" dirty="0"/>
              <a:t>(</a:t>
            </a:r>
            <a:r>
              <a:rPr lang="zh-CN" altLang="en-US" sz="3200" b="1" dirty="0"/>
              <a:t>柱面</a:t>
            </a:r>
            <a:r>
              <a:rPr lang="en-US" altLang="zh-CN" sz="3200" b="1" dirty="0"/>
              <a:t>)</a:t>
            </a:r>
            <a:r>
              <a:rPr lang="zh-CN" altLang="en-US" sz="3200" b="1" dirty="0"/>
              <a:t>数 </a:t>
            </a:r>
            <a:r>
              <a:rPr lang="en-US" altLang="zh-CN" sz="3200" b="1" dirty="0"/>
              <a:t>× </a:t>
            </a:r>
            <a:r>
              <a:rPr lang="zh-CN" altLang="en-US" sz="3200" b="1" dirty="0"/>
              <a:t>每道扇区数 </a:t>
            </a:r>
            <a:r>
              <a:rPr lang="en-US" altLang="zh-CN" sz="3200" b="1" dirty="0"/>
              <a:t>× </a:t>
            </a:r>
            <a:r>
              <a:rPr lang="zh-CN" altLang="en-US" sz="3200" b="1" dirty="0"/>
              <a:t>每扇区字节数</a:t>
            </a:r>
            <a:endParaRPr lang="en-US" altLang="zh-CN" sz="3200" dirty="0"/>
          </a:p>
          <a:p>
            <a:pPr eaLnBrk="1" hangingPunct="1"/>
            <a:endParaRPr lang="zh-CN" altLang="en-US" dirty="0"/>
          </a:p>
        </p:txBody>
      </p:sp>
      <p:sp>
        <p:nvSpPr>
          <p:cNvPr id="3994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40963" name="Rectangle 2"/>
          <p:cNvSpPr>
            <a:spLocks noGrp="1"/>
          </p:cNvSpPr>
          <p:nvPr>
            <p:ph type="title"/>
          </p:nvPr>
        </p:nvSpPr>
        <p:spPr>
          <a:ln/>
        </p:spPr>
        <p:txBody>
          <a:bodyPr vert="horz" wrap="square" lIns="91440" tIns="45720" rIns="91440" bIns="45720" anchor="b"/>
          <a:p>
            <a:pPr eaLnBrk="1" hangingPunct="1"/>
            <a:r>
              <a:rPr lang="en-US" altLang="zh-CN" dirty="0"/>
              <a:t>7.3</a:t>
            </a:r>
            <a:r>
              <a:rPr lang="zh-CN" altLang="en-US" dirty="0"/>
              <a:t>磁盘存储设备的技术发展</a:t>
            </a:r>
            <a:endParaRPr lang="zh-CN" altLang="en-US" dirty="0"/>
          </a:p>
        </p:txBody>
      </p:sp>
      <p:sp>
        <p:nvSpPr>
          <p:cNvPr id="40964" name="Rectangle 3"/>
          <p:cNvSpPr>
            <a:spLocks noGrp="1"/>
          </p:cNvSpPr>
          <p:nvPr>
            <p:ph idx="1"/>
          </p:nvPr>
        </p:nvSpPr>
        <p:spPr>
          <a:ln/>
        </p:spPr>
        <p:txBody>
          <a:bodyPr vert="horz" wrap="square" lIns="91440" tIns="45720" rIns="91440" bIns="45720" anchor="t"/>
          <a:p>
            <a:pPr eaLnBrk="1" hangingPunct="1">
              <a:lnSpc>
                <a:spcPct val="80000"/>
              </a:lnSpc>
              <a:buNone/>
            </a:pPr>
            <a:r>
              <a:rPr lang="zh-CN" altLang="en-US" sz="2600" dirty="0"/>
              <a:t>一、磁盘</a:t>
            </a:r>
            <a:r>
              <a:rPr lang="en-US" altLang="zh-CN" sz="2600" dirty="0"/>
              <a:t>cache</a:t>
            </a:r>
            <a:endParaRPr lang="en-US" altLang="zh-CN" sz="2600" dirty="0"/>
          </a:p>
          <a:p>
            <a:pPr eaLnBrk="1" hangingPunct="1">
              <a:lnSpc>
                <a:spcPct val="80000"/>
              </a:lnSpc>
              <a:buNone/>
            </a:pPr>
            <a:r>
              <a:rPr lang="en-US" altLang="zh-CN" sz="2600" dirty="0"/>
              <a:t>		</a:t>
            </a:r>
            <a:r>
              <a:rPr lang="zh-CN" altLang="en-US" sz="2600" dirty="0"/>
              <a:t>随着微电子技术的飞速发展，</a:t>
            </a:r>
            <a:r>
              <a:rPr lang="en-US" altLang="zh-CN" sz="2600" dirty="0"/>
              <a:t>CPU</a:t>
            </a:r>
            <a:r>
              <a:rPr lang="zh-CN" altLang="en-US" sz="2600" dirty="0"/>
              <a:t>的速度每年增长</a:t>
            </a:r>
            <a:r>
              <a:rPr lang="en-US" altLang="zh-CN" sz="2600" dirty="0"/>
              <a:t>1</a:t>
            </a:r>
            <a:r>
              <a:rPr lang="zh-CN" altLang="en-US" sz="2600" dirty="0"/>
              <a:t>倍左右，主存芯片容量和磁盘驱动器的容量每</a:t>
            </a:r>
            <a:r>
              <a:rPr lang="en-US" altLang="zh-CN" sz="2600" dirty="0"/>
              <a:t>15</a:t>
            </a:r>
            <a:r>
              <a:rPr lang="zh-CN" altLang="en-US" sz="2600" dirty="0"/>
              <a:t>年增长</a:t>
            </a:r>
            <a:r>
              <a:rPr lang="en-US" altLang="zh-CN" sz="2600" dirty="0"/>
              <a:t>1</a:t>
            </a:r>
            <a:r>
              <a:rPr lang="zh-CN" altLang="en-US" sz="2600" dirty="0"/>
              <a:t>倍左右。但磁盘驱动器的存取时间没有出现相应的下降，仍停留在毫秒</a:t>
            </a:r>
            <a:r>
              <a:rPr lang="en-US" altLang="zh-CN" sz="2600" dirty="0"/>
              <a:t>(ms)</a:t>
            </a:r>
            <a:r>
              <a:rPr lang="zh-CN" altLang="en-US" sz="2600" dirty="0"/>
              <a:t>级。而主存的存取时间为纳秒</a:t>
            </a:r>
            <a:r>
              <a:rPr lang="en-US" altLang="zh-CN" sz="2600" dirty="0"/>
              <a:t>(ns)</a:t>
            </a:r>
            <a:r>
              <a:rPr lang="zh-CN" altLang="en-US" sz="2600" dirty="0"/>
              <a:t>级，两者速度差别十分突出，因此磁盘</a:t>
            </a:r>
            <a:r>
              <a:rPr lang="en-US" altLang="zh-CN" sz="2600" dirty="0"/>
              <a:t>I/O</a:t>
            </a:r>
            <a:r>
              <a:rPr lang="zh-CN" altLang="en-US" sz="2600" dirty="0"/>
              <a:t>系统成为整个系统的瓶颈。为了减少存取时间，可采取的措施有：提高磁盘机主轴转速，提高</a:t>
            </a:r>
            <a:r>
              <a:rPr lang="en-US" altLang="zh-CN" sz="2600" dirty="0"/>
              <a:t>I/O</a:t>
            </a:r>
            <a:r>
              <a:rPr lang="zh-CN" altLang="en-US" sz="2600" dirty="0"/>
              <a:t>总线速度，采用磁盘</a:t>
            </a:r>
            <a:r>
              <a:rPr lang="en-US" altLang="zh-CN" sz="2600" dirty="0"/>
              <a:t>cache</a:t>
            </a:r>
            <a:r>
              <a:rPr lang="zh-CN" altLang="en-US" sz="2600" dirty="0"/>
              <a:t>等。主存和</a:t>
            </a:r>
            <a:r>
              <a:rPr lang="en-US" altLang="zh-CN" sz="2600" dirty="0"/>
              <a:t>CPU</a:t>
            </a:r>
            <a:r>
              <a:rPr lang="zh-CN" altLang="en-US" sz="2600" dirty="0"/>
              <a:t>之间设置高速缓存</a:t>
            </a:r>
            <a:r>
              <a:rPr lang="en-US" altLang="zh-CN" sz="2600" dirty="0"/>
              <a:t>cache</a:t>
            </a:r>
            <a:r>
              <a:rPr lang="zh-CN" altLang="en-US" sz="2600" dirty="0"/>
              <a:t>是为了弥补主存和</a:t>
            </a:r>
            <a:r>
              <a:rPr lang="en-US" altLang="zh-CN" sz="2600" dirty="0"/>
              <a:t>CPU</a:t>
            </a:r>
            <a:r>
              <a:rPr lang="zh-CN" altLang="en-US" sz="2600" dirty="0"/>
              <a:t>之间速度上的差异。同样，磁盘</a:t>
            </a:r>
            <a:r>
              <a:rPr lang="en-US" altLang="zh-CN" sz="2600" dirty="0"/>
              <a:t>cache</a:t>
            </a:r>
            <a:r>
              <a:rPr lang="zh-CN" altLang="en-US" sz="2600" dirty="0"/>
              <a:t>是为了弥补慢速磁盘和主存之间速度上的差异。</a:t>
            </a:r>
            <a:endParaRPr lang="zh-CN" altLang="en-US" sz="26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41987" name="Rectangle 2"/>
          <p:cNvSpPr>
            <a:spLocks noGrp="1"/>
          </p:cNvSpPr>
          <p:nvPr>
            <p:ph type="title"/>
          </p:nvPr>
        </p:nvSpPr>
        <p:spPr>
          <a:ln/>
        </p:spPr>
        <p:txBody>
          <a:bodyPr vert="horz" wrap="square" lIns="91440" tIns="45720" rIns="91440" bIns="45720" anchor="b"/>
          <a:p>
            <a:pPr eaLnBrk="1" hangingPunct="1"/>
            <a:r>
              <a:rPr lang="en-US" altLang="zh-CN" dirty="0"/>
              <a:t>7.3</a:t>
            </a:r>
            <a:r>
              <a:rPr lang="zh-CN" altLang="en-US" dirty="0"/>
              <a:t>磁盘存储设备的技术发展</a:t>
            </a:r>
            <a:endParaRPr lang="zh-CN" altLang="en-US" dirty="0"/>
          </a:p>
        </p:txBody>
      </p:sp>
      <p:sp>
        <p:nvSpPr>
          <p:cNvPr id="41988" name="Rectangle 3"/>
          <p:cNvSpPr>
            <a:spLocks noGrp="1"/>
          </p:cNvSpPr>
          <p:nvPr>
            <p:ph idx="1"/>
          </p:nvPr>
        </p:nvSpPr>
        <p:spPr>
          <a:xfrm>
            <a:off x="457200" y="1557338"/>
            <a:ext cx="8229600" cy="4573587"/>
          </a:xfrm>
          <a:ln/>
        </p:spPr>
        <p:txBody>
          <a:bodyPr vert="horz" wrap="square" lIns="91440" tIns="45720" rIns="91440" bIns="45720" anchor="t"/>
          <a:p>
            <a:pPr eaLnBrk="1" hangingPunct="1">
              <a:lnSpc>
                <a:spcPct val="90000"/>
              </a:lnSpc>
            </a:pPr>
            <a:r>
              <a:rPr lang="zh-CN" altLang="en-US" sz="2100" dirty="0"/>
              <a:t>磁盘</a:t>
            </a:r>
            <a:r>
              <a:rPr lang="en-US" altLang="zh-CN" sz="2100" dirty="0"/>
              <a:t>cache</a:t>
            </a:r>
            <a:r>
              <a:rPr lang="zh-CN" altLang="en-US" sz="2100" dirty="0"/>
              <a:t>的原理</a:t>
            </a:r>
            <a:endParaRPr lang="zh-CN" altLang="en-US" sz="2100" dirty="0"/>
          </a:p>
          <a:p>
            <a:pPr eaLnBrk="1" hangingPunct="1">
              <a:lnSpc>
                <a:spcPct val="90000"/>
              </a:lnSpc>
            </a:pPr>
            <a:r>
              <a:rPr lang="zh-CN" altLang="en-US" sz="2100" dirty="0"/>
              <a:t>在磁盘</a:t>
            </a:r>
            <a:r>
              <a:rPr lang="en-US" altLang="zh-CN" sz="2100" dirty="0"/>
              <a:t>cache</a:t>
            </a:r>
            <a:r>
              <a:rPr lang="zh-CN" altLang="en-US" sz="2100" dirty="0"/>
              <a:t>中，由一些数据块组成的一个基本单位称为</a:t>
            </a:r>
            <a:r>
              <a:rPr lang="en-US" altLang="zh-CN" sz="2100" dirty="0"/>
              <a:t>cache</a:t>
            </a:r>
            <a:r>
              <a:rPr lang="zh-CN" altLang="en-US" sz="2100" dirty="0"/>
              <a:t>行。当一个</a:t>
            </a:r>
            <a:r>
              <a:rPr lang="en-US" altLang="zh-CN" sz="2100" dirty="0"/>
              <a:t>I/O</a:t>
            </a:r>
            <a:r>
              <a:rPr lang="zh-CN" altLang="en-US" sz="2100" dirty="0"/>
              <a:t>请求送到磁盘驱动时，首先搜索驱动器上的高速缓冲行是否已写上数据？如果是读操作，且要读的数据已在</a:t>
            </a:r>
            <a:r>
              <a:rPr lang="en-US" altLang="zh-CN" sz="2100" dirty="0"/>
              <a:t>cache</a:t>
            </a:r>
            <a:r>
              <a:rPr lang="zh-CN" altLang="en-US" sz="2100" dirty="0"/>
              <a:t>中，则为命中，可从</a:t>
            </a:r>
            <a:r>
              <a:rPr lang="en-US" altLang="zh-CN" sz="2100" dirty="0"/>
              <a:t>cache</a:t>
            </a:r>
            <a:r>
              <a:rPr lang="zh-CN" altLang="en-US" sz="2100" dirty="0"/>
              <a:t>行中读出数据，否则需从磁盘介质上读出。写入操作和</a:t>
            </a:r>
            <a:r>
              <a:rPr lang="en-US" altLang="zh-CN" sz="2100" dirty="0"/>
              <a:t>CPU</a:t>
            </a:r>
            <a:r>
              <a:rPr lang="zh-CN" altLang="en-US" sz="2100" dirty="0"/>
              <a:t>中的</a:t>
            </a:r>
            <a:r>
              <a:rPr lang="en-US" altLang="zh-CN" sz="2100" dirty="0"/>
              <a:t>cache</a:t>
            </a:r>
            <a:r>
              <a:rPr lang="zh-CN" altLang="en-US" sz="2100" dirty="0"/>
              <a:t>类似，有“直写”和“写回”两种方法。磁盘</a:t>
            </a:r>
            <a:r>
              <a:rPr lang="en-US" altLang="zh-CN" sz="2100" dirty="0"/>
              <a:t>cache</a:t>
            </a:r>
            <a:r>
              <a:rPr lang="zh-CN" altLang="en-US" sz="2100" dirty="0"/>
              <a:t>利用了被访问数据的空间局部性和时间局部性原理。空间局部性是指当某些数据被存取时，该数据附近的其他数据可能也将很快被存取；时间局部性是指当一些数据被存取后，不久这些数据还可能再次存取。因此现在大多数磁盘驱动器中都使用了预读策略，而根据局部性原理预取一些不久将可能读入的数据放到磁盘</a:t>
            </a:r>
            <a:r>
              <a:rPr lang="en-US" altLang="zh-CN" sz="2100" dirty="0"/>
              <a:t>cache</a:t>
            </a:r>
            <a:r>
              <a:rPr lang="zh-CN" altLang="en-US" sz="2100" dirty="0"/>
              <a:t>中。</a:t>
            </a:r>
            <a:r>
              <a:rPr lang="en-US" altLang="zh-CN" sz="2100" dirty="0"/>
              <a:t>CPU</a:t>
            </a:r>
            <a:r>
              <a:rPr lang="zh-CN" altLang="en-US" sz="2100" dirty="0"/>
              <a:t>的</a:t>
            </a:r>
            <a:r>
              <a:rPr lang="en-US" altLang="zh-CN" sz="2100" dirty="0"/>
              <a:t>cache</a:t>
            </a:r>
            <a:r>
              <a:rPr lang="zh-CN" altLang="en-US" sz="2100" dirty="0"/>
              <a:t>存取时间一般小于</a:t>
            </a:r>
            <a:r>
              <a:rPr lang="en-US" altLang="zh-CN" sz="2100" dirty="0"/>
              <a:t>10ns</a:t>
            </a:r>
            <a:r>
              <a:rPr lang="zh-CN" altLang="en-US" sz="2100" dirty="0"/>
              <a:t>，命中率</a:t>
            </a:r>
            <a:r>
              <a:rPr lang="en-US" altLang="zh-CN" sz="2100" dirty="0"/>
              <a:t>95%</a:t>
            </a:r>
            <a:r>
              <a:rPr lang="zh-CN" altLang="en-US" sz="2100" dirty="0"/>
              <a:t>以上，全用硬件来实现。磁盘</a:t>
            </a:r>
            <a:r>
              <a:rPr lang="en-US" altLang="zh-CN" sz="2100" dirty="0"/>
              <a:t>cache</a:t>
            </a:r>
            <a:r>
              <a:rPr lang="zh-CN" altLang="en-US" sz="2100" dirty="0"/>
              <a:t>一次存取的数量大，数据集中，速度要求较</a:t>
            </a:r>
            <a:r>
              <a:rPr lang="en-US" altLang="zh-CN" sz="2100" dirty="0"/>
              <a:t>CPU</a:t>
            </a:r>
            <a:r>
              <a:rPr lang="zh-CN" altLang="en-US" sz="2100" dirty="0"/>
              <a:t>的</a:t>
            </a:r>
            <a:r>
              <a:rPr lang="en-US" altLang="zh-CN" sz="2100" dirty="0"/>
              <a:t>cache</a:t>
            </a:r>
            <a:r>
              <a:rPr lang="zh-CN" altLang="en-US" sz="2100" dirty="0"/>
              <a:t>低，管理工作较复杂，因此一般由硬件和软件共同完成。其中</a:t>
            </a:r>
            <a:r>
              <a:rPr lang="en-US" altLang="zh-CN" sz="2100" dirty="0"/>
              <a:t>cache</a:t>
            </a:r>
            <a:r>
              <a:rPr lang="zh-CN" altLang="en-US" sz="2100" dirty="0"/>
              <a:t>采用</a:t>
            </a:r>
            <a:r>
              <a:rPr lang="en-US" altLang="zh-CN" sz="2100" dirty="0"/>
              <a:t>SRAM</a:t>
            </a:r>
            <a:r>
              <a:rPr lang="zh-CN" altLang="en-US" sz="2100" dirty="0"/>
              <a:t>或</a:t>
            </a:r>
            <a:r>
              <a:rPr lang="en-US" altLang="zh-CN" sz="2100" dirty="0"/>
              <a:t>DRAM</a:t>
            </a:r>
            <a:r>
              <a:rPr lang="zh-CN" altLang="en-US" sz="2100" dirty="0"/>
              <a:t>。</a:t>
            </a:r>
            <a:endParaRPr lang="zh-CN" altLang="en-US" sz="21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43011" name="Rectangle 2"/>
          <p:cNvSpPr>
            <a:spLocks noGrp="1"/>
          </p:cNvSpPr>
          <p:nvPr>
            <p:ph type="title"/>
          </p:nvPr>
        </p:nvSpPr>
        <p:spPr>
          <a:ln/>
        </p:spPr>
        <p:txBody>
          <a:bodyPr vert="horz" wrap="square" lIns="91440" tIns="45720" rIns="91440" bIns="45720" anchor="b"/>
          <a:p>
            <a:pPr eaLnBrk="1" hangingPunct="1"/>
            <a:r>
              <a:rPr lang="en-US" altLang="zh-CN" dirty="0"/>
              <a:t>7.3</a:t>
            </a:r>
            <a:r>
              <a:rPr lang="zh-CN" altLang="en-US" dirty="0"/>
              <a:t>磁盘存储设备的技术发展</a:t>
            </a:r>
            <a:endParaRPr lang="zh-CN" altLang="en-US" dirty="0"/>
          </a:p>
        </p:txBody>
      </p:sp>
      <p:sp>
        <p:nvSpPr>
          <p:cNvPr id="43012" name="Rectangle 3"/>
          <p:cNvSpPr>
            <a:spLocks noGrp="1"/>
          </p:cNvSpPr>
          <p:nvPr>
            <p:ph idx="1"/>
          </p:nvPr>
        </p:nvSpPr>
        <p:spPr>
          <a:ln/>
        </p:spPr>
        <p:txBody>
          <a:bodyPr vert="horz" wrap="square" lIns="91440" tIns="45720" rIns="91440" bIns="45720" anchor="t"/>
          <a:p>
            <a:pPr eaLnBrk="1" hangingPunct="1">
              <a:lnSpc>
                <a:spcPct val="90000"/>
              </a:lnSpc>
              <a:buNone/>
            </a:pPr>
            <a:r>
              <a:rPr lang="zh-CN" altLang="en-US" sz="2100" dirty="0"/>
              <a:t>二、磁盘阵列</a:t>
            </a:r>
            <a:r>
              <a:rPr lang="en-US" altLang="zh-CN" sz="2100" dirty="0"/>
              <a:t>RAID</a:t>
            </a:r>
            <a:endParaRPr lang="en-US" altLang="zh-CN" sz="2100" dirty="0"/>
          </a:p>
          <a:p>
            <a:pPr eaLnBrk="1" hangingPunct="1">
              <a:lnSpc>
                <a:spcPct val="90000"/>
              </a:lnSpc>
            </a:pPr>
            <a:r>
              <a:rPr lang="en-US" altLang="zh-CN" sz="2100" dirty="0"/>
              <a:t>RAID</a:t>
            </a:r>
            <a:r>
              <a:rPr lang="zh-CN" altLang="en-US" sz="2100" dirty="0"/>
              <a:t>称廉价冗余磁盘阵列，它是用多台磁盘存储器组成的大容量外存系统。其构造基础是利用数据分块技术和并行处理技术，在多个磁盘上交错存放数据，使之可以并行存取。在</a:t>
            </a:r>
            <a:r>
              <a:rPr lang="en-US" altLang="zh-CN" sz="2100" dirty="0"/>
              <a:t>RAID</a:t>
            </a:r>
            <a:r>
              <a:rPr lang="zh-CN" altLang="en-US" sz="2100" dirty="0"/>
              <a:t>控制器的组织管理下，可实现数据的并行存储、交叉存储、单独存储。由于阵列中的一部分磁盘存有冗余信息，一旦系统中某一磁盘失效，可以利用冗余信息重建用户信息。</a:t>
            </a:r>
            <a:endParaRPr lang="zh-CN" altLang="en-US" sz="2100" dirty="0"/>
          </a:p>
          <a:p>
            <a:pPr eaLnBrk="1" hangingPunct="1">
              <a:lnSpc>
                <a:spcPct val="90000"/>
              </a:lnSpc>
            </a:pPr>
            <a:r>
              <a:rPr lang="en-US" altLang="zh-CN" sz="2100" dirty="0"/>
              <a:t>RAID</a:t>
            </a:r>
            <a:r>
              <a:rPr lang="zh-CN" altLang="en-US" sz="2100" dirty="0"/>
              <a:t>是</a:t>
            </a:r>
            <a:r>
              <a:rPr lang="en-US" altLang="zh-CN" sz="2100" dirty="0"/>
              <a:t>1988</a:t>
            </a:r>
            <a:r>
              <a:rPr lang="zh-CN" altLang="en-US" sz="2100" dirty="0"/>
              <a:t>年由美国加州大学伯克利分校一个研究小组提出的，它的设计理念是用多个小容量磁盘代替一个大容量磁盘，并用分布数据的方法能够同时从多个磁盘中存取数据，因而改善了</a:t>
            </a:r>
            <a:r>
              <a:rPr lang="en-US" altLang="zh-CN" sz="2100" dirty="0"/>
              <a:t>I/O</a:t>
            </a:r>
            <a:r>
              <a:rPr lang="zh-CN" altLang="en-US" sz="2100" dirty="0"/>
              <a:t>性能，增加了存储容量，现已在超级或大型计算机中使用。</a:t>
            </a:r>
            <a:endParaRPr lang="zh-CN" altLang="en-US" sz="2100" dirty="0"/>
          </a:p>
          <a:p>
            <a:pPr eaLnBrk="1" hangingPunct="1">
              <a:lnSpc>
                <a:spcPct val="90000"/>
              </a:lnSpc>
            </a:pPr>
            <a:r>
              <a:rPr lang="zh-CN" altLang="en-US" sz="2100" dirty="0"/>
              <a:t>工业上制定了一个称为</a:t>
            </a:r>
            <a:r>
              <a:rPr lang="en-US" altLang="zh-CN" sz="2100" dirty="0"/>
              <a:t>RAID</a:t>
            </a:r>
            <a:r>
              <a:rPr lang="zh-CN" altLang="en-US" sz="2100" dirty="0"/>
              <a:t>的标准，它分为</a:t>
            </a:r>
            <a:r>
              <a:rPr lang="en-US" altLang="zh-CN" sz="2100" dirty="0"/>
              <a:t>7</a:t>
            </a:r>
            <a:r>
              <a:rPr lang="zh-CN" altLang="en-US" sz="2100" dirty="0"/>
              <a:t>级</a:t>
            </a:r>
            <a:r>
              <a:rPr lang="en-US" altLang="zh-CN" sz="2100" dirty="0"/>
              <a:t>(RAID 0</a:t>
            </a:r>
            <a:r>
              <a:rPr lang="zh-CN" altLang="en-US" sz="2100" dirty="0"/>
              <a:t>～</a:t>
            </a:r>
            <a:r>
              <a:rPr lang="en-US" altLang="zh-CN" sz="2100" dirty="0"/>
              <a:t>RAID 6)</a:t>
            </a:r>
            <a:r>
              <a:rPr lang="zh-CN" altLang="en-US" sz="2100" dirty="0"/>
              <a:t>。这些级别不是表示层次关系，而是指出了不同存储容量、可靠性、数据传输能力、</a:t>
            </a:r>
            <a:r>
              <a:rPr lang="en-US" altLang="zh-CN" sz="2100" dirty="0"/>
              <a:t>I/O</a:t>
            </a:r>
            <a:r>
              <a:rPr lang="zh-CN" altLang="en-US" sz="2100" dirty="0"/>
              <a:t>请求速率等方面的应用需求。</a:t>
            </a:r>
            <a:endParaRPr lang="zh-CN" altLang="en-US" sz="2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7171" name="Rectangle 2"/>
          <p:cNvSpPr>
            <a:spLocks noGrp="1"/>
          </p:cNvSpPr>
          <p:nvPr>
            <p:ph type="title"/>
          </p:nvPr>
        </p:nvSpPr>
        <p:spPr>
          <a:ln/>
        </p:spPr>
        <p:txBody>
          <a:bodyPr vert="horz" wrap="square" lIns="91440" tIns="45720" rIns="91440" bIns="45720" anchor="b"/>
          <a:p>
            <a:pPr eaLnBrk="1" hangingPunct="1"/>
            <a:r>
              <a:rPr lang="en-US" altLang="zh-CN" dirty="0">
                <a:cs typeface="Arial" panose="020B0604020202020204" pitchFamily="34" charset="0"/>
              </a:rPr>
              <a:t>7.1</a:t>
            </a:r>
            <a:r>
              <a:rPr lang="zh-CN" altLang="en-US" dirty="0"/>
              <a:t>外围设备概述</a:t>
            </a:r>
            <a:endParaRPr lang="zh-CN" altLang="en-US" dirty="0"/>
          </a:p>
        </p:txBody>
      </p:sp>
      <p:sp>
        <p:nvSpPr>
          <p:cNvPr id="7172" name="Rectangle 3"/>
          <p:cNvSpPr>
            <a:spLocks noGrp="1" noChangeArrowheads="1"/>
          </p:cNvSpPr>
          <p:nvPr>
            <p:ph idx="1"/>
          </p:nvPr>
        </p:nvSpPr>
        <p:spPr>
          <a:xfrm>
            <a:off x="457200" y="1719263"/>
            <a:ext cx="8229600" cy="4411663"/>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tx2"/>
              </a:buClr>
              <a:buSzPct val="70000"/>
              <a:buFont typeface="Wingdings" panose="05000000000000000000" pitchFamily="2" charset="2"/>
              <a:buNone/>
              <a:defRPr/>
            </a:pPr>
            <a:r>
              <a:rPr kumimoji="0" lang="zh-CN" altLang="en-US" sz="2100" b="0" i="0" u="none" strike="noStrike" kern="0" cap="none" spc="0" normalizeH="0" baseline="0" noProof="0" dirty="0" smtClean="0">
                <a:ln>
                  <a:noFill/>
                </a:ln>
                <a:solidFill>
                  <a:schemeClr val="tx1"/>
                </a:solidFill>
                <a:effectLst/>
                <a:uLnTx/>
                <a:uFillTx/>
                <a:latin typeface="+mn-lt"/>
                <a:ea typeface="+mn-ea"/>
                <a:cs typeface="+mn-cs"/>
              </a:rPr>
              <a:t>一、外围设备的一般功能</a:t>
            </a:r>
            <a:endParaRPr kumimoji="0" lang="zh-CN" altLang="en-US" sz="21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ct val="20000"/>
              </a:spcBef>
              <a:spcAft>
                <a:spcPct val="0"/>
              </a:spcAft>
              <a:buClr>
                <a:schemeClr val="tx2"/>
              </a:buClr>
              <a:buSzPct val="70000"/>
              <a:buFont typeface="Wingdings" panose="05000000000000000000" pitchFamily="2" charset="2"/>
              <a:buNone/>
              <a:defRPr/>
            </a:pPr>
            <a:r>
              <a:rPr kumimoji="0" lang="zh-CN" altLang="en-US" sz="2100" b="0" i="0" u="none" strike="noStrike" kern="0" cap="none" spc="0" normalizeH="0" baseline="0" noProof="0" dirty="0" smtClean="0">
                <a:ln>
                  <a:noFill/>
                </a:ln>
                <a:solidFill>
                  <a:schemeClr val="tx1"/>
                </a:solidFill>
                <a:effectLst/>
                <a:uLnTx/>
                <a:uFillTx/>
                <a:latin typeface="+mn-lt"/>
                <a:ea typeface="+mn-ea"/>
                <a:cs typeface="+mn-cs"/>
              </a:rPr>
              <a:t>        外围设备的功能是在计算机和其他机器之间，以及计算机与用户之间提供联系。</a:t>
            </a:r>
            <a:endParaRPr kumimoji="0" lang="en-US" altLang="zh-CN" sz="21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ct val="20000"/>
              </a:spcBef>
              <a:spcAft>
                <a:spcPct val="0"/>
              </a:spcAft>
              <a:buClr>
                <a:schemeClr val="tx2"/>
              </a:buClr>
              <a:buSzPct val="70000"/>
              <a:buFont typeface="Wingdings" panose="05000000000000000000" pitchFamily="2" charset="2"/>
              <a:buNone/>
              <a:defRPr/>
            </a:pPr>
            <a:endParaRPr kumimoji="0" lang="zh-CN" altLang="en-US" sz="21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2"/>
              </a:buClr>
              <a:buSzPct val="70000"/>
              <a:buFont typeface="Wingdings" panose="05000000000000000000" pitchFamily="2" charset="2"/>
              <a:buNone/>
              <a:defRPr/>
            </a:pPr>
            <a:r>
              <a:rPr kumimoji="0" lang="zh-CN" altLang="en-US" sz="2100" b="0" i="0" u="none" strike="noStrike" kern="0" cap="none" spc="0" normalizeH="0" baseline="0" noProof="0" dirty="0" smtClean="0">
                <a:ln>
                  <a:noFill/>
                </a:ln>
                <a:solidFill>
                  <a:schemeClr val="tx1"/>
                </a:solidFill>
                <a:effectLst/>
                <a:uLnTx/>
                <a:uFillTx/>
                <a:latin typeface="+mn-lt"/>
                <a:ea typeface="+mn-ea"/>
                <a:cs typeface="+mn-cs"/>
              </a:rPr>
              <a:t>二、外围设备（磁盘）基本组成</a:t>
            </a:r>
            <a:endParaRPr kumimoji="0" lang="zh-CN" altLang="en-US" sz="21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2"/>
              </a:buClr>
              <a:buSzPct val="70000"/>
              <a:buFont typeface="Wingdings" panose="05000000000000000000" pitchFamily="2" charset="2"/>
              <a:buNone/>
              <a:defRPr/>
            </a:pPr>
            <a:r>
              <a:rPr kumimoji="0" lang="en-US" altLang="zh-CN" sz="2100" b="0" i="0" u="none" strike="noStrike" kern="0" cap="none" spc="0" normalizeH="0" baseline="0" noProof="0" dirty="0" smtClean="0">
                <a:ln>
                  <a:noFill/>
                </a:ln>
                <a:solidFill>
                  <a:schemeClr val="tx1"/>
                </a:solidFill>
                <a:effectLst/>
                <a:uLnTx/>
                <a:uFillTx/>
                <a:latin typeface="+mn-lt"/>
                <a:ea typeface="+mn-ea"/>
                <a:cs typeface="+mn-cs"/>
              </a:rPr>
              <a:t>(1) </a:t>
            </a:r>
            <a:r>
              <a:rPr kumimoji="0" lang="zh-CN" altLang="en-US" sz="2100" b="0" i="0" u="none" strike="noStrike" kern="0" cap="none" spc="0" normalizeH="0" baseline="0" noProof="0" dirty="0" smtClean="0">
                <a:ln>
                  <a:noFill/>
                </a:ln>
                <a:solidFill>
                  <a:schemeClr val="tx1"/>
                </a:solidFill>
                <a:effectLst/>
                <a:uLnTx/>
                <a:uFillTx/>
                <a:latin typeface="+mn-lt"/>
                <a:ea typeface="+mn-ea"/>
                <a:cs typeface="+mn-cs"/>
              </a:rPr>
              <a:t>存储介质，它具有保存信息的物理特征。例如磁盘就是一个存储介质的例子，它是用记录在盘上的磁化元表示信息。</a:t>
            </a:r>
            <a:endParaRPr kumimoji="0" lang="zh-CN" altLang="en-US" sz="21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2"/>
              </a:buClr>
              <a:buSzPct val="70000"/>
              <a:buFont typeface="Wingdings" panose="05000000000000000000" pitchFamily="2" charset="2"/>
              <a:buNone/>
              <a:defRPr/>
            </a:pPr>
            <a:r>
              <a:rPr kumimoji="0" lang="en-US" altLang="zh-CN" sz="2100" b="0" i="0" u="none" strike="noStrike" kern="0" cap="none" spc="0" normalizeH="0" baseline="0" noProof="0" dirty="0" smtClean="0">
                <a:ln>
                  <a:noFill/>
                </a:ln>
                <a:solidFill>
                  <a:schemeClr val="tx1"/>
                </a:solidFill>
                <a:effectLst/>
                <a:uLnTx/>
                <a:uFillTx/>
                <a:latin typeface="+mn-lt"/>
                <a:ea typeface="+mn-ea"/>
                <a:cs typeface="+mn-cs"/>
              </a:rPr>
              <a:t>(2) </a:t>
            </a:r>
            <a:r>
              <a:rPr kumimoji="0" lang="zh-CN" altLang="en-US" sz="2100" b="0" i="0" u="none" strike="noStrike" kern="0" cap="none" spc="0" normalizeH="0" baseline="0" noProof="0" dirty="0" smtClean="0">
                <a:ln>
                  <a:noFill/>
                </a:ln>
                <a:solidFill>
                  <a:schemeClr val="tx1"/>
                </a:solidFill>
                <a:effectLst/>
                <a:uLnTx/>
                <a:uFillTx/>
                <a:latin typeface="+mn-lt"/>
                <a:ea typeface="+mn-ea"/>
                <a:cs typeface="+mn-cs"/>
              </a:rPr>
              <a:t>驱动装置，它用于移动存储介质。例如，磁盘设备中，驱动装置用于转动磁盘并进行定位。</a:t>
            </a:r>
            <a:endParaRPr kumimoji="0" lang="zh-CN" altLang="en-US" sz="21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2"/>
              </a:buClr>
              <a:buSzPct val="70000"/>
              <a:buFont typeface="Wingdings" panose="05000000000000000000" pitchFamily="2" charset="2"/>
              <a:buNone/>
              <a:defRPr/>
            </a:pPr>
            <a:r>
              <a:rPr kumimoji="0" lang="en-US" altLang="zh-CN" sz="2100" b="0" i="0" u="none" strike="noStrike" kern="0" cap="none" spc="0" normalizeH="0" baseline="0" noProof="0" dirty="0" smtClean="0">
                <a:ln>
                  <a:noFill/>
                </a:ln>
                <a:solidFill>
                  <a:schemeClr val="tx1"/>
                </a:solidFill>
                <a:effectLst/>
                <a:uLnTx/>
                <a:uFillTx/>
                <a:latin typeface="+mn-lt"/>
                <a:ea typeface="+mn-ea"/>
                <a:cs typeface="+mn-cs"/>
              </a:rPr>
              <a:t>(3)</a:t>
            </a:r>
            <a:r>
              <a:rPr kumimoji="0" lang="zh-CN" altLang="en-US" sz="2100" b="0" i="0" u="none" strike="noStrike" kern="0" cap="none" spc="0" normalizeH="0" baseline="0" noProof="0" dirty="0" smtClean="0">
                <a:ln>
                  <a:noFill/>
                </a:ln>
                <a:solidFill>
                  <a:schemeClr val="tx1"/>
                </a:solidFill>
                <a:effectLst/>
                <a:uLnTx/>
                <a:uFillTx/>
                <a:latin typeface="+mn-lt"/>
                <a:ea typeface="+mn-ea"/>
                <a:cs typeface="+mn-cs"/>
              </a:rPr>
              <a:t>控制电路，它向存储介质发送数据或从存储介质接受数据。例如，磁盘读出时，控制电路把盘上用磁化元形式表示的信息转换成计算机所需要的电信号，并把这些信号用电缆送给计算机主机。</a:t>
            </a:r>
            <a:endParaRPr kumimoji="0" lang="zh-CN" altLang="en-US" sz="21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2"/>
              </a:buClr>
              <a:buSzPct val="70000"/>
              <a:buFont typeface="Wingdings" panose="05000000000000000000" pitchFamily="2" charset="2"/>
              <a:buNone/>
              <a:defRPr/>
            </a:pPr>
            <a:endParaRPr kumimoji="0" lang="en-US" altLang="zh-CN" sz="21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44035" name="Rectangle 2"/>
          <p:cNvSpPr>
            <a:spLocks noGrp="1"/>
          </p:cNvSpPr>
          <p:nvPr>
            <p:ph type="title"/>
          </p:nvPr>
        </p:nvSpPr>
        <p:spPr>
          <a:ln/>
        </p:spPr>
        <p:txBody>
          <a:bodyPr vert="horz" wrap="square" lIns="91440" tIns="45720" rIns="91440" bIns="45720" anchor="b"/>
          <a:p>
            <a:pPr eaLnBrk="1" hangingPunct="1"/>
            <a:endParaRPr lang="zh-CN" altLang="zh-CN" dirty="0"/>
          </a:p>
        </p:txBody>
      </p:sp>
      <p:sp>
        <p:nvSpPr>
          <p:cNvPr id="44036" name="Rectangle 3"/>
          <p:cNvSpPr>
            <a:spLocks noGrp="1"/>
          </p:cNvSpPr>
          <p:nvPr>
            <p:ph idx="1"/>
          </p:nvPr>
        </p:nvSpPr>
        <p:spPr>
          <a:ln/>
        </p:spPr>
        <p:txBody>
          <a:bodyPr vert="horz" wrap="square" lIns="91440" tIns="45720" rIns="91440" bIns="45720" anchor="t"/>
          <a:p>
            <a:pPr eaLnBrk="1" hangingPunct="1">
              <a:lnSpc>
                <a:spcPct val="90000"/>
              </a:lnSpc>
              <a:buNone/>
            </a:pPr>
            <a:r>
              <a:rPr lang="en-US" altLang="zh-CN" dirty="0"/>
              <a:t>          </a:t>
            </a:r>
            <a:r>
              <a:rPr lang="zh-CN" altLang="en-US" dirty="0"/>
              <a:t>下面以</a:t>
            </a:r>
            <a:r>
              <a:rPr lang="en-US" altLang="zh-CN" dirty="0"/>
              <a:t>RAID 0</a:t>
            </a:r>
            <a:r>
              <a:rPr lang="zh-CN" altLang="en-US" dirty="0"/>
              <a:t>级为例来说明。考虑到低成本比可靠性更重要，</a:t>
            </a:r>
            <a:r>
              <a:rPr lang="en-US" altLang="zh-CN" dirty="0"/>
              <a:t>RAID 0</a:t>
            </a:r>
            <a:r>
              <a:rPr lang="zh-CN" altLang="en-US" dirty="0"/>
              <a:t>未采用奇偶校验等冗余技术。</a:t>
            </a:r>
            <a:r>
              <a:rPr lang="en-US" altLang="zh-CN" dirty="0"/>
              <a:t>RAID 0</a:t>
            </a:r>
            <a:r>
              <a:rPr lang="zh-CN" altLang="en-US" dirty="0"/>
              <a:t>用于高速数据传输和高速</a:t>
            </a:r>
            <a:r>
              <a:rPr lang="en-US" altLang="zh-CN" dirty="0"/>
              <a:t>I/O</a:t>
            </a:r>
            <a:r>
              <a:rPr lang="zh-CN" altLang="en-US" dirty="0"/>
              <a:t>请求。</a:t>
            </a:r>
            <a:endParaRPr lang="zh-CN" altLang="en-US" dirty="0"/>
          </a:p>
          <a:p>
            <a:pPr eaLnBrk="1" hangingPunct="1">
              <a:lnSpc>
                <a:spcPct val="90000"/>
              </a:lnSpc>
            </a:pPr>
            <a:r>
              <a:rPr lang="zh-CN" altLang="en-US" dirty="0"/>
              <a:t>对</a:t>
            </a:r>
            <a:r>
              <a:rPr lang="en-US" altLang="zh-CN" dirty="0"/>
              <a:t>RAID 0,</a:t>
            </a:r>
            <a:r>
              <a:rPr lang="zh-CN" altLang="en-US" dirty="0"/>
              <a:t>用户和系统数据分布在阵列中的所有磁盘上。与单个大容量磁盘相比，其优点是：如果两个</a:t>
            </a:r>
            <a:r>
              <a:rPr lang="en-US" altLang="zh-CN" dirty="0"/>
              <a:t>I/O</a:t>
            </a:r>
            <a:r>
              <a:rPr lang="zh-CN" altLang="en-US" dirty="0"/>
              <a:t>请求正在等待两个不同的数据块，则被请求的块有可能在不同的盘上。因此，两个请求能够并行发出，减少了</a:t>
            </a:r>
            <a:r>
              <a:rPr lang="en-US" altLang="zh-CN" dirty="0"/>
              <a:t>I/O</a:t>
            </a:r>
            <a:r>
              <a:rPr lang="zh-CN" altLang="en-US" dirty="0"/>
              <a:t>排队的时间。见下图。</a:t>
            </a:r>
            <a:endParaRPr lang="zh-CN" altLang="en-US" dirty="0"/>
          </a:p>
          <a:p>
            <a:pPr eaLnBrk="1" hangingPunct="1">
              <a:lnSpc>
                <a:spcPct val="90000"/>
              </a:lnSpc>
            </a:pPr>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45059" name="Rectangle 2"/>
          <p:cNvSpPr>
            <a:spLocks noGrp="1"/>
          </p:cNvSpPr>
          <p:nvPr>
            <p:ph type="title"/>
          </p:nvPr>
        </p:nvSpPr>
        <p:spPr>
          <a:ln/>
        </p:spPr>
        <p:txBody>
          <a:bodyPr vert="horz" wrap="square" lIns="91440" tIns="45720" rIns="91440" bIns="45720" anchor="b"/>
          <a:p>
            <a:pPr eaLnBrk="1" hangingPunct="1"/>
            <a:endParaRPr lang="zh-CN" altLang="zh-CN" dirty="0"/>
          </a:p>
        </p:txBody>
      </p:sp>
      <p:sp>
        <p:nvSpPr>
          <p:cNvPr id="45060" name="Rectangle 3"/>
          <p:cNvSpPr>
            <a:spLocks noGrp="1"/>
          </p:cNvSpPr>
          <p:nvPr>
            <p:ph idx="1"/>
          </p:nvPr>
        </p:nvSpPr>
        <p:spPr>
          <a:ln/>
        </p:spPr>
        <p:txBody>
          <a:bodyPr vert="horz" wrap="square" lIns="91440" tIns="45720" rIns="91440" bIns="45720" anchor="t"/>
          <a:p>
            <a:pPr eaLnBrk="1" hangingPunct="1">
              <a:buNone/>
            </a:pPr>
            <a:r>
              <a:rPr lang="en-US" altLang="zh-CN" dirty="0"/>
              <a:t>RAID 0</a:t>
            </a:r>
            <a:r>
              <a:rPr lang="zh-CN" altLang="en-US" dirty="0"/>
              <a:t>级阵列的数据映射</a:t>
            </a:r>
            <a:endParaRPr lang="zh-CN" altLang="en-US" dirty="0"/>
          </a:p>
        </p:txBody>
      </p:sp>
      <p:pic>
        <p:nvPicPr>
          <p:cNvPr id="45061" name="Picture 4" descr="7a10">
            <a:hlinkClick r:id="rId1" action="ppaction://hlinkfile"/>
          </p:cNvPr>
          <p:cNvPicPr>
            <a:picLocks noChangeAspect="1"/>
          </p:cNvPicPr>
          <p:nvPr/>
        </p:nvPicPr>
        <p:blipFill>
          <a:blip r:embed="rId2"/>
          <a:stretch>
            <a:fillRect/>
          </a:stretch>
        </p:blipFill>
        <p:spPr>
          <a:xfrm>
            <a:off x="1619250" y="2636838"/>
            <a:ext cx="4822825" cy="2665412"/>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46083" name="Rectangle 2"/>
          <p:cNvSpPr>
            <a:spLocks noGrp="1"/>
          </p:cNvSpPr>
          <p:nvPr>
            <p:ph type="title"/>
          </p:nvPr>
        </p:nvSpPr>
        <p:spPr>
          <a:ln/>
        </p:spPr>
        <p:txBody>
          <a:bodyPr vert="horz" wrap="square" lIns="91440" tIns="45720" rIns="91440" bIns="45720" anchor="b"/>
          <a:p>
            <a:pPr eaLnBrk="1" hangingPunct="1"/>
            <a:r>
              <a:rPr lang="en-US" altLang="zh-CN" dirty="0"/>
              <a:t>7.4</a:t>
            </a:r>
            <a:r>
              <a:rPr lang="zh-CN" altLang="en-US" dirty="0"/>
              <a:t>磁带存储设备</a:t>
            </a:r>
            <a:endParaRPr lang="zh-CN" altLang="en-US" dirty="0"/>
          </a:p>
        </p:txBody>
      </p:sp>
      <p:sp>
        <p:nvSpPr>
          <p:cNvPr id="46084" name="Rectangle 3"/>
          <p:cNvSpPr>
            <a:spLocks noGrp="1"/>
          </p:cNvSpPr>
          <p:nvPr>
            <p:ph idx="1"/>
          </p:nvPr>
        </p:nvSpPr>
        <p:spPr>
          <a:ln/>
        </p:spPr>
        <p:txBody>
          <a:bodyPr vert="horz" wrap="square" lIns="91440" tIns="45720" rIns="91440" bIns="45720" anchor="t"/>
          <a:p>
            <a:pPr eaLnBrk="1" hangingPunct="1">
              <a:lnSpc>
                <a:spcPct val="90000"/>
              </a:lnSpc>
            </a:pPr>
            <a:r>
              <a:rPr lang="zh-CN" altLang="en-US" dirty="0"/>
              <a:t>磁带机的记录原理与磁盘机基本相同，只是它的载磁体是一种带状塑料，叫做磁带。写入时可通过磁头把信息代码记录在磁带上。当记录有代码的磁带在磁头下移动时，就可在磁头线圈上感应出电动势，即读出信息代码。磁带存储设备由磁带机和磁带两部分组成，它通常用作为海量存储设备的数据备份。</a:t>
            </a:r>
            <a:endParaRPr lang="zh-CN" altLang="en-US" dirty="0"/>
          </a:p>
          <a:p>
            <a:pPr eaLnBrk="1" hangingPunct="1">
              <a:lnSpc>
                <a:spcPct val="90000"/>
              </a:lnSpc>
            </a:pPr>
            <a:r>
              <a:rPr lang="zh-CN" altLang="en-US" dirty="0"/>
              <a:t>磁带速度比磁盘速度慢，原因是磁带上的数据采用顺序访问方式，而磁盘则采用随机访问方式。</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47107" name="Rectangle 2"/>
          <p:cNvSpPr>
            <a:spLocks noGrp="1"/>
          </p:cNvSpPr>
          <p:nvPr>
            <p:ph type="title"/>
          </p:nvPr>
        </p:nvSpPr>
        <p:spPr>
          <a:ln/>
        </p:spPr>
        <p:txBody>
          <a:bodyPr vert="horz" wrap="square" lIns="91440" tIns="45720" rIns="91440" bIns="45720" anchor="b"/>
          <a:p>
            <a:pPr eaLnBrk="1" hangingPunct="1"/>
            <a:r>
              <a:rPr lang="en-US" altLang="zh-CN" dirty="0"/>
              <a:t>7.5</a:t>
            </a:r>
            <a:r>
              <a:rPr lang="zh-CN" altLang="en-US" dirty="0"/>
              <a:t>光盘和磁光盘存储设备</a:t>
            </a:r>
            <a:endParaRPr lang="zh-CN" altLang="en-US" dirty="0"/>
          </a:p>
        </p:txBody>
      </p:sp>
      <p:sp>
        <p:nvSpPr>
          <p:cNvPr id="47108" name="Rectangle 3"/>
          <p:cNvSpPr>
            <a:spLocks noGrp="1"/>
          </p:cNvSpPr>
          <p:nvPr>
            <p:ph idx="1"/>
          </p:nvPr>
        </p:nvSpPr>
        <p:spPr>
          <a:ln/>
        </p:spPr>
        <p:txBody>
          <a:bodyPr vert="horz" wrap="square" lIns="91440" tIns="45720" rIns="91440" bIns="45720" anchor="t"/>
          <a:p>
            <a:pPr eaLnBrk="1" hangingPunct="1">
              <a:lnSpc>
                <a:spcPct val="90000"/>
              </a:lnSpc>
              <a:buNone/>
            </a:pPr>
            <a:r>
              <a:rPr lang="zh-CN" altLang="en-US" sz="2100" dirty="0"/>
              <a:t>一、光盘存储设备</a:t>
            </a:r>
            <a:endParaRPr lang="zh-CN" altLang="en-US" sz="2100" dirty="0"/>
          </a:p>
          <a:p>
            <a:pPr eaLnBrk="1" hangingPunct="1">
              <a:lnSpc>
                <a:spcPct val="90000"/>
              </a:lnSpc>
              <a:buNone/>
            </a:pPr>
            <a:r>
              <a:rPr lang="zh-CN" altLang="en-US" sz="2100" dirty="0"/>
              <a:t>             只读型光盘系统都基于一个共同原理，即光盘上的信息以坑点形式分布，有坑点表示为“</a:t>
            </a:r>
            <a:r>
              <a:rPr lang="en-US" altLang="zh-CN" sz="2100" dirty="0"/>
              <a:t>1”</a:t>
            </a:r>
            <a:r>
              <a:rPr lang="zh-CN" altLang="en-US" sz="2100" dirty="0"/>
              <a:t>，无坑点表示为“</a:t>
            </a:r>
            <a:r>
              <a:rPr lang="en-US" altLang="zh-CN" sz="2100" dirty="0"/>
              <a:t>0”</a:t>
            </a:r>
            <a:r>
              <a:rPr lang="zh-CN" altLang="en-US" sz="2100" dirty="0"/>
              <a:t>，一系列的坑点</a:t>
            </a:r>
            <a:r>
              <a:rPr lang="en-US" altLang="zh-CN" sz="2100" dirty="0"/>
              <a:t>〗(</a:t>
            </a:r>
            <a:r>
              <a:rPr lang="zh-CN" altLang="en-US" sz="2100" dirty="0"/>
              <a:t>存储元</a:t>
            </a:r>
            <a:r>
              <a:rPr lang="en-US" altLang="zh-CN" sz="2100" dirty="0"/>
              <a:t>)</a:t>
            </a:r>
            <a:r>
              <a:rPr lang="zh-CN" altLang="en-US" sz="2100" dirty="0"/>
              <a:t>形成信息记录道，见图（</a:t>
            </a:r>
            <a:r>
              <a:rPr lang="en-US" altLang="zh-CN" sz="2100" dirty="0"/>
              <a:t>b</a:t>
            </a:r>
            <a:r>
              <a:rPr lang="zh-CN" altLang="en-US" sz="2100" dirty="0"/>
              <a:t>）。对数据存储用的</a:t>
            </a:r>
            <a:r>
              <a:rPr lang="en-US" altLang="zh-CN" sz="2100" dirty="0"/>
              <a:t>CDROM</a:t>
            </a:r>
            <a:r>
              <a:rPr lang="zh-CN" altLang="en-US" sz="2100" dirty="0"/>
              <a:t>光盘来讲，这种坑点分布作为数字“</a:t>
            </a:r>
            <a:r>
              <a:rPr lang="en-US" altLang="zh-CN" sz="2100" dirty="0"/>
              <a:t>1”</a:t>
            </a:r>
            <a:r>
              <a:rPr lang="zh-CN" altLang="en-US" sz="2100" dirty="0"/>
              <a:t>、“</a:t>
            </a:r>
            <a:r>
              <a:rPr lang="en-US" altLang="zh-CN" sz="2100" dirty="0"/>
              <a:t>0”</a:t>
            </a:r>
            <a:r>
              <a:rPr lang="zh-CN" altLang="en-US" sz="2100" dirty="0"/>
              <a:t>代码的写入或读出标志。为此必须采用激光作为光源，并采用良好的光学系统才能实现。</a:t>
            </a:r>
            <a:endParaRPr lang="zh-CN" altLang="en-US" sz="2100" dirty="0"/>
          </a:p>
          <a:p>
            <a:pPr eaLnBrk="1" hangingPunct="1">
              <a:lnSpc>
                <a:spcPct val="90000"/>
              </a:lnSpc>
            </a:pPr>
            <a:r>
              <a:rPr lang="zh-CN" altLang="en-US" sz="2100" dirty="0"/>
              <a:t>光盘的记录信息以凹坑方式永久性存储。读出时，当激光束聚焦点照射在凹坑上时将发生衍射，反射率低；而聚焦点照射在凸面上时大部分光将返回。根据反射光的光强变化并进行光电转换，即可读出记录信息。</a:t>
            </a:r>
            <a:endParaRPr lang="zh-CN" altLang="en-US" sz="2100" dirty="0"/>
          </a:p>
          <a:p>
            <a:pPr eaLnBrk="1" hangingPunct="1">
              <a:lnSpc>
                <a:spcPct val="90000"/>
              </a:lnSpc>
              <a:buNone/>
            </a:pPr>
            <a:r>
              <a:rPr lang="zh-CN" altLang="en-US" sz="2100" dirty="0"/>
              <a:t></a:t>
            </a:r>
            <a:endParaRPr lang="zh-CN" altLang="en-US" sz="2100" dirty="0"/>
          </a:p>
          <a:p>
            <a:pPr eaLnBrk="1" hangingPunct="1">
              <a:lnSpc>
                <a:spcPct val="90000"/>
              </a:lnSpc>
              <a:buNone/>
            </a:pPr>
            <a:endParaRPr lang="en-US" altLang="zh-CN" sz="2100" dirty="0"/>
          </a:p>
        </p:txBody>
      </p:sp>
      <p:pic>
        <p:nvPicPr>
          <p:cNvPr id="47109" name="Picture 4" descr="7a12">
            <a:hlinkClick r:id="rId1" action="ppaction://hlinkfile"/>
          </p:cNvPr>
          <p:cNvPicPr>
            <a:picLocks noChangeAspect="1"/>
          </p:cNvPicPr>
          <p:nvPr/>
        </p:nvPicPr>
        <p:blipFill>
          <a:blip r:embed="rId2"/>
          <a:stretch>
            <a:fillRect/>
          </a:stretch>
        </p:blipFill>
        <p:spPr>
          <a:xfrm>
            <a:off x="2339975" y="4941888"/>
            <a:ext cx="4721225" cy="1352550"/>
          </a:xfrm>
          <a:prstGeom prst="rect">
            <a:avLst/>
          </a:prstGeom>
          <a:noFill/>
          <a:ln w="9525">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48131" name="Rectangle 2"/>
          <p:cNvSpPr>
            <a:spLocks noGrp="1"/>
          </p:cNvSpPr>
          <p:nvPr>
            <p:ph type="title"/>
          </p:nvPr>
        </p:nvSpPr>
        <p:spPr>
          <a:ln/>
        </p:spPr>
        <p:txBody>
          <a:bodyPr vert="horz" wrap="square" lIns="91440" tIns="45720" rIns="91440" bIns="45720" anchor="b"/>
          <a:p>
            <a:pPr eaLnBrk="1" hangingPunct="1"/>
            <a:r>
              <a:rPr lang="en-US" altLang="zh-CN" dirty="0"/>
              <a:t>7.5</a:t>
            </a:r>
            <a:r>
              <a:rPr lang="zh-CN" altLang="en-US" dirty="0"/>
              <a:t>光盘和磁光盘存储设备</a:t>
            </a:r>
            <a:endParaRPr lang="zh-CN" altLang="en-US" dirty="0"/>
          </a:p>
        </p:txBody>
      </p:sp>
      <p:sp>
        <p:nvSpPr>
          <p:cNvPr id="48132" name="Rectangle 3"/>
          <p:cNvSpPr>
            <a:spLocks noGrp="1"/>
          </p:cNvSpPr>
          <p:nvPr>
            <p:ph idx="1"/>
          </p:nvPr>
        </p:nvSpPr>
        <p:spPr>
          <a:ln/>
        </p:spPr>
        <p:txBody>
          <a:bodyPr vert="horz" wrap="square" lIns="91440" tIns="45720" rIns="91440" bIns="45720" anchor="t"/>
          <a:p>
            <a:pPr eaLnBrk="1" hangingPunct="1"/>
            <a:r>
              <a:rPr lang="zh-CN" altLang="en-US" dirty="0"/>
              <a:t>信息记录的轨迹称为光道。光道上划分出一个个扇区，它是光盘的最小可寻址单位。扇区的结构如图所示。</a:t>
            </a:r>
            <a:endParaRPr lang="zh-CN" altLang="en-US" dirty="0"/>
          </a:p>
        </p:txBody>
      </p:sp>
      <p:pic>
        <p:nvPicPr>
          <p:cNvPr id="48133" name="Picture 4" descr="7a13">
            <a:hlinkClick r:id="rId1" action="ppaction://hlinkfile"/>
          </p:cNvPr>
          <p:cNvPicPr>
            <a:picLocks noChangeAspect="1"/>
          </p:cNvPicPr>
          <p:nvPr/>
        </p:nvPicPr>
        <p:blipFill>
          <a:blip r:embed="rId2"/>
          <a:stretch>
            <a:fillRect/>
          </a:stretch>
        </p:blipFill>
        <p:spPr>
          <a:xfrm>
            <a:off x="2339975" y="3716338"/>
            <a:ext cx="3960813" cy="1020762"/>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49155" name="Rectangle 2"/>
          <p:cNvSpPr>
            <a:spLocks noGrp="1"/>
          </p:cNvSpPr>
          <p:nvPr>
            <p:ph type="title"/>
          </p:nvPr>
        </p:nvSpPr>
        <p:spPr>
          <a:ln/>
        </p:spPr>
        <p:txBody>
          <a:bodyPr vert="horz" wrap="square" lIns="91440" tIns="45720" rIns="91440" bIns="45720" anchor="b"/>
          <a:p>
            <a:pPr eaLnBrk="1" hangingPunct="1"/>
            <a:r>
              <a:rPr lang="en-US" altLang="zh-CN" dirty="0"/>
              <a:t>7.5</a:t>
            </a:r>
            <a:r>
              <a:rPr lang="zh-CN" altLang="en-US" dirty="0"/>
              <a:t>光盘和磁光盘存储设备</a:t>
            </a:r>
            <a:endParaRPr lang="zh-CN" altLang="en-US" dirty="0"/>
          </a:p>
        </p:txBody>
      </p:sp>
      <p:sp>
        <p:nvSpPr>
          <p:cNvPr id="49156" name="Rectangle 3"/>
          <p:cNvSpPr>
            <a:spLocks noGrp="1"/>
          </p:cNvSpPr>
          <p:nvPr>
            <p:ph idx="1"/>
          </p:nvPr>
        </p:nvSpPr>
        <p:spPr>
          <a:ln/>
        </p:spPr>
        <p:txBody>
          <a:bodyPr vert="horz" wrap="square" lIns="91440" tIns="45720" rIns="91440" bIns="45720" anchor="t"/>
          <a:p>
            <a:pPr eaLnBrk="1" hangingPunct="1">
              <a:buNone/>
            </a:pPr>
            <a:r>
              <a:rPr lang="en-US" altLang="zh-CN" sz="2600" dirty="0"/>
              <a:t>  【</a:t>
            </a:r>
            <a:r>
              <a:rPr lang="zh-CN" altLang="en-US" sz="2600" dirty="0"/>
              <a:t>例</a:t>
            </a:r>
            <a:r>
              <a:rPr lang="en-US" altLang="zh-CN" sz="2600" dirty="0"/>
              <a:t>2】CDROM</a:t>
            </a:r>
            <a:r>
              <a:rPr lang="zh-CN" altLang="en-US" sz="2600" dirty="0"/>
              <a:t>光盘的外缘有</a:t>
            </a:r>
            <a:r>
              <a:rPr lang="en-US" altLang="zh-CN" sz="2600" dirty="0"/>
              <a:t>5mm</a:t>
            </a:r>
            <a:r>
              <a:rPr lang="zh-CN" altLang="en-US" sz="2600" dirty="0"/>
              <a:t>宽的范围因记录数据困难，一般不使用，故标准的播放时间为</a:t>
            </a:r>
            <a:r>
              <a:rPr lang="en-US" altLang="zh-CN" sz="2600" dirty="0"/>
              <a:t>60</a:t>
            </a:r>
            <a:r>
              <a:rPr lang="zh-CN" altLang="en-US" sz="2600" dirty="0"/>
              <a:t>分钟。计算模式</a:t>
            </a:r>
            <a:r>
              <a:rPr lang="en-US" altLang="zh-CN" sz="2600" dirty="0"/>
              <a:t>1</a:t>
            </a:r>
            <a:r>
              <a:rPr lang="zh-CN" altLang="en-US" sz="2600" dirty="0"/>
              <a:t>和模式</a:t>
            </a:r>
            <a:r>
              <a:rPr lang="en-US" altLang="zh-CN" sz="2600" dirty="0"/>
              <a:t>2</a:t>
            </a:r>
            <a:r>
              <a:rPr lang="zh-CN" altLang="en-US" sz="2600" dirty="0"/>
              <a:t>情况下光盘存储容量是多少</a:t>
            </a:r>
            <a:r>
              <a:rPr lang="en-US" altLang="zh-CN" sz="2600" dirty="0"/>
              <a:t>?</a:t>
            </a:r>
            <a:endParaRPr lang="en-US" altLang="zh-CN" sz="2600" dirty="0"/>
          </a:p>
          <a:p>
            <a:pPr eaLnBrk="1" hangingPunct="1">
              <a:buNone/>
            </a:pPr>
            <a:r>
              <a:rPr lang="en-US" altLang="zh-CN" sz="2600" dirty="0"/>
              <a:t>    </a:t>
            </a:r>
            <a:r>
              <a:rPr lang="zh-CN" altLang="en-US" sz="2600" dirty="0"/>
              <a:t>解：</a:t>
            </a:r>
            <a:endParaRPr lang="zh-CN" altLang="en-US" sz="2600" dirty="0"/>
          </a:p>
          <a:p>
            <a:pPr eaLnBrk="1" hangingPunct="1">
              <a:buNone/>
            </a:pPr>
            <a:r>
              <a:rPr lang="zh-CN" altLang="en-US" sz="2600" dirty="0"/>
              <a:t>    扇区总数</a:t>
            </a:r>
            <a:r>
              <a:rPr lang="en-US" altLang="zh-CN" sz="2600" dirty="0"/>
              <a:t>=60</a:t>
            </a:r>
            <a:r>
              <a:rPr lang="zh-CN" altLang="en-US" sz="2600" dirty="0"/>
              <a:t>分</a:t>
            </a:r>
            <a:r>
              <a:rPr lang="en-US" altLang="zh-CN" sz="2600" dirty="0"/>
              <a:t>×60</a:t>
            </a:r>
            <a:r>
              <a:rPr lang="zh-CN" altLang="en-US" sz="2600" dirty="0"/>
              <a:t>秒</a:t>
            </a:r>
            <a:r>
              <a:rPr lang="en-US" altLang="zh-CN" sz="2600" dirty="0"/>
              <a:t>×75</a:t>
            </a:r>
            <a:r>
              <a:rPr lang="zh-CN" altLang="en-US" sz="2600" dirty="0"/>
              <a:t>扇区</a:t>
            </a:r>
            <a:r>
              <a:rPr lang="en-US" altLang="zh-CN" sz="2600" dirty="0"/>
              <a:t>/</a:t>
            </a:r>
            <a:r>
              <a:rPr lang="zh-CN" altLang="en-US" sz="2600" dirty="0"/>
              <a:t>秒</a:t>
            </a:r>
            <a:r>
              <a:rPr lang="en-US" altLang="zh-CN" sz="2600" dirty="0"/>
              <a:t>=270 000(</a:t>
            </a:r>
            <a:r>
              <a:rPr lang="zh-CN" altLang="en-US" sz="2600" dirty="0"/>
              <a:t>扇区</a:t>
            </a:r>
            <a:r>
              <a:rPr lang="en-US" altLang="zh-CN" sz="2600" dirty="0"/>
              <a:t>)</a:t>
            </a:r>
            <a:endParaRPr lang="en-US" altLang="zh-CN" sz="2600" dirty="0"/>
          </a:p>
          <a:p>
            <a:pPr eaLnBrk="1" hangingPunct="1">
              <a:buNone/>
            </a:pPr>
            <a:r>
              <a:rPr lang="en-US" altLang="zh-CN" sz="2600" dirty="0"/>
              <a:t>   </a:t>
            </a:r>
            <a:r>
              <a:rPr lang="zh-CN" altLang="en-US" sz="2600" dirty="0"/>
              <a:t>模式</a:t>
            </a:r>
            <a:r>
              <a:rPr lang="en-US" altLang="zh-CN" sz="2600" dirty="0"/>
              <a:t>1</a:t>
            </a:r>
            <a:r>
              <a:rPr lang="zh-CN" altLang="en-US" sz="2600" dirty="0"/>
              <a:t>存放计算机程序和数据，其存储容量为</a:t>
            </a:r>
            <a:endParaRPr lang="zh-CN" altLang="en-US" sz="2600" dirty="0"/>
          </a:p>
          <a:p>
            <a:pPr eaLnBrk="1" hangingPunct="1">
              <a:buNone/>
            </a:pPr>
            <a:r>
              <a:rPr lang="zh-CN" altLang="en-US" sz="2600" dirty="0"/>
              <a:t>                      </a:t>
            </a:r>
            <a:r>
              <a:rPr lang="en-US" altLang="zh-CN" sz="2600" dirty="0"/>
              <a:t>270 000×2048B/2</a:t>
            </a:r>
            <a:r>
              <a:rPr lang="en-US" altLang="zh-CN" sz="2600" baseline="30000" dirty="0"/>
              <a:t>20</a:t>
            </a:r>
            <a:r>
              <a:rPr lang="en-US" altLang="zh-CN" sz="2600" dirty="0"/>
              <a:t>=527MB</a:t>
            </a:r>
            <a:endParaRPr lang="en-US" altLang="zh-CN" sz="2600" dirty="0"/>
          </a:p>
          <a:p>
            <a:pPr eaLnBrk="1" hangingPunct="1">
              <a:buNone/>
            </a:pPr>
            <a:r>
              <a:rPr lang="en-US" altLang="zh-CN" sz="2600" dirty="0"/>
              <a:t>    </a:t>
            </a:r>
            <a:r>
              <a:rPr lang="zh-CN" altLang="en-US" sz="2600" dirty="0"/>
              <a:t>模式</a:t>
            </a:r>
            <a:r>
              <a:rPr lang="en-US" altLang="zh-CN" sz="2600" dirty="0"/>
              <a:t>2</a:t>
            </a:r>
            <a:r>
              <a:rPr lang="zh-CN" altLang="en-US" sz="2600" dirty="0"/>
              <a:t>存放声音、图像等多媒体数据，其存储容量为</a:t>
            </a:r>
            <a:r>
              <a:rPr lang="en-US" altLang="zh-CN" sz="2600" dirty="0"/>
              <a:t>270 000×2336B/2</a:t>
            </a:r>
            <a:r>
              <a:rPr lang="en-US" altLang="zh-CN" sz="2600" baseline="30000" dirty="0"/>
              <a:t>20</a:t>
            </a:r>
            <a:r>
              <a:rPr lang="en-US" altLang="zh-CN" sz="2600" dirty="0"/>
              <a:t>=601MB</a:t>
            </a:r>
            <a:endParaRPr lang="en-US" altLang="zh-CN" sz="2600" dirty="0"/>
          </a:p>
          <a:p>
            <a:pPr eaLnBrk="1" hangingPunct="1"/>
            <a:endParaRPr lang="en-US" altLang="zh-CN" sz="26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50179" name="Rectangle 2"/>
          <p:cNvSpPr>
            <a:spLocks noGrp="1"/>
          </p:cNvSpPr>
          <p:nvPr>
            <p:ph type="title"/>
          </p:nvPr>
        </p:nvSpPr>
        <p:spPr>
          <a:ln/>
        </p:spPr>
        <p:txBody>
          <a:bodyPr vert="horz" wrap="square" lIns="91440" tIns="45720" rIns="91440" bIns="45720" anchor="b"/>
          <a:p>
            <a:pPr eaLnBrk="1" hangingPunct="1"/>
            <a:r>
              <a:rPr lang="en-US" altLang="zh-CN" dirty="0"/>
              <a:t>7.5</a:t>
            </a:r>
            <a:r>
              <a:rPr lang="zh-CN" altLang="en-US" dirty="0"/>
              <a:t>光盘和磁光盘存储设备</a:t>
            </a:r>
            <a:endParaRPr lang="zh-CN" altLang="en-US" dirty="0"/>
          </a:p>
        </p:txBody>
      </p:sp>
      <p:sp>
        <p:nvSpPr>
          <p:cNvPr id="50180" name="Rectangle 3"/>
          <p:cNvSpPr>
            <a:spLocks noGrp="1"/>
          </p:cNvSpPr>
          <p:nvPr>
            <p:ph idx="1"/>
          </p:nvPr>
        </p:nvSpPr>
        <p:spPr>
          <a:ln/>
        </p:spPr>
        <p:txBody>
          <a:bodyPr vert="horz" wrap="square" lIns="91440" tIns="45720" rIns="91440" bIns="45720" anchor="t"/>
          <a:p>
            <a:pPr eaLnBrk="1" hangingPunct="1">
              <a:buNone/>
            </a:pPr>
            <a:r>
              <a:rPr lang="zh-CN" altLang="en-US" dirty="0"/>
              <a:t>二、磁光盘存储设备</a:t>
            </a:r>
            <a:endParaRPr lang="zh-CN" altLang="en-US" dirty="0"/>
          </a:p>
          <a:p>
            <a:pPr eaLnBrk="1" hangingPunct="1"/>
            <a:r>
              <a:rPr lang="zh-CN" altLang="en-US" dirty="0"/>
              <a:t>磁光盘的基本工作原理是：利用热磁效应写入数据：当激光束将磁光介质上的记录点加热到居里点温度以上时，外加磁场作用改变记录点的磁化方向，而不同的磁化方向可表示数字“</a:t>
            </a:r>
            <a:r>
              <a:rPr lang="en-US" altLang="zh-CN" dirty="0"/>
              <a:t>0”</a:t>
            </a:r>
            <a:r>
              <a:rPr lang="zh-CN" altLang="en-US" dirty="0"/>
              <a:t>和“</a:t>
            </a:r>
            <a:r>
              <a:rPr lang="en-US" altLang="zh-CN" dirty="0"/>
              <a:t>1”</a:t>
            </a:r>
            <a:r>
              <a:rPr lang="zh-CN" altLang="en-US" dirty="0"/>
              <a:t>。利用磁光克尔效应读出数据：当激光束照射到记录点时，记录点的磁化方向不同，会引起反射光的偏振面发生不同结果，从而检测出所记录的数据“</a:t>
            </a:r>
            <a:r>
              <a:rPr lang="en-US" altLang="zh-CN" dirty="0"/>
              <a:t>1”</a:t>
            </a:r>
            <a:r>
              <a:rPr lang="zh-CN" altLang="en-US" dirty="0"/>
              <a:t>或“</a:t>
            </a:r>
            <a:r>
              <a:rPr lang="en-US" altLang="zh-CN" dirty="0"/>
              <a:t>0”</a:t>
            </a:r>
            <a:r>
              <a:rPr lang="zh-CN" altLang="en-US" dirty="0"/>
              <a:t>。</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pic>
        <p:nvPicPr>
          <p:cNvPr id="51203" name="Picture 2" descr="7a14">
            <a:hlinkClick r:id="rId1" action="ppaction://hlinkfile"/>
          </p:cNvPr>
          <p:cNvPicPr>
            <a:picLocks noChangeAspect="1"/>
          </p:cNvPicPr>
          <p:nvPr/>
        </p:nvPicPr>
        <p:blipFill>
          <a:blip r:embed="rId2"/>
          <a:stretch>
            <a:fillRect/>
          </a:stretch>
        </p:blipFill>
        <p:spPr>
          <a:xfrm>
            <a:off x="1331913" y="765175"/>
            <a:ext cx="6048375" cy="4868863"/>
          </a:xfrm>
          <a:prstGeom prst="rect">
            <a:avLst/>
          </a:prstGeom>
          <a:noFill/>
          <a:ln w="9525">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52227" name="Rectangle 2"/>
          <p:cNvSpPr>
            <a:spLocks noGrp="1"/>
          </p:cNvSpPr>
          <p:nvPr>
            <p:ph type="title"/>
          </p:nvPr>
        </p:nvSpPr>
        <p:spPr>
          <a:ln/>
        </p:spPr>
        <p:txBody>
          <a:bodyPr vert="horz" wrap="square" lIns="91440" tIns="45720" rIns="91440" bIns="45720" anchor="b"/>
          <a:p>
            <a:pPr eaLnBrk="1" hangingPunct="1"/>
            <a:r>
              <a:rPr lang="en-US" altLang="zh-CN" dirty="0"/>
              <a:t>7.5</a:t>
            </a:r>
            <a:r>
              <a:rPr lang="zh-CN" altLang="en-US" dirty="0"/>
              <a:t>光盘和磁光盘存储设备</a:t>
            </a:r>
            <a:endParaRPr lang="zh-CN" altLang="en-US" dirty="0"/>
          </a:p>
        </p:txBody>
      </p:sp>
      <p:sp>
        <p:nvSpPr>
          <p:cNvPr id="52228" name="Rectangle 3"/>
          <p:cNvSpPr>
            <a:spLocks noGrp="1"/>
          </p:cNvSpPr>
          <p:nvPr>
            <p:ph idx="1"/>
          </p:nvPr>
        </p:nvSpPr>
        <p:spPr>
          <a:xfrm>
            <a:off x="457200" y="1719263"/>
            <a:ext cx="7859713" cy="4411662"/>
          </a:xfrm>
          <a:ln/>
        </p:spPr>
        <p:txBody>
          <a:bodyPr vert="horz" wrap="square" lIns="91440" tIns="45720" rIns="91440" bIns="45720" anchor="t"/>
          <a:p>
            <a:pPr eaLnBrk="1" hangingPunct="1">
              <a:lnSpc>
                <a:spcPct val="90000"/>
              </a:lnSpc>
            </a:pPr>
            <a:r>
              <a:rPr lang="zh-CN" altLang="en-US" sz="2600" dirty="0"/>
              <a:t>磁光盘操作的四种情况：</a:t>
            </a:r>
            <a:endParaRPr lang="zh-CN" altLang="en-US" sz="2600" dirty="0"/>
          </a:p>
          <a:p>
            <a:pPr lvl="1" eaLnBrk="1" hangingPunct="1">
              <a:lnSpc>
                <a:spcPct val="90000"/>
              </a:lnSpc>
              <a:buNone/>
            </a:pPr>
            <a:r>
              <a:rPr lang="zh-CN" altLang="en-US" sz="2200" dirty="0"/>
              <a:t>图</a:t>
            </a:r>
            <a:r>
              <a:rPr lang="en-US" altLang="zh-CN" sz="2200" dirty="0"/>
              <a:t>(a)</a:t>
            </a:r>
            <a:r>
              <a:rPr lang="zh-CN" altLang="en-US" sz="2200" dirty="0"/>
              <a:t>表示未编码的磁盘，例如所有磁化点均存“</a:t>
            </a:r>
            <a:r>
              <a:rPr lang="en-US" altLang="zh-CN" sz="2200" dirty="0"/>
              <a:t>0”</a:t>
            </a:r>
            <a:r>
              <a:rPr lang="zh-CN" altLang="en-US" sz="2200" dirty="0"/>
              <a:t>。</a:t>
            </a:r>
            <a:endParaRPr lang="zh-CN" altLang="en-US" sz="2200" dirty="0"/>
          </a:p>
          <a:p>
            <a:pPr lvl="1" eaLnBrk="1" hangingPunct="1">
              <a:lnSpc>
                <a:spcPct val="90000"/>
              </a:lnSpc>
              <a:buNone/>
            </a:pPr>
            <a:r>
              <a:rPr lang="zh-CN" altLang="en-US" sz="2200" dirty="0"/>
              <a:t>图</a:t>
            </a:r>
            <a:r>
              <a:rPr lang="en-US" altLang="zh-CN" sz="2200" dirty="0"/>
              <a:t>(b)</a:t>
            </a:r>
            <a:r>
              <a:rPr lang="zh-CN" altLang="en-US" sz="2200" dirty="0"/>
              <a:t>表示写操作：高功率激光束照射加热点（记录点），磁头线圈中外加电流后产生的磁场使其对应的记录点产生相反的磁性微粒，从而写入“</a:t>
            </a:r>
            <a:r>
              <a:rPr lang="en-US" altLang="zh-CN" sz="2200" dirty="0"/>
              <a:t>1”</a:t>
            </a:r>
            <a:r>
              <a:rPr lang="zh-CN" altLang="en-US" sz="2200" dirty="0"/>
              <a:t>。</a:t>
            </a:r>
            <a:endParaRPr lang="zh-CN" altLang="en-US" sz="2200" dirty="0"/>
          </a:p>
          <a:p>
            <a:pPr lvl="1" eaLnBrk="1" hangingPunct="1">
              <a:lnSpc>
                <a:spcPct val="90000"/>
              </a:lnSpc>
              <a:buNone/>
            </a:pPr>
            <a:r>
              <a:rPr lang="zh-CN" altLang="en-US" sz="2200" dirty="0"/>
              <a:t>图</a:t>
            </a:r>
            <a:r>
              <a:rPr lang="en-US" altLang="zh-CN" sz="2200" dirty="0"/>
              <a:t>(c)</a:t>
            </a:r>
            <a:r>
              <a:rPr lang="zh-CN" altLang="en-US" sz="2200" dirty="0"/>
              <a:t>表示读操作：低功率的激光束反射掉相反极性的磁性粒子且使它的极性变化。如果这些粒子没有被反射掉，则反射激光束的极性是不变化的。</a:t>
            </a:r>
            <a:endParaRPr lang="zh-CN" altLang="en-US" sz="2200" dirty="0"/>
          </a:p>
          <a:p>
            <a:pPr lvl="1" eaLnBrk="1" hangingPunct="1">
              <a:lnSpc>
                <a:spcPct val="90000"/>
              </a:lnSpc>
              <a:buNone/>
            </a:pPr>
            <a:r>
              <a:rPr lang="zh-CN" altLang="en-US" sz="2200" dirty="0"/>
              <a:t>图</a:t>
            </a:r>
            <a:r>
              <a:rPr lang="en-US" altLang="zh-CN" sz="2200" dirty="0"/>
              <a:t>(d)</a:t>
            </a:r>
            <a:r>
              <a:rPr lang="zh-CN" altLang="en-US" sz="2200" dirty="0"/>
              <a:t>表示擦除操作：高功率激光束照射记录点，外加磁场改变方向，使磁性粒子恢复到原始极性。</a:t>
            </a:r>
            <a:endParaRPr lang="zh-CN" altLang="en-US" sz="2200" dirty="0"/>
          </a:p>
          <a:p>
            <a:pPr lvl="1" eaLnBrk="1" hangingPunct="1">
              <a:lnSpc>
                <a:spcPct val="90000"/>
              </a:lnSpc>
              <a:buNone/>
            </a:pPr>
            <a:r>
              <a:rPr lang="zh-CN" altLang="en-US" sz="2200" dirty="0"/>
              <a:t>          总之，</a:t>
            </a:r>
            <a:r>
              <a:rPr lang="en-US" altLang="zh-CN" sz="2200" dirty="0"/>
              <a:t>MO</a:t>
            </a:r>
            <a:r>
              <a:rPr lang="zh-CN" altLang="en-US" sz="2200" dirty="0"/>
              <a:t>盘介质材料发生的物理特性改变是可逆变化，因此信息是可重写的。</a:t>
            </a:r>
            <a:endParaRPr lang="zh-CN" altLang="en-US" sz="2200" dirty="0"/>
          </a:p>
          <a:p>
            <a:pPr eaLnBrk="1" hangingPunct="1">
              <a:lnSpc>
                <a:spcPct val="90000"/>
              </a:lnSpc>
            </a:pPr>
            <a:endParaRPr lang="en-US" altLang="zh-CN" sz="26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53251" name="Rectangle 2"/>
          <p:cNvSpPr>
            <a:spLocks noGrp="1"/>
          </p:cNvSpPr>
          <p:nvPr>
            <p:ph type="title"/>
          </p:nvPr>
        </p:nvSpPr>
        <p:spPr>
          <a:ln/>
        </p:spPr>
        <p:txBody>
          <a:bodyPr vert="horz" wrap="square" lIns="91440" tIns="45720" rIns="91440" bIns="45720" anchor="b"/>
          <a:p>
            <a:pPr eaLnBrk="1" hangingPunct="1"/>
            <a:r>
              <a:rPr lang="en-US" altLang="zh-CN" dirty="0"/>
              <a:t>7.6</a:t>
            </a:r>
            <a:r>
              <a:rPr lang="zh-CN" altLang="en-US" dirty="0"/>
              <a:t>显 示 设 备</a:t>
            </a:r>
            <a:endParaRPr lang="zh-CN" altLang="en-US" dirty="0"/>
          </a:p>
        </p:txBody>
      </p:sp>
      <p:sp>
        <p:nvSpPr>
          <p:cNvPr id="53252" name="Rectangle 3"/>
          <p:cNvSpPr>
            <a:spLocks noGrp="1"/>
          </p:cNvSpPr>
          <p:nvPr>
            <p:ph idx="1"/>
          </p:nvPr>
        </p:nvSpPr>
        <p:spPr>
          <a:ln/>
        </p:spPr>
        <p:txBody>
          <a:bodyPr vert="horz" wrap="square" lIns="91440" tIns="45720" rIns="91440" bIns="45720" anchor="t"/>
          <a:p>
            <a:pPr eaLnBrk="1" hangingPunct="1">
              <a:buNone/>
            </a:pPr>
            <a:r>
              <a:rPr lang="zh-CN" altLang="en-US" dirty="0"/>
              <a:t>一、</a:t>
            </a:r>
            <a:r>
              <a:rPr lang="zh-CN" altLang="en-US" sz="2500" dirty="0"/>
              <a:t>显示设备的分类和有关概念</a:t>
            </a:r>
            <a:endParaRPr lang="zh-CN" altLang="en-US" sz="2500" dirty="0"/>
          </a:p>
          <a:p>
            <a:pPr eaLnBrk="1" hangingPunct="1">
              <a:buNone/>
            </a:pPr>
            <a:r>
              <a:rPr lang="en-US" altLang="zh-CN" dirty="0"/>
              <a:t>1</a:t>
            </a:r>
            <a:r>
              <a:rPr lang="zh-CN" altLang="en-US" dirty="0"/>
              <a:t>、分类：</a:t>
            </a:r>
            <a:endParaRPr lang="zh-CN" altLang="en-US" dirty="0"/>
          </a:p>
          <a:p>
            <a:pPr lvl="1" eaLnBrk="1" hangingPunct="1"/>
            <a:r>
              <a:rPr lang="zh-CN" altLang="en-US" dirty="0"/>
              <a:t>器件：</a:t>
            </a:r>
            <a:r>
              <a:rPr lang="en-US" altLang="zh-CN" dirty="0"/>
              <a:t>CRT</a:t>
            </a:r>
            <a:r>
              <a:rPr lang="zh-CN" altLang="en-US" dirty="0"/>
              <a:t>、</a:t>
            </a:r>
            <a:r>
              <a:rPr lang="en-US" altLang="zh-CN" dirty="0"/>
              <a:t>LCD</a:t>
            </a:r>
            <a:r>
              <a:rPr lang="zh-CN" altLang="en-US" dirty="0"/>
              <a:t>、等离子体</a:t>
            </a:r>
            <a:endParaRPr lang="zh-CN" altLang="en-US" dirty="0"/>
          </a:p>
          <a:p>
            <a:pPr lvl="1" eaLnBrk="1" hangingPunct="1"/>
            <a:r>
              <a:rPr lang="zh-CN" altLang="en-US" dirty="0"/>
              <a:t>显示内容：字符、图象</a:t>
            </a:r>
            <a:endParaRPr lang="zh-CN" altLang="en-US" dirty="0"/>
          </a:p>
          <a:p>
            <a:pPr lvl="1" eaLnBrk="1" hangingPunct="1"/>
            <a:r>
              <a:rPr lang="en-US" altLang="zh-CN" dirty="0"/>
              <a:t>CRT</a:t>
            </a:r>
            <a:r>
              <a:rPr lang="zh-CN" altLang="en-US" dirty="0"/>
              <a:t>中又可以分类</a:t>
            </a:r>
            <a:endParaRPr lang="zh-CN" altLang="en-US" dirty="0"/>
          </a:p>
          <a:p>
            <a:pPr lvl="2" eaLnBrk="1" hangingPunct="1"/>
            <a:r>
              <a:rPr lang="zh-CN" altLang="en-US" dirty="0"/>
              <a:t>扫描方式：光栅扫描和随机扫描</a:t>
            </a:r>
            <a:endParaRPr lang="zh-CN" altLang="en-US" dirty="0"/>
          </a:p>
          <a:p>
            <a:pPr lvl="2" eaLnBrk="1" hangingPunct="1"/>
            <a:r>
              <a:rPr lang="zh-CN" altLang="en-US" dirty="0"/>
              <a:t>分辨率：高分辨率和低分辨率</a:t>
            </a:r>
            <a:endParaRPr lang="zh-CN" altLang="en-US" dirty="0"/>
          </a:p>
          <a:p>
            <a:pPr lvl="2" eaLnBrk="1" hangingPunct="1"/>
            <a:r>
              <a:rPr lang="zh-CN" altLang="en-US" dirty="0"/>
              <a:t>显示颜色：单色和彩色</a:t>
            </a:r>
            <a:endParaRPr lang="zh-CN" altLang="en-US" dirty="0"/>
          </a:p>
          <a:p>
            <a:pPr lvl="2" eaLnBrk="1" hangingPunct="1"/>
            <a:r>
              <a:rPr lang="zh-CN" altLang="en-US" dirty="0"/>
              <a:t>显示屏幕大小：</a:t>
            </a:r>
            <a:r>
              <a:rPr lang="en-US" altLang="zh-CN" dirty="0"/>
              <a:t>14</a:t>
            </a:r>
            <a:r>
              <a:rPr lang="zh-CN" altLang="en-US" dirty="0"/>
              <a:t>、</a:t>
            </a:r>
            <a:r>
              <a:rPr lang="en-US" altLang="zh-CN" dirty="0"/>
              <a:t>15</a:t>
            </a:r>
            <a:r>
              <a:rPr lang="zh-CN" altLang="en-US" dirty="0"/>
              <a:t>、</a:t>
            </a:r>
            <a:r>
              <a:rPr lang="en-US" altLang="zh-CN" dirty="0"/>
              <a:t>17</a:t>
            </a:r>
            <a:r>
              <a:rPr lang="zh-CN" altLang="en-US" dirty="0"/>
              <a:t>、</a:t>
            </a:r>
            <a:r>
              <a:rPr lang="en-US" altLang="zh-CN" dirty="0"/>
              <a:t>19</a:t>
            </a:r>
            <a:r>
              <a:rPr lang="zh-CN" altLang="en-US" dirty="0"/>
              <a:t>等</a:t>
            </a:r>
            <a:endParaRPr lang="zh-CN" altLang="en-US" dirty="0"/>
          </a:p>
          <a:p>
            <a:pPr eaLnBrk="1" hangingPunct="1">
              <a:buNone/>
            </a:pPr>
            <a:endParaRPr lang="en-US" altLang="zh-CN" sz="2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8195" name="Rectangle 2"/>
          <p:cNvSpPr>
            <a:spLocks noGrp="1"/>
          </p:cNvSpPr>
          <p:nvPr>
            <p:ph type="title"/>
          </p:nvPr>
        </p:nvSpPr>
        <p:spPr>
          <a:ln/>
        </p:spPr>
        <p:txBody>
          <a:bodyPr vert="horz" wrap="square" lIns="91440" tIns="45720" rIns="91440" bIns="45720" anchor="b"/>
          <a:p>
            <a:pPr eaLnBrk="1" hangingPunct="1"/>
            <a:r>
              <a:rPr lang="en-US" altLang="zh-CN" dirty="0">
                <a:cs typeface="Arial" panose="020B0604020202020204" pitchFamily="34" charset="0"/>
              </a:rPr>
              <a:t>7.1</a:t>
            </a:r>
            <a:r>
              <a:rPr lang="zh-CN" altLang="en-US" dirty="0"/>
              <a:t>外围设备概述</a:t>
            </a:r>
            <a:endParaRPr lang="zh-CN" altLang="en-US" dirty="0"/>
          </a:p>
        </p:txBody>
      </p:sp>
      <p:sp>
        <p:nvSpPr>
          <p:cNvPr id="8196" name="Rectangle 3"/>
          <p:cNvSpPr>
            <a:spLocks noGrp="1"/>
          </p:cNvSpPr>
          <p:nvPr>
            <p:ph idx="1"/>
          </p:nvPr>
        </p:nvSpPr>
        <p:spPr>
          <a:ln/>
        </p:spPr>
        <p:txBody>
          <a:bodyPr vert="horz" wrap="square" lIns="91440" tIns="45720" rIns="91440" bIns="45720" anchor="t"/>
          <a:p>
            <a:pPr eaLnBrk="1" hangingPunct="1">
              <a:buNone/>
            </a:pPr>
            <a:r>
              <a:rPr lang="zh-CN" altLang="en-US" dirty="0"/>
              <a:t>三、外围设备的分类</a:t>
            </a:r>
            <a:endParaRPr lang="zh-CN" altLang="en-US" dirty="0"/>
          </a:p>
          <a:p>
            <a:pPr eaLnBrk="1" hangingPunct="1">
              <a:buNone/>
            </a:pPr>
            <a:r>
              <a:rPr lang="zh-CN" altLang="en-US" dirty="0"/>
              <a:t>         一个计算机系统配备什么样的外围设备，是根据实际需要来决定的。如下图所示出了计算机的五大类外围设备，这只是一个典型化了的计算机环境。</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54275" name="Rectangle 2"/>
          <p:cNvSpPr>
            <a:spLocks noGrp="1"/>
          </p:cNvSpPr>
          <p:nvPr>
            <p:ph type="title"/>
          </p:nvPr>
        </p:nvSpPr>
        <p:spPr>
          <a:ln/>
        </p:spPr>
        <p:txBody>
          <a:bodyPr vert="horz" wrap="square" lIns="91440" tIns="45720" rIns="91440" bIns="45720" anchor="b"/>
          <a:p>
            <a:pPr eaLnBrk="1" hangingPunct="1"/>
            <a:r>
              <a:rPr lang="en-US" altLang="zh-CN" dirty="0"/>
              <a:t>7.6</a:t>
            </a:r>
            <a:r>
              <a:rPr lang="zh-CN" altLang="en-US" dirty="0"/>
              <a:t>显 示 设 备</a:t>
            </a:r>
            <a:endParaRPr lang="zh-CN" altLang="en-US" dirty="0"/>
          </a:p>
        </p:txBody>
      </p:sp>
      <p:sp>
        <p:nvSpPr>
          <p:cNvPr id="54276" name="Rectangle 3"/>
          <p:cNvSpPr>
            <a:spLocks noGrp="1"/>
          </p:cNvSpPr>
          <p:nvPr>
            <p:ph idx="1"/>
          </p:nvPr>
        </p:nvSpPr>
        <p:spPr>
          <a:ln/>
        </p:spPr>
        <p:txBody>
          <a:bodyPr vert="horz" wrap="square" lIns="91440" tIns="45720" rIns="91440" bIns="45720" anchor="t"/>
          <a:p>
            <a:pPr eaLnBrk="1" hangingPunct="1">
              <a:buNone/>
            </a:pPr>
            <a:r>
              <a:rPr lang="en-US" altLang="zh-CN" dirty="0"/>
              <a:t>2</a:t>
            </a:r>
            <a:r>
              <a:rPr lang="zh-CN" altLang="en-US" dirty="0"/>
              <a:t>、有关概念</a:t>
            </a:r>
            <a:endParaRPr lang="zh-CN" altLang="en-US" dirty="0"/>
          </a:p>
          <a:p>
            <a:pPr lvl="1" eaLnBrk="1" hangingPunct="1"/>
            <a:r>
              <a:rPr lang="zh-CN" altLang="en-US" dirty="0"/>
              <a:t>分辨率：显示器所能显示的像素个数。像素越密，分辨率越高，图象越清晰。它取决于显像管荧光粉的粒度，荧光屏的尺寸以及</a:t>
            </a:r>
            <a:r>
              <a:rPr lang="en-US" altLang="zh-CN" dirty="0"/>
              <a:t>CRT</a:t>
            </a:r>
            <a:r>
              <a:rPr lang="zh-CN" altLang="en-US" dirty="0"/>
              <a:t>电子束的聚焦能力。</a:t>
            </a:r>
            <a:endParaRPr lang="zh-CN" altLang="en-US" dirty="0"/>
          </a:p>
          <a:p>
            <a:pPr lvl="1" eaLnBrk="1" hangingPunct="1"/>
            <a:r>
              <a:rPr lang="zh-CN" altLang="en-US" dirty="0"/>
              <a:t>灰度级：像素点的亮暗差别（黑白）颜色的不同（彩色）。灰度级越多，图象层次越清楚越逼真。它取决于每个像素对应的刷新存储器的位数以及</a:t>
            </a:r>
            <a:r>
              <a:rPr lang="en-US" altLang="zh-CN" dirty="0"/>
              <a:t>CRT</a:t>
            </a:r>
            <a:r>
              <a:rPr lang="zh-CN" altLang="en-US" dirty="0"/>
              <a:t>本身的性能。</a:t>
            </a:r>
            <a:endParaRPr lang="zh-CN" altLang="en-US" dirty="0"/>
          </a:p>
          <a:p>
            <a:pPr eaLnBrk="1" hangingPunct="1">
              <a:buNone/>
            </a:pPr>
            <a:endParaRPr lang="en-US" altLang="zh-C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55299" name="Rectangle 2"/>
          <p:cNvSpPr>
            <a:spLocks noGrp="1"/>
          </p:cNvSpPr>
          <p:nvPr>
            <p:ph type="title"/>
          </p:nvPr>
        </p:nvSpPr>
        <p:spPr>
          <a:ln/>
        </p:spPr>
        <p:txBody>
          <a:bodyPr vert="horz" wrap="square" lIns="91440" tIns="45720" rIns="91440" bIns="45720" anchor="b"/>
          <a:p>
            <a:pPr eaLnBrk="1" hangingPunct="1"/>
            <a:r>
              <a:rPr lang="en-US" altLang="zh-CN" dirty="0"/>
              <a:t>7.6</a:t>
            </a:r>
            <a:r>
              <a:rPr lang="zh-CN" altLang="en-US" dirty="0"/>
              <a:t>显 示 设 备</a:t>
            </a:r>
            <a:endParaRPr lang="zh-CN" altLang="en-US" dirty="0"/>
          </a:p>
        </p:txBody>
      </p:sp>
      <p:sp>
        <p:nvSpPr>
          <p:cNvPr id="55300" name="Rectangle 3"/>
          <p:cNvSpPr>
            <a:spLocks noGrp="1"/>
          </p:cNvSpPr>
          <p:nvPr>
            <p:ph idx="1"/>
          </p:nvPr>
        </p:nvSpPr>
        <p:spPr>
          <a:ln/>
        </p:spPr>
        <p:txBody>
          <a:bodyPr vert="horz" wrap="square" lIns="91440" tIns="45720" rIns="91440" bIns="45720" anchor="t"/>
          <a:p>
            <a:pPr eaLnBrk="1" hangingPunct="1"/>
            <a:r>
              <a:rPr lang="zh-CN" altLang="en-US" sz="2600" dirty="0"/>
              <a:t>刷新：电子束打在荧光粉上引起的发光只能维持几十毫秒的时间。因此必须让电子束反复不断地扫描整个屏幕，该过程称为刷新。刷新频率越高，显示越没有闪烁。</a:t>
            </a:r>
            <a:r>
              <a:rPr lang="en-US" altLang="zh-CN" sz="2600" dirty="0"/>
              <a:t>50Hz</a:t>
            </a:r>
            <a:r>
              <a:rPr lang="zh-CN" altLang="en-US" sz="2600" dirty="0"/>
              <a:t>（至少）</a:t>
            </a:r>
            <a:endParaRPr lang="zh-CN" altLang="en-US" sz="2600" dirty="0"/>
          </a:p>
          <a:p>
            <a:pPr eaLnBrk="1" hangingPunct="1"/>
            <a:r>
              <a:rPr lang="zh-CN" altLang="en-US" sz="2600" dirty="0"/>
              <a:t>刷新存储器（视频存储器、显存）：为刷新提供信号的存储器。容量取决于分辨率和灰度级。如</a:t>
            </a:r>
            <a:r>
              <a:rPr lang="en-US" altLang="zh-CN" sz="2600" dirty="0"/>
              <a:t>1024*768</a:t>
            </a:r>
            <a:r>
              <a:rPr lang="zh-CN" altLang="en-US" sz="2600" dirty="0"/>
              <a:t>，</a:t>
            </a:r>
            <a:r>
              <a:rPr lang="en-US" altLang="zh-CN" sz="2600" dirty="0"/>
              <a:t>32</a:t>
            </a:r>
            <a:r>
              <a:rPr lang="zh-CN" altLang="en-US" sz="2600" dirty="0"/>
              <a:t>位真彩色，需要</a:t>
            </a:r>
            <a:r>
              <a:rPr lang="en-US" altLang="zh-CN" sz="2600" dirty="0"/>
              <a:t>1024*768*32/8B=3MB</a:t>
            </a:r>
            <a:r>
              <a:rPr lang="zh-CN" altLang="en-US" sz="2600" dirty="0"/>
              <a:t>，其存取周期必须满足刷新频率的要求。设上例中要求刷新频率为</a:t>
            </a:r>
            <a:r>
              <a:rPr lang="en-US" altLang="zh-CN" sz="2600" dirty="0"/>
              <a:t>75Hz</a:t>
            </a:r>
            <a:r>
              <a:rPr lang="zh-CN" altLang="en-US" sz="2600" dirty="0"/>
              <a:t>，则刷新存储器的总带宽为</a:t>
            </a:r>
            <a:r>
              <a:rPr lang="en-US" altLang="zh-CN" sz="2600" dirty="0"/>
              <a:t>75*3MBPS=225BPS</a:t>
            </a:r>
            <a:endParaRPr lang="en-US" altLang="zh-CN" sz="2600" dirty="0"/>
          </a:p>
          <a:p>
            <a:pPr eaLnBrk="1" hangingPunct="1"/>
            <a:endParaRPr lang="en-US" altLang="zh-CN" sz="26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56323" name="Rectangle 2"/>
          <p:cNvSpPr>
            <a:spLocks noGrp="1"/>
          </p:cNvSpPr>
          <p:nvPr>
            <p:ph type="title"/>
          </p:nvPr>
        </p:nvSpPr>
        <p:spPr>
          <a:ln/>
        </p:spPr>
        <p:txBody>
          <a:bodyPr vert="horz" wrap="square" lIns="91440" tIns="45720" rIns="91440" bIns="45720" anchor="b"/>
          <a:p>
            <a:pPr eaLnBrk="1" hangingPunct="1"/>
            <a:r>
              <a:rPr lang="en-US" altLang="zh-CN" sz="3500" dirty="0"/>
              <a:t>7.6</a:t>
            </a:r>
            <a:r>
              <a:rPr lang="zh-CN" altLang="en-US" sz="3500" dirty="0"/>
              <a:t>显 示 设 备</a:t>
            </a:r>
            <a:endParaRPr lang="zh-CN" altLang="en-US" sz="3500" dirty="0"/>
          </a:p>
        </p:txBody>
      </p:sp>
      <p:sp>
        <p:nvSpPr>
          <p:cNvPr id="56324" name="Rectangle 3"/>
          <p:cNvSpPr>
            <a:spLocks noGrp="1"/>
          </p:cNvSpPr>
          <p:nvPr>
            <p:ph idx="1"/>
          </p:nvPr>
        </p:nvSpPr>
        <p:spPr>
          <a:ln/>
        </p:spPr>
        <p:txBody>
          <a:bodyPr vert="horz" wrap="square" lIns="91440" tIns="45720" rIns="91440" bIns="45720" anchor="t"/>
          <a:p>
            <a:pPr eaLnBrk="1" hangingPunct="1"/>
            <a:r>
              <a:rPr lang="zh-CN" altLang="en-US" sz="2600" dirty="0"/>
              <a:t>随机扫描：电子束在需要显示字符和图形的地方扫描。速度快，图象清晰。驱动系统复杂，价格昂贵。</a:t>
            </a:r>
            <a:endParaRPr lang="zh-CN" altLang="en-US" sz="2600" dirty="0"/>
          </a:p>
          <a:p>
            <a:pPr eaLnBrk="1" hangingPunct="1"/>
            <a:r>
              <a:rPr lang="zh-CN" altLang="en-US" sz="2600" dirty="0"/>
              <a:t>光栅扫描：电子束扫描整个屏幕（从上到下，从左到右）</a:t>
            </a:r>
            <a:endParaRPr lang="zh-CN" altLang="en-US" sz="2600" dirty="0"/>
          </a:p>
          <a:p>
            <a:pPr lvl="1" eaLnBrk="1" hangingPunct="1"/>
            <a:r>
              <a:rPr lang="zh-CN" altLang="en-US" sz="2200" dirty="0"/>
              <a:t>逐行扫描</a:t>
            </a:r>
            <a:endParaRPr lang="zh-CN" altLang="en-US" sz="2200" dirty="0"/>
          </a:p>
          <a:p>
            <a:pPr lvl="1" eaLnBrk="1" hangingPunct="1"/>
            <a:r>
              <a:rPr lang="zh-CN" altLang="en-US" sz="2200" dirty="0"/>
              <a:t>隔行扫描（电视采用）</a:t>
            </a:r>
            <a:endParaRPr lang="zh-CN" altLang="en-US" sz="2200" dirty="0"/>
          </a:p>
          <a:p>
            <a:pPr eaLnBrk="1" hangingPunct="1"/>
            <a:r>
              <a:rPr lang="zh-CN" altLang="en-US" sz="2600" dirty="0"/>
              <a:t>图形：没有亮暗层次变换的线条图，一般用计算机表示和生成</a:t>
            </a:r>
            <a:endParaRPr lang="zh-CN" altLang="en-US" sz="2600" dirty="0"/>
          </a:p>
          <a:p>
            <a:pPr eaLnBrk="1" hangingPunct="1"/>
            <a:r>
              <a:rPr lang="zh-CN" altLang="en-US" sz="2600" dirty="0"/>
              <a:t>图像：最初就具有亮暗层次的图，多来自客观世界。</a:t>
            </a:r>
            <a:endParaRPr lang="zh-CN" altLang="en-US" sz="2600" dirty="0"/>
          </a:p>
          <a:p>
            <a:pPr lvl="2" eaLnBrk="1" hangingPunct="1"/>
            <a:endParaRPr lang="en-US" altLang="zh-CN" sz="21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57347" name="Rectangle 2"/>
          <p:cNvSpPr>
            <a:spLocks noGrp="1"/>
          </p:cNvSpPr>
          <p:nvPr>
            <p:ph type="title"/>
          </p:nvPr>
        </p:nvSpPr>
        <p:spPr>
          <a:ln/>
        </p:spPr>
        <p:txBody>
          <a:bodyPr vert="horz" wrap="square" lIns="91440" tIns="45720" rIns="91440" bIns="45720" anchor="b"/>
          <a:p>
            <a:pPr eaLnBrk="1" hangingPunct="1"/>
            <a:r>
              <a:rPr lang="en-US" altLang="zh-CN" dirty="0"/>
              <a:t>7.6</a:t>
            </a:r>
            <a:r>
              <a:rPr lang="zh-CN" altLang="en-US" dirty="0"/>
              <a:t>显 示 设 备</a:t>
            </a:r>
            <a:endParaRPr lang="zh-CN" altLang="en-US" dirty="0"/>
          </a:p>
        </p:txBody>
      </p:sp>
      <p:sp>
        <p:nvSpPr>
          <p:cNvPr id="57348" name="Rectangle 3"/>
          <p:cNvSpPr>
            <a:spLocks noGrp="1"/>
          </p:cNvSpPr>
          <p:nvPr>
            <p:ph idx="1"/>
          </p:nvPr>
        </p:nvSpPr>
        <p:spPr>
          <a:ln/>
        </p:spPr>
        <p:txBody>
          <a:bodyPr vert="horz" wrap="square" lIns="91440" tIns="45720" rIns="91440" bIns="45720" anchor="t"/>
          <a:p>
            <a:pPr eaLnBrk="1" hangingPunct="1">
              <a:lnSpc>
                <a:spcPct val="90000"/>
              </a:lnSpc>
              <a:buNone/>
            </a:pPr>
            <a:r>
              <a:rPr lang="zh-CN" altLang="en-US" sz="2600" dirty="0"/>
              <a:t>二、字符</a:t>
            </a:r>
            <a:r>
              <a:rPr lang="en-US" altLang="zh-CN" sz="2600" dirty="0"/>
              <a:t>/</a:t>
            </a:r>
            <a:r>
              <a:rPr lang="zh-CN" altLang="en-US" sz="2600" dirty="0"/>
              <a:t>图形显示器</a:t>
            </a:r>
            <a:endParaRPr lang="zh-CN" altLang="en-US" sz="2600" dirty="0"/>
          </a:p>
          <a:p>
            <a:pPr eaLnBrk="1" hangingPunct="1">
              <a:lnSpc>
                <a:spcPct val="90000"/>
              </a:lnSpc>
            </a:pPr>
            <a:r>
              <a:rPr lang="zh-CN" altLang="en-US" sz="2600" dirty="0"/>
              <a:t>字符显示器原理</a:t>
            </a:r>
            <a:endParaRPr lang="zh-CN" altLang="en-US" sz="2600" dirty="0"/>
          </a:p>
          <a:p>
            <a:pPr lvl="1" eaLnBrk="1" hangingPunct="1">
              <a:lnSpc>
                <a:spcPct val="90000"/>
              </a:lnSpc>
            </a:pPr>
            <a:r>
              <a:rPr lang="zh-CN" altLang="en-US" sz="2200" dirty="0"/>
              <a:t>显示系统由显示卡和和显示器组成</a:t>
            </a:r>
            <a:endParaRPr lang="zh-CN" altLang="en-US" sz="2200" dirty="0"/>
          </a:p>
          <a:p>
            <a:pPr lvl="1" eaLnBrk="1" hangingPunct="1">
              <a:lnSpc>
                <a:spcPct val="90000"/>
              </a:lnSpc>
            </a:pPr>
            <a:r>
              <a:rPr lang="zh-CN" altLang="en-US" sz="2200" dirty="0">
                <a:latin typeface="宋体" panose="02010600030101010101" pitchFamily="2" charset="-122"/>
              </a:rPr>
              <a:t>显示字符的方法以点阵为基础</a:t>
            </a:r>
            <a:r>
              <a:rPr lang="zh-CN" altLang="en-US" sz="2200" dirty="0"/>
              <a:t> </a:t>
            </a:r>
            <a:endParaRPr lang="zh-CN" altLang="en-US" sz="2200" dirty="0"/>
          </a:p>
          <a:p>
            <a:pPr lvl="1" eaLnBrk="1" hangingPunct="1">
              <a:lnSpc>
                <a:spcPct val="90000"/>
              </a:lnSpc>
            </a:pPr>
            <a:r>
              <a:rPr lang="zh-CN" altLang="en-US" sz="2200" dirty="0"/>
              <a:t>字符点阵存放于字符发生器（</a:t>
            </a:r>
            <a:r>
              <a:rPr lang="en-US" altLang="zh-CN" sz="2200" dirty="0"/>
              <a:t>ROM</a:t>
            </a:r>
            <a:r>
              <a:rPr lang="zh-CN" altLang="en-US" sz="2200" dirty="0"/>
              <a:t>）中见下图</a:t>
            </a:r>
            <a:endParaRPr lang="zh-CN" altLang="en-US" sz="2200" dirty="0"/>
          </a:p>
          <a:p>
            <a:pPr lvl="1" eaLnBrk="1" hangingPunct="1">
              <a:lnSpc>
                <a:spcPct val="90000"/>
              </a:lnSpc>
            </a:pPr>
            <a:r>
              <a:rPr lang="zh-CN" altLang="en-US" sz="2200" dirty="0"/>
              <a:t>字符窗口：字符点阵和字符间隔</a:t>
            </a:r>
            <a:endParaRPr lang="zh-CN" altLang="en-US" sz="2200" dirty="0"/>
          </a:p>
          <a:p>
            <a:pPr lvl="2" eaLnBrk="1" hangingPunct="1">
              <a:lnSpc>
                <a:spcPct val="90000"/>
              </a:lnSpc>
            </a:pPr>
            <a:r>
              <a:rPr lang="en-US" altLang="zh-CN" dirty="0"/>
              <a:t>80</a:t>
            </a:r>
            <a:r>
              <a:rPr lang="zh-CN" altLang="en-US" dirty="0"/>
              <a:t>列*</a:t>
            </a:r>
            <a:r>
              <a:rPr lang="en-US" altLang="zh-CN" dirty="0"/>
              <a:t>25</a:t>
            </a:r>
            <a:r>
              <a:rPr lang="zh-CN" altLang="en-US" dirty="0"/>
              <a:t>行</a:t>
            </a:r>
            <a:r>
              <a:rPr lang="en-US" altLang="zh-CN" dirty="0"/>
              <a:t>=2000</a:t>
            </a:r>
            <a:r>
              <a:rPr lang="zh-CN" altLang="en-US" dirty="0"/>
              <a:t>个字符窗口</a:t>
            </a:r>
            <a:endParaRPr lang="zh-CN" altLang="en-US" dirty="0"/>
          </a:p>
          <a:p>
            <a:pPr lvl="2" eaLnBrk="1" hangingPunct="1">
              <a:lnSpc>
                <a:spcPct val="90000"/>
              </a:lnSpc>
            </a:pPr>
            <a:r>
              <a:rPr lang="zh-CN" altLang="en-US" dirty="0"/>
              <a:t>每个字符窗口为</a:t>
            </a:r>
            <a:r>
              <a:rPr lang="en-US" altLang="zh-CN" dirty="0"/>
              <a:t>9*14</a:t>
            </a:r>
            <a:r>
              <a:rPr lang="zh-CN" altLang="en-US" dirty="0"/>
              <a:t>，字符点阵为</a:t>
            </a:r>
            <a:r>
              <a:rPr lang="en-US" altLang="zh-CN" dirty="0"/>
              <a:t>7*9</a:t>
            </a:r>
            <a:endParaRPr lang="en-US" altLang="zh-CN" dirty="0"/>
          </a:p>
          <a:p>
            <a:pPr lvl="1" eaLnBrk="1" hangingPunct="1">
              <a:lnSpc>
                <a:spcPct val="90000"/>
              </a:lnSpc>
            </a:pPr>
            <a:r>
              <a:rPr lang="zh-CN" altLang="en-US" sz="2200" dirty="0"/>
              <a:t>屏幕上所有字符窗口的</a:t>
            </a:r>
            <a:r>
              <a:rPr lang="en-US" altLang="zh-CN" sz="2200" dirty="0"/>
              <a:t>ASCII</a:t>
            </a:r>
            <a:r>
              <a:rPr lang="zh-CN" altLang="en-US" sz="2200" dirty="0"/>
              <a:t>均存放于</a:t>
            </a:r>
            <a:r>
              <a:rPr lang="en-US" altLang="zh-CN" sz="2200" dirty="0"/>
              <a:t>VRAM</a:t>
            </a:r>
            <a:r>
              <a:rPr lang="zh-CN" altLang="en-US" sz="2200" dirty="0"/>
              <a:t>中字符发生器的高位地址来自于</a:t>
            </a:r>
            <a:r>
              <a:rPr lang="en-US" altLang="zh-CN" sz="2200" dirty="0"/>
              <a:t>ASCII</a:t>
            </a:r>
            <a:r>
              <a:rPr lang="zh-CN" altLang="en-US" sz="2200" dirty="0"/>
              <a:t>码，低位地址来自于光栅地址计数器的输出</a:t>
            </a:r>
            <a:r>
              <a:rPr lang="en-US" altLang="zh-CN" sz="2200" dirty="0"/>
              <a:t>RA</a:t>
            </a:r>
            <a:r>
              <a:rPr lang="en-US" altLang="zh-CN" sz="2200" baseline="-25000" dirty="0"/>
              <a:t>3</a:t>
            </a:r>
            <a:r>
              <a:rPr lang="en-US" altLang="zh-CN" sz="2200" dirty="0"/>
              <a:t>~RA</a:t>
            </a:r>
            <a:r>
              <a:rPr lang="en-US" altLang="zh-CN" sz="2200" baseline="-25000" dirty="0"/>
              <a:t>0</a:t>
            </a:r>
            <a:r>
              <a:rPr lang="zh-CN" altLang="en-US" sz="2200" dirty="0"/>
              <a:t>，</a:t>
            </a:r>
            <a:endParaRPr lang="zh-CN" altLang="en-US" sz="22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pic>
        <p:nvPicPr>
          <p:cNvPr id="58371" name="Picture 2" descr="7a15"/>
          <p:cNvPicPr>
            <a:picLocks noChangeAspect="1"/>
          </p:cNvPicPr>
          <p:nvPr/>
        </p:nvPicPr>
        <p:blipFill>
          <a:blip r:embed="rId1"/>
          <a:stretch>
            <a:fillRect/>
          </a:stretch>
        </p:blipFill>
        <p:spPr>
          <a:xfrm>
            <a:off x="1331913" y="1773238"/>
            <a:ext cx="6256337" cy="2697162"/>
          </a:xfrm>
          <a:prstGeom prst="rect">
            <a:avLst/>
          </a:prstGeom>
          <a:noFill/>
          <a:ln w="9525">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7"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graphicFrame>
        <p:nvGraphicFramePr>
          <p:cNvPr id="1026" name="Object 2"/>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3076" name="" r:id="rId1" imgW="5283200" imgH="3815715" progId="Excel.Sheet.8">
                  <p:embed/>
                </p:oleObj>
              </mc:Choice>
              <mc:Fallback>
                <p:oleObj name="" r:id="rId1" imgW="5283200" imgH="3815715" progId="Excel.Sheet.8">
                  <p:embed/>
                  <p:pic>
                    <p:nvPicPr>
                      <p:cNvPr id="0" name="图片 3075"/>
                      <p:cNvPicPr/>
                      <p:nvPr/>
                    </p:nvPicPr>
                    <p:blipFill>
                      <a:blip r:embed="rId2"/>
                      <a:stretch>
                        <a:fillRect/>
                      </a:stretch>
                    </p:blipFill>
                    <p:spPr>
                      <a:xfrm>
                        <a:off x="0" y="0"/>
                        <a:ext cx="9144000" cy="6858000"/>
                      </a:xfrm>
                      <a:prstGeom prst="rect">
                        <a:avLst/>
                      </a:prstGeom>
                      <a:solidFill>
                        <a:schemeClr val="folHlink"/>
                      </a:solidFill>
                      <a:ln w="38100">
                        <a:noFill/>
                        <a:miter/>
                      </a:ln>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59395" name="Rectangle 2"/>
          <p:cNvSpPr>
            <a:spLocks noGrp="1"/>
          </p:cNvSpPr>
          <p:nvPr>
            <p:ph type="title"/>
          </p:nvPr>
        </p:nvSpPr>
        <p:spPr>
          <a:ln/>
        </p:spPr>
        <p:txBody>
          <a:bodyPr vert="horz" wrap="square" lIns="91440" tIns="45720" rIns="91440" bIns="45720" anchor="b"/>
          <a:p>
            <a:pPr eaLnBrk="1" hangingPunct="1"/>
            <a:r>
              <a:rPr lang="en-US" altLang="zh-CN" dirty="0"/>
              <a:t>7.6</a:t>
            </a:r>
            <a:r>
              <a:rPr lang="zh-CN" altLang="en-US" dirty="0"/>
              <a:t>显 示 设 备</a:t>
            </a:r>
            <a:endParaRPr lang="zh-CN" altLang="en-US" dirty="0"/>
          </a:p>
        </p:txBody>
      </p:sp>
      <p:sp>
        <p:nvSpPr>
          <p:cNvPr id="59396" name="Rectangle 3"/>
          <p:cNvSpPr>
            <a:spLocks noGrp="1"/>
          </p:cNvSpPr>
          <p:nvPr>
            <p:ph idx="1"/>
          </p:nvPr>
        </p:nvSpPr>
        <p:spPr>
          <a:xfrm>
            <a:off x="685800" y="1676400"/>
            <a:ext cx="7772400" cy="4876800"/>
          </a:xfrm>
          <a:ln/>
        </p:spPr>
        <p:txBody>
          <a:bodyPr vert="horz" wrap="square" lIns="91440" tIns="45720" rIns="91440" bIns="45720" anchor="t"/>
          <a:p>
            <a:pPr eaLnBrk="1" fontAlgn="ctr" hangingPunct="1"/>
            <a:r>
              <a:rPr lang="en-US" altLang="zh-CN" dirty="0"/>
              <a:t>04H---00H---10H</a:t>
            </a:r>
            <a:endParaRPr lang="en-US" altLang="zh-CN" dirty="0"/>
          </a:p>
          <a:p>
            <a:pPr eaLnBrk="1" fontAlgn="ctr" hangingPunct="1"/>
            <a:r>
              <a:rPr lang="en-US" altLang="zh-CN" dirty="0"/>
              <a:t>D4H---3DH---20H</a:t>
            </a:r>
            <a:endParaRPr lang="en-US" altLang="zh-CN" dirty="0"/>
          </a:p>
          <a:p>
            <a:pPr eaLnBrk="1" fontAlgn="ctr" hangingPunct="1"/>
            <a:r>
              <a:rPr lang="en-US" altLang="zh-CN" dirty="0"/>
              <a:t>1FH---00H---7FH</a:t>
            </a:r>
            <a:endParaRPr lang="en-US" altLang="zh-CN" dirty="0"/>
          </a:p>
          <a:p>
            <a:pPr eaLnBrk="1" fontAlgn="ctr" hangingPunct="1"/>
            <a:r>
              <a:rPr lang="zh-CN" altLang="en-US" sz="2600" dirty="0"/>
              <a:t>点计数器循环一周以后，显示出第一个字的第一行；水平地址计数器循环一周以后，显示出所有字个字的第一行，开始第二行的显示。</a:t>
            </a:r>
            <a:endParaRPr lang="zh-CN" altLang="en-US" sz="2600" dirty="0"/>
          </a:p>
          <a:p>
            <a:pPr eaLnBrk="1" fontAlgn="ctr" hangingPunct="1"/>
            <a:r>
              <a:rPr lang="zh-CN" altLang="en-US" sz="2600" dirty="0"/>
              <a:t>光栅地址计数器循环一周以后，显示出第一行字；开始第二行字的显示。垂直地址计数器循环一周后，显示一整屏。</a:t>
            </a:r>
            <a:endParaRPr lang="zh-CN" altLang="en-US" sz="26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60419" name="Rectangle 2"/>
          <p:cNvSpPr>
            <a:spLocks noGrp="1"/>
          </p:cNvSpPr>
          <p:nvPr>
            <p:ph type="title"/>
          </p:nvPr>
        </p:nvSpPr>
        <p:spPr>
          <a:ln/>
        </p:spPr>
        <p:txBody>
          <a:bodyPr vert="horz" wrap="square" lIns="91440" tIns="45720" rIns="91440" bIns="45720" anchor="b"/>
          <a:p>
            <a:pPr eaLnBrk="1" hangingPunct="1"/>
            <a:r>
              <a:rPr lang="en-US" altLang="zh-CN" dirty="0"/>
              <a:t>7.6</a:t>
            </a:r>
            <a:r>
              <a:rPr lang="zh-CN" altLang="en-US" dirty="0"/>
              <a:t>显 示 设 备</a:t>
            </a:r>
            <a:endParaRPr lang="zh-CN" altLang="en-US" dirty="0"/>
          </a:p>
        </p:txBody>
      </p:sp>
      <p:sp>
        <p:nvSpPr>
          <p:cNvPr id="60420" name="Rectangle 3"/>
          <p:cNvSpPr>
            <a:spLocks noGrp="1"/>
          </p:cNvSpPr>
          <p:nvPr>
            <p:ph idx="1"/>
          </p:nvPr>
        </p:nvSpPr>
        <p:spPr>
          <a:ln/>
        </p:spPr>
        <p:txBody>
          <a:bodyPr vert="horz" wrap="square" lIns="91440" tIns="45720" rIns="91440" bIns="45720" anchor="t"/>
          <a:p>
            <a:pPr eaLnBrk="1" hangingPunct="1"/>
            <a:r>
              <a:rPr lang="zh-CN" altLang="en-US" sz="2600" dirty="0"/>
              <a:t>水平消隐（点阵显示一行结束，回到下一行）</a:t>
            </a:r>
            <a:endParaRPr lang="zh-CN" altLang="en-US" sz="2600" dirty="0"/>
          </a:p>
          <a:p>
            <a:pPr eaLnBrk="1" hangingPunct="1"/>
            <a:r>
              <a:rPr lang="zh-CN" altLang="en-US" sz="2600" dirty="0"/>
              <a:t>行间消隐（点阵显示某行字符结束，行间不显示内容）</a:t>
            </a:r>
            <a:endParaRPr lang="zh-CN" altLang="en-US" sz="2600" dirty="0"/>
          </a:p>
          <a:p>
            <a:pPr eaLnBrk="1" hangingPunct="1"/>
            <a:r>
              <a:rPr lang="zh-CN" altLang="en-US" sz="2600" dirty="0"/>
              <a:t>垂直消隐（点阵显示一屏结束，回到第一行、第一列）</a:t>
            </a:r>
            <a:endParaRPr lang="zh-CN" altLang="en-US" sz="2600" dirty="0"/>
          </a:p>
          <a:p>
            <a:pPr eaLnBrk="1" hangingPunct="1"/>
            <a:r>
              <a:rPr lang="en-US" altLang="zh-CN" sz="2600" dirty="0"/>
              <a:t>VRAM</a:t>
            </a:r>
            <a:r>
              <a:rPr lang="zh-CN" altLang="en-US" sz="2600" dirty="0"/>
              <a:t>的地址由水平地址计数器和垂直地址计数器决定</a:t>
            </a:r>
            <a:endParaRPr lang="zh-CN" altLang="en-US" sz="2600" dirty="0"/>
          </a:p>
          <a:p>
            <a:pPr eaLnBrk="1" hangingPunct="1"/>
            <a:r>
              <a:rPr lang="en-US" altLang="zh-CN" sz="2600" dirty="0"/>
              <a:t>VRAM</a:t>
            </a:r>
            <a:r>
              <a:rPr lang="zh-CN" altLang="en-US" sz="2600" dirty="0"/>
              <a:t>输出的</a:t>
            </a:r>
            <a:r>
              <a:rPr lang="en-US" altLang="zh-CN" sz="2600" dirty="0"/>
              <a:t>ASCII</a:t>
            </a:r>
            <a:r>
              <a:rPr lang="zh-CN" altLang="en-US" sz="2600" dirty="0"/>
              <a:t>码作为</a:t>
            </a:r>
            <a:r>
              <a:rPr lang="en-US" altLang="zh-CN" sz="2600" dirty="0"/>
              <a:t>ROM</a:t>
            </a:r>
            <a:r>
              <a:rPr lang="zh-CN" altLang="en-US" sz="2600" dirty="0"/>
              <a:t>的高位地址，低位地址来自于光栅地址计数器</a:t>
            </a:r>
            <a:endParaRPr lang="zh-CN" altLang="en-US" sz="26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61443" name="Rectangle 2"/>
          <p:cNvSpPr>
            <a:spLocks noGrp="1"/>
          </p:cNvSpPr>
          <p:nvPr>
            <p:ph type="title"/>
          </p:nvPr>
        </p:nvSpPr>
        <p:spPr>
          <a:ln/>
        </p:spPr>
        <p:txBody>
          <a:bodyPr vert="horz" wrap="square" lIns="91440" tIns="45720" rIns="91440" bIns="45720" anchor="b"/>
          <a:p>
            <a:pPr eaLnBrk="1" hangingPunct="1"/>
            <a:r>
              <a:rPr lang="en-US" altLang="zh-CN" dirty="0"/>
              <a:t>7.6</a:t>
            </a:r>
            <a:r>
              <a:rPr lang="zh-CN" altLang="en-US" dirty="0"/>
              <a:t>显 示 设 备</a:t>
            </a:r>
            <a:endParaRPr lang="zh-CN" altLang="en-US" dirty="0"/>
          </a:p>
        </p:txBody>
      </p:sp>
      <p:sp>
        <p:nvSpPr>
          <p:cNvPr id="61444" name="Rectangle 3"/>
          <p:cNvSpPr>
            <a:spLocks noGrp="1"/>
          </p:cNvSpPr>
          <p:nvPr>
            <p:ph idx="1"/>
          </p:nvPr>
        </p:nvSpPr>
        <p:spPr>
          <a:ln/>
        </p:spPr>
        <p:txBody>
          <a:bodyPr vert="horz" wrap="square" lIns="91440" tIns="45720" rIns="91440" bIns="45720" anchor="t"/>
          <a:p>
            <a:pPr eaLnBrk="1" hangingPunct="1">
              <a:buNone/>
            </a:pPr>
            <a:r>
              <a:rPr lang="zh-CN" altLang="en-US" dirty="0"/>
              <a:t>二、图形显示</a:t>
            </a:r>
            <a:endParaRPr lang="zh-CN" altLang="en-US" dirty="0"/>
          </a:p>
          <a:p>
            <a:pPr lvl="1" eaLnBrk="1" hangingPunct="1"/>
            <a:r>
              <a:rPr lang="zh-CN" altLang="en-US" dirty="0"/>
              <a:t>随机图形显示器</a:t>
            </a:r>
            <a:endParaRPr lang="zh-CN" altLang="en-US" dirty="0"/>
          </a:p>
          <a:p>
            <a:pPr lvl="2" eaLnBrk="1" hangingPunct="1"/>
            <a:r>
              <a:rPr lang="zh-CN" altLang="en-US" dirty="0"/>
              <a:t>工作原理：</a:t>
            </a:r>
            <a:r>
              <a:rPr lang="zh-CN" altLang="en-US" dirty="0">
                <a:latin typeface="宋体" panose="02010600030101010101" pitchFamily="2" charset="-122"/>
              </a:rPr>
              <a:t>将所显示图形的一组坐标点和绘图命令组成显示文件存放在缓冲存储器，缓存中的显示文件送矢量</a:t>
            </a:r>
            <a:r>
              <a:rPr lang="en-US" altLang="zh-CN" dirty="0"/>
              <a:t>(</a:t>
            </a:r>
            <a:r>
              <a:rPr lang="zh-CN" altLang="en-US" dirty="0">
                <a:latin typeface="宋体" panose="02010600030101010101" pitchFamily="2" charset="-122"/>
              </a:rPr>
              <a:t>线段</a:t>
            </a:r>
            <a:r>
              <a:rPr lang="en-US" altLang="zh-CN" dirty="0"/>
              <a:t>)</a:t>
            </a:r>
            <a:r>
              <a:rPr lang="zh-CN" altLang="en-US" dirty="0">
                <a:latin typeface="宋体" panose="02010600030101010101" pitchFamily="2" charset="-122"/>
              </a:rPr>
              <a:t>产生器，产生相应的模拟电压，直接控制电子束在屏幕上的移动。</a:t>
            </a:r>
            <a:r>
              <a:rPr lang="zh-CN" altLang="en-US" dirty="0"/>
              <a:t> </a:t>
            </a:r>
            <a:endParaRPr lang="zh-CN" altLang="en-US" dirty="0"/>
          </a:p>
          <a:p>
            <a:pPr lvl="2" eaLnBrk="1" hangingPunct="1"/>
            <a:r>
              <a:rPr lang="zh-CN" altLang="en-US" dirty="0"/>
              <a:t>优点：</a:t>
            </a:r>
            <a:r>
              <a:rPr lang="zh-CN" altLang="en-US" dirty="0">
                <a:latin typeface="宋体" panose="02010600030101010101" pitchFamily="2" charset="-122"/>
              </a:rPr>
              <a:t>分辨率高</a:t>
            </a:r>
            <a:r>
              <a:rPr lang="en-US" altLang="zh-CN" dirty="0"/>
              <a:t>(</a:t>
            </a:r>
            <a:r>
              <a:rPr lang="zh-CN" altLang="en-US" dirty="0">
                <a:latin typeface="宋体" panose="02010600030101010101" pitchFamily="2" charset="-122"/>
              </a:rPr>
              <a:t>可达</a:t>
            </a:r>
            <a:r>
              <a:rPr lang="en-US" altLang="zh-CN" dirty="0"/>
              <a:t>4096×4096</a:t>
            </a:r>
            <a:r>
              <a:rPr lang="zh-CN" altLang="en-US" dirty="0">
                <a:latin typeface="宋体" panose="02010600030101010101" pitchFamily="2" charset="-122"/>
              </a:rPr>
              <a:t>个像素</a:t>
            </a:r>
            <a:r>
              <a:rPr lang="en-US" altLang="zh-CN" dirty="0"/>
              <a:t>)</a:t>
            </a:r>
            <a:r>
              <a:rPr lang="zh-CN" altLang="en-US" dirty="0">
                <a:latin typeface="宋体" panose="02010600030101010101" pitchFamily="2" charset="-122"/>
              </a:rPr>
              <a:t>，显示的曲线平滑。</a:t>
            </a:r>
            <a:r>
              <a:rPr lang="zh-CN" altLang="en-US" dirty="0"/>
              <a:t> </a:t>
            </a:r>
            <a:endParaRPr lang="zh-CN" altLang="en-US" dirty="0"/>
          </a:p>
          <a:p>
            <a:pPr lvl="2" eaLnBrk="1" hangingPunct="1"/>
            <a:r>
              <a:rPr lang="zh-CN" altLang="en-US" dirty="0"/>
              <a:t>缺点：</a:t>
            </a:r>
            <a:r>
              <a:rPr lang="zh-CN" altLang="en-US" dirty="0">
                <a:latin typeface="宋体" panose="02010600030101010101" pitchFamily="2" charset="-122"/>
              </a:rPr>
              <a:t>当显示复杂图形时，会有闪烁感。</a:t>
            </a:r>
            <a:r>
              <a:rPr lang="zh-CN" altLang="en-US" dirty="0"/>
              <a:t> </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62467" name="Rectangle 2"/>
          <p:cNvSpPr>
            <a:spLocks noGrp="1"/>
          </p:cNvSpPr>
          <p:nvPr>
            <p:ph type="title"/>
          </p:nvPr>
        </p:nvSpPr>
        <p:spPr>
          <a:ln/>
        </p:spPr>
        <p:txBody>
          <a:bodyPr vert="horz" wrap="square" lIns="91440" tIns="45720" rIns="91440" bIns="45720" anchor="b"/>
          <a:p>
            <a:pPr eaLnBrk="1" hangingPunct="1"/>
            <a:r>
              <a:rPr lang="en-US" altLang="zh-CN" dirty="0"/>
              <a:t>7.6</a:t>
            </a:r>
            <a:r>
              <a:rPr lang="zh-CN" altLang="en-US" dirty="0"/>
              <a:t>显 示 设 备</a:t>
            </a:r>
            <a:endParaRPr lang="zh-CN" altLang="en-US" dirty="0"/>
          </a:p>
        </p:txBody>
      </p:sp>
      <p:sp>
        <p:nvSpPr>
          <p:cNvPr id="62468" name="Rectangle 3"/>
          <p:cNvSpPr>
            <a:spLocks noGrp="1"/>
          </p:cNvSpPr>
          <p:nvPr>
            <p:ph idx="1"/>
          </p:nvPr>
        </p:nvSpPr>
        <p:spPr>
          <a:ln/>
        </p:spPr>
        <p:txBody>
          <a:bodyPr vert="horz" wrap="square" lIns="91440" tIns="45720" rIns="91440" bIns="45720" anchor="t"/>
          <a:p>
            <a:pPr eaLnBrk="1" hangingPunct="1"/>
            <a:r>
              <a:rPr lang="zh-CN" altLang="en-US" sz="2200" dirty="0"/>
              <a:t>光栅图形显示器</a:t>
            </a:r>
            <a:endParaRPr lang="zh-CN" altLang="en-US" sz="2200" dirty="0"/>
          </a:p>
          <a:p>
            <a:pPr lvl="1" eaLnBrk="1" hangingPunct="1"/>
            <a:r>
              <a:rPr lang="zh-CN" altLang="en-US" sz="2000" dirty="0"/>
              <a:t>工作原理</a:t>
            </a:r>
            <a:r>
              <a:rPr lang="en-US" altLang="zh-CN" sz="2000" dirty="0"/>
              <a:t>:</a:t>
            </a:r>
            <a:r>
              <a:rPr lang="zh-CN" altLang="en-US" sz="2000" dirty="0"/>
              <a:t>相邻像素串接法</a:t>
            </a:r>
            <a:endParaRPr lang="zh-CN" altLang="en-US" sz="2000" dirty="0"/>
          </a:p>
          <a:p>
            <a:pPr lvl="1" eaLnBrk="1" hangingPunct="1"/>
            <a:r>
              <a:rPr lang="zh-CN" altLang="en-US" sz="2000" dirty="0"/>
              <a:t>刷新存储器与分辨率及灰度的关系</a:t>
            </a:r>
            <a:endParaRPr lang="zh-CN" altLang="en-US" sz="2000" dirty="0"/>
          </a:p>
          <a:p>
            <a:pPr lvl="2" eaLnBrk="1" hangingPunct="1"/>
            <a:r>
              <a:rPr lang="en-US" altLang="zh-CN" sz="1900" dirty="0">
                <a:latin typeface="宋体" panose="02010600030101010101" pitchFamily="2" charset="-122"/>
                <a:cs typeface="Times New Roman" panose="02020603050405020304" pitchFamily="18" charset="0"/>
              </a:rPr>
              <a:t>VRAM</a:t>
            </a:r>
            <a:r>
              <a:rPr lang="zh-CN" altLang="en-US" sz="1900" dirty="0">
                <a:latin typeface="宋体" panose="02010600030101010101" pitchFamily="2" charset="-122"/>
              </a:rPr>
              <a:t>中存放一帧图形的形状信息，它的地址和屏幕上的地址一一对应。</a:t>
            </a:r>
            <a:endParaRPr lang="zh-CN" altLang="en-US" sz="1900" dirty="0">
              <a:latin typeface="宋体" panose="02010600030101010101" pitchFamily="2" charset="-122"/>
            </a:endParaRPr>
          </a:p>
          <a:p>
            <a:pPr lvl="2" eaLnBrk="1" hangingPunct="1"/>
            <a:r>
              <a:rPr lang="en-US" altLang="zh-CN" sz="1900" dirty="0">
                <a:latin typeface="宋体" panose="02010600030101010101" pitchFamily="2" charset="-122"/>
                <a:cs typeface="Times New Roman" panose="02020603050405020304" pitchFamily="18" charset="0"/>
              </a:rPr>
              <a:t>VRAM</a:t>
            </a:r>
            <a:r>
              <a:rPr lang="zh-CN" altLang="en-US" sz="1900" dirty="0">
                <a:latin typeface="宋体" panose="02010600030101010101" pitchFamily="2" charset="-122"/>
              </a:rPr>
              <a:t>＝分辨率</a:t>
            </a:r>
            <a:r>
              <a:rPr lang="en-US" altLang="zh-CN" sz="1900" dirty="0">
                <a:latin typeface="宋体" panose="02010600030101010101" pitchFamily="2" charset="-122"/>
              </a:rPr>
              <a:t>×</a:t>
            </a:r>
            <a:r>
              <a:rPr lang="zh-CN" altLang="en-US" sz="1900" dirty="0">
                <a:latin typeface="宋体" panose="02010600030101010101" pitchFamily="2" charset="-122"/>
              </a:rPr>
              <a:t>灰度级</a:t>
            </a:r>
            <a:endParaRPr lang="zh-CN" altLang="en-US" sz="1900" dirty="0">
              <a:latin typeface="宋体" panose="02010600030101010101" pitchFamily="2" charset="-122"/>
            </a:endParaRPr>
          </a:p>
          <a:p>
            <a:pPr lvl="2" eaLnBrk="1" hangingPunct="1"/>
            <a:r>
              <a:rPr lang="zh-CN" altLang="en-US" sz="1900" dirty="0">
                <a:latin typeface="宋体" panose="02010600030101010101" pitchFamily="2" charset="-122"/>
              </a:rPr>
              <a:t>如：</a:t>
            </a:r>
            <a:r>
              <a:rPr lang="en-US" altLang="zh-CN" sz="1900" dirty="0">
                <a:latin typeface="宋体" panose="02010600030101010101" pitchFamily="2" charset="-122"/>
                <a:cs typeface="Times New Roman" panose="02020603050405020304" pitchFamily="18" charset="0"/>
              </a:rPr>
              <a:t>1024</a:t>
            </a:r>
            <a:r>
              <a:rPr lang="en-US" altLang="zh-CN" sz="1900" dirty="0">
                <a:latin typeface="宋体" panose="02010600030101010101" pitchFamily="2" charset="-122"/>
              </a:rPr>
              <a:t>×</a:t>
            </a:r>
            <a:r>
              <a:rPr lang="en-US" altLang="zh-CN" sz="1900" dirty="0">
                <a:latin typeface="宋体" panose="02010600030101010101" pitchFamily="2" charset="-122"/>
                <a:cs typeface="Times New Roman" panose="02020603050405020304" pitchFamily="18" charset="0"/>
              </a:rPr>
              <a:t>1024</a:t>
            </a:r>
            <a:r>
              <a:rPr lang="zh-CN" altLang="en-US" sz="1900" dirty="0">
                <a:latin typeface="宋体" panose="02010600030101010101" pitchFamily="2" charset="-122"/>
              </a:rPr>
              <a:t>，</a:t>
            </a:r>
            <a:r>
              <a:rPr lang="en-US" altLang="zh-CN" sz="1900" dirty="0">
                <a:latin typeface="宋体" panose="02010600030101010101" pitchFamily="2" charset="-122"/>
                <a:cs typeface="Times New Roman" panose="02020603050405020304" pitchFamily="18" charset="0"/>
              </a:rPr>
              <a:t>24</a:t>
            </a:r>
            <a:r>
              <a:rPr lang="zh-CN" altLang="en-US" sz="1900" dirty="0">
                <a:latin typeface="宋体" panose="02010600030101010101" pitchFamily="2" charset="-122"/>
              </a:rPr>
              <a:t>位色，</a:t>
            </a:r>
            <a:r>
              <a:rPr lang="en-US" altLang="zh-CN" sz="1900" dirty="0">
                <a:latin typeface="宋体" panose="02010600030101010101" pitchFamily="2" charset="-122"/>
                <a:cs typeface="Times New Roman" panose="02020603050405020304" pitchFamily="18" charset="0"/>
              </a:rPr>
              <a:t>VRAM</a:t>
            </a:r>
            <a:r>
              <a:rPr lang="zh-CN" altLang="en-US" sz="1900" dirty="0">
                <a:latin typeface="宋体" panose="02010600030101010101" pitchFamily="2" charset="-122"/>
              </a:rPr>
              <a:t>的容量</a:t>
            </a:r>
            <a:r>
              <a:rPr lang="zh-CN" altLang="en-US" sz="1900" dirty="0">
                <a:latin typeface="宋体" panose="02010600030101010101" pitchFamily="2" charset="-122"/>
                <a:cs typeface="Times New Roman" panose="02020603050405020304" pitchFamily="18" charset="0"/>
              </a:rPr>
              <a:t>	</a:t>
            </a:r>
            <a:r>
              <a:rPr lang="en-US" altLang="zh-CN" sz="1900" dirty="0">
                <a:latin typeface="宋体" panose="02010600030101010101" pitchFamily="2" charset="-122"/>
                <a:cs typeface="Times New Roman" panose="02020603050405020304" pitchFamily="18" charset="0"/>
              </a:rPr>
              <a:t>1024</a:t>
            </a:r>
            <a:r>
              <a:rPr lang="en-US" altLang="zh-CN" sz="1900" dirty="0">
                <a:latin typeface="宋体" panose="02010600030101010101" pitchFamily="2" charset="-122"/>
              </a:rPr>
              <a:t>×</a:t>
            </a:r>
            <a:r>
              <a:rPr lang="en-US" altLang="zh-CN" sz="1900" dirty="0">
                <a:latin typeface="宋体" panose="02010600030101010101" pitchFamily="2" charset="-122"/>
                <a:cs typeface="Times New Roman" panose="02020603050405020304" pitchFamily="18" charset="0"/>
              </a:rPr>
              <a:t>1024</a:t>
            </a:r>
            <a:r>
              <a:rPr lang="en-US" altLang="zh-CN" sz="1900" dirty="0">
                <a:latin typeface="宋体" panose="02010600030101010101" pitchFamily="2" charset="-122"/>
              </a:rPr>
              <a:t>×</a:t>
            </a:r>
            <a:r>
              <a:rPr lang="en-US" altLang="zh-CN" sz="1900" dirty="0">
                <a:latin typeface="宋体" panose="02010600030101010101" pitchFamily="2" charset="-122"/>
                <a:cs typeface="Times New Roman" panose="02020603050405020304" pitchFamily="18" charset="0"/>
              </a:rPr>
              <a:t>24/8</a:t>
            </a:r>
            <a:r>
              <a:rPr lang="zh-CN" altLang="en-US" sz="1900" dirty="0">
                <a:latin typeface="宋体" panose="02010600030101010101" pitchFamily="2" charset="-122"/>
              </a:rPr>
              <a:t>＝</a:t>
            </a:r>
            <a:r>
              <a:rPr lang="en-US" altLang="zh-CN" sz="1900" dirty="0">
                <a:latin typeface="宋体" panose="02010600030101010101" pitchFamily="2" charset="-122"/>
                <a:cs typeface="Times New Roman" panose="02020603050405020304" pitchFamily="18" charset="0"/>
              </a:rPr>
              <a:t>3M</a:t>
            </a:r>
            <a:endParaRPr lang="en-US" altLang="zh-CN" sz="1900" dirty="0">
              <a:latin typeface="宋体" panose="02010600030101010101" pitchFamily="2" charset="-122"/>
              <a:cs typeface="Times New Roman" panose="02020603050405020304" pitchFamily="18" charset="0"/>
            </a:endParaRPr>
          </a:p>
          <a:p>
            <a:pPr lvl="1" eaLnBrk="1" hangingPunct="1"/>
            <a:r>
              <a:rPr lang="en-US" altLang="zh-CN" sz="2000" dirty="0"/>
              <a:t>DDA(Digital Differential Analysis)</a:t>
            </a:r>
            <a:r>
              <a:rPr lang="zh-CN" altLang="en-US" sz="2000" dirty="0"/>
              <a:t>数据插补，将显示文件变成象素信息</a:t>
            </a:r>
            <a:endParaRPr lang="zh-CN" altLang="en-US" sz="2000" dirty="0"/>
          </a:p>
          <a:p>
            <a:pPr lvl="1" algn="just" eaLnBrk="1" hangingPunct="1"/>
            <a:r>
              <a:rPr lang="zh-CN" altLang="en-US" sz="2000" dirty="0">
                <a:latin typeface="宋体" panose="02010600030101010101" pitchFamily="2" charset="-122"/>
              </a:rPr>
              <a:t>优点：通用性强，灰度层次多，色调丰富，显示复杂图形时无闪烁现象；所产生的图形有阴影效应、隐藏面消除、涂色等功能。目前流行的显示器。</a:t>
            </a:r>
            <a:endParaRPr lang="zh-CN" altLang="en-US" sz="2000" dirty="0">
              <a:latin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pic>
        <p:nvPicPr>
          <p:cNvPr id="9219" name="Picture 2" descr="7a1">
            <a:hlinkClick r:id="rId1" action="ppaction://hlinkfile"/>
          </p:cNvPr>
          <p:cNvPicPr>
            <a:picLocks noChangeAspect="1"/>
          </p:cNvPicPr>
          <p:nvPr/>
        </p:nvPicPr>
        <p:blipFill>
          <a:blip r:embed="rId2"/>
          <a:stretch>
            <a:fillRect/>
          </a:stretch>
        </p:blipFill>
        <p:spPr>
          <a:xfrm>
            <a:off x="720725" y="428625"/>
            <a:ext cx="6923088" cy="6211888"/>
          </a:xfrm>
          <a:prstGeom prst="rect">
            <a:avLst/>
          </a:prstGeom>
          <a:noFill/>
          <a:ln w="9525">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63491" name="Rectangle 2"/>
          <p:cNvSpPr>
            <a:spLocks noGrp="1"/>
          </p:cNvSpPr>
          <p:nvPr>
            <p:ph type="title"/>
          </p:nvPr>
        </p:nvSpPr>
        <p:spPr>
          <a:ln/>
        </p:spPr>
        <p:txBody>
          <a:bodyPr vert="horz" wrap="square" lIns="91440" tIns="45720" rIns="91440" bIns="45720" anchor="b"/>
          <a:p>
            <a:pPr eaLnBrk="1" hangingPunct="1"/>
            <a:r>
              <a:rPr lang="zh-CN" altLang="en-US" dirty="0"/>
              <a:t>例</a:t>
            </a:r>
            <a:r>
              <a:rPr lang="en-US" altLang="zh-CN" dirty="0"/>
              <a:t>3</a:t>
            </a:r>
            <a:r>
              <a:rPr lang="zh-CN" altLang="en-US" dirty="0"/>
              <a:t>、</a:t>
            </a:r>
            <a:r>
              <a:rPr lang="en-US" altLang="zh-CN" dirty="0"/>
              <a:t>IBM PC</a:t>
            </a:r>
            <a:r>
              <a:rPr lang="zh-CN" altLang="en-US" dirty="0"/>
              <a:t>机汉字显示原理</a:t>
            </a:r>
            <a:endParaRPr lang="zh-CN" altLang="en-US" dirty="0"/>
          </a:p>
        </p:txBody>
      </p:sp>
      <p:sp>
        <p:nvSpPr>
          <p:cNvPr id="63492" name="Rectangle 3"/>
          <p:cNvSpPr>
            <a:spLocks noGrp="1"/>
          </p:cNvSpPr>
          <p:nvPr>
            <p:ph idx="1"/>
          </p:nvPr>
        </p:nvSpPr>
        <p:spPr>
          <a:ln/>
        </p:spPr>
        <p:txBody>
          <a:bodyPr vert="horz" wrap="square" lIns="91440" tIns="45720" rIns="91440" bIns="45720" anchor="t"/>
          <a:p>
            <a:pPr eaLnBrk="1" hangingPunct="1">
              <a:lnSpc>
                <a:spcPct val="90000"/>
              </a:lnSpc>
            </a:pPr>
            <a:endParaRPr lang="en-US" altLang="zh-CN" sz="2600" dirty="0">
              <a:latin typeface="宋体" panose="02010600030101010101" pitchFamily="2" charset="-122"/>
            </a:endParaRPr>
          </a:p>
          <a:p>
            <a:pPr eaLnBrk="1" hangingPunct="1">
              <a:lnSpc>
                <a:spcPct val="90000"/>
              </a:lnSpc>
            </a:pPr>
            <a:endParaRPr lang="en-US" altLang="zh-CN" sz="2600" dirty="0">
              <a:latin typeface="宋体" panose="02010600030101010101" pitchFamily="2" charset="-122"/>
            </a:endParaRPr>
          </a:p>
          <a:p>
            <a:pPr eaLnBrk="1" hangingPunct="1">
              <a:lnSpc>
                <a:spcPct val="90000"/>
              </a:lnSpc>
            </a:pPr>
            <a:endParaRPr lang="en-US" altLang="zh-CN" sz="2600" dirty="0">
              <a:latin typeface="宋体" panose="02010600030101010101" pitchFamily="2" charset="-122"/>
            </a:endParaRPr>
          </a:p>
          <a:p>
            <a:pPr eaLnBrk="1" hangingPunct="1">
              <a:lnSpc>
                <a:spcPct val="90000"/>
              </a:lnSpc>
            </a:pPr>
            <a:endParaRPr lang="en-US" altLang="zh-CN" sz="2600" dirty="0">
              <a:latin typeface="宋体" panose="02010600030101010101" pitchFamily="2" charset="-122"/>
            </a:endParaRPr>
          </a:p>
          <a:p>
            <a:pPr eaLnBrk="1" hangingPunct="1">
              <a:lnSpc>
                <a:spcPct val="90000"/>
              </a:lnSpc>
            </a:pPr>
            <a:endParaRPr lang="en-US" altLang="zh-CN" sz="2600" dirty="0">
              <a:latin typeface="宋体" panose="02010600030101010101" pitchFamily="2" charset="-122"/>
            </a:endParaRPr>
          </a:p>
          <a:p>
            <a:pPr eaLnBrk="1" hangingPunct="1">
              <a:lnSpc>
                <a:spcPct val="90000"/>
              </a:lnSpc>
            </a:pPr>
            <a:endParaRPr lang="en-US" altLang="zh-CN" sz="2600" dirty="0">
              <a:latin typeface="宋体" panose="02010600030101010101" pitchFamily="2" charset="-122"/>
            </a:endParaRPr>
          </a:p>
          <a:p>
            <a:pPr eaLnBrk="1" hangingPunct="1">
              <a:lnSpc>
                <a:spcPct val="90000"/>
              </a:lnSpc>
            </a:pPr>
            <a:endParaRPr lang="en-US" altLang="zh-CN" sz="2600" dirty="0">
              <a:latin typeface="宋体" panose="02010600030101010101" pitchFamily="2" charset="-122"/>
            </a:endParaRPr>
          </a:p>
          <a:p>
            <a:pPr eaLnBrk="1" hangingPunct="1">
              <a:lnSpc>
                <a:spcPct val="90000"/>
              </a:lnSpc>
            </a:pPr>
            <a:r>
              <a:rPr lang="zh-CN" altLang="en-US" sz="1900" dirty="0">
                <a:latin typeface="宋体" panose="02010600030101010101" pitchFamily="2" charset="-122"/>
              </a:rPr>
              <a:t>通过键盘输入的汉字编码，首先要经代码转换程序转换成汉字机内代码，转换时要用输入码到码表中检索机内码，得到两个字节的机内码，字形检索程序用机内码检索字模库，查出表示一个字形的</a:t>
            </a:r>
            <a:r>
              <a:rPr lang="en-US" altLang="zh-CN" sz="1900" dirty="0"/>
              <a:t>32</a:t>
            </a:r>
            <a:r>
              <a:rPr lang="zh-CN" altLang="en-US" sz="1900" dirty="0">
                <a:latin typeface="宋体" panose="02010600030101010101" pitchFamily="2" charset="-122"/>
              </a:rPr>
              <a:t>个字节字形点阵送显示输出。</a:t>
            </a:r>
            <a:r>
              <a:rPr lang="zh-CN" altLang="en-US" sz="1900" dirty="0"/>
              <a:t> </a:t>
            </a:r>
            <a:endParaRPr lang="zh-CN" altLang="en-US" sz="1900" dirty="0"/>
          </a:p>
          <a:p>
            <a:pPr eaLnBrk="1" hangingPunct="1">
              <a:lnSpc>
                <a:spcPct val="90000"/>
              </a:lnSpc>
            </a:pPr>
            <a:endParaRPr lang="en-US" altLang="zh-CN" sz="1900" dirty="0"/>
          </a:p>
        </p:txBody>
      </p:sp>
      <p:pic>
        <p:nvPicPr>
          <p:cNvPr id="63493" name="Picture 4" descr="7">
            <a:hlinkClick r:id="rId1" action="ppaction://hlinkfile"/>
          </p:cNvPr>
          <p:cNvPicPr>
            <a:picLocks noChangeAspect="1"/>
          </p:cNvPicPr>
          <p:nvPr/>
        </p:nvPicPr>
        <p:blipFill>
          <a:blip r:embed="rId2"/>
          <a:stretch>
            <a:fillRect/>
          </a:stretch>
        </p:blipFill>
        <p:spPr>
          <a:xfrm>
            <a:off x="1143000" y="1524000"/>
            <a:ext cx="7288213" cy="3143250"/>
          </a:xfrm>
          <a:prstGeom prst="rect">
            <a:avLst/>
          </a:prstGeom>
          <a:noFill/>
          <a:ln w="9525">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64515" name="Rectangle 2"/>
          <p:cNvSpPr>
            <a:spLocks noGrp="1"/>
          </p:cNvSpPr>
          <p:nvPr>
            <p:ph type="title"/>
          </p:nvPr>
        </p:nvSpPr>
        <p:spPr>
          <a:ln/>
        </p:spPr>
        <p:txBody>
          <a:bodyPr vert="horz" wrap="square" lIns="91440" tIns="45720" rIns="91440" bIns="45720" anchor="b"/>
          <a:p>
            <a:pPr eaLnBrk="1" hangingPunct="1"/>
            <a:r>
              <a:rPr lang="en-US" altLang="zh-CN" dirty="0"/>
              <a:t>7.6</a:t>
            </a:r>
            <a:r>
              <a:rPr lang="zh-CN" altLang="en-US" dirty="0"/>
              <a:t>显 示 设 备</a:t>
            </a:r>
            <a:endParaRPr lang="zh-CN" altLang="en-US" dirty="0"/>
          </a:p>
        </p:txBody>
      </p:sp>
      <p:sp>
        <p:nvSpPr>
          <p:cNvPr id="64516" name="Rectangle 3"/>
          <p:cNvSpPr>
            <a:spLocks noGrp="1"/>
          </p:cNvSpPr>
          <p:nvPr>
            <p:ph idx="1"/>
          </p:nvPr>
        </p:nvSpPr>
        <p:spPr>
          <a:ln/>
        </p:spPr>
        <p:txBody>
          <a:bodyPr vert="horz" wrap="square" lIns="91440" tIns="45720" rIns="91440" bIns="45720" anchor="t"/>
          <a:p>
            <a:pPr eaLnBrk="1" hangingPunct="1">
              <a:buNone/>
            </a:pPr>
            <a:r>
              <a:rPr lang="zh-CN" altLang="en-US" dirty="0"/>
              <a:t>三、图像显示设备</a:t>
            </a:r>
            <a:endParaRPr lang="zh-CN" altLang="en-US" dirty="0"/>
          </a:p>
          <a:p>
            <a:pPr eaLnBrk="1" hangingPunct="1"/>
            <a:r>
              <a:rPr lang="zh-CN" altLang="en-US" dirty="0"/>
              <a:t>图像显示器</a:t>
            </a:r>
            <a:endParaRPr lang="zh-CN" altLang="en-US" dirty="0"/>
          </a:p>
          <a:p>
            <a:pPr lvl="2" eaLnBrk="1" hangingPunct="1"/>
            <a:r>
              <a:rPr lang="zh-CN" altLang="en-US" dirty="0"/>
              <a:t>简单图像显示器</a:t>
            </a:r>
            <a:r>
              <a:rPr lang="en-US" altLang="zh-CN" dirty="0"/>
              <a:t>:</a:t>
            </a:r>
            <a:r>
              <a:rPr lang="zh-CN" altLang="en-US" dirty="0"/>
              <a:t>仅仅显示计算机送来的数字图像</a:t>
            </a:r>
            <a:r>
              <a:rPr lang="en-US" altLang="zh-CN" dirty="0"/>
              <a:t>.</a:t>
            </a:r>
            <a:r>
              <a:rPr lang="zh-CN" altLang="en-US" dirty="0"/>
              <a:t>显示器不作处理</a:t>
            </a:r>
            <a:endParaRPr lang="zh-CN" altLang="en-US" dirty="0"/>
          </a:p>
          <a:p>
            <a:pPr lvl="2" eaLnBrk="1" hangingPunct="1"/>
            <a:r>
              <a:rPr lang="zh-CN" altLang="en-US" dirty="0"/>
              <a:t>图形处理子系统</a:t>
            </a:r>
            <a:r>
              <a:rPr lang="en-US" altLang="zh-CN" dirty="0"/>
              <a:t>:</a:t>
            </a:r>
            <a:r>
              <a:rPr lang="zh-CN" altLang="en-US" dirty="0"/>
              <a:t>专用计算机</a:t>
            </a:r>
            <a:r>
              <a:rPr lang="en-US" altLang="zh-CN" dirty="0"/>
              <a:t>,</a:t>
            </a:r>
            <a:r>
              <a:rPr lang="zh-CN" altLang="en-US" dirty="0"/>
              <a:t>图形工作站</a:t>
            </a:r>
            <a:r>
              <a:rPr lang="en-US" altLang="zh-CN" dirty="0"/>
              <a:t>.</a:t>
            </a:r>
            <a:endParaRPr lang="en-US" altLang="zh-CN" dirty="0"/>
          </a:p>
          <a:p>
            <a:pPr eaLnBrk="1" hangingPunct="1"/>
            <a:r>
              <a:rPr lang="en-US" altLang="zh-CN" dirty="0"/>
              <a:t>IBM PC</a:t>
            </a:r>
            <a:r>
              <a:rPr lang="zh-CN" altLang="en-US" dirty="0"/>
              <a:t>系列的显示系统</a:t>
            </a:r>
            <a:endParaRPr lang="zh-CN" altLang="en-US" dirty="0"/>
          </a:p>
          <a:p>
            <a:pPr lvl="1" eaLnBrk="1" hangingPunct="1"/>
            <a:r>
              <a:rPr lang="zh-CN" altLang="en-US" dirty="0"/>
              <a:t>显示标准</a:t>
            </a:r>
            <a:endParaRPr lang="zh-CN" altLang="en-US" dirty="0"/>
          </a:p>
          <a:p>
            <a:pPr lvl="2" eaLnBrk="1" hangingPunct="1"/>
            <a:r>
              <a:rPr lang="en-US" altLang="zh-CN" dirty="0"/>
              <a:t>MDA,CGA,EGA,VGA,VESA,SVGA,TVGA</a:t>
            </a:r>
            <a:endParaRPr lang="en-US" altLang="zh-C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65539" name="Rectangle 2"/>
          <p:cNvSpPr>
            <a:spLocks noGrp="1"/>
          </p:cNvSpPr>
          <p:nvPr>
            <p:ph type="title"/>
          </p:nvPr>
        </p:nvSpPr>
        <p:spPr>
          <a:ln/>
        </p:spPr>
        <p:txBody>
          <a:bodyPr vert="horz" wrap="square" lIns="91440" tIns="45720" rIns="91440" bIns="45720" anchor="b"/>
          <a:p>
            <a:pPr eaLnBrk="1" hangingPunct="1"/>
            <a:r>
              <a:rPr lang="en-US" altLang="zh-CN" dirty="0"/>
              <a:t>7.6</a:t>
            </a:r>
            <a:r>
              <a:rPr lang="zh-CN" altLang="en-US" dirty="0"/>
              <a:t>显 示 设 备</a:t>
            </a:r>
            <a:endParaRPr lang="zh-CN" altLang="en-US" dirty="0"/>
          </a:p>
        </p:txBody>
      </p:sp>
      <p:sp>
        <p:nvSpPr>
          <p:cNvPr id="65540" name="Rectangle 3"/>
          <p:cNvSpPr>
            <a:spLocks noGrp="1"/>
          </p:cNvSpPr>
          <p:nvPr>
            <p:ph idx="1"/>
          </p:nvPr>
        </p:nvSpPr>
        <p:spPr>
          <a:ln/>
        </p:spPr>
        <p:txBody>
          <a:bodyPr vert="horz" wrap="square" lIns="91440" tIns="45720" rIns="91440" bIns="45720" anchor="t"/>
          <a:p>
            <a:pPr lvl="1" eaLnBrk="1" hangingPunct="1"/>
            <a:r>
              <a:rPr lang="en-US" altLang="zh-CN" dirty="0"/>
              <a:t>VESA</a:t>
            </a:r>
            <a:r>
              <a:rPr lang="zh-CN" altLang="en-US" dirty="0"/>
              <a:t>显示模式</a:t>
            </a:r>
            <a:endParaRPr lang="zh-CN" altLang="en-US" dirty="0"/>
          </a:p>
          <a:p>
            <a:pPr lvl="1" eaLnBrk="1" hangingPunct="1"/>
            <a:r>
              <a:rPr lang="zh-CN" altLang="en-US" dirty="0"/>
              <a:t>显示适配器</a:t>
            </a:r>
            <a:r>
              <a:rPr lang="en-US" altLang="zh-CN" dirty="0"/>
              <a:t>(</a:t>
            </a:r>
            <a:r>
              <a:rPr lang="zh-CN" altLang="en-US" dirty="0"/>
              <a:t>显示卡</a:t>
            </a:r>
            <a:r>
              <a:rPr lang="en-US" altLang="zh-CN" dirty="0"/>
              <a:t>)</a:t>
            </a:r>
            <a:endParaRPr lang="en-US" altLang="zh-CN" dirty="0"/>
          </a:p>
          <a:p>
            <a:pPr lvl="2" eaLnBrk="1" hangingPunct="1"/>
            <a:r>
              <a:rPr lang="zh-CN" altLang="en-US" dirty="0"/>
              <a:t>刷新存储器</a:t>
            </a:r>
            <a:endParaRPr lang="zh-CN" altLang="en-US" dirty="0"/>
          </a:p>
          <a:p>
            <a:pPr lvl="2" eaLnBrk="1" hangingPunct="1"/>
            <a:r>
              <a:rPr lang="en-US" altLang="zh-CN" dirty="0"/>
              <a:t>ROM BIOS(</a:t>
            </a:r>
            <a:r>
              <a:rPr lang="zh-CN" altLang="en-US" dirty="0"/>
              <a:t>用在</a:t>
            </a:r>
            <a:r>
              <a:rPr lang="en-US" altLang="zh-CN" dirty="0"/>
              <a:t>DOS)</a:t>
            </a:r>
            <a:endParaRPr lang="en-US" altLang="zh-CN" dirty="0"/>
          </a:p>
          <a:p>
            <a:pPr lvl="2" eaLnBrk="1" hangingPunct="1"/>
            <a:r>
              <a:rPr lang="zh-CN" altLang="en-US" dirty="0"/>
              <a:t>显示控制器</a:t>
            </a:r>
            <a:endParaRPr lang="zh-CN" altLang="en-US" dirty="0"/>
          </a:p>
          <a:p>
            <a:pPr lvl="3" eaLnBrk="1" hangingPunct="1"/>
            <a:r>
              <a:rPr lang="zh-CN" altLang="en-US" dirty="0"/>
              <a:t>给显示器提供</a:t>
            </a:r>
            <a:r>
              <a:rPr lang="en-US" altLang="zh-CN" dirty="0"/>
              <a:t>GRB</a:t>
            </a:r>
            <a:r>
              <a:rPr lang="zh-CN" altLang="en-US" dirty="0"/>
              <a:t>三色信号及同步信号</a:t>
            </a:r>
            <a:endParaRPr lang="zh-CN" altLang="en-US" dirty="0"/>
          </a:p>
          <a:p>
            <a:pPr lvl="3" eaLnBrk="1" hangingPunct="1"/>
            <a:r>
              <a:rPr lang="en-US" altLang="zh-CN" dirty="0"/>
              <a:t>CPU</a:t>
            </a:r>
            <a:r>
              <a:rPr lang="zh-CN" altLang="en-US" dirty="0"/>
              <a:t>将主存已经修改好的内容在扫描回程的消隐期送到刷新存储器</a:t>
            </a:r>
            <a:r>
              <a:rPr lang="en-US" altLang="zh-CN" dirty="0"/>
              <a:t>.</a:t>
            </a:r>
            <a:endParaRPr lang="en-US" altLang="zh-CN" dirty="0"/>
          </a:p>
          <a:p>
            <a:pPr lvl="3" eaLnBrk="1" hangingPunct="1"/>
            <a:r>
              <a:rPr lang="zh-CN" altLang="en-US" dirty="0"/>
              <a:t>图形加速能力</a:t>
            </a:r>
            <a:r>
              <a:rPr lang="en-US" altLang="zh-CN" dirty="0"/>
              <a:t>:</a:t>
            </a:r>
            <a:r>
              <a:rPr lang="zh-CN" altLang="en-US" dirty="0"/>
              <a:t>位和块传送</a:t>
            </a:r>
            <a:r>
              <a:rPr lang="en-US" altLang="zh-CN" dirty="0"/>
              <a:t>;</a:t>
            </a:r>
            <a:r>
              <a:rPr lang="zh-CN" altLang="en-US" dirty="0"/>
              <a:t>画线</a:t>
            </a:r>
            <a:r>
              <a:rPr lang="en-US" altLang="zh-CN" dirty="0"/>
              <a:t>;</a:t>
            </a:r>
            <a:r>
              <a:rPr lang="zh-CN" altLang="en-US" dirty="0"/>
              <a:t>颜色填充</a:t>
            </a:r>
            <a:r>
              <a:rPr lang="en-US" altLang="zh-CN" dirty="0"/>
              <a:t>.</a:t>
            </a:r>
            <a:endParaRPr lang="en-US" altLang="zh-C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66563" name="Rectangle 2"/>
          <p:cNvSpPr>
            <a:spLocks noGrp="1"/>
          </p:cNvSpPr>
          <p:nvPr>
            <p:ph type="title"/>
          </p:nvPr>
        </p:nvSpPr>
        <p:spPr>
          <a:ln/>
        </p:spPr>
        <p:txBody>
          <a:bodyPr vert="horz" wrap="square" lIns="91440" tIns="45720" rIns="91440" bIns="45720" anchor="b"/>
          <a:p>
            <a:pPr eaLnBrk="1" hangingPunct="1"/>
            <a:endParaRPr lang="zh-CN" altLang="zh-CN" dirty="0"/>
          </a:p>
        </p:txBody>
      </p:sp>
      <p:sp>
        <p:nvSpPr>
          <p:cNvPr id="66564" name="Rectangle 3"/>
          <p:cNvSpPr>
            <a:spLocks noGrp="1"/>
          </p:cNvSpPr>
          <p:nvPr>
            <p:ph idx="1"/>
          </p:nvPr>
        </p:nvSpPr>
        <p:spPr>
          <a:ln/>
        </p:spPr>
        <p:txBody>
          <a:bodyPr vert="horz" wrap="square" lIns="91440" tIns="45720" rIns="91440" bIns="45720" anchor="t"/>
          <a:p>
            <a:pPr eaLnBrk="1" hangingPunct="1"/>
            <a:endParaRPr lang="zh-CN" altLang="zh-CN" dirty="0"/>
          </a:p>
        </p:txBody>
      </p:sp>
      <p:pic>
        <p:nvPicPr>
          <p:cNvPr id="66565" name="Picture 4" descr="7a18">
            <a:hlinkClick r:id="rId1" action="ppaction://hlinkfile"/>
          </p:cNvPr>
          <p:cNvPicPr>
            <a:picLocks noChangeAspect="1"/>
          </p:cNvPicPr>
          <p:nvPr/>
        </p:nvPicPr>
        <p:blipFill>
          <a:blip r:embed="rId2"/>
          <a:stretch>
            <a:fillRect/>
          </a:stretch>
        </p:blipFill>
        <p:spPr>
          <a:xfrm>
            <a:off x="1116013" y="1341438"/>
            <a:ext cx="6842125" cy="3773487"/>
          </a:xfrm>
          <a:prstGeom prst="rect">
            <a:avLst/>
          </a:prstGeom>
          <a:noFill/>
          <a:ln w="9525">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67587" name="Rectangle 2"/>
          <p:cNvSpPr>
            <a:spLocks noGrp="1"/>
          </p:cNvSpPr>
          <p:nvPr>
            <p:ph idx="1"/>
          </p:nvPr>
        </p:nvSpPr>
        <p:spPr>
          <a:xfrm>
            <a:off x="250825" y="188913"/>
            <a:ext cx="7634288" cy="2519362"/>
          </a:xfrm>
          <a:ln/>
        </p:spPr>
        <p:txBody>
          <a:bodyPr vert="horz" wrap="square" lIns="91440" tIns="45720" rIns="91440" bIns="45720" anchor="t"/>
          <a:p>
            <a:pPr algn="just" eaLnBrk="1" hangingPunct="1">
              <a:lnSpc>
                <a:spcPct val="90000"/>
              </a:lnSpc>
              <a:buNone/>
            </a:pPr>
            <a:r>
              <a:rPr lang="en-US" altLang="zh-CN" sz="2500" dirty="0">
                <a:latin typeface="宋体" panose="02010600030101010101" pitchFamily="2" charset="-122"/>
              </a:rPr>
              <a:t>  【</a:t>
            </a:r>
            <a:r>
              <a:rPr lang="zh-CN" altLang="en-US" sz="2500" dirty="0">
                <a:latin typeface="宋体" panose="02010600030101010101" pitchFamily="2" charset="-122"/>
              </a:rPr>
              <a:t>例</a:t>
            </a:r>
            <a:r>
              <a:rPr lang="en-US" altLang="zh-CN" sz="2500" dirty="0">
                <a:latin typeface="宋体" panose="02010600030101010101" pitchFamily="2" charset="-122"/>
                <a:cs typeface="Times New Roman" panose="02020603050405020304" pitchFamily="18" charset="0"/>
              </a:rPr>
              <a:t>4</a:t>
            </a:r>
            <a:r>
              <a:rPr lang="en-US" altLang="zh-CN" sz="2500" dirty="0">
                <a:latin typeface="宋体" panose="02010600030101010101" pitchFamily="2" charset="-122"/>
              </a:rPr>
              <a:t>】</a:t>
            </a:r>
            <a:r>
              <a:rPr lang="zh-CN" altLang="en-US" sz="2500" dirty="0">
                <a:latin typeface="宋体" panose="02010600030101010101" pitchFamily="2" charset="-122"/>
              </a:rPr>
              <a:t>刷存的重要性能指标是它的带宽。实际工作时显示适配器的几个功能部分要争用刷存的带宽。假定总带宽的</a:t>
            </a:r>
            <a:r>
              <a:rPr lang="en-US" altLang="zh-CN" sz="2500" dirty="0">
                <a:latin typeface="宋体" panose="02010600030101010101" pitchFamily="2" charset="-122"/>
                <a:cs typeface="Times New Roman" panose="02020603050405020304" pitchFamily="18" charset="0"/>
              </a:rPr>
              <a:t>50%</a:t>
            </a:r>
            <a:r>
              <a:rPr lang="zh-CN" altLang="en-US" sz="2500" dirty="0">
                <a:latin typeface="宋体" panose="02010600030101010101" pitchFamily="2" charset="-122"/>
              </a:rPr>
              <a:t>用于刷新屏幕，保留</a:t>
            </a:r>
            <a:r>
              <a:rPr lang="en-US" altLang="zh-CN" sz="2500" dirty="0">
                <a:latin typeface="宋体" panose="02010600030101010101" pitchFamily="2" charset="-122"/>
                <a:cs typeface="Times New Roman" panose="02020603050405020304" pitchFamily="18" charset="0"/>
              </a:rPr>
              <a:t>50%</a:t>
            </a:r>
            <a:r>
              <a:rPr lang="zh-CN" altLang="en-US" sz="2500" dirty="0">
                <a:latin typeface="宋体" panose="02010600030101010101" pitchFamily="2" charset="-122"/>
              </a:rPr>
              <a:t>带宽用于其他非刷新功能。</a:t>
            </a:r>
            <a:endParaRPr lang="zh-CN" altLang="en-US" sz="2500" dirty="0">
              <a:latin typeface="宋体" panose="02010600030101010101" pitchFamily="2" charset="-122"/>
              <a:cs typeface="Times New Roman" panose="02020603050405020304" pitchFamily="18" charset="0"/>
            </a:endParaRPr>
          </a:p>
          <a:p>
            <a:pPr algn="just" eaLnBrk="1" hangingPunct="1">
              <a:lnSpc>
                <a:spcPct val="90000"/>
              </a:lnSpc>
              <a:buNone/>
            </a:pPr>
            <a:r>
              <a:rPr lang="en-US" altLang="zh-CN" sz="2500" dirty="0">
                <a:latin typeface="宋体" panose="02010600030101010101" pitchFamily="2" charset="-122"/>
                <a:cs typeface="Times New Roman" panose="02020603050405020304" pitchFamily="18" charset="0"/>
              </a:rPr>
              <a:t>(1)</a:t>
            </a:r>
            <a:r>
              <a:rPr lang="zh-CN" altLang="en-US" sz="2500" dirty="0">
                <a:latin typeface="宋体" panose="02010600030101010101" pitchFamily="2" charset="-122"/>
              </a:rPr>
              <a:t>若显示工作方式采用分辨率为</a:t>
            </a:r>
            <a:r>
              <a:rPr lang="en-US" altLang="zh-CN" sz="2500" dirty="0">
                <a:latin typeface="宋体" panose="02010600030101010101" pitchFamily="2" charset="-122"/>
                <a:cs typeface="Times New Roman" panose="02020603050405020304" pitchFamily="18" charset="0"/>
              </a:rPr>
              <a:t>1024×768</a:t>
            </a:r>
            <a:r>
              <a:rPr lang="zh-CN" altLang="en-US" sz="2500" dirty="0">
                <a:latin typeface="宋体" panose="02010600030101010101" pitchFamily="2" charset="-122"/>
              </a:rPr>
              <a:t>，颜色深度为</a:t>
            </a:r>
            <a:r>
              <a:rPr lang="en-US" altLang="zh-CN" sz="2500" dirty="0">
                <a:latin typeface="宋体" panose="02010600030101010101" pitchFamily="2" charset="-122"/>
                <a:cs typeface="Times New Roman" panose="02020603050405020304" pitchFamily="18" charset="0"/>
              </a:rPr>
              <a:t>3B</a:t>
            </a:r>
            <a:r>
              <a:rPr lang="zh-CN" altLang="en-US" sz="2500" dirty="0">
                <a:latin typeface="宋体" panose="02010600030101010101" pitchFamily="2" charset="-122"/>
              </a:rPr>
              <a:t>，帧频</a:t>
            </a:r>
            <a:r>
              <a:rPr lang="en-US" altLang="zh-CN" sz="2500" dirty="0">
                <a:latin typeface="宋体" panose="02010600030101010101" pitchFamily="2" charset="-122"/>
                <a:cs typeface="Times New Roman" panose="02020603050405020304" pitchFamily="18" charset="0"/>
              </a:rPr>
              <a:t>(</a:t>
            </a:r>
            <a:r>
              <a:rPr lang="zh-CN" altLang="en-US" sz="2500" dirty="0">
                <a:latin typeface="宋体" panose="02010600030101010101" pitchFamily="2" charset="-122"/>
              </a:rPr>
              <a:t>刷新速率</a:t>
            </a:r>
            <a:r>
              <a:rPr lang="en-US" altLang="zh-CN" sz="2500" dirty="0">
                <a:latin typeface="宋体" panose="02010600030101010101" pitchFamily="2" charset="-122"/>
                <a:cs typeface="Times New Roman" panose="02020603050405020304" pitchFamily="18" charset="0"/>
              </a:rPr>
              <a:t>)</a:t>
            </a:r>
            <a:r>
              <a:rPr lang="zh-CN" altLang="en-US" sz="2500" dirty="0">
                <a:latin typeface="宋体" panose="02010600030101010101" pitchFamily="2" charset="-122"/>
              </a:rPr>
              <a:t>为</a:t>
            </a:r>
            <a:r>
              <a:rPr lang="en-US" altLang="zh-CN" sz="2500" dirty="0">
                <a:latin typeface="宋体" panose="02010600030101010101" pitchFamily="2" charset="-122"/>
                <a:cs typeface="Times New Roman" panose="02020603050405020304" pitchFamily="18" charset="0"/>
              </a:rPr>
              <a:t>72Hz</a:t>
            </a:r>
            <a:r>
              <a:rPr lang="zh-CN" altLang="en-US" sz="2500" dirty="0">
                <a:latin typeface="宋体" panose="02010600030101010101" pitchFamily="2" charset="-122"/>
              </a:rPr>
              <a:t>，计算刷存总带宽应为多少</a:t>
            </a:r>
            <a:r>
              <a:rPr lang="en-US" altLang="zh-CN" sz="2500" dirty="0">
                <a:latin typeface="宋体" panose="02010600030101010101" pitchFamily="2" charset="-122"/>
                <a:cs typeface="Times New Roman" panose="02020603050405020304" pitchFamily="18" charset="0"/>
              </a:rPr>
              <a:t>? </a:t>
            </a:r>
            <a:endParaRPr lang="en-US" altLang="zh-CN" sz="2500" dirty="0">
              <a:latin typeface="宋体" panose="02010600030101010101" pitchFamily="2" charset="-122"/>
              <a:cs typeface="Times New Roman" panose="02020603050405020304" pitchFamily="18" charset="0"/>
            </a:endParaRPr>
          </a:p>
          <a:p>
            <a:pPr algn="just" eaLnBrk="1" hangingPunct="1">
              <a:lnSpc>
                <a:spcPct val="90000"/>
              </a:lnSpc>
              <a:buNone/>
            </a:pPr>
            <a:r>
              <a:rPr lang="en-US" altLang="zh-CN" sz="2500" dirty="0">
                <a:latin typeface="宋体" panose="02010600030101010101" pitchFamily="2" charset="-122"/>
                <a:cs typeface="Times New Roman" panose="02020603050405020304" pitchFamily="18" charset="0"/>
              </a:rPr>
              <a:t>(2)</a:t>
            </a:r>
            <a:r>
              <a:rPr lang="zh-CN" altLang="en-US" sz="2500" dirty="0">
                <a:latin typeface="宋体" panose="02010600030101010101" pitchFamily="2" charset="-122"/>
              </a:rPr>
              <a:t>为达到这样高的刷存带宽，应采取何种技术措施</a:t>
            </a:r>
            <a:r>
              <a:rPr lang="en-US" altLang="zh-CN" sz="2500" dirty="0">
                <a:latin typeface="宋体" panose="02010600030101010101" pitchFamily="2" charset="-122"/>
                <a:cs typeface="Times New Roman" panose="02020603050405020304" pitchFamily="18" charset="0"/>
              </a:rPr>
              <a:t>?</a:t>
            </a:r>
            <a:endParaRPr lang="en-US" altLang="zh-CN" sz="2500" dirty="0">
              <a:latin typeface="宋体" panose="02010600030101010101" pitchFamily="2" charset="-122"/>
              <a:ea typeface="Times New Roman" panose="02020603050405020304" pitchFamily="18" charset="0"/>
            </a:endParaRPr>
          </a:p>
        </p:txBody>
      </p:sp>
      <p:sp>
        <p:nvSpPr>
          <p:cNvPr id="56323" name="Text Box 3"/>
          <p:cNvSpPr txBox="1"/>
          <p:nvPr/>
        </p:nvSpPr>
        <p:spPr>
          <a:xfrm>
            <a:off x="611188" y="3500438"/>
            <a:ext cx="7315200" cy="3013075"/>
          </a:xfrm>
          <a:prstGeom prst="rect">
            <a:avLst/>
          </a:prstGeom>
          <a:noFill/>
          <a:ln w="9525">
            <a:noFill/>
          </a:ln>
        </p:spPr>
        <p:txBody>
          <a:bodyPr>
            <a:spAutoFit/>
          </a:bodyPr>
          <a:p>
            <a:pPr algn="just">
              <a:lnSpc>
                <a:spcPct val="90000"/>
              </a:lnSpc>
              <a:spcBef>
                <a:spcPct val="20000"/>
              </a:spcBef>
            </a:pPr>
            <a:r>
              <a:rPr lang="en-US" altLang="zh-CN" dirty="0">
                <a:latin typeface="宋体" panose="02010600030101010101" pitchFamily="2" charset="-122"/>
              </a:rPr>
              <a:t>【</a:t>
            </a:r>
            <a:r>
              <a:rPr lang="zh-CN" altLang="en-US" dirty="0">
                <a:latin typeface="宋体" panose="02010600030101010101" pitchFamily="2" charset="-122"/>
              </a:rPr>
              <a:t>解</a:t>
            </a:r>
            <a:r>
              <a:rPr lang="en-US" altLang="zh-CN" dirty="0">
                <a:latin typeface="宋体" panose="02010600030101010101" pitchFamily="2" charset="-122"/>
              </a:rPr>
              <a:t>】</a:t>
            </a:r>
            <a:r>
              <a:rPr lang="en-US" altLang="zh-CN" dirty="0">
                <a:latin typeface="宋体" panose="02010600030101010101" pitchFamily="2" charset="-122"/>
                <a:cs typeface="Times New Roman" panose="02020603050405020304" pitchFamily="18" charset="0"/>
              </a:rPr>
              <a:t>(1)∵ </a:t>
            </a:r>
            <a:r>
              <a:rPr lang="zh-CN" altLang="en-US" dirty="0">
                <a:latin typeface="宋体" panose="02010600030101010101" pitchFamily="2" charset="-122"/>
              </a:rPr>
              <a:t>刷新所需带宽</a:t>
            </a:r>
            <a:r>
              <a:rPr lang="en-US" altLang="zh-CN" dirty="0">
                <a:latin typeface="宋体" panose="02010600030101010101" pitchFamily="2" charset="-122"/>
              </a:rPr>
              <a:t>=</a:t>
            </a:r>
            <a:r>
              <a:rPr lang="zh-CN" altLang="en-US" dirty="0">
                <a:latin typeface="宋体" panose="02010600030101010101" pitchFamily="2" charset="-122"/>
              </a:rPr>
              <a:t>分辨率</a:t>
            </a:r>
            <a:r>
              <a:rPr lang="en-US" altLang="zh-CN" dirty="0">
                <a:latin typeface="宋体" panose="02010600030101010101" pitchFamily="2" charset="-122"/>
              </a:rPr>
              <a:t>×</a:t>
            </a:r>
            <a:r>
              <a:rPr lang="zh-CN" altLang="en-US" dirty="0">
                <a:latin typeface="宋体" panose="02010600030101010101" pitchFamily="2" charset="-122"/>
              </a:rPr>
              <a:t>每个像素点颜色深度</a:t>
            </a:r>
            <a:r>
              <a:rPr lang="en-US" altLang="zh-CN" dirty="0">
                <a:latin typeface="宋体" panose="02010600030101010101" pitchFamily="2" charset="-122"/>
              </a:rPr>
              <a:t>×</a:t>
            </a:r>
            <a:r>
              <a:rPr lang="zh-CN" altLang="en-US" dirty="0">
                <a:latin typeface="宋体" panose="02010600030101010101" pitchFamily="2" charset="-122"/>
              </a:rPr>
              <a:t>刷新速率</a:t>
            </a:r>
            <a:endParaRPr lang="zh-CN" altLang="en-US" dirty="0">
              <a:latin typeface="宋体" panose="02010600030101010101" pitchFamily="2" charset="-122"/>
            </a:endParaRPr>
          </a:p>
          <a:p>
            <a:pPr algn="just">
              <a:lnSpc>
                <a:spcPct val="90000"/>
              </a:lnSpc>
              <a:spcBef>
                <a:spcPct val="20000"/>
              </a:spcBef>
            </a:pPr>
            <a:r>
              <a:rPr lang="zh-CN" altLang="en-US" dirty="0">
                <a:latin typeface="宋体" panose="02010600030101010101" pitchFamily="2" charset="-122"/>
              </a:rPr>
              <a:t> ∴ </a:t>
            </a:r>
            <a:r>
              <a:rPr lang="en-US" altLang="zh-CN" dirty="0">
                <a:latin typeface="宋体" panose="02010600030101010101" pitchFamily="2" charset="-122"/>
              </a:rPr>
              <a:t>1024×768×3B×72/s=165888KB/s=162MB/s</a:t>
            </a:r>
            <a:endParaRPr lang="en-US" altLang="zh-CN" dirty="0">
              <a:latin typeface="宋体" panose="02010600030101010101" pitchFamily="2" charset="-122"/>
            </a:endParaRPr>
          </a:p>
          <a:p>
            <a:pPr algn="just">
              <a:lnSpc>
                <a:spcPct val="90000"/>
              </a:lnSpc>
              <a:spcBef>
                <a:spcPct val="20000"/>
              </a:spcBef>
            </a:pPr>
            <a:r>
              <a:rPr lang="en-US" altLang="zh-CN" dirty="0">
                <a:latin typeface="宋体" panose="02010600030101010101" pitchFamily="2" charset="-122"/>
              </a:rPr>
              <a:t> </a:t>
            </a:r>
            <a:r>
              <a:rPr lang="zh-CN" altLang="en-US" dirty="0">
                <a:latin typeface="宋体" panose="02010600030101010101" pitchFamily="2" charset="-122"/>
              </a:rPr>
              <a:t>刷存总带宽应为</a:t>
            </a:r>
            <a:r>
              <a:rPr lang="en-US" altLang="zh-CN" dirty="0">
                <a:latin typeface="宋体" panose="02010600030101010101" pitchFamily="2" charset="-122"/>
              </a:rPr>
              <a:t>162MB/s×100/50=324MB/s </a:t>
            </a:r>
            <a:endParaRPr lang="en-US" altLang="zh-CN" dirty="0">
              <a:latin typeface="宋体" panose="02010600030101010101" pitchFamily="2" charset="-122"/>
            </a:endParaRPr>
          </a:p>
          <a:p>
            <a:pPr algn="just">
              <a:lnSpc>
                <a:spcPct val="90000"/>
              </a:lnSpc>
              <a:spcBef>
                <a:spcPct val="20000"/>
              </a:spcBef>
            </a:pPr>
            <a:r>
              <a:rPr lang="en-US" altLang="zh-CN" dirty="0">
                <a:latin typeface="宋体" panose="02010600030101010101" pitchFamily="2" charset="-122"/>
              </a:rPr>
              <a:t>     (2)</a:t>
            </a:r>
            <a:r>
              <a:rPr lang="zh-CN" altLang="en-US" dirty="0">
                <a:latin typeface="宋体" panose="02010600030101010101" pitchFamily="2" charset="-122"/>
              </a:rPr>
              <a:t>为达到这样高的刷存带宽，可采用如下技术措施：</a:t>
            </a:r>
            <a:endParaRPr lang="zh-CN" altLang="en-US" dirty="0">
              <a:latin typeface="宋体" panose="02010600030101010101" pitchFamily="2" charset="-122"/>
            </a:endParaRPr>
          </a:p>
          <a:p>
            <a:pPr lvl="1" algn="just" eaLnBrk="1" hangingPunct="1">
              <a:lnSpc>
                <a:spcPct val="90000"/>
              </a:lnSpc>
              <a:spcBef>
                <a:spcPct val="20000"/>
              </a:spcBef>
            </a:pPr>
            <a:r>
              <a:rPr lang="zh-CN" altLang="en-US" dirty="0">
                <a:latin typeface="宋体" panose="02010600030101010101" pitchFamily="2" charset="-122"/>
              </a:rPr>
              <a:t>①使用高速的</a:t>
            </a:r>
            <a:r>
              <a:rPr lang="en-US" altLang="zh-CN" dirty="0">
                <a:latin typeface="宋体" panose="02010600030101010101" pitchFamily="2" charset="-122"/>
              </a:rPr>
              <a:t>DRAM</a:t>
            </a:r>
            <a:r>
              <a:rPr lang="zh-CN" altLang="en-US" dirty="0">
                <a:latin typeface="宋体" panose="02010600030101010101" pitchFamily="2" charset="-122"/>
              </a:rPr>
              <a:t>芯片组成刷存；</a:t>
            </a:r>
            <a:endParaRPr lang="zh-CN" altLang="en-US" dirty="0">
              <a:latin typeface="宋体" panose="02010600030101010101" pitchFamily="2" charset="-122"/>
            </a:endParaRPr>
          </a:p>
          <a:p>
            <a:pPr lvl="1" algn="just" eaLnBrk="1" hangingPunct="1">
              <a:lnSpc>
                <a:spcPct val="90000"/>
              </a:lnSpc>
              <a:spcBef>
                <a:spcPct val="20000"/>
              </a:spcBef>
            </a:pPr>
            <a:r>
              <a:rPr lang="zh-CN" altLang="en-US" dirty="0">
                <a:latin typeface="宋体" panose="02010600030101010101" pitchFamily="2" charset="-122"/>
              </a:rPr>
              <a:t>② 刷存采用多体交叉结构；</a:t>
            </a:r>
            <a:endParaRPr lang="zh-CN" altLang="en-US" dirty="0">
              <a:latin typeface="宋体" panose="02010600030101010101" pitchFamily="2" charset="-122"/>
            </a:endParaRPr>
          </a:p>
          <a:p>
            <a:pPr lvl="1" algn="just" eaLnBrk="1" hangingPunct="1">
              <a:lnSpc>
                <a:spcPct val="90000"/>
              </a:lnSpc>
              <a:spcBef>
                <a:spcPct val="20000"/>
              </a:spcBef>
            </a:pPr>
            <a:r>
              <a:rPr lang="zh-CN" altLang="en-US" dirty="0">
                <a:latin typeface="宋体" panose="02010600030101010101" pitchFamily="2" charset="-122"/>
              </a:rPr>
              <a:t>③刷存至显示控制器的内部总线宽度由</a:t>
            </a:r>
            <a:r>
              <a:rPr lang="en-US" altLang="zh-CN" dirty="0">
                <a:latin typeface="宋体" panose="02010600030101010101" pitchFamily="2" charset="-122"/>
              </a:rPr>
              <a:t>32</a:t>
            </a:r>
            <a:r>
              <a:rPr lang="zh-CN" altLang="en-US" dirty="0">
                <a:latin typeface="宋体" panose="02010600030101010101" pitchFamily="2" charset="-122"/>
              </a:rPr>
              <a:t>位提高到</a:t>
            </a:r>
            <a:r>
              <a:rPr lang="en-US" altLang="zh-CN" dirty="0">
                <a:latin typeface="宋体" panose="02010600030101010101" pitchFamily="2" charset="-122"/>
              </a:rPr>
              <a:t>64</a:t>
            </a:r>
            <a:r>
              <a:rPr lang="zh-CN" altLang="en-US" dirty="0">
                <a:latin typeface="宋体" panose="02010600030101010101" pitchFamily="2" charset="-122"/>
              </a:rPr>
              <a:t>位，甚至</a:t>
            </a:r>
            <a:r>
              <a:rPr lang="en-US" altLang="zh-CN" dirty="0">
                <a:latin typeface="宋体" panose="02010600030101010101" pitchFamily="2" charset="-122"/>
              </a:rPr>
              <a:t>128</a:t>
            </a:r>
            <a:r>
              <a:rPr lang="zh-CN" altLang="en-US" dirty="0">
                <a:latin typeface="宋体" panose="02010600030101010101" pitchFamily="2" charset="-122"/>
              </a:rPr>
              <a:t>位 ；</a:t>
            </a:r>
            <a:endParaRPr lang="zh-CN" altLang="en-US" dirty="0">
              <a:latin typeface="宋体" panose="02010600030101010101" pitchFamily="2" charset="-122"/>
            </a:endParaRPr>
          </a:p>
          <a:p>
            <a:pPr lvl="1" algn="just" eaLnBrk="1" hangingPunct="1">
              <a:lnSpc>
                <a:spcPct val="90000"/>
              </a:lnSpc>
              <a:spcBef>
                <a:spcPct val="20000"/>
              </a:spcBef>
            </a:pPr>
            <a:r>
              <a:rPr lang="zh-CN" altLang="en-US" dirty="0">
                <a:latin typeface="宋体" panose="02010600030101010101" pitchFamily="2" charset="-122"/>
              </a:rPr>
              <a:t>④刷存采用双端口存储器结构，将刷新端口与更新端口分开。</a:t>
            </a:r>
            <a:endParaRPr lang="zh-CN" altLang="en-US" dirty="0">
              <a:latin typeface="宋体" panose="02010600030101010101" pitchFamily="2" charset="-122"/>
            </a:endParaRPr>
          </a:p>
          <a:p>
            <a:pPr algn="just">
              <a:lnSpc>
                <a:spcPct val="90000"/>
              </a:lnSpc>
              <a:spcBef>
                <a:spcPct val="20000"/>
              </a:spcBef>
            </a:pP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323"/>
                                        </p:tgtEl>
                                        <p:attrNameLst>
                                          <p:attrName>style.visibility</p:attrName>
                                        </p:attrNameLst>
                                      </p:cBhvr>
                                      <p:to>
                                        <p:strVal val="visible"/>
                                      </p:to>
                                    </p:set>
                                    <p:animEffect transition="in" filter="blinds(horizontal)">
                                      <p:cBhvr>
                                        <p:cTn id="7" dur="500"/>
                                        <p:tgtEl>
                                          <p:spTgt spid="56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68611" name="Rectangle 2"/>
          <p:cNvSpPr>
            <a:spLocks noGrp="1"/>
          </p:cNvSpPr>
          <p:nvPr>
            <p:ph type="title"/>
          </p:nvPr>
        </p:nvSpPr>
        <p:spPr>
          <a:ln/>
        </p:spPr>
        <p:txBody>
          <a:bodyPr vert="horz" wrap="square" lIns="91440" tIns="45720" rIns="91440" bIns="45720" anchor="b"/>
          <a:p>
            <a:pPr eaLnBrk="1" hangingPunct="1"/>
            <a:r>
              <a:rPr lang="en-US" altLang="zh-CN" dirty="0">
                <a:cs typeface="Arial" panose="020B0604020202020204" pitchFamily="34" charset="0"/>
              </a:rPr>
              <a:t>7.7 </a:t>
            </a:r>
            <a:r>
              <a:rPr lang="zh-CN" altLang="en-US" dirty="0"/>
              <a:t>输入设备和打印设备</a:t>
            </a:r>
            <a:endParaRPr lang="zh-CN" altLang="en-US" dirty="0"/>
          </a:p>
        </p:txBody>
      </p:sp>
      <p:sp>
        <p:nvSpPr>
          <p:cNvPr id="68612" name="Rectangle 3"/>
          <p:cNvSpPr>
            <a:spLocks noGrp="1"/>
          </p:cNvSpPr>
          <p:nvPr>
            <p:ph idx="1"/>
          </p:nvPr>
        </p:nvSpPr>
        <p:spPr>
          <a:ln/>
        </p:spPr>
        <p:txBody>
          <a:bodyPr vert="horz" wrap="square" lIns="91440" tIns="45720" rIns="91440" bIns="45720" anchor="t"/>
          <a:p>
            <a:pPr eaLnBrk="1" hangingPunct="1"/>
            <a:r>
              <a:rPr lang="zh-CN" altLang="en-US" dirty="0"/>
              <a:t>输入设备</a:t>
            </a:r>
            <a:endParaRPr lang="zh-CN" altLang="en-US" dirty="0"/>
          </a:p>
          <a:p>
            <a:pPr lvl="1" eaLnBrk="1" hangingPunct="1"/>
            <a:r>
              <a:rPr lang="zh-CN" altLang="en-US" dirty="0"/>
              <a:t>图形输入设备（键盘、鼠标、光笔</a:t>
            </a:r>
            <a:r>
              <a:rPr lang="en-US" altLang="zh-CN" dirty="0"/>
              <a:t>…</a:t>
            </a:r>
            <a:r>
              <a:rPr lang="zh-CN" altLang="en-US" dirty="0"/>
              <a:t>）</a:t>
            </a:r>
            <a:endParaRPr lang="zh-CN" altLang="en-US" dirty="0"/>
          </a:p>
          <a:p>
            <a:pPr lvl="1" eaLnBrk="1" hangingPunct="1"/>
            <a:r>
              <a:rPr lang="zh-CN" altLang="en-US" dirty="0"/>
              <a:t>图像输入设备（摄像机）</a:t>
            </a:r>
            <a:endParaRPr lang="zh-CN" altLang="en-US" dirty="0"/>
          </a:p>
          <a:p>
            <a:pPr lvl="1" eaLnBrk="1" hangingPunct="1"/>
            <a:r>
              <a:rPr lang="zh-CN" altLang="en-US" dirty="0"/>
              <a:t>语音输入设备</a:t>
            </a:r>
            <a:endParaRPr lang="zh-CN" altLang="en-US" dirty="0"/>
          </a:p>
          <a:p>
            <a:pPr eaLnBrk="1" hangingPunct="1"/>
            <a:r>
              <a:rPr lang="zh-CN" altLang="en-US" dirty="0"/>
              <a:t>打印设备</a:t>
            </a:r>
            <a:endParaRPr lang="zh-CN" altLang="en-US" dirty="0"/>
          </a:p>
          <a:p>
            <a:pPr lvl="1" eaLnBrk="1" hangingPunct="1"/>
            <a:r>
              <a:rPr lang="zh-CN" altLang="en-US" dirty="0"/>
              <a:t>点阵式打印机</a:t>
            </a:r>
            <a:endParaRPr lang="zh-CN" altLang="en-US" dirty="0"/>
          </a:p>
          <a:p>
            <a:pPr lvl="1" eaLnBrk="1" hangingPunct="1"/>
            <a:r>
              <a:rPr lang="zh-CN" altLang="en-US" dirty="0"/>
              <a:t>喷墨打印机</a:t>
            </a:r>
            <a:endParaRPr lang="zh-CN" altLang="en-US" dirty="0"/>
          </a:p>
          <a:p>
            <a:pPr lvl="1" eaLnBrk="1" hangingPunct="1"/>
            <a:r>
              <a:rPr lang="zh-CN" altLang="en-US" dirty="0"/>
              <a:t>激光打印机</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69635" name="Rectangle 2"/>
          <p:cNvSpPr>
            <a:spLocks noGrp="1"/>
          </p:cNvSpPr>
          <p:nvPr>
            <p:ph type="title"/>
          </p:nvPr>
        </p:nvSpPr>
        <p:spPr>
          <a:ln/>
        </p:spPr>
        <p:txBody>
          <a:bodyPr vert="horz" wrap="square" lIns="91440" tIns="45720" rIns="91440" bIns="45720" anchor="b"/>
          <a:p>
            <a:pPr eaLnBrk="1" hangingPunct="1"/>
            <a:endParaRPr lang="zh-CN" altLang="zh-CN" dirty="0"/>
          </a:p>
        </p:txBody>
      </p:sp>
      <p:sp>
        <p:nvSpPr>
          <p:cNvPr id="69636" name="Rectangle 3"/>
          <p:cNvSpPr>
            <a:spLocks noGrp="1"/>
          </p:cNvSpPr>
          <p:nvPr>
            <p:ph idx="1"/>
          </p:nvPr>
        </p:nvSpPr>
        <p:spPr>
          <a:ln/>
        </p:spPr>
        <p:txBody>
          <a:bodyPr vert="horz" wrap="square" lIns="91440" tIns="45720" rIns="91440" bIns="45720" anchor="t"/>
          <a:p>
            <a:pPr eaLnBrk="1" hangingPunct="1"/>
            <a:endParaRPr lang="zh-CN" altLang="zh-CN" dirty="0"/>
          </a:p>
        </p:txBody>
      </p:sp>
      <p:pic>
        <p:nvPicPr>
          <p:cNvPr id="69637" name="Picture 4" descr="7a19">
            <a:hlinkClick r:id="rId1" action="ppaction://hlinkfile"/>
          </p:cNvPr>
          <p:cNvPicPr>
            <a:picLocks noChangeAspect="1"/>
          </p:cNvPicPr>
          <p:nvPr/>
        </p:nvPicPr>
        <p:blipFill>
          <a:blip r:embed="rId2"/>
          <a:stretch>
            <a:fillRect/>
          </a:stretch>
        </p:blipFill>
        <p:spPr>
          <a:xfrm>
            <a:off x="1547813" y="2133600"/>
            <a:ext cx="5740400" cy="2978150"/>
          </a:xfrm>
          <a:prstGeom prst="rect">
            <a:avLst/>
          </a:prstGeom>
          <a:noFill/>
          <a:ln w="9525">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70659" name="Rectangle 2"/>
          <p:cNvSpPr>
            <a:spLocks noGrp="1"/>
          </p:cNvSpPr>
          <p:nvPr>
            <p:ph type="title"/>
          </p:nvPr>
        </p:nvSpPr>
        <p:spPr>
          <a:ln/>
        </p:spPr>
        <p:txBody>
          <a:bodyPr vert="horz" wrap="square" lIns="91440" tIns="45720" rIns="91440" bIns="45720" anchor="b"/>
          <a:p>
            <a:pPr eaLnBrk="1" hangingPunct="1"/>
            <a:endParaRPr lang="zh-CN" altLang="zh-CN" dirty="0"/>
          </a:p>
        </p:txBody>
      </p:sp>
      <p:pic>
        <p:nvPicPr>
          <p:cNvPr id="70660" name="Picture 3" descr="7a20">
            <a:hlinkClick r:id="rId1" action="ppaction://hlinkfile"/>
          </p:cNvPr>
          <p:cNvPicPr>
            <a:picLocks noChangeAspect="1"/>
          </p:cNvPicPr>
          <p:nvPr/>
        </p:nvPicPr>
        <p:blipFill>
          <a:blip r:embed="rId2"/>
          <a:stretch>
            <a:fillRect/>
          </a:stretch>
        </p:blipFill>
        <p:spPr>
          <a:xfrm>
            <a:off x="1619250" y="2205038"/>
            <a:ext cx="5865813" cy="2890837"/>
          </a:xfrm>
          <a:prstGeom prst="rect">
            <a:avLst/>
          </a:prstGeom>
          <a:noFill/>
          <a:ln w="9525">
            <a:noFill/>
          </a:ln>
        </p:spPr>
      </p:pic>
      <p:sp>
        <p:nvSpPr>
          <p:cNvPr id="70661" name="AutoShape 4">
            <a:hlinkClick r:id="" action="ppaction://hlinkshowjump?jump=endshow"/>
          </p:cNvPr>
          <p:cNvSpPr/>
          <p:nvPr/>
        </p:nvSpPr>
        <p:spPr>
          <a:xfrm>
            <a:off x="7812088" y="6092825"/>
            <a:ext cx="431800" cy="431800"/>
          </a:xfrm>
          <a:prstGeom prst="actionButtonHome">
            <a:avLst/>
          </a:prstGeom>
          <a:solidFill>
            <a:srgbClr val="008000"/>
          </a:solidFill>
          <a:ln w="9525">
            <a:noFill/>
          </a:ln>
        </p:spPr>
        <p:txBody>
          <a:bodyPr wrap="none" anchor="ctr"/>
          <a:p>
            <a:pPr algn="ctr"/>
            <a:r>
              <a:rPr lang="zh-CN" altLang="en-US" sz="1400" dirty="0">
                <a:latin typeface="Arial" panose="020B0604020202020204" pitchFamily="34" charset="0"/>
                <a:ea typeface="隶书" panose="02010509060101010101" pitchFamily="49" charset="-122"/>
              </a:rPr>
              <a:t>返回</a:t>
            </a:r>
            <a:endParaRPr lang="zh-CN" altLang="en-US" sz="1400" dirty="0">
              <a:latin typeface="Arial" panose="020B0604020202020204" pitchFamily="34" charset="0"/>
              <a:ea typeface="隶书" panose="02010509060101010101" pitchFamily="49"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71683" name="Rectangle 2"/>
          <p:cNvSpPr>
            <a:spLocks noGrp="1"/>
          </p:cNvSpPr>
          <p:nvPr>
            <p:ph type="title"/>
          </p:nvPr>
        </p:nvSpPr>
        <p:spPr>
          <a:ln/>
        </p:spPr>
        <p:txBody>
          <a:bodyPr vert="horz" wrap="square" lIns="91440" tIns="45720" rIns="91440" bIns="45720" anchor="b"/>
          <a:p>
            <a:pPr eaLnBrk="1" hangingPunct="1"/>
            <a:r>
              <a:rPr lang="zh-CN" altLang="en-US" dirty="0"/>
              <a:t>本 章 小 结</a:t>
            </a:r>
            <a:endParaRPr lang="zh-CN" altLang="en-US" dirty="0"/>
          </a:p>
        </p:txBody>
      </p:sp>
      <p:sp>
        <p:nvSpPr>
          <p:cNvPr id="71684" name="Rectangle 3"/>
          <p:cNvSpPr>
            <a:spLocks noGrp="1"/>
          </p:cNvSpPr>
          <p:nvPr>
            <p:ph idx="1"/>
          </p:nvPr>
        </p:nvSpPr>
        <p:spPr>
          <a:ln/>
        </p:spPr>
        <p:txBody>
          <a:bodyPr vert="horz" wrap="square" lIns="91440" tIns="45720" rIns="91440" bIns="45720" anchor="t"/>
          <a:p>
            <a:pPr eaLnBrk="1" hangingPunct="1">
              <a:lnSpc>
                <a:spcPct val="90000"/>
              </a:lnSpc>
            </a:pPr>
            <a:r>
              <a:rPr lang="zh-CN" altLang="en-US" sz="2100" dirty="0"/>
              <a:t>外围设备大体分为输入设备、输出设备、外存设备、数据通信设备、过程控制设备五大类。每一种设备，都是在它自己的设备控制器控制下进行工作，而设备控制器则通过</a:t>
            </a:r>
            <a:r>
              <a:rPr lang="en-US" altLang="zh-CN" sz="2100" dirty="0"/>
              <a:t>I/O</a:t>
            </a:r>
            <a:r>
              <a:rPr lang="zh-CN" altLang="en-US" sz="2100" dirty="0"/>
              <a:t>接口模块和主机相连，并受主机控制。</a:t>
            </a:r>
            <a:endParaRPr lang="zh-CN" altLang="en-US" sz="2100" dirty="0"/>
          </a:p>
          <a:p>
            <a:pPr eaLnBrk="1" hangingPunct="1">
              <a:lnSpc>
                <a:spcPct val="90000"/>
              </a:lnSpc>
            </a:pPr>
            <a:r>
              <a:rPr lang="zh-CN" altLang="en-US" sz="2100" dirty="0"/>
              <a:t>磁盘、磁带属于磁表面存储器，特点是存储容量大，位价格低，记录信息永久保存，但存取速度较慢，因此在计算机系统中作为辅助大容量存储器使用。</a:t>
            </a:r>
            <a:endParaRPr lang="zh-CN" altLang="en-US" sz="2100" dirty="0"/>
          </a:p>
          <a:p>
            <a:pPr eaLnBrk="1" hangingPunct="1">
              <a:lnSpc>
                <a:spcPct val="90000"/>
              </a:lnSpc>
            </a:pPr>
            <a:r>
              <a:rPr lang="zh-CN" altLang="en-US" sz="2100" dirty="0"/>
              <a:t>硬磁盘按盘片结构分为可换盘片式、固定盘片式两种，磁头也分为可移动磁头和固定磁头两种。温彻斯特磁盘是一种采用先进技术研制的可移动磁头、固定盘片的磁盘机，组装成一个不可拆卸的机电一体化整体，防尘性能好，可靠性高，因而得到了广泛的应用，成为最有代表性的硬磁盘存储器。磁盘存储器的主要技术指标有：存储密度、存储容量、平均存取时间、数据传输速率。</a:t>
            </a:r>
            <a:endParaRPr lang="zh-CN" altLang="en-US" sz="21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72707" name="Rectangle 2"/>
          <p:cNvSpPr>
            <a:spLocks noGrp="1"/>
          </p:cNvSpPr>
          <p:nvPr>
            <p:ph type="title"/>
          </p:nvPr>
        </p:nvSpPr>
        <p:spPr>
          <a:ln/>
        </p:spPr>
        <p:txBody>
          <a:bodyPr vert="horz" wrap="square" lIns="91440" tIns="45720" rIns="91440" bIns="45720" anchor="b"/>
          <a:p>
            <a:pPr eaLnBrk="1" hangingPunct="1"/>
            <a:r>
              <a:rPr lang="zh-CN" altLang="en-US" dirty="0"/>
              <a:t>本 章 小 结</a:t>
            </a:r>
            <a:endParaRPr lang="zh-CN" altLang="en-US" dirty="0"/>
          </a:p>
        </p:txBody>
      </p:sp>
      <p:sp>
        <p:nvSpPr>
          <p:cNvPr id="72708" name="Rectangle 3"/>
          <p:cNvSpPr>
            <a:spLocks noGrp="1"/>
          </p:cNvSpPr>
          <p:nvPr>
            <p:ph idx="1"/>
          </p:nvPr>
        </p:nvSpPr>
        <p:spPr>
          <a:ln/>
        </p:spPr>
        <p:txBody>
          <a:bodyPr vert="horz" wrap="square" lIns="91440" tIns="45720" rIns="91440" bIns="45720" anchor="t"/>
          <a:p>
            <a:pPr eaLnBrk="1" hangingPunct="1">
              <a:lnSpc>
                <a:spcPct val="90000"/>
              </a:lnSpc>
            </a:pPr>
            <a:r>
              <a:rPr lang="zh-CN" altLang="en-US" sz="2100" dirty="0"/>
              <a:t>磁盘阵列</a:t>
            </a:r>
            <a:r>
              <a:rPr lang="en-US" altLang="zh-CN" sz="2100" dirty="0"/>
              <a:t>RAID</a:t>
            </a:r>
            <a:r>
              <a:rPr lang="zh-CN" altLang="en-US" sz="2100" dirty="0"/>
              <a:t>是多台磁盘存储器组成的大容量外存系统，它实现数据的并行存储、交叉存储，单独存储，改善了</a:t>
            </a:r>
            <a:r>
              <a:rPr lang="en-US" altLang="zh-CN" sz="2100" dirty="0"/>
              <a:t>I/O</a:t>
            </a:r>
            <a:r>
              <a:rPr lang="zh-CN" altLang="en-US" sz="2100" dirty="0"/>
              <a:t>性能，增加了存储容量，是一种先进的硬磁盘体系结构。各种可移动硬盘的诞生，是磁盘先进技术的又一个重要进展。</a:t>
            </a:r>
            <a:endParaRPr lang="zh-CN" altLang="en-US" sz="2100" dirty="0"/>
          </a:p>
          <a:p>
            <a:pPr eaLnBrk="1" hangingPunct="1">
              <a:lnSpc>
                <a:spcPct val="90000"/>
              </a:lnSpc>
            </a:pPr>
            <a:r>
              <a:rPr lang="zh-CN" altLang="en-US" sz="2100" dirty="0"/>
              <a:t>光盘和磁光盘是近年发展起来的一种外存设备，是多媒体计算机不可缺少的设备。不同的</a:t>
            </a:r>
            <a:r>
              <a:rPr lang="en-US" altLang="zh-CN" sz="2100" dirty="0"/>
              <a:t>CRT</a:t>
            </a:r>
            <a:r>
              <a:rPr lang="zh-CN" altLang="en-US" sz="2100" dirty="0"/>
              <a:t>显示标准所支持的最大分辨率和颜色数目是不同的。</a:t>
            </a:r>
            <a:r>
              <a:rPr lang="en-US" altLang="zh-CN" sz="2100" dirty="0"/>
              <a:t>VESA</a:t>
            </a:r>
            <a:r>
              <a:rPr lang="zh-CN" altLang="en-US" sz="2100" dirty="0"/>
              <a:t>标准，是一个可扩展的标准，它除兼容传统的</a:t>
            </a:r>
            <a:r>
              <a:rPr lang="en-US" altLang="zh-CN" sz="2100" dirty="0"/>
              <a:t>VGA</a:t>
            </a:r>
            <a:r>
              <a:rPr lang="zh-CN" altLang="en-US" sz="2100" dirty="0"/>
              <a:t>等显示方式外，还支持</a:t>
            </a:r>
            <a:r>
              <a:rPr lang="en-US" altLang="zh-CN" sz="2100" dirty="0"/>
              <a:t>1280×1024</a:t>
            </a:r>
            <a:r>
              <a:rPr lang="zh-CN" altLang="en-US" sz="2100" dirty="0"/>
              <a:t>像素光栅，每像素点</a:t>
            </a:r>
            <a:r>
              <a:rPr lang="en-US" altLang="zh-CN" sz="2100" dirty="0"/>
              <a:t>24</a:t>
            </a:r>
            <a:r>
              <a:rPr lang="zh-CN" altLang="en-US" sz="2100" dirty="0"/>
              <a:t>位颜色深度，刷新频率可达</a:t>
            </a:r>
            <a:r>
              <a:rPr lang="en-US" altLang="zh-CN" sz="2100" dirty="0"/>
              <a:t>75MHz</a:t>
            </a:r>
            <a:r>
              <a:rPr lang="zh-CN" altLang="en-US" sz="2100" dirty="0"/>
              <a:t>。显示适配器作为</a:t>
            </a:r>
            <a:r>
              <a:rPr lang="en-US" altLang="zh-CN" sz="2100" dirty="0"/>
              <a:t>CRT</a:t>
            </a:r>
            <a:r>
              <a:rPr lang="zh-CN" altLang="en-US" sz="2100" dirty="0"/>
              <a:t>与</a:t>
            </a:r>
            <a:r>
              <a:rPr lang="en-US" altLang="zh-CN" sz="2100" dirty="0"/>
              <a:t>CPU</a:t>
            </a:r>
            <a:r>
              <a:rPr lang="zh-CN" altLang="en-US" sz="2100" dirty="0"/>
              <a:t>的接口，由刷新存储器、显示控制器、</a:t>
            </a:r>
            <a:r>
              <a:rPr lang="en-US" altLang="zh-CN" sz="2100" dirty="0"/>
              <a:t>ROM BIOS</a:t>
            </a:r>
            <a:r>
              <a:rPr lang="zh-CN" altLang="en-US" sz="2100" dirty="0"/>
              <a:t>三部分组成。先进的显示控制器具有图形加速能力。</a:t>
            </a:r>
            <a:endParaRPr lang="zh-CN" altLang="en-US" sz="2100" dirty="0"/>
          </a:p>
          <a:p>
            <a:pPr eaLnBrk="1" hangingPunct="1">
              <a:lnSpc>
                <a:spcPct val="90000"/>
              </a:lnSpc>
            </a:pPr>
            <a:r>
              <a:rPr lang="zh-CN" altLang="en-US" sz="2100" dirty="0"/>
              <a:t>常用的计算机输入设备有图形输入设备</a:t>
            </a:r>
            <a:r>
              <a:rPr lang="en-US" altLang="zh-CN" sz="2100" dirty="0"/>
              <a:t>(</a:t>
            </a:r>
            <a:r>
              <a:rPr lang="zh-CN" altLang="en-US" sz="2100" dirty="0"/>
              <a:t>键盘、鼠标）、图像输入设备、语音输入设备。常用的打印设备有激光打印机、彩色喷墨打印机等，它们都属于硬拷贝输出设备。</a:t>
            </a:r>
            <a:endParaRPr lang="zh-CN" altLang="en-US" sz="2100" dirty="0"/>
          </a:p>
          <a:p>
            <a:pPr eaLnBrk="1" hangingPunct="1">
              <a:lnSpc>
                <a:spcPct val="90000"/>
              </a:lnSpc>
            </a:pPr>
            <a:endParaRPr lang="en-US" altLang="zh-CN" sz="2100" dirty="0"/>
          </a:p>
        </p:txBody>
      </p:sp>
      <p:sp>
        <p:nvSpPr>
          <p:cNvPr id="72709" name="AutoShape 4">
            <a:hlinkClick r:id="" action="ppaction://hlinkshowjump?jump=endshow"/>
          </p:cNvPr>
          <p:cNvSpPr/>
          <p:nvPr/>
        </p:nvSpPr>
        <p:spPr>
          <a:xfrm>
            <a:off x="7812088" y="6092825"/>
            <a:ext cx="431800" cy="431800"/>
          </a:xfrm>
          <a:prstGeom prst="actionButtonHome">
            <a:avLst/>
          </a:prstGeom>
          <a:solidFill>
            <a:srgbClr val="008000"/>
          </a:solidFill>
          <a:ln w="9525">
            <a:noFill/>
          </a:ln>
        </p:spPr>
        <p:txBody>
          <a:bodyPr wrap="none" anchor="ctr"/>
          <a:p>
            <a:pPr algn="ctr"/>
            <a:r>
              <a:rPr lang="zh-CN" altLang="en-US" sz="1400" dirty="0">
                <a:latin typeface="Arial" panose="020B0604020202020204" pitchFamily="34" charset="0"/>
                <a:ea typeface="隶书" panose="02010509060101010101" pitchFamily="49" charset="-122"/>
              </a:rPr>
              <a:t>返回</a:t>
            </a:r>
            <a:endParaRPr lang="zh-CN" altLang="en-US" sz="1400" dirty="0">
              <a:latin typeface="Arial" panose="020B0604020202020204" pitchFamily="34" charset="0"/>
              <a:ea typeface="隶书" panose="020105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10243" name="Rectangle 2"/>
          <p:cNvSpPr>
            <a:spLocks noGrp="1"/>
          </p:cNvSpPr>
          <p:nvPr>
            <p:ph type="title"/>
          </p:nvPr>
        </p:nvSpPr>
        <p:spPr>
          <a:xfrm>
            <a:off x="457200" y="0"/>
            <a:ext cx="7543800" cy="877888"/>
          </a:xfrm>
          <a:ln/>
        </p:spPr>
        <p:txBody>
          <a:bodyPr vert="horz" wrap="square" lIns="91440" tIns="45720" rIns="91440" bIns="45720" anchor="b"/>
          <a:p>
            <a:pPr eaLnBrk="1" hangingPunct="1"/>
            <a:r>
              <a:rPr lang="en-US" altLang="zh-CN" dirty="0"/>
              <a:t>7.2</a:t>
            </a:r>
            <a:r>
              <a:rPr lang="zh-CN" altLang="en-US" dirty="0"/>
              <a:t>磁盘存储设备</a:t>
            </a:r>
            <a:endParaRPr lang="zh-CN" altLang="en-US" dirty="0"/>
          </a:p>
        </p:txBody>
      </p:sp>
      <p:sp>
        <p:nvSpPr>
          <p:cNvPr id="10244" name="Rectangle 3"/>
          <p:cNvSpPr>
            <a:spLocks noGrp="1"/>
          </p:cNvSpPr>
          <p:nvPr>
            <p:ph idx="1"/>
          </p:nvPr>
        </p:nvSpPr>
        <p:spPr>
          <a:xfrm>
            <a:off x="428625" y="1071563"/>
            <a:ext cx="8229600" cy="4411662"/>
          </a:xfrm>
          <a:ln/>
        </p:spPr>
        <p:txBody>
          <a:bodyPr vert="horz" wrap="square" lIns="91440" tIns="45720" rIns="91440" bIns="45720" anchor="t"/>
          <a:p>
            <a:pPr eaLnBrk="1" hangingPunct="1">
              <a:lnSpc>
                <a:spcPct val="80000"/>
              </a:lnSpc>
              <a:buNone/>
            </a:pPr>
            <a:r>
              <a:rPr lang="zh-CN" altLang="en-US" sz="2800" dirty="0"/>
              <a:t>一、磁记录原理</a:t>
            </a:r>
            <a:endParaRPr lang="zh-CN" altLang="en-US" sz="2800" dirty="0"/>
          </a:p>
          <a:p>
            <a:pPr eaLnBrk="1" hangingPunct="1">
              <a:lnSpc>
                <a:spcPct val="80000"/>
              </a:lnSpc>
            </a:pPr>
            <a:r>
              <a:rPr lang="zh-CN" altLang="en-US" sz="2600" dirty="0"/>
              <a:t>计算机的外存储器又称磁表面存储设备。</a:t>
            </a:r>
            <a:endParaRPr lang="en-US" altLang="zh-CN" sz="2600" dirty="0"/>
          </a:p>
          <a:p>
            <a:pPr eaLnBrk="1" hangingPunct="1"/>
            <a:r>
              <a:rPr lang="zh-CN" altLang="en-US" sz="2600" dirty="0"/>
              <a:t>所谓磁表面存储，是用某些磁性材料薄薄地涂在金属铝或塑料表面作载磁体来存储信息。</a:t>
            </a:r>
            <a:endParaRPr lang="en-US" altLang="zh-CN" sz="2600" dirty="0"/>
          </a:p>
          <a:p>
            <a:pPr lvl="1" eaLnBrk="1" hangingPunct="1"/>
            <a:r>
              <a:rPr lang="zh-CN" altLang="en-US" sz="2200" dirty="0"/>
              <a:t>磁盘存储器、磁带存储器均属于磁表面存储器。</a:t>
            </a:r>
            <a:endParaRPr lang="en-US" altLang="zh-CN" sz="2200" dirty="0"/>
          </a:p>
          <a:p>
            <a:pPr eaLnBrk="1" hangingPunct="1"/>
            <a:r>
              <a:rPr lang="zh-CN" altLang="en-US" sz="2600" dirty="0"/>
              <a:t>磁表面存储器的</a:t>
            </a:r>
            <a:r>
              <a:rPr lang="zh-CN" altLang="en-US" sz="2600" b="1" dirty="0">
                <a:solidFill>
                  <a:srgbClr val="0070C0"/>
                </a:solidFill>
              </a:rPr>
              <a:t>优点</a:t>
            </a:r>
            <a:r>
              <a:rPr lang="zh-CN" altLang="en-US" sz="2600" dirty="0"/>
              <a:t>：</a:t>
            </a:r>
            <a:endParaRPr lang="zh-CN" altLang="en-US" sz="2600" dirty="0"/>
          </a:p>
          <a:p>
            <a:pPr lvl="1" eaLnBrk="1" hangingPunct="1">
              <a:buNone/>
            </a:pPr>
            <a:r>
              <a:rPr lang="zh-CN" altLang="en-US" sz="2400" dirty="0"/>
              <a:t>①存储容量大，位价格低；</a:t>
            </a:r>
            <a:endParaRPr lang="zh-CN" altLang="en-US" sz="2400" dirty="0"/>
          </a:p>
          <a:p>
            <a:pPr lvl="1" eaLnBrk="1" hangingPunct="1">
              <a:buNone/>
            </a:pPr>
            <a:r>
              <a:rPr lang="zh-CN" altLang="en-US" sz="2400" dirty="0"/>
              <a:t>②记录介质可以重复使用；</a:t>
            </a:r>
            <a:endParaRPr lang="zh-CN" altLang="en-US" sz="2400" dirty="0"/>
          </a:p>
          <a:p>
            <a:pPr lvl="1" eaLnBrk="1" hangingPunct="1">
              <a:buNone/>
            </a:pPr>
            <a:r>
              <a:rPr lang="zh-CN" altLang="en-US" sz="2400" dirty="0"/>
              <a:t>③记录信息可以长期保存而不丢失，甚至可以脱机存档；</a:t>
            </a:r>
            <a:endParaRPr lang="zh-CN" altLang="en-US" sz="2400" dirty="0"/>
          </a:p>
          <a:p>
            <a:pPr lvl="1" eaLnBrk="1" hangingPunct="1">
              <a:buNone/>
            </a:pPr>
            <a:r>
              <a:rPr lang="zh-CN" altLang="en-US" sz="2400" dirty="0"/>
              <a:t>④非破坏性读出，读出时不需要再生信息。</a:t>
            </a:r>
            <a:endParaRPr lang="en-US" altLang="zh-C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11267" name="Rectangle 2"/>
          <p:cNvSpPr>
            <a:spLocks noGrp="1"/>
          </p:cNvSpPr>
          <p:nvPr>
            <p:ph type="title"/>
          </p:nvPr>
        </p:nvSpPr>
        <p:spPr>
          <a:ln/>
        </p:spPr>
        <p:txBody>
          <a:bodyPr vert="horz" wrap="square" lIns="91440" tIns="45720" rIns="91440" bIns="45720" anchor="b"/>
          <a:p>
            <a:pPr eaLnBrk="1" hangingPunct="1"/>
            <a:r>
              <a:rPr lang="en-US" altLang="zh-CN" dirty="0"/>
              <a:t>7.2</a:t>
            </a:r>
            <a:r>
              <a:rPr lang="zh-CN" altLang="en-US" dirty="0"/>
              <a:t>磁盘存储设备</a:t>
            </a:r>
            <a:endParaRPr lang="zh-CN" altLang="en-US" dirty="0"/>
          </a:p>
        </p:txBody>
      </p:sp>
      <p:sp>
        <p:nvSpPr>
          <p:cNvPr id="11268" name="Rectangle 3"/>
          <p:cNvSpPr>
            <a:spLocks noGrp="1"/>
          </p:cNvSpPr>
          <p:nvPr>
            <p:ph idx="1"/>
          </p:nvPr>
        </p:nvSpPr>
        <p:spPr>
          <a:ln/>
        </p:spPr>
        <p:txBody>
          <a:bodyPr vert="horz" wrap="square" lIns="91440" tIns="45720" rIns="91440" bIns="45720" anchor="t"/>
          <a:p>
            <a:pPr eaLnBrk="1" hangingPunct="1"/>
            <a:r>
              <a:rPr lang="zh-CN" altLang="en-US" sz="2800" dirty="0"/>
              <a:t>磁表面存储器也有</a:t>
            </a:r>
            <a:r>
              <a:rPr lang="zh-CN" altLang="en-US" sz="2800" b="1" dirty="0">
                <a:solidFill>
                  <a:srgbClr val="0070C0"/>
                </a:solidFill>
              </a:rPr>
              <a:t>缺点</a:t>
            </a:r>
            <a:endParaRPr lang="en-US" altLang="zh-CN" sz="2800" dirty="0"/>
          </a:p>
          <a:p>
            <a:pPr lvl="1" eaLnBrk="1" hangingPunct="1"/>
            <a:r>
              <a:rPr lang="zh-CN" altLang="en-US" sz="2400" dirty="0"/>
              <a:t>主要是存取速度较慢，机械结构复杂，对工作环境要求较高。</a:t>
            </a:r>
            <a:endParaRPr lang="zh-CN" altLang="en-US" sz="2400" dirty="0"/>
          </a:p>
          <a:p>
            <a:pPr eaLnBrk="1" hangingPunct="1">
              <a:lnSpc>
                <a:spcPct val="80000"/>
              </a:lnSpc>
            </a:pPr>
            <a:endParaRPr lang="en-US" altLang="zh-CN" sz="2200" dirty="0"/>
          </a:p>
          <a:p>
            <a:pPr eaLnBrk="1" hangingPunct="1">
              <a:lnSpc>
                <a:spcPct val="80000"/>
              </a:lnSpc>
            </a:pPr>
            <a:endParaRPr lang="en-US" altLang="zh-CN" sz="2200" dirty="0"/>
          </a:p>
          <a:p>
            <a:pPr eaLnBrk="1" hangingPunct="1"/>
            <a:r>
              <a:rPr lang="zh-CN" altLang="en-US" sz="2600" dirty="0"/>
              <a:t>磁表面存储器由于存储容量大，位成本低，在计算机系统中作为辅助大容量存储器使用，用以存放系统软件、大型文件、数据库等大量程序与数据信息。</a:t>
            </a:r>
            <a:endParaRPr lang="zh-CN" altLang="en-US" sz="2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12291" name="Rectangle 2"/>
          <p:cNvSpPr>
            <a:spLocks noGrp="1"/>
          </p:cNvSpPr>
          <p:nvPr>
            <p:ph type="title"/>
          </p:nvPr>
        </p:nvSpPr>
        <p:spPr>
          <a:ln/>
        </p:spPr>
        <p:txBody>
          <a:bodyPr vert="horz" wrap="square" lIns="91440" tIns="45720" rIns="91440" bIns="45720" anchor="b"/>
          <a:p>
            <a:pPr eaLnBrk="1" hangingPunct="1"/>
            <a:r>
              <a:rPr lang="en-US" altLang="zh-CN" dirty="0"/>
              <a:t>7.2</a:t>
            </a:r>
            <a:r>
              <a:rPr lang="zh-CN" altLang="en-US" dirty="0"/>
              <a:t>磁盘存储设备</a:t>
            </a:r>
            <a:endParaRPr lang="zh-CN" altLang="en-US" dirty="0"/>
          </a:p>
        </p:txBody>
      </p:sp>
      <p:sp>
        <p:nvSpPr>
          <p:cNvPr id="12292" name="Rectangle 3"/>
          <p:cNvSpPr>
            <a:spLocks noGrp="1"/>
          </p:cNvSpPr>
          <p:nvPr>
            <p:ph idx="1"/>
          </p:nvPr>
        </p:nvSpPr>
        <p:spPr>
          <a:ln/>
        </p:spPr>
        <p:txBody>
          <a:bodyPr vert="horz" wrap="square" lIns="91440" tIns="45720" rIns="91440" bIns="45720" anchor="t"/>
          <a:p>
            <a:pPr eaLnBrk="1" hangingPunct="1"/>
            <a:r>
              <a:rPr lang="zh-CN" altLang="en-US" dirty="0"/>
              <a:t>磁性材料的物理特性</a:t>
            </a:r>
            <a:endParaRPr lang="zh-CN" altLang="en-US" dirty="0"/>
          </a:p>
          <a:p>
            <a:pPr eaLnBrk="1" hangingPunct="1">
              <a:buNone/>
            </a:pPr>
            <a:r>
              <a:rPr lang="zh-CN" altLang="en-US" dirty="0"/>
              <a:t>见图</a:t>
            </a:r>
            <a:endParaRPr lang="en-US" altLang="zh-CN" dirty="0"/>
          </a:p>
          <a:p>
            <a:pPr eaLnBrk="1" hangingPunct="1">
              <a:buNone/>
            </a:pPr>
            <a:endParaRPr lang="en-US" altLang="zh-CN" dirty="0"/>
          </a:p>
          <a:p>
            <a:pPr eaLnBrk="1" hangingPunct="1">
              <a:lnSpc>
                <a:spcPct val="90000"/>
              </a:lnSpc>
            </a:pPr>
            <a:r>
              <a:rPr lang="zh-CN" altLang="en-US" sz="2600" dirty="0"/>
              <a:t>磁表面存储器的读写原理</a:t>
            </a:r>
            <a:endParaRPr lang="zh-CN" altLang="en-US" sz="2600" dirty="0"/>
          </a:p>
          <a:p>
            <a:pPr eaLnBrk="1" hangingPunct="1">
              <a:lnSpc>
                <a:spcPct val="90000"/>
              </a:lnSpc>
              <a:buNone/>
            </a:pPr>
            <a:r>
              <a:rPr lang="zh-CN" altLang="en-US" sz="2600" dirty="0"/>
              <a:t>（见下页图）</a:t>
            </a:r>
            <a:endParaRPr lang="zh-CN" altLang="en-US" sz="2600" dirty="0"/>
          </a:p>
          <a:p>
            <a:pPr lvl="1" eaLnBrk="1" hangingPunct="1">
              <a:lnSpc>
                <a:spcPct val="90000"/>
              </a:lnSpc>
              <a:buFont typeface="Wingdings" panose="05000000000000000000" pitchFamily="2" charset="2"/>
              <a:buChar char="Ø"/>
            </a:pPr>
            <a:r>
              <a:rPr lang="zh-CN" altLang="en-US" sz="2200" dirty="0"/>
              <a:t>写操作：当写线圈中通过一定方向</a:t>
            </a:r>
            <a:endParaRPr lang="en-US" altLang="zh-CN" sz="2200" dirty="0"/>
          </a:p>
          <a:p>
            <a:pPr lvl="1" eaLnBrk="1" hangingPunct="1">
              <a:lnSpc>
                <a:spcPct val="90000"/>
              </a:lnSpc>
              <a:buNone/>
            </a:pPr>
            <a:r>
              <a:rPr lang="zh-CN" altLang="en-US" sz="2200" dirty="0"/>
              <a:t>的脉冲电流时，铁芯内就产生一定方</a:t>
            </a:r>
            <a:endParaRPr lang="en-US" altLang="zh-CN" sz="2200" dirty="0"/>
          </a:p>
          <a:p>
            <a:pPr lvl="1" eaLnBrk="1" hangingPunct="1">
              <a:lnSpc>
                <a:spcPct val="90000"/>
              </a:lnSpc>
              <a:buNone/>
            </a:pPr>
            <a:r>
              <a:rPr lang="zh-CN" altLang="en-US" sz="2200" dirty="0"/>
              <a:t>向的磁通。</a:t>
            </a:r>
            <a:endParaRPr lang="zh-CN" altLang="en-US" sz="2200" dirty="0"/>
          </a:p>
          <a:p>
            <a:pPr eaLnBrk="1" hangingPunct="1">
              <a:buNone/>
            </a:pPr>
            <a:endParaRPr lang="zh-CN" altLang="en-US" dirty="0"/>
          </a:p>
        </p:txBody>
      </p:sp>
      <p:pic>
        <p:nvPicPr>
          <p:cNvPr id="12293" name="Picture 4" descr="7a2">
            <a:hlinkClick r:id="rId1" action="ppaction://hlinkfile"/>
          </p:cNvPr>
          <p:cNvPicPr>
            <a:picLocks noChangeAspect="1"/>
          </p:cNvPicPr>
          <p:nvPr/>
        </p:nvPicPr>
        <p:blipFill>
          <a:blip r:embed="rId2"/>
          <a:stretch>
            <a:fillRect/>
          </a:stretch>
        </p:blipFill>
        <p:spPr>
          <a:xfrm>
            <a:off x="5651500" y="1916113"/>
            <a:ext cx="2243138" cy="3817937"/>
          </a:xfrm>
          <a:prstGeom prst="rect">
            <a:avLst/>
          </a:prstGeom>
          <a:noFill/>
          <a:ln w="9525">
            <a:noFill/>
          </a:ln>
        </p:spPr>
      </p:pic>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0</TotalTime>
  <Words>9735</Words>
  <Application>WPS 演示</Application>
  <PresentationFormat>全屏显示(4:3)</PresentationFormat>
  <Paragraphs>610</Paragraphs>
  <Slides>69</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69</vt:i4>
      </vt:variant>
    </vt:vector>
  </HeadingPairs>
  <TitlesOfParts>
    <vt:vector size="78" baseType="lpstr">
      <vt:lpstr>Arial</vt:lpstr>
      <vt:lpstr>宋体</vt:lpstr>
      <vt:lpstr>Wingdings</vt:lpstr>
      <vt:lpstr>Times New Roman</vt:lpstr>
      <vt:lpstr>隶书</vt:lpstr>
      <vt:lpstr>微软雅黑</vt:lpstr>
      <vt:lpstr>Arial Unicode MS</vt:lpstr>
      <vt:lpstr>Network</vt:lpstr>
      <vt:lpstr>Excel.Sheet.8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Ningbo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   外围设备</dc:title>
  <dc:creator>杨旭东</dc:creator>
  <cp:lastModifiedBy>ww</cp:lastModifiedBy>
  <cp:revision>98</cp:revision>
  <dcterms:created xsi:type="dcterms:W3CDTF">2008-05-19T20:46:19Z</dcterms:created>
  <dcterms:modified xsi:type="dcterms:W3CDTF">2021-04-19T13:07:48Z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