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58" r:id="rId4"/>
    <p:sldId id="260" r:id="rId5"/>
    <p:sldId id="296" r:id="rId6"/>
    <p:sldId id="307" r:id="rId8"/>
    <p:sldId id="291" r:id="rId9"/>
    <p:sldId id="261" r:id="rId10"/>
    <p:sldId id="262" r:id="rId11"/>
    <p:sldId id="263" r:id="rId12"/>
    <p:sldId id="264" r:id="rId13"/>
    <p:sldId id="265" r:id="rId14"/>
    <p:sldId id="308" r:id="rId15"/>
    <p:sldId id="266" r:id="rId16"/>
    <p:sldId id="309" r:id="rId17"/>
    <p:sldId id="267" r:id="rId18"/>
    <p:sldId id="268" r:id="rId19"/>
    <p:sldId id="318" r:id="rId20"/>
    <p:sldId id="297" r:id="rId21"/>
    <p:sldId id="298" r:id="rId22"/>
    <p:sldId id="299" r:id="rId23"/>
    <p:sldId id="320" r:id="rId24"/>
    <p:sldId id="300" r:id="rId25"/>
    <p:sldId id="319" r:id="rId26"/>
    <p:sldId id="310" r:id="rId27"/>
    <p:sldId id="311" r:id="rId28"/>
    <p:sldId id="312" r:id="rId29"/>
    <p:sldId id="269" r:id="rId30"/>
    <p:sldId id="270" r:id="rId31"/>
    <p:sldId id="294" r:id="rId32"/>
    <p:sldId id="271" r:id="rId33"/>
    <p:sldId id="272" r:id="rId34"/>
    <p:sldId id="293" r:id="rId35"/>
    <p:sldId id="273" r:id="rId36"/>
    <p:sldId id="274" r:id="rId37"/>
    <p:sldId id="301" r:id="rId38"/>
    <p:sldId id="275" r:id="rId39"/>
    <p:sldId id="276" r:id="rId40"/>
    <p:sldId id="302" r:id="rId41"/>
    <p:sldId id="303" r:id="rId42"/>
    <p:sldId id="304" r:id="rId43"/>
    <p:sldId id="305" r:id="rId44"/>
    <p:sldId id="278" r:id="rId45"/>
    <p:sldId id="279" r:id="rId46"/>
    <p:sldId id="295" r:id="rId47"/>
    <p:sldId id="288" r:id="rId48"/>
    <p:sldId id="289" r:id="rId49"/>
    <p:sldId id="280" r:id="rId50"/>
    <p:sldId id="283" r:id="rId51"/>
    <p:sldId id="282" r:id="rId52"/>
    <p:sldId id="284" r:id="rId53"/>
    <p:sldId id="285" r:id="rId54"/>
    <p:sldId id="286" r:id="rId55"/>
    <p:sldId id="313" r:id="rId56"/>
    <p:sldId id="314" r:id="rId57"/>
    <p:sldId id="315" r:id="rId58"/>
    <p:sldId id="316" r:id="rId59"/>
    <p:sldId id="317" r:id="rId60"/>
    <p:sldId id="306" r:id="rId6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162"/>
  </p:normalViewPr>
  <p:slideViewPr>
    <p:cSldViewPr showGuides="1">
      <p:cViewPr varScale="1">
        <p:scale>
          <a:sx n="61" d="100"/>
          <a:sy n="61" d="100"/>
        </p:scale>
        <p:origin x="-154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46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3491" name="Rectangle 2"/>
          <p:cNvSpPr>
            <a:spLocks noRot="1" noTextEdit="1"/>
          </p:cNvSpPr>
          <p:nvPr>
            <p:ph type="sldImg"/>
          </p:nvPr>
        </p:nvSpPr>
        <p:spPr>
          <a:ln/>
        </p:spPr>
      </p:sp>
      <p:sp>
        <p:nvSpPr>
          <p:cNvPr id="63492" name="Rectangle 3"/>
          <p:cNvSpPr>
            <a:spLocks noGrp="1"/>
          </p:cNvSpPr>
          <p:nvPr>
            <p:ph type="body" idx="1"/>
          </p:nvPr>
        </p:nvSpPr>
        <p:spPr>
          <a:ln/>
        </p:spPr>
        <p:txBody>
          <a:bodyPr wrap="square" lIns="91440" tIns="45720" rIns="91440" bIns="45720" anchor="t"/>
          <a:p>
            <a:pPr lvl="0" eaLnBrk="1" hangingPunct="1"/>
            <a:r>
              <a:rPr lang="en-US" altLang="zh-CN" dirty="0"/>
              <a:t>(1)</a:t>
            </a:r>
            <a:r>
              <a:rPr lang="zh-CN" altLang="en-US" dirty="0"/>
              <a:t>先向</a:t>
            </a:r>
            <a:r>
              <a:rPr lang="en-US" altLang="zh-CN" dirty="0"/>
              <a:t>I/O</a:t>
            </a:r>
            <a:r>
              <a:rPr lang="zh-CN" altLang="en-US" dirty="0"/>
              <a:t>设备发出命令字，请求进行数据传送；</a:t>
            </a:r>
            <a:endParaRPr lang="zh-CN" altLang="en-US" dirty="0"/>
          </a:p>
          <a:p>
            <a:pPr lvl="0" eaLnBrk="1" hangingPunct="1"/>
            <a:r>
              <a:rPr lang="en-US" altLang="zh-CN" dirty="0"/>
              <a:t>(2)</a:t>
            </a:r>
            <a:r>
              <a:rPr lang="zh-CN" altLang="en-US" dirty="0"/>
              <a:t>从</a:t>
            </a:r>
            <a:r>
              <a:rPr lang="en-US" altLang="zh-CN" dirty="0"/>
              <a:t>I/O</a:t>
            </a:r>
            <a:r>
              <a:rPr lang="zh-CN" altLang="en-US" dirty="0"/>
              <a:t>接口读入状态字；</a:t>
            </a:r>
            <a:endParaRPr lang="zh-CN" altLang="en-US" dirty="0"/>
          </a:p>
          <a:p>
            <a:pPr lvl="0" eaLnBrk="1" hangingPunct="1"/>
            <a:r>
              <a:rPr lang="en-US" altLang="zh-CN" dirty="0"/>
              <a:t>(3)</a:t>
            </a:r>
            <a:r>
              <a:rPr lang="zh-CN" altLang="en-US" dirty="0"/>
              <a:t>检查状态字中的标志，看看数据交换是否可以进行；</a:t>
            </a:r>
            <a:endParaRPr lang="zh-CN" altLang="en-US" dirty="0"/>
          </a:p>
          <a:p>
            <a:pPr lvl="0" eaLnBrk="1" hangingPunct="1"/>
            <a:r>
              <a:rPr lang="en-US" altLang="zh-CN" dirty="0"/>
              <a:t>(4)</a:t>
            </a:r>
            <a:r>
              <a:rPr lang="zh-CN" altLang="en-US" dirty="0"/>
              <a:t>假如这个设备没有准备就绪，则第</a:t>
            </a:r>
            <a:r>
              <a:rPr lang="en-US" altLang="zh-CN" dirty="0"/>
              <a:t>(2)</a:t>
            </a:r>
            <a:r>
              <a:rPr lang="zh-CN" altLang="en-US" dirty="0"/>
              <a:t>、第</a:t>
            </a:r>
            <a:r>
              <a:rPr lang="en-US" altLang="zh-CN" dirty="0"/>
              <a:t>(3)</a:t>
            </a:r>
            <a:r>
              <a:rPr lang="zh-CN" altLang="en-US" dirty="0"/>
              <a:t>步重复进行，一直到这个设备准备好交换数据，发出准备就绪信号</a:t>
            </a:r>
            <a:r>
              <a:rPr lang="zh-CN" altLang="en-US" dirty="0">
                <a:latin typeface="Arial" panose="020B0604020202020204" pitchFamily="34" charset="0"/>
              </a:rPr>
              <a:t>“</a:t>
            </a:r>
            <a:r>
              <a:rPr lang="en-US" altLang="zh-CN" dirty="0"/>
              <a:t>Ready</a:t>
            </a:r>
            <a:r>
              <a:rPr lang="en-US" altLang="zh-CN" dirty="0">
                <a:latin typeface="Arial" panose="020B0604020202020204" pitchFamily="34" charset="0"/>
              </a:rPr>
              <a:t>”</a:t>
            </a:r>
            <a:r>
              <a:rPr lang="zh-CN" altLang="en-US" dirty="0"/>
              <a:t>为止；</a:t>
            </a:r>
            <a:endParaRPr lang="zh-CN" altLang="en-US" dirty="0"/>
          </a:p>
          <a:p>
            <a:pPr lvl="0" eaLnBrk="1" hangingPunct="1"/>
            <a:r>
              <a:rPr lang="en-US" altLang="zh-CN" dirty="0"/>
              <a:t>(5)CPU</a:t>
            </a:r>
            <a:r>
              <a:rPr lang="zh-CN" altLang="en-US" dirty="0"/>
              <a:t>从</a:t>
            </a:r>
            <a:r>
              <a:rPr lang="en-US" altLang="zh-CN" dirty="0"/>
              <a:t>I/O</a:t>
            </a:r>
            <a:r>
              <a:rPr lang="zh-CN" altLang="en-US" dirty="0"/>
              <a:t>接口的数据缓冲寄存器输入数据，或者将数据从</a:t>
            </a:r>
            <a:r>
              <a:rPr lang="en-US" altLang="zh-CN" dirty="0"/>
              <a:t>CPU</a:t>
            </a:r>
            <a:r>
              <a:rPr lang="zh-CN" altLang="en-US" dirty="0"/>
              <a:t>输出至接口的数据缓冲寄存器。与此同时，</a:t>
            </a:r>
            <a:r>
              <a:rPr lang="en-US" altLang="zh-CN" dirty="0"/>
              <a:t>CPU</a:t>
            </a:r>
            <a:r>
              <a:rPr lang="zh-CN" altLang="en-US" dirty="0"/>
              <a:t>将接口中的状态标志复位。</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4515" name="Rectangle 2"/>
          <p:cNvSpPr>
            <a:spLocks noRot="1" noTextEdit="1"/>
          </p:cNvSpPr>
          <p:nvPr>
            <p:ph type="sldImg"/>
          </p:nvPr>
        </p:nvSpPr>
        <p:spPr>
          <a:ln/>
        </p:spPr>
      </p:sp>
      <p:sp>
        <p:nvSpPr>
          <p:cNvPr id="64516" name="Rectangle 3"/>
          <p:cNvSpPr>
            <a:spLocks noGrp="1"/>
          </p:cNvSpPr>
          <p:nvPr>
            <p:ph type="body" idx="1"/>
          </p:nvPr>
        </p:nvSpPr>
        <p:spPr>
          <a:ln/>
        </p:spPr>
        <p:txBody>
          <a:bodyPr wrap="square" lIns="91440" tIns="45720" rIns="91440" bIns="45720" anchor="t"/>
          <a:p>
            <a:pPr lvl="0" eaLnBrk="1" hangingPunct="1"/>
            <a:r>
              <a:rPr lang="en-US" altLang="zh-CN" dirty="0"/>
              <a:t>①</a:t>
            </a:r>
            <a:r>
              <a:rPr lang="zh-CN" altLang="en-US" dirty="0"/>
              <a:t>表示由程序启动外设，将该外设接口的</a:t>
            </a:r>
            <a:r>
              <a:rPr lang="zh-CN" altLang="en-US" dirty="0">
                <a:latin typeface="Arial" panose="020B0604020202020204" pitchFamily="34" charset="0"/>
              </a:rPr>
              <a:t>“</a:t>
            </a:r>
            <a:r>
              <a:rPr lang="zh-CN" altLang="en-US" dirty="0"/>
              <a:t>忙</a:t>
            </a:r>
            <a:r>
              <a:rPr lang="zh-CN" altLang="en-US" dirty="0">
                <a:latin typeface="Arial" panose="020B0604020202020204" pitchFamily="34" charset="0"/>
              </a:rPr>
              <a:t>”</a:t>
            </a:r>
            <a:r>
              <a:rPr lang="zh-CN" altLang="en-US" dirty="0"/>
              <a:t>标志</a:t>
            </a:r>
            <a:r>
              <a:rPr lang="en-US" altLang="zh-CN" dirty="0"/>
              <a:t>BS</a:t>
            </a:r>
            <a:r>
              <a:rPr lang="zh-CN" altLang="en-US" dirty="0"/>
              <a:t>置</a:t>
            </a:r>
            <a:r>
              <a:rPr lang="zh-CN" altLang="en-US" dirty="0">
                <a:latin typeface="Arial" panose="020B0604020202020204" pitchFamily="34" charset="0"/>
              </a:rPr>
              <a:t>“</a:t>
            </a:r>
            <a:r>
              <a:rPr lang="en-US" altLang="zh-CN" dirty="0"/>
              <a:t>1</a:t>
            </a:r>
            <a:r>
              <a:rPr lang="en-US" altLang="zh-CN" dirty="0">
                <a:latin typeface="Arial" panose="020B0604020202020204" pitchFamily="34" charset="0"/>
              </a:rPr>
              <a:t>”</a:t>
            </a:r>
            <a:r>
              <a:rPr lang="zh-CN" altLang="en-US" dirty="0"/>
              <a:t>，</a:t>
            </a:r>
            <a:r>
              <a:rPr lang="zh-CN" altLang="en-US" dirty="0">
                <a:latin typeface="Arial" panose="020B0604020202020204" pitchFamily="34" charset="0"/>
              </a:rPr>
              <a:t>“</a:t>
            </a:r>
            <a:r>
              <a:rPr lang="zh-CN" altLang="en-US" dirty="0"/>
              <a:t>准备就绪</a:t>
            </a:r>
            <a:r>
              <a:rPr lang="zh-CN" altLang="en-US" dirty="0">
                <a:latin typeface="Arial" panose="020B0604020202020204" pitchFamily="34" charset="0"/>
              </a:rPr>
              <a:t>”</a:t>
            </a:r>
            <a:r>
              <a:rPr lang="zh-CN" altLang="en-US" dirty="0"/>
              <a:t>标志</a:t>
            </a:r>
            <a:r>
              <a:rPr lang="en-US" altLang="zh-CN" dirty="0"/>
              <a:t>RD</a:t>
            </a:r>
            <a:r>
              <a:rPr lang="zh-CN" altLang="en-US" dirty="0"/>
              <a:t>清</a:t>
            </a:r>
            <a:r>
              <a:rPr lang="zh-CN" altLang="en-US" dirty="0">
                <a:latin typeface="Arial" panose="020B0604020202020204" pitchFamily="34" charset="0"/>
              </a:rPr>
              <a:t>“</a:t>
            </a:r>
            <a:r>
              <a:rPr lang="en-US" altLang="zh-CN" dirty="0"/>
              <a:t>0</a:t>
            </a:r>
            <a:r>
              <a:rPr lang="en-US" altLang="zh-CN" dirty="0">
                <a:latin typeface="Arial" panose="020B0604020202020204" pitchFamily="34" charset="0"/>
              </a:rPr>
              <a:t>”</a:t>
            </a:r>
            <a:r>
              <a:rPr lang="zh-CN" altLang="en-US" dirty="0"/>
              <a:t>；</a:t>
            </a:r>
            <a:endParaRPr lang="zh-CN" altLang="en-US" dirty="0"/>
          </a:p>
          <a:p>
            <a:pPr lvl="0" eaLnBrk="1" hangingPunct="1"/>
            <a:r>
              <a:rPr lang="zh-CN" altLang="en-US" dirty="0"/>
              <a:t>②表示接口向外设发出启动信号；</a:t>
            </a:r>
            <a:endParaRPr lang="zh-CN" altLang="en-US" dirty="0"/>
          </a:p>
          <a:p>
            <a:pPr lvl="0" eaLnBrk="1" hangingPunct="1"/>
            <a:r>
              <a:rPr lang="zh-CN" altLang="en-US" dirty="0"/>
              <a:t>③表示数据由外设传送到接口的缓冲寄存器；</a:t>
            </a:r>
            <a:endParaRPr lang="zh-CN" altLang="en-US" dirty="0"/>
          </a:p>
          <a:p>
            <a:pPr lvl="0" eaLnBrk="1" hangingPunct="1"/>
            <a:r>
              <a:rPr lang="zh-CN" altLang="en-US" dirty="0"/>
              <a:t>④表示当设备动作结束或缓冲寄存器数据填满时，设备向接口送出一控制信号，将数据</a:t>
            </a:r>
            <a:r>
              <a:rPr lang="zh-CN" altLang="en-US" dirty="0">
                <a:latin typeface="Arial" panose="020B0604020202020204" pitchFamily="34" charset="0"/>
              </a:rPr>
              <a:t>“</a:t>
            </a:r>
            <a:r>
              <a:rPr lang="zh-CN" altLang="en-US" dirty="0"/>
              <a:t>准备就绪</a:t>
            </a:r>
            <a:r>
              <a:rPr lang="zh-CN" altLang="en-US" dirty="0">
                <a:latin typeface="Arial" panose="020B0604020202020204" pitchFamily="34" charset="0"/>
              </a:rPr>
              <a:t>”</a:t>
            </a:r>
            <a:r>
              <a:rPr lang="zh-CN" altLang="en-US" dirty="0"/>
              <a:t>标志</a:t>
            </a:r>
            <a:r>
              <a:rPr lang="en-US" altLang="zh-CN" dirty="0"/>
              <a:t>RD</a:t>
            </a:r>
            <a:r>
              <a:rPr lang="zh-CN" altLang="en-US" dirty="0"/>
              <a:t>置</a:t>
            </a:r>
            <a:r>
              <a:rPr lang="zh-CN" altLang="en-US" dirty="0">
                <a:latin typeface="Arial" panose="020B0604020202020204" pitchFamily="34" charset="0"/>
              </a:rPr>
              <a:t>“</a:t>
            </a:r>
            <a:r>
              <a:rPr lang="en-US" altLang="zh-CN" dirty="0"/>
              <a:t>1</a:t>
            </a:r>
            <a:r>
              <a:rPr lang="en-US" altLang="zh-CN" dirty="0">
                <a:latin typeface="Arial" panose="020B0604020202020204" pitchFamily="34" charset="0"/>
              </a:rPr>
              <a:t>”</a:t>
            </a:r>
            <a:r>
              <a:rPr lang="zh-CN" altLang="en-US" dirty="0"/>
              <a:t>；</a:t>
            </a:r>
            <a:endParaRPr lang="zh-CN" altLang="en-US" dirty="0"/>
          </a:p>
          <a:p>
            <a:pPr lvl="0" eaLnBrk="1" hangingPunct="1"/>
            <a:r>
              <a:rPr lang="zh-CN" altLang="en-US" dirty="0"/>
              <a:t>⑤表示允许中断标志</a:t>
            </a:r>
            <a:r>
              <a:rPr lang="en-US" altLang="zh-CN" dirty="0"/>
              <a:t>EI</a:t>
            </a:r>
            <a:r>
              <a:rPr lang="zh-CN" altLang="en-US" dirty="0"/>
              <a:t>为</a:t>
            </a:r>
            <a:r>
              <a:rPr lang="zh-CN" altLang="en-US" dirty="0">
                <a:latin typeface="Arial" panose="020B0604020202020204" pitchFamily="34" charset="0"/>
              </a:rPr>
              <a:t>“</a:t>
            </a:r>
            <a:r>
              <a:rPr lang="en-US" altLang="zh-CN" dirty="0"/>
              <a:t>1</a:t>
            </a:r>
            <a:r>
              <a:rPr lang="en-US" altLang="zh-CN" dirty="0">
                <a:latin typeface="Arial" panose="020B0604020202020204" pitchFamily="34" charset="0"/>
              </a:rPr>
              <a:t>”</a:t>
            </a:r>
            <a:r>
              <a:rPr lang="zh-CN" altLang="en-US" dirty="0"/>
              <a:t>时，接口向</a:t>
            </a:r>
            <a:r>
              <a:rPr lang="en-US" altLang="zh-CN" dirty="0"/>
              <a:t>CPU</a:t>
            </a:r>
            <a:r>
              <a:rPr lang="zh-CN" altLang="en-US" dirty="0"/>
              <a:t>发出中断请求信号；</a:t>
            </a:r>
            <a:endParaRPr lang="zh-CN" altLang="en-US" dirty="0"/>
          </a:p>
          <a:p>
            <a:pPr lvl="0" eaLnBrk="1" hangingPunct="1"/>
            <a:r>
              <a:rPr lang="zh-CN" altLang="en-US" dirty="0"/>
              <a:t>⑥表示在一条指令执行末尾</a:t>
            </a:r>
            <a:r>
              <a:rPr lang="en-US" altLang="zh-CN" dirty="0"/>
              <a:t>CPU</a:t>
            </a:r>
            <a:r>
              <a:rPr lang="zh-CN" altLang="en-US" dirty="0"/>
              <a:t>检查中断请求线，将中断请求线的请求信号接收到</a:t>
            </a:r>
            <a:r>
              <a:rPr lang="zh-CN" altLang="en-US" dirty="0">
                <a:latin typeface="Arial" panose="020B0604020202020204" pitchFamily="34" charset="0"/>
              </a:rPr>
              <a:t>“</a:t>
            </a:r>
            <a:r>
              <a:rPr lang="zh-CN" altLang="en-US" dirty="0"/>
              <a:t>中断请求</a:t>
            </a:r>
            <a:r>
              <a:rPr lang="zh-CN" altLang="en-US" dirty="0">
                <a:latin typeface="Arial" panose="020B0604020202020204" pitchFamily="34" charset="0"/>
              </a:rPr>
              <a:t>”</a:t>
            </a:r>
            <a:r>
              <a:rPr lang="zh-CN" altLang="en-US" dirty="0"/>
              <a:t>标志</a:t>
            </a:r>
            <a:r>
              <a:rPr lang="en-US" altLang="zh-CN" dirty="0"/>
              <a:t>IR</a:t>
            </a:r>
            <a:r>
              <a:rPr lang="zh-CN" altLang="en-US" dirty="0"/>
              <a:t>；</a:t>
            </a:r>
            <a:endParaRPr lang="zh-CN" altLang="en-US" dirty="0"/>
          </a:p>
          <a:p>
            <a:pPr lvl="0" eaLnBrk="1" hangingPunct="1"/>
            <a:r>
              <a:rPr lang="zh-CN" altLang="en-US" dirty="0"/>
              <a:t>⑦表示如果</a:t>
            </a:r>
            <a:r>
              <a:rPr lang="zh-CN" altLang="en-US" dirty="0">
                <a:latin typeface="Arial" panose="020B0604020202020204" pitchFamily="34" charset="0"/>
              </a:rPr>
              <a:t>“</a:t>
            </a:r>
            <a:r>
              <a:rPr lang="zh-CN" altLang="en-US" dirty="0"/>
              <a:t>中断屏蔽</a:t>
            </a:r>
            <a:r>
              <a:rPr lang="zh-CN" altLang="en-US" dirty="0">
                <a:latin typeface="Arial" panose="020B0604020202020204" pitchFamily="34" charset="0"/>
              </a:rPr>
              <a:t>”</a:t>
            </a:r>
            <a:r>
              <a:rPr lang="zh-CN" altLang="en-US" dirty="0"/>
              <a:t>标志</a:t>
            </a:r>
            <a:r>
              <a:rPr lang="en-US" altLang="zh-CN" dirty="0"/>
              <a:t>IM</a:t>
            </a:r>
            <a:r>
              <a:rPr lang="zh-CN" altLang="en-US" dirty="0"/>
              <a:t>为</a:t>
            </a:r>
            <a:r>
              <a:rPr lang="zh-CN" altLang="en-US" dirty="0">
                <a:latin typeface="Arial" panose="020B0604020202020204" pitchFamily="34" charset="0"/>
              </a:rPr>
              <a:t>“</a:t>
            </a:r>
            <a:r>
              <a:rPr lang="en-US" altLang="zh-CN" dirty="0"/>
              <a:t>0</a:t>
            </a:r>
            <a:r>
              <a:rPr lang="en-US" altLang="zh-CN" dirty="0">
                <a:latin typeface="Arial" panose="020B0604020202020204" pitchFamily="34" charset="0"/>
              </a:rPr>
              <a:t>”</a:t>
            </a:r>
            <a:r>
              <a:rPr lang="zh-CN" altLang="en-US" dirty="0"/>
              <a:t>时，</a:t>
            </a:r>
            <a:r>
              <a:rPr lang="en-US" altLang="zh-CN" dirty="0"/>
              <a:t>CPU</a:t>
            </a:r>
            <a:r>
              <a:rPr lang="zh-CN" altLang="en-US" dirty="0"/>
              <a:t>在一条指令执行结束后受理外设的中断请求，向外设发出响应中断信号并关闭中断；</a:t>
            </a:r>
            <a:endParaRPr lang="zh-CN" altLang="en-US" dirty="0"/>
          </a:p>
          <a:p>
            <a:pPr lvl="0" eaLnBrk="1" hangingPunct="1"/>
            <a:r>
              <a:rPr lang="zh-CN" altLang="en-US" dirty="0"/>
              <a:t>⑧表示转向该设备的中断服务程序入口；</a:t>
            </a:r>
            <a:endParaRPr lang="zh-CN" altLang="en-US" dirty="0"/>
          </a:p>
          <a:p>
            <a:pPr lvl="0" eaLnBrk="1" hangingPunct="1"/>
            <a:r>
              <a:rPr lang="zh-CN" altLang="en-US" dirty="0"/>
              <a:t>⑨表示在中断服务程序通过输入指令把接口中数据缓冲寄存器的数据读至</a:t>
            </a:r>
            <a:r>
              <a:rPr lang="en-US" altLang="zh-CN" dirty="0"/>
              <a:t>CPU</a:t>
            </a:r>
            <a:r>
              <a:rPr lang="zh-CN" altLang="en-US" dirty="0"/>
              <a:t>中的寄存器；</a:t>
            </a:r>
            <a:endParaRPr lang="zh-CN" altLang="en-US" dirty="0"/>
          </a:p>
          <a:p>
            <a:pPr lvl="0" eaLnBrk="1" hangingPunct="1"/>
            <a:r>
              <a:rPr lang="zh-CN" altLang="en-US" dirty="0"/>
              <a:t>（</a:t>
            </a:r>
            <a:r>
              <a:rPr lang="en-US" altLang="zh-CN" dirty="0"/>
              <a:t>10</a:t>
            </a:r>
            <a:r>
              <a:rPr lang="zh-CN" altLang="en-US" dirty="0"/>
              <a:t>）表示</a:t>
            </a:r>
            <a:r>
              <a:rPr lang="en-US" altLang="zh-CN" dirty="0"/>
              <a:t>CPU</a:t>
            </a:r>
            <a:r>
              <a:rPr lang="zh-CN" altLang="en-US" dirty="0"/>
              <a:t>发出控制信号</a:t>
            </a:r>
            <a:r>
              <a:rPr lang="en-US" altLang="zh-CN" dirty="0"/>
              <a:t>C</a:t>
            </a:r>
            <a:r>
              <a:rPr lang="zh-CN" altLang="en-US" dirty="0"/>
              <a:t>将接口中的</a:t>
            </a:r>
            <a:r>
              <a:rPr lang="en-US" altLang="zh-CN" dirty="0"/>
              <a:t>BS</a:t>
            </a:r>
            <a:r>
              <a:rPr lang="zh-CN" altLang="en-US" dirty="0"/>
              <a:t>和</a:t>
            </a:r>
            <a:r>
              <a:rPr lang="en-US" altLang="zh-CN" dirty="0"/>
              <a:t>RD</a:t>
            </a:r>
            <a:r>
              <a:rPr lang="zh-CN" altLang="en-US" dirty="0"/>
              <a:t>标志复位。</a:t>
            </a:r>
            <a:endParaRPr lang="zh-CN" altLang="en-US" dirty="0"/>
          </a:p>
          <a:p>
            <a:pPr lvl="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5539" name="Rectangle 2"/>
          <p:cNvSpPr>
            <a:spLocks noRot="1" noTextEdit="1"/>
          </p:cNvSpPr>
          <p:nvPr>
            <p:ph type="sldImg"/>
          </p:nvPr>
        </p:nvSpPr>
        <p:spPr>
          <a:ln/>
        </p:spPr>
      </p:sp>
      <p:sp>
        <p:nvSpPr>
          <p:cNvPr id="65540" name="Rectangle 3"/>
          <p:cNvSpPr>
            <a:spLocks noGrp="1"/>
          </p:cNvSpPr>
          <p:nvPr>
            <p:ph type="body" idx="1"/>
          </p:nvPr>
        </p:nvSpPr>
        <p:spPr>
          <a:ln/>
        </p:spPr>
        <p:txBody>
          <a:bodyPr wrap="square" lIns="91440" tIns="45720" rIns="91440" bIns="45720" anchor="t"/>
          <a:p>
            <a:pPr lvl="0" eaLnBrk="1" hangingPunct="1"/>
            <a:r>
              <a:rPr lang="zh-CN" altLang="en-US" dirty="0"/>
              <a:t>当</a:t>
            </a:r>
            <a:r>
              <a:rPr lang="en-US" altLang="zh-CN" dirty="0"/>
              <a:t>CPU</a:t>
            </a:r>
            <a:r>
              <a:rPr lang="zh-CN" altLang="en-US" dirty="0"/>
              <a:t>响应中断时，由硬件直接产生一个固定的地址</a:t>
            </a:r>
            <a:r>
              <a:rPr lang="en-US" altLang="zh-CN" dirty="0"/>
              <a:t>(</a:t>
            </a:r>
            <a:r>
              <a:rPr lang="zh-CN" altLang="en-US" dirty="0"/>
              <a:t>即向量地址</a:t>
            </a:r>
            <a:r>
              <a:rPr lang="en-US" altLang="zh-CN" dirty="0"/>
              <a:t>)</a:t>
            </a:r>
            <a:r>
              <a:rPr lang="zh-CN" altLang="en-US" dirty="0"/>
              <a:t>，由向量地址指出每个中断源设备的中断服务程序入口，这种方法通常称为向量中断。显然，每个中断源分别有一个中断服务程序，而每个中断服务程序又有自己的向量地址。当</a:t>
            </a:r>
            <a:r>
              <a:rPr lang="en-US" altLang="zh-CN" dirty="0"/>
              <a:t>CPU</a:t>
            </a:r>
            <a:r>
              <a:rPr lang="zh-CN" altLang="en-US" dirty="0"/>
              <a:t>识别出某中断源时，由硬件直接产生一个与该中断源对应的向量地址，很快便引入中断服务程序。向量中断要求在硬件设计时考虑所有中断源的向量地址，而实际中断时只能产生一个向量地址。图</a:t>
            </a:r>
            <a:r>
              <a:rPr lang="en-US" altLang="zh-CN" dirty="0"/>
              <a:t>8.8</a:t>
            </a:r>
            <a:r>
              <a:rPr lang="zh-CN" altLang="en-US" dirty="0"/>
              <a:t>中上面部分即为中断向量产生逻辑，它是由编码电路实现的。</a:t>
            </a:r>
            <a:endParaRPr lang="zh-CN" altLang="en-US" dirty="0"/>
          </a:p>
          <a:p>
            <a:pPr lvl="0" eaLnBrk="1" hangingPunct="1"/>
            <a:r>
              <a:rPr lang="zh-CN" altLang="en-US" dirty="0"/>
              <a:t>有些计算机中由硬件产生的向量地址不是直接地址，而是一个</a:t>
            </a:r>
            <a:r>
              <a:rPr lang="zh-CN" altLang="en-US" dirty="0">
                <a:latin typeface="Arial" panose="020B0604020202020204" pitchFamily="34" charset="0"/>
              </a:rPr>
              <a:t>“</a:t>
            </a:r>
            <a:r>
              <a:rPr lang="zh-CN" altLang="en-US" dirty="0"/>
              <a:t>位移量</a:t>
            </a:r>
            <a:r>
              <a:rPr lang="zh-CN" altLang="en-US" dirty="0">
                <a:latin typeface="Arial" panose="020B0604020202020204" pitchFamily="34" charset="0"/>
              </a:rPr>
              <a:t>”</a:t>
            </a:r>
            <a:r>
              <a:rPr lang="zh-CN" altLang="en-US" dirty="0"/>
              <a:t>，这个位移量加上</a:t>
            </a:r>
            <a:r>
              <a:rPr lang="en-US" altLang="zh-CN" dirty="0"/>
              <a:t>CPU</a:t>
            </a:r>
            <a:r>
              <a:rPr lang="zh-CN" altLang="en-US" dirty="0"/>
              <a:t>某寄存器里存放的基地址，最后得到中断处理程序的入口地址。</a:t>
            </a:r>
            <a:endParaRPr lang="zh-CN" altLang="en-US" dirty="0"/>
          </a:p>
          <a:p>
            <a:pPr lvl="0" eaLnBrk="1" hangingPunct="1"/>
            <a:r>
              <a:rPr lang="zh-CN" altLang="en-US" dirty="0"/>
              <a:t>还有一种采用向量地址转移的方法。假设有</a:t>
            </a:r>
            <a:r>
              <a:rPr lang="en-US" altLang="zh-CN" dirty="0"/>
              <a:t>8</a:t>
            </a:r>
            <a:r>
              <a:rPr lang="zh-CN" altLang="en-US" dirty="0"/>
              <a:t>个中断源，由优先级编码电路产生</a:t>
            </a:r>
            <a:r>
              <a:rPr lang="en-US" altLang="zh-CN" dirty="0"/>
              <a:t>8</a:t>
            </a:r>
            <a:r>
              <a:rPr lang="zh-CN" altLang="en-US" dirty="0"/>
              <a:t>个对应的固定地址码</a:t>
            </a:r>
            <a:r>
              <a:rPr lang="en-US" altLang="zh-CN" dirty="0"/>
              <a:t>(</a:t>
            </a:r>
            <a:r>
              <a:rPr lang="zh-CN" altLang="en-US" dirty="0"/>
              <a:t>例如</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latin typeface="Arial" panose="020B0604020202020204" pitchFamily="34" charset="0"/>
              </a:rPr>
              <a:t>…</a:t>
            </a:r>
            <a:r>
              <a:rPr lang="zh-CN" altLang="en-US" dirty="0"/>
              <a:t>，</a:t>
            </a:r>
            <a:r>
              <a:rPr lang="en-US" altLang="zh-CN" dirty="0"/>
              <a:t>7)</a:t>
            </a:r>
            <a:r>
              <a:rPr lang="zh-CN" altLang="en-US" dirty="0"/>
              <a:t>，这</a:t>
            </a:r>
            <a:r>
              <a:rPr lang="en-US" altLang="zh-CN" dirty="0"/>
              <a:t>8</a:t>
            </a:r>
            <a:r>
              <a:rPr lang="zh-CN" altLang="en-US" dirty="0"/>
              <a:t>个单元中存放的是转移指令，通过转移指令可转入设备各自的中断服务程序入口。这种方法允许中断处理程序放在内存中任何地方，非常灵活。</a:t>
            </a:r>
            <a:endParaRPr lang="zh-CN" altLang="en-US" dirty="0"/>
          </a:p>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6563" name="Rectangle 2"/>
          <p:cNvSpPr>
            <a:spLocks noRot="1" noTextEdit="1"/>
          </p:cNvSpPr>
          <p:nvPr>
            <p:ph type="sldImg"/>
          </p:nvPr>
        </p:nvSpPr>
        <p:spPr>
          <a:ln/>
        </p:spPr>
      </p:sp>
      <p:sp>
        <p:nvSpPr>
          <p:cNvPr id="66564" name="Rectangle 3"/>
          <p:cNvSpPr>
            <a:spLocks noGrp="1"/>
          </p:cNvSpPr>
          <p:nvPr>
            <p:ph type="body" idx="1"/>
          </p:nvPr>
        </p:nvSpPr>
        <p:spPr>
          <a:ln/>
        </p:spPr>
        <p:txBody>
          <a:bodyPr wrap="square" lIns="91440" tIns="45720" rIns="91440" bIns="45720" anchor="t"/>
          <a:p>
            <a:pPr lvl="0" eaLnBrk="1" hangingPunct="1"/>
            <a:r>
              <a:rPr lang="en-US" altLang="zh-CN" sz="1000" b="1" dirty="0"/>
              <a:t>(1)</a:t>
            </a:r>
            <a:r>
              <a:rPr lang="zh-CN" altLang="en-US" sz="1000" b="1" dirty="0"/>
              <a:t>内存地址计数器</a:t>
            </a:r>
            <a:r>
              <a:rPr lang="zh-CN" altLang="en-US" sz="1000" dirty="0"/>
              <a:t> 用于存放内存中要交换的数据的地址。在</a:t>
            </a:r>
            <a:r>
              <a:rPr lang="en-US" altLang="zh-CN" sz="1000" dirty="0"/>
              <a:t>DMA</a:t>
            </a:r>
            <a:r>
              <a:rPr lang="zh-CN" altLang="en-US" sz="1000" dirty="0"/>
              <a:t>传送前，须通过程序将数据在内存中的起始位置</a:t>
            </a:r>
            <a:r>
              <a:rPr lang="en-US" altLang="zh-CN" sz="1000" dirty="0"/>
              <a:t>(</a:t>
            </a:r>
            <a:r>
              <a:rPr lang="zh-CN" altLang="en-US" sz="1000" dirty="0"/>
              <a:t>首地址</a:t>
            </a:r>
            <a:r>
              <a:rPr lang="en-US" altLang="zh-CN" sz="1000" dirty="0"/>
              <a:t>)</a:t>
            </a:r>
            <a:r>
              <a:rPr lang="zh-CN" altLang="en-US" sz="1000" dirty="0"/>
              <a:t>送到内存地址计数器。而当</a:t>
            </a:r>
            <a:r>
              <a:rPr lang="en-US" altLang="zh-CN" sz="1000" dirty="0"/>
              <a:t>DMA</a:t>
            </a:r>
            <a:r>
              <a:rPr lang="zh-CN" altLang="en-US" sz="1000" dirty="0"/>
              <a:t>传送时，每交换一次数据，将地址计数器加</a:t>
            </a:r>
            <a:r>
              <a:rPr lang="zh-CN" altLang="en-US" sz="1000" dirty="0">
                <a:latin typeface="Arial" panose="020B0604020202020204" pitchFamily="34" charset="0"/>
              </a:rPr>
              <a:t>“</a:t>
            </a:r>
            <a:r>
              <a:rPr lang="en-US" altLang="zh-CN" sz="1000" dirty="0"/>
              <a:t>1</a:t>
            </a:r>
            <a:r>
              <a:rPr lang="en-US" altLang="zh-CN" sz="1000" dirty="0">
                <a:latin typeface="Arial" panose="020B0604020202020204" pitchFamily="34" charset="0"/>
              </a:rPr>
              <a:t>”</a:t>
            </a:r>
            <a:r>
              <a:rPr lang="zh-CN" altLang="en-US" sz="1000" dirty="0"/>
              <a:t>，从而以增量方式给出内存中要交换的一批数据的地址。 </a:t>
            </a:r>
            <a:endParaRPr lang="zh-CN" altLang="en-US" sz="1000" b="1" dirty="0"/>
          </a:p>
          <a:p>
            <a:pPr lvl="0" eaLnBrk="1" hangingPunct="1"/>
            <a:r>
              <a:rPr lang="en-US" altLang="zh-CN" sz="1000" b="1" dirty="0"/>
              <a:t>(2)</a:t>
            </a:r>
            <a:r>
              <a:rPr lang="zh-CN" altLang="en-US" sz="1000" b="1" dirty="0"/>
              <a:t>字计数器 </a:t>
            </a:r>
            <a:r>
              <a:rPr lang="zh-CN" altLang="en-US" sz="1000" dirty="0"/>
              <a:t>用于记录传送数据块的长度</a:t>
            </a:r>
            <a:r>
              <a:rPr lang="en-US" altLang="zh-CN" sz="1000" dirty="0"/>
              <a:t>(</a:t>
            </a:r>
            <a:r>
              <a:rPr lang="zh-CN" altLang="en-US" sz="1000" dirty="0"/>
              <a:t>多少字数</a:t>
            </a:r>
            <a:r>
              <a:rPr lang="en-US" altLang="zh-CN" sz="1000" dirty="0"/>
              <a:t>)</a:t>
            </a:r>
            <a:r>
              <a:rPr lang="zh-CN" altLang="en-US" sz="1000" dirty="0"/>
              <a:t>。其内容也是在数据传送之前由程序预置，交换的字数通常以补码形式表示。在</a:t>
            </a:r>
            <a:r>
              <a:rPr lang="en-US" altLang="zh-CN" sz="1000" dirty="0"/>
              <a:t>DMA</a:t>
            </a:r>
            <a:r>
              <a:rPr lang="zh-CN" altLang="en-US" sz="1000" dirty="0"/>
              <a:t>传送时，每传送一个字，字计数器就加</a:t>
            </a:r>
            <a:r>
              <a:rPr lang="zh-CN" altLang="en-US" sz="1000" dirty="0">
                <a:latin typeface="Arial" panose="020B0604020202020204" pitchFamily="34" charset="0"/>
              </a:rPr>
              <a:t>“</a:t>
            </a:r>
            <a:r>
              <a:rPr lang="en-US" altLang="zh-CN" sz="1000" dirty="0"/>
              <a:t>1</a:t>
            </a:r>
            <a:r>
              <a:rPr lang="en-US" altLang="zh-CN" sz="1000" dirty="0">
                <a:latin typeface="Arial" panose="020B0604020202020204" pitchFamily="34" charset="0"/>
              </a:rPr>
              <a:t>”</a:t>
            </a:r>
            <a:r>
              <a:rPr lang="en-US" altLang="zh-CN" sz="1000" dirty="0"/>
              <a:t> </a:t>
            </a:r>
            <a:r>
              <a:rPr lang="zh-CN" altLang="en-US" sz="1000" dirty="0"/>
              <a:t>，当计数器溢出即最高位产生进位时，表示这批数据传送完毕，于是引起</a:t>
            </a:r>
            <a:r>
              <a:rPr lang="en-US" altLang="zh-CN" sz="1000" dirty="0"/>
              <a:t>DMA</a:t>
            </a:r>
            <a:r>
              <a:rPr lang="zh-CN" altLang="en-US" sz="1000" dirty="0"/>
              <a:t>控制器向</a:t>
            </a:r>
            <a:r>
              <a:rPr lang="en-US" altLang="zh-CN" sz="1000" dirty="0"/>
              <a:t>CPU</a:t>
            </a:r>
            <a:r>
              <a:rPr lang="zh-CN" altLang="en-US" sz="1000" dirty="0"/>
              <a:t>发中断信号。 </a:t>
            </a:r>
            <a:endParaRPr lang="zh-CN" altLang="en-US" sz="1000" b="1" dirty="0"/>
          </a:p>
          <a:p>
            <a:pPr lvl="0" eaLnBrk="1" hangingPunct="1"/>
            <a:r>
              <a:rPr lang="en-US" altLang="zh-CN" sz="1000" b="1" dirty="0"/>
              <a:t>(3)</a:t>
            </a:r>
            <a:r>
              <a:rPr lang="zh-CN" altLang="en-US" sz="1000" b="1" dirty="0"/>
              <a:t>数据缓冲寄存器</a:t>
            </a:r>
            <a:r>
              <a:rPr lang="zh-CN" altLang="en-US" sz="1000" dirty="0"/>
              <a:t> 用于暂存每次传送的数据</a:t>
            </a:r>
            <a:r>
              <a:rPr lang="en-US" altLang="zh-CN" sz="1000" dirty="0"/>
              <a:t>(</a:t>
            </a:r>
            <a:r>
              <a:rPr lang="zh-CN" altLang="en-US" sz="1000" dirty="0"/>
              <a:t>一个字</a:t>
            </a:r>
            <a:r>
              <a:rPr lang="en-US" altLang="zh-CN" sz="1000" dirty="0"/>
              <a:t>)</a:t>
            </a:r>
            <a:r>
              <a:rPr lang="zh-CN" altLang="en-US" sz="1000" dirty="0"/>
              <a:t>。当输入时，由设备</a:t>
            </a:r>
            <a:r>
              <a:rPr lang="en-US" altLang="zh-CN" sz="1000" dirty="0"/>
              <a:t>(</a:t>
            </a:r>
            <a:r>
              <a:rPr lang="zh-CN" altLang="en-US" sz="1000" dirty="0"/>
              <a:t>如磁盘</a:t>
            </a:r>
            <a:r>
              <a:rPr lang="en-US" altLang="zh-CN" sz="1000" dirty="0"/>
              <a:t>)</a:t>
            </a:r>
            <a:r>
              <a:rPr lang="zh-CN" altLang="en-US" sz="1000" dirty="0"/>
              <a:t>送往数据缓冲寄存器，再由缓冲寄存器通过数据总线送到内存。反之，输出时，由内存通过数据总线送到数据缓冲寄存器，然后再送到设备。 </a:t>
            </a:r>
            <a:endParaRPr lang="zh-CN" altLang="en-US" sz="1000" b="1" dirty="0"/>
          </a:p>
          <a:p>
            <a:pPr lvl="0" eaLnBrk="1" hangingPunct="1"/>
            <a:r>
              <a:rPr lang="en-US" altLang="zh-CN" sz="1000" b="1" dirty="0"/>
              <a:t>(4)</a:t>
            </a:r>
            <a:r>
              <a:rPr lang="en-US" altLang="zh-CN" sz="1000" b="1" dirty="0">
                <a:latin typeface="Arial" panose="020B0604020202020204" pitchFamily="34" charset="0"/>
              </a:rPr>
              <a:t>“</a:t>
            </a:r>
            <a:r>
              <a:rPr lang="en-US" altLang="zh-CN" sz="1000" b="1" dirty="0"/>
              <a:t>DMA</a:t>
            </a:r>
            <a:r>
              <a:rPr lang="zh-CN" altLang="en-US" sz="1000" b="1" dirty="0"/>
              <a:t>请求</a:t>
            </a:r>
            <a:r>
              <a:rPr lang="zh-CN" altLang="en-US" sz="1000" b="1" dirty="0">
                <a:latin typeface="Arial" panose="020B0604020202020204" pitchFamily="34" charset="0"/>
              </a:rPr>
              <a:t>”</a:t>
            </a:r>
            <a:r>
              <a:rPr lang="zh-CN" altLang="en-US" sz="1000" b="1" dirty="0"/>
              <a:t>标志 </a:t>
            </a:r>
            <a:r>
              <a:rPr lang="zh-CN" altLang="en-US" sz="1000" dirty="0"/>
              <a:t>每当设备准备好一个数据字后给出一个控制信号，使</a:t>
            </a:r>
            <a:r>
              <a:rPr lang="zh-CN" altLang="en-US" sz="1000" dirty="0">
                <a:latin typeface="Arial" panose="020B0604020202020204" pitchFamily="34" charset="0"/>
              </a:rPr>
              <a:t>“</a:t>
            </a:r>
            <a:r>
              <a:rPr lang="en-US" altLang="zh-CN" sz="1000" dirty="0"/>
              <a:t>DMA</a:t>
            </a:r>
            <a:r>
              <a:rPr lang="zh-CN" altLang="en-US" sz="1000" dirty="0"/>
              <a:t>请求</a:t>
            </a:r>
            <a:r>
              <a:rPr lang="zh-CN" altLang="en-US" sz="1000" dirty="0">
                <a:latin typeface="Arial" panose="020B0604020202020204" pitchFamily="34" charset="0"/>
              </a:rPr>
              <a:t>”</a:t>
            </a:r>
            <a:r>
              <a:rPr lang="zh-CN" altLang="en-US" sz="1000" dirty="0"/>
              <a:t> 标志置</a:t>
            </a:r>
            <a:r>
              <a:rPr lang="zh-CN" altLang="en-US" sz="1000" dirty="0">
                <a:latin typeface="Arial" panose="020B0604020202020204" pitchFamily="34" charset="0"/>
              </a:rPr>
              <a:t>“</a:t>
            </a:r>
            <a:r>
              <a:rPr lang="en-US" altLang="zh-CN" sz="1000" dirty="0"/>
              <a:t>1</a:t>
            </a:r>
            <a:r>
              <a:rPr lang="en-US" altLang="zh-CN" sz="1000" dirty="0">
                <a:latin typeface="Arial" panose="020B0604020202020204" pitchFamily="34" charset="0"/>
              </a:rPr>
              <a:t>”</a:t>
            </a:r>
            <a:r>
              <a:rPr lang="zh-CN" altLang="en-US" sz="1000" dirty="0"/>
              <a:t>。该标志置位后向</a:t>
            </a:r>
            <a:r>
              <a:rPr lang="zh-CN" altLang="en-US" sz="1000" dirty="0">
                <a:latin typeface="Arial" panose="020B0604020202020204" pitchFamily="34" charset="0"/>
              </a:rPr>
              <a:t>“</a:t>
            </a:r>
            <a:r>
              <a:rPr lang="zh-CN" altLang="en-US" sz="1000" dirty="0"/>
              <a:t>控制</a:t>
            </a:r>
            <a:r>
              <a:rPr lang="en-US" altLang="zh-CN" sz="1000" dirty="0"/>
              <a:t>/</a:t>
            </a:r>
            <a:r>
              <a:rPr lang="zh-CN" altLang="en-US" sz="1000" dirty="0"/>
              <a:t>状态</a:t>
            </a:r>
            <a:r>
              <a:rPr lang="zh-CN" altLang="en-US" sz="1000" dirty="0">
                <a:latin typeface="Arial" panose="020B0604020202020204" pitchFamily="34" charset="0"/>
              </a:rPr>
              <a:t>”</a:t>
            </a:r>
            <a:r>
              <a:rPr lang="zh-CN" altLang="en-US" sz="1000" dirty="0"/>
              <a:t>逻辑发出</a:t>
            </a:r>
            <a:r>
              <a:rPr lang="en-US" altLang="zh-CN" sz="1000" dirty="0"/>
              <a:t>DMA</a:t>
            </a:r>
            <a:r>
              <a:rPr lang="zh-CN" altLang="en-US" sz="1000" dirty="0"/>
              <a:t>请求，后者又向</a:t>
            </a:r>
            <a:r>
              <a:rPr lang="en-US" altLang="zh-CN" sz="1000" dirty="0"/>
              <a:t>CPU</a:t>
            </a:r>
            <a:r>
              <a:rPr lang="zh-CN" altLang="en-US" sz="1000" dirty="0"/>
              <a:t>发出总线使用权的请求</a:t>
            </a:r>
            <a:r>
              <a:rPr lang="en-US" altLang="zh-CN" sz="1000" dirty="0"/>
              <a:t>(HOLD)</a:t>
            </a:r>
            <a:r>
              <a:rPr lang="zh-CN" altLang="en-US" sz="1000" dirty="0"/>
              <a:t>，</a:t>
            </a:r>
            <a:r>
              <a:rPr lang="en-US" altLang="zh-CN" sz="1000" dirty="0"/>
              <a:t>CPU</a:t>
            </a:r>
            <a:r>
              <a:rPr lang="zh-CN" altLang="en-US" sz="1000" dirty="0"/>
              <a:t>响应此请求后发回响应信号</a:t>
            </a:r>
            <a:r>
              <a:rPr lang="en-US" altLang="zh-CN" sz="1000" dirty="0"/>
              <a:t>HLDA</a:t>
            </a:r>
            <a:r>
              <a:rPr lang="zh-CN" altLang="en-US" sz="1000" dirty="0"/>
              <a:t>，</a:t>
            </a:r>
            <a:r>
              <a:rPr lang="zh-CN" altLang="en-US" sz="1000" dirty="0">
                <a:latin typeface="Arial" panose="020B0604020202020204" pitchFamily="34" charset="0"/>
              </a:rPr>
              <a:t>“</a:t>
            </a:r>
            <a:r>
              <a:rPr lang="zh-CN" altLang="en-US" sz="1000" dirty="0"/>
              <a:t>控制</a:t>
            </a:r>
            <a:r>
              <a:rPr lang="en-US" altLang="zh-CN" sz="1000" dirty="0"/>
              <a:t>/</a:t>
            </a:r>
            <a:r>
              <a:rPr lang="zh-CN" altLang="en-US" sz="1000" dirty="0"/>
              <a:t>状态</a:t>
            </a:r>
            <a:r>
              <a:rPr lang="zh-CN" altLang="en-US" sz="1000" dirty="0">
                <a:latin typeface="Arial" panose="020B0604020202020204" pitchFamily="34" charset="0"/>
              </a:rPr>
              <a:t>”</a:t>
            </a:r>
            <a:r>
              <a:rPr lang="zh-CN" altLang="en-US" sz="1000" dirty="0"/>
              <a:t>逻辑接收此信号后发出</a:t>
            </a:r>
            <a:r>
              <a:rPr lang="en-US" altLang="zh-CN" sz="1000" dirty="0"/>
              <a:t>DMA</a:t>
            </a:r>
            <a:r>
              <a:rPr lang="zh-CN" altLang="en-US" sz="1000" dirty="0"/>
              <a:t>响应信号，使</a:t>
            </a:r>
            <a:r>
              <a:rPr lang="zh-CN" altLang="en-US" sz="1000" dirty="0">
                <a:latin typeface="Arial" panose="020B0604020202020204" pitchFamily="34" charset="0"/>
              </a:rPr>
              <a:t>“</a:t>
            </a:r>
            <a:r>
              <a:rPr lang="en-US" altLang="zh-CN" sz="1000" dirty="0"/>
              <a:t>DMA</a:t>
            </a:r>
            <a:r>
              <a:rPr lang="zh-CN" altLang="en-US" sz="1000" dirty="0"/>
              <a:t>请求</a:t>
            </a:r>
            <a:r>
              <a:rPr lang="zh-CN" altLang="en-US" sz="1000" dirty="0">
                <a:latin typeface="Arial" panose="020B0604020202020204" pitchFamily="34" charset="0"/>
              </a:rPr>
              <a:t>”</a:t>
            </a:r>
            <a:r>
              <a:rPr lang="zh-CN" altLang="en-US" sz="1000" dirty="0"/>
              <a:t>标志复位，为交换下一个字做好准备。 </a:t>
            </a:r>
            <a:endParaRPr lang="zh-CN" altLang="en-US" sz="1000" b="1" dirty="0"/>
          </a:p>
          <a:p>
            <a:pPr lvl="0" eaLnBrk="1" hangingPunct="1"/>
            <a:r>
              <a:rPr lang="en-US" altLang="zh-CN" sz="1000" b="1" dirty="0"/>
              <a:t>(5)</a:t>
            </a:r>
            <a:r>
              <a:rPr lang="en-US" altLang="zh-CN" sz="1000" b="1" dirty="0">
                <a:latin typeface="Arial" panose="020B0604020202020204" pitchFamily="34" charset="0"/>
              </a:rPr>
              <a:t>“</a:t>
            </a:r>
            <a:r>
              <a:rPr lang="zh-CN" altLang="en-US" sz="1000" b="1" dirty="0"/>
              <a:t>控制</a:t>
            </a:r>
            <a:r>
              <a:rPr lang="en-US" altLang="zh-CN" sz="1000" b="1" dirty="0"/>
              <a:t>/</a:t>
            </a:r>
            <a:r>
              <a:rPr lang="zh-CN" altLang="en-US" sz="1000" b="1" dirty="0"/>
              <a:t>状态</a:t>
            </a:r>
            <a:r>
              <a:rPr lang="zh-CN" altLang="en-US" sz="1000" b="1" dirty="0">
                <a:latin typeface="Arial" panose="020B0604020202020204" pitchFamily="34" charset="0"/>
              </a:rPr>
              <a:t>”</a:t>
            </a:r>
            <a:r>
              <a:rPr lang="zh-CN" altLang="en-US" sz="1000" b="1" dirty="0"/>
              <a:t>逻辑</a:t>
            </a:r>
            <a:r>
              <a:rPr lang="zh-CN" altLang="en-US" sz="1000" dirty="0"/>
              <a:t> 由控制和时序电路以及状态标志等组成，用于修改内存地址计数器和字计数器，指定传送类型</a:t>
            </a:r>
            <a:r>
              <a:rPr lang="en-US" altLang="zh-CN" sz="1000" dirty="0"/>
              <a:t>(</a:t>
            </a:r>
            <a:r>
              <a:rPr lang="zh-CN" altLang="en-US" sz="1000" dirty="0"/>
              <a:t>输入或输出</a:t>
            </a:r>
            <a:r>
              <a:rPr lang="en-US" altLang="zh-CN" sz="1000" dirty="0"/>
              <a:t>)</a:t>
            </a:r>
            <a:r>
              <a:rPr lang="zh-CN" altLang="en-US" sz="1000" dirty="0"/>
              <a:t>，并对</a:t>
            </a:r>
            <a:r>
              <a:rPr lang="zh-CN" altLang="en-US" sz="1000" dirty="0">
                <a:latin typeface="Arial" panose="020B0604020202020204" pitchFamily="34" charset="0"/>
              </a:rPr>
              <a:t>“</a:t>
            </a:r>
            <a:r>
              <a:rPr lang="en-US" altLang="zh-CN" sz="1000" dirty="0"/>
              <a:t>DMA</a:t>
            </a:r>
            <a:r>
              <a:rPr lang="zh-CN" altLang="en-US" sz="1000" dirty="0"/>
              <a:t>请求</a:t>
            </a:r>
            <a:r>
              <a:rPr lang="zh-CN" altLang="en-US" sz="1000" dirty="0">
                <a:latin typeface="Arial" panose="020B0604020202020204" pitchFamily="34" charset="0"/>
              </a:rPr>
              <a:t>”</a:t>
            </a:r>
            <a:r>
              <a:rPr lang="zh-CN" altLang="en-US" sz="1000" dirty="0"/>
              <a:t>信号和</a:t>
            </a:r>
            <a:r>
              <a:rPr lang="en-US" altLang="zh-CN" sz="1000" dirty="0"/>
              <a:t>CPU</a:t>
            </a:r>
            <a:r>
              <a:rPr lang="zh-CN" altLang="en-US" sz="1000" dirty="0"/>
              <a:t>响应信号进行协调和同步。 </a:t>
            </a:r>
            <a:endParaRPr lang="zh-CN" altLang="en-US" sz="1000" b="1" dirty="0"/>
          </a:p>
          <a:p>
            <a:pPr lvl="0" eaLnBrk="1" hangingPunct="1"/>
            <a:r>
              <a:rPr lang="en-US" altLang="zh-CN" sz="1000" b="1" dirty="0"/>
              <a:t>(6)</a:t>
            </a:r>
            <a:r>
              <a:rPr lang="zh-CN" altLang="en-US" sz="1000" b="1" dirty="0"/>
              <a:t>中断机构</a:t>
            </a:r>
            <a:r>
              <a:rPr lang="zh-CN" altLang="en-US" sz="1000" dirty="0"/>
              <a:t> 当字计数器溢出时</a:t>
            </a:r>
            <a:r>
              <a:rPr lang="en-US" altLang="zh-CN" sz="1000" dirty="0"/>
              <a:t>(</a:t>
            </a:r>
            <a:r>
              <a:rPr lang="zh-CN" altLang="en-US" sz="1000" dirty="0"/>
              <a:t>全</a:t>
            </a:r>
            <a:r>
              <a:rPr lang="en-US" altLang="zh-CN" sz="1000" dirty="0"/>
              <a:t>0)</a:t>
            </a:r>
            <a:r>
              <a:rPr lang="zh-CN" altLang="en-US" sz="1000" dirty="0"/>
              <a:t>，意味着一组数据交换完毕，由溢出信号触发中断机构，向</a:t>
            </a:r>
            <a:r>
              <a:rPr lang="en-US" altLang="zh-CN" sz="1000" dirty="0"/>
              <a:t>CPU</a:t>
            </a:r>
            <a:r>
              <a:rPr lang="zh-CN" altLang="en-US" sz="1000" dirty="0"/>
              <a:t>提出中断报告。这里的中断与上一节介绍的</a:t>
            </a:r>
            <a:r>
              <a:rPr lang="en-US" altLang="zh-CN" sz="1000" dirty="0"/>
              <a:t>I/O</a:t>
            </a:r>
            <a:r>
              <a:rPr lang="zh-CN" altLang="en-US" sz="1000" dirty="0"/>
              <a:t>中断所采用的技术相同，但中断的目的不同，前面是为了数据的输入或输出，而这里是为了报告一组数据传送结束。因此它们是</a:t>
            </a:r>
            <a:r>
              <a:rPr lang="en-US" altLang="zh-CN" sz="1000" dirty="0"/>
              <a:t>I/O</a:t>
            </a:r>
            <a:r>
              <a:rPr lang="zh-CN" altLang="en-US" sz="1000" dirty="0"/>
              <a:t>系统中不同的中断事件。 </a:t>
            </a:r>
            <a:endParaRPr lang="zh-CN" alt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0"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3"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dirty="0"/>
              <a:t>单击此处编辑母版标题样式</a:t>
            </a:r>
            <a:endParaRPr lang="zh-CN" altLang="en-US" dirty="0"/>
          </a:p>
        </p:txBody>
      </p:sp>
      <p:sp>
        <p:nvSpPr>
          <p:cNvPr id="1028" name="Rectangle 4"/>
          <p:cNvSpPr>
            <a:spLocks noGrp="1"/>
          </p:cNvSpPr>
          <p:nvPr>
            <p:ph type="body" idx="1"/>
          </p:nvPr>
        </p:nvSpPr>
        <p:spPr>
          <a:xfrm>
            <a:off x="457200" y="1719263"/>
            <a:ext cx="8229600" cy="44116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8"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8" cy="7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8" cy="7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8" cy="7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8" cy="7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8"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8"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8"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8"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8" cy="79"/>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8" cy="79"/>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8" cy="78"/>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8" cy="78"/>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8"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8.5.swf" TargetMode="Externa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8.6.sw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8.8.swf" TargetMode="External"/><Relationship Id="rId3" Type="http://schemas.openxmlformats.org/officeDocument/2006/relationships/image" Target="D:/jinerwork/&#32452;&#25104;/&#30333;&#20013;&#33521;&#29256;&#25913;&#32534;/Chap08/Image/8.5.gif" TargetMode="External"/><Relationship Id="rId2" Type="http://schemas.openxmlformats.org/officeDocument/2006/relationships/image" Target="../media/image7.png"/><Relationship Id="rId1" Type="http://schemas.openxmlformats.org/officeDocument/2006/relationships/hyperlink" Target="8.7.sw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hyperlink" Target="8.9.swf"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hyperlink" Target="8.10.sw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8.11.sw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hyperlink" Target="8.12.swf" TargetMode="Externa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6.xml"/><Relationship Id="rId2" Type="http://schemas.openxmlformats.org/officeDocument/2006/relationships/slide" Target="slide31.xml"/><Relationship Id="rId1" Type="http://schemas.openxmlformats.org/officeDocument/2006/relationships/slide" Target="slide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8.1.sw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D:/jinerwork/&#32452;&#25104;/&#30333;&#20013;&#33521;&#29256;&#25913;&#32534;/Chap08/Image/8.11(a).gif" TargetMode="Externa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D:/jinerwork/&#32452;&#25104;/&#30333;&#20013;&#33521;&#29256;&#25913;&#32534;/Chap08/Image/8.11(b).gif" TargetMode="Externa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D:/jinerwork/&#32452;&#25104;/&#30333;&#20013;&#33521;&#29256;&#25913;&#32534;/Chap08/Image/8.11(c).gif" TargetMode="Externa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8.14.swf" TargetMode="Externa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hyperlink" Target="8.15.sw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hyperlink" Target="8.16.swf" TargetMode="External"/><Relationship Id="rId2" Type="http://schemas.openxmlformats.org/officeDocument/2006/relationships/image" Target="../media/image19.png"/><Relationship Id="rId1" Type="http://schemas.openxmlformats.org/officeDocument/2006/relationships/hyperlink" Target="8.17.swf" TargetMode="Externa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8.18.swf"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8.2.swf" TargetMode="Externa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8.19.sw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hyperlink" Target="8.20.sw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8.3.sw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hyperlink" Target="8.22.swf" TargetMode="Externa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hyperlink" Target="8.23.sw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8.4.sw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075" name="Rectangle 2"/>
          <p:cNvSpPr>
            <a:spLocks noGrp="1"/>
          </p:cNvSpPr>
          <p:nvPr>
            <p:ph type="title"/>
          </p:nvPr>
        </p:nvSpPr>
        <p:spPr>
          <a:ln/>
        </p:spPr>
        <p:txBody>
          <a:bodyPr vert="horz" wrap="square" lIns="91440" tIns="45720" rIns="91440" bIns="45720" anchor="b"/>
          <a:p>
            <a:pPr eaLnBrk="1" hangingPunct="1"/>
            <a:r>
              <a:rPr lang="zh-CN" altLang="en-US" dirty="0"/>
              <a:t>第八章   输入输出系统</a:t>
            </a:r>
            <a:endParaRPr lang="zh-CN" altLang="en-US" dirty="0"/>
          </a:p>
        </p:txBody>
      </p:sp>
      <p:sp>
        <p:nvSpPr>
          <p:cNvPr id="3076" name="Rectangle 3"/>
          <p:cNvSpPr>
            <a:spLocks noGrp="1"/>
          </p:cNvSpPr>
          <p:nvPr>
            <p:ph idx="1"/>
          </p:nvPr>
        </p:nvSpPr>
        <p:spPr>
          <a:ln/>
        </p:spPr>
        <p:txBody>
          <a:bodyPr vert="horz" wrap="square" lIns="91440" tIns="45720" rIns="91440" bIns="45720" anchor="t"/>
          <a:p>
            <a:pPr eaLnBrk="1" hangingPunct="1">
              <a:buNone/>
            </a:pPr>
            <a:r>
              <a:rPr lang="en-US" altLang="zh-CN" dirty="0"/>
              <a:t>8.1</a:t>
            </a:r>
            <a:r>
              <a:rPr lang="zh-CN" altLang="en-US" dirty="0"/>
              <a:t>外围设备的定时方式和信息交换方式</a:t>
            </a:r>
            <a:endParaRPr lang="zh-CN" altLang="en-US" dirty="0"/>
          </a:p>
          <a:p>
            <a:pPr eaLnBrk="1" hangingPunct="1">
              <a:buNone/>
            </a:pPr>
            <a:r>
              <a:rPr lang="en-US" altLang="zh-CN" dirty="0"/>
              <a:t>8.2</a:t>
            </a:r>
            <a:r>
              <a:rPr lang="zh-CN" altLang="en-US" dirty="0"/>
              <a:t>程序查询方式</a:t>
            </a:r>
            <a:endParaRPr lang="zh-CN" altLang="en-US" dirty="0"/>
          </a:p>
          <a:p>
            <a:pPr eaLnBrk="1" hangingPunct="1">
              <a:buNone/>
            </a:pPr>
            <a:r>
              <a:rPr lang="en-US" altLang="zh-CN" dirty="0"/>
              <a:t>8.3</a:t>
            </a:r>
            <a:r>
              <a:rPr lang="zh-CN" altLang="en-US" dirty="0"/>
              <a:t>程序中断方式</a:t>
            </a:r>
            <a:endParaRPr lang="zh-CN" altLang="en-US" dirty="0"/>
          </a:p>
          <a:p>
            <a:pPr eaLnBrk="1" hangingPunct="1">
              <a:buNone/>
            </a:pPr>
            <a:r>
              <a:rPr lang="en-US" altLang="zh-CN" dirty="0"/>
              <a:t>8.4DMA</a:t>
            </a:r>
            <a:r>
              <a:rPr lang="zh-CN" altLang="en-US" dirty="0"/>
              <a:t>方式</a:t>
            </a:r>
            <a:endParaRPr lang="zh-CN" altLang="en-US" dirty="0"/>
          </a:p>
          <a:p>
            <a:pPr eaLnBrk="1" hangingPunct="1">
              <a:buNone/>
            </a:pPr>
            <a:r>
              <a:rPr lang="en-US" altLang="zh-CN" dirty="0">
                <a:cs typeface="Times New Roman" panose="02020603050405020304" pitchFamily="18" charset="0"/>
              </a:rPr>
              <a:t>8.5</a:t>
            </a:r>
            <a:r>
              <a:rPr lang="zh-CN" altLang="en-US" dirty="0"/>
              <a:t>通道方式</a:t>
            </a:r>
            <a:endParaRPr lang="zh-CN" altLang="en-US" dirty="0"/>
          </a:p>
          <a:p>
            <a:pPr eaLnBrk="1" hangingPunct="1">
              <a:buNone/>
            </a:pPr>
            <a:r>
              <a:rPr lang="en-US" altLang="zh-CN" dirty="0"/>
              <a:t>8.6</a:t>
            </a:r>
            <a:r>
              <a:rPr lang="zh-CN" altLang="en-US" dirty="0"/>
              <a:t>通用</a:t>
            </a:r>
            <a:r>
              <a:rPr lang="en-US" altLang="zh-CN" dirty="0"/>
              <a:t>I/O</a:t>
            </a:r>
            <a:r>
              <a:rPr lang="zh-CN" altLang="en-US" dirty="0"/>
              <a:t>标准接口</a:t>
            </a:r>
            <a:endParaRPr lang="zh-CN" altLang="en-US" dirty="0"/>
          </a:p>
          <a:p>
            <a:pPr eaLnBrk="1" hangingPunct="1">
              <a:buNone/>
            </a:pPr>
            <a:endParaRPr lang="en-US" altLang="zh-CN" dirty="0"/>
          </a:p>
        </p:txBody>
      </p:sp>
      <p:sp>
        <p:nvSpPr>
          <p:cNvPr id="3077"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2291" name="Rectangle 2"/>
          <p:cNvSpPr>
            <a:spLocks noGrp="1"/>
          </p:cNvSpPr>
          <p:nvPr>
            <p:ph type="title"/>
          </p:nvPr>
        </p:nvSpPr>
        <p:spPr>
          <a:ln/>
        </p:spPr>
        <p:txBody>
          <a:bodyPr vert="horz" wrap="square" lIns="91440" tIns="45720" rIns="91440" bIns="45720" anchor="b"/>
          <a:p>
            <a:pPr eaLnBrk="1" hangingPunct="1"/>
            <a:r>
              <a:rPr lang="en-US" altLang="zh-CN" dirty="0"/>
              <a:t>8.3.1</a:t>
            </a:r>
            <a:r>
              <a:rPr lang="zh-CN" altLang="en-US" dirty="0"/>
              <a:t>中断的概念、功能</a:t>
            </a:r>
            <a:endParaRPr lang="zh-CN" altLang="en-US" dirty="0"/>
          </a:p>
        </p:txBody>
      </p:sp>
      <p:sp>
        <p:nvSpPr>
          <p:cNvPr id="12292" name="Rectangle 3"/>
          <p:cNvSpPr>
            <a:spLocks noGrp="1"/>
          </p:cNvSpPr>
          <p:nvPr>
            <p:ph idx="1"/>
          </p:nvPr>
        </p:nvSpPr>
        <p:spPr>
          <a:xfrm>
            <a:off x="457200" y="1719263"/>
            <a:ext cx="7499350" cy="4411662"/>
          </a:xfrm>
          <a:ln/>
        </p:spPr>
        <p:txBody>
          <a:bodyPr vert="horz" wrap="square" lIns="91440" tIns="45720" rIns="91440" bIns="45720" anchor="t"/>
          <a:p>
            <a:pPr lvl="1" eaLnBrk="1" hangingPunct="1"/>
            <a:r>
              <a:rPr lang="zh-CN" altLang="en-US" dirty="0"/>
              <a:t>中断处理过程注意几个问题：</a:t>
            </a:r>
            <a:endParaRPr lang="zh-CN" altLang="en-US" dirty="0"/>
          </a:p>
          <a:p>
            <a:pPr lvl="2" eaLnBrk="1" hangingPunct="1"/>
            <a:r>
              <a:rPr lang="zh-CN" altLang="en-US" b="1" dirty="0"/>
              <a:t>响应中断时机：</a:t>
            </a:r>
            <a:r>
              <a:rPr lang="zh-CN" altLang="en-US" dirty="0"/>
              <a:t>外界中断请求时随机的，但</a:t>
            </a:r>
            <a:r>
              <a:rPr lang="en-US" altLang="zh-CN" dirty="0"/>
              <a:t>CPU</a:t>
            </a:r>
            <a:r>
              <a:rPr lang="zh-CN" altLang="en-US" dirty="0"/>
              <a:t>只有在当前指令执行完毕后，才转至公操作</a:t>
            </a:r>
            <a:endParaRPr lang="zh-CN" altLang="en-US" dirty="0"/>
          </a:p>
          <a:p>
            <a:pPr lvl="2" eaLnBrk="1" hangingPunct="1"/>
            <a:r>
              <a:rPr lang="zh-CN" altLang="en-US" b="1" dirty="0"/>
              <a:t>断点保护问题</a:t>
            </a:r>
            <a:r>
              <a:rPr lang="zh-CN" altLang="en-US" dirty="0"/>
              <a:t>（</a:t>
            </a:r>
            <a:r>
              <a:rPr lang="en-US" altLang="zh-CN" dirty="0"/>
              <a:t>PC</a:t>
            </a:r>
            <a:r>
              <a:rPr lang="zh-CN" altLang="en-US" dirty="0"/>
              <a:t>，寄存器内容和状态的保存）</a:t>
            </a:r>
            <a:endParaRPr lang="zh-CN" altLang="en-US" dirty="0"/>
          </a:p>
          <a:p>
            <a:pPr lvl="2" eaLnBrk="1" hangingPunct="1"/>
            <a:r>
              <a:rPr lang="zh-CN" altLang="en-US" b="1" dirty="0"/>
              <a:t>原子操作</a:t>
            </a:r>
            <a:r>
              <a:rPr lang="zh-CN" altLang="en-US" dirty="0"/>
              <a:t>：开中断和关中断问题。</a:t>
            </a:r>
            <a:endParaRPr lang="zh-CN" altLang="en-US" dirty="0"/>
          </a:p>
          <a:p>
            <a:pPr lvl="2" eaLnBrk="1" hangingPunct="1"/>
            <a:r>
              <a:rPr lang="zh-CN" altLang="en-US" dirty="0"/>
              <a:t>中断是由</a:t>
            </a:r>
            <a:r>
              <a:rPr lang="zh-CN" altLang="en-US" b="1" dirty="0"/>
              <a:t>软硬件结合</a:t>
            </a:r>
            <a:r>
              <a:rPr lang="zh-CN" altLang="en-US" dirty="0"/>
              <a:t>起来实现的</a:t>
            </a:r>
            <a:endParaRPr lang="zh-CN" altLang="en-US" dirty="0"/>
          </a:p>
        </p:txBody>
      </p:sp>
      <p:pic>
        <p:nvPicPr>
          <p:cNvPr id="14340" name="Picture 4" descr="8a5">
            <a:hlinkClick r:id="rId1" action="ppaction://hlinkfile"/>
          </p:cNvPr>
          <p:cNvPicPr>
            <a:picLocks noChangeAspect="1"/>
          </p:cNvPicPr>
          <p:nvPr/>
        </p:nvPicPr>
        <p:blipFill>
          <a:blip r:embed="rId2"/>
          <a:stretch>
            <a:fillRect/>
          </a:stretch>
        </p:blipFill>
        <p:spPr>
          <a:xfrm>
            <a:off x="1979613" y="1484313"/>
            <a:ext cx="5072062" cy="48371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4340"/>
                                        </p:tgtEl>
                                        <p:attrNameLst>
                                          <p:attrName>ppt_x</p:attrName>
                                        </p:attrNameLst>
                                      </p:cBhvr>
                                      <p:tavLst>
                                        <p:tav tm="0">
                                          <p:val>
                                            <p:strVal val="ppt_x"/>
                                          </p:val>
                                        </p:tav>
                                        <p:tav tm="100000">
                                          <p:val>
                                            <p:strVal val="ppt_x"/>
                                          </p:val>
                                        </p:tav>
                                      </p:tavLst>
                                    </p:anim>
                                    <p:anim calcmode="lin" valueType="num">
                                      <p:cBhvr additive="base">
                                        <p:cTn id="13" dur="500"/>
                                        <p:tgtEl>
                                          <p:spTgt spid="14340"/>
                                        </p:tgtEl>
                                        <p:attrNameLst>
                                          <p:attrName>ppt_y</p:attrName>
                                        </p:attrNameLst>
                                      </p:cBhvr>
                                      <p:tavLst>
                                        <p:tav tm="0">
                                          <p:val>
                                            <p:strVal val="ppt_y"/>
                                          </p:val>
                                        </p:tav>
                                        <p:tav tm="100000">
                                          <p:val>
                                            <p:strVal val="1+ppt_h/2"/>
                                          </p:val>
                                        </p:tav>
                                      </p:tavLst>
                                    </p:anim>
                                    <p:set>
                                      <p:cBhvr>
                                        <p:cTn id="14" dur="1" fill="hold">
                                          <p:stCondLst>
                                            <p:cond delay="499"/>
                                          </p:stCondLst>
                                        </p:cTn>
                                        <p:tgtEl>
                                          <p:spTgt spid="143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3315"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8.3</a:t>
            </a:r>
            <a:r>
              <a:rPr lang="en-US" altLang="zh-CN" dirty="0"/>
              <a:t>.2</a:t>
            </a:r>
            <a:r>
              <a:rPr lang="zh-CN" altLang="en-US" dirty="0"/>
              <a:t>程序中断方式的基本接口</a:t>
            </a:r>
            <a:endParaRPr lang="zh-CN" altLang="en-US" dirty="0"/>
          </a:p>
        </p:txBody>
      </p:sp>
      <p:sp>
        <p:nvSpPr>
          <p:cNvPr id="13316" name="Rectangle 3"/>
          <p:cNvSpPr>
            <a:spLocks noGrp="1"/>
          </p:cNvSpPr>
          <p:nvPr>
            <p:ph idx="1"/>
          </p:nvPr>
        </p:nvSpPr>
        <p:spPr>
          <a:ln/>
        </p:spPr>
        <p:txBody>
          <a:bodyPr vert="horz" wrap="square" lIns="91440" tIns="45720" rIns="91440" bIns="45720" anchor="t"/>
          <a:p>
            <a:pPr eaLnBrk="1" hangingPunct="1"/>
            <a:r>
              <a:rPr lang="zh-CN" altLang="en-US" dirty="0"/>
              <a:t>设备选择器。设备选择器用来判别总线上送出的地址（或称呼叫的设备）是否为本设备，它实际上是设备地址的译码比较电路。</a:t>
            </a:r>
            <a:endParaRPr lang="zh-CN" altLang="en-US" dirty="0"/>
          </a:p>
          <a:p>
            <a:pPr eaLnBrk="1" hangingPunct="1"/>
            <a:r>
              <a:rPr lang="en-US" altLang="zh-CN" dirty="0"/>
              <a:t>BS</a:t>
            </a:r>
            <a:r>
              <a:rPr lang="zh-CN" altLang="en-US" dirty="0"/>
              <a:t>外设接口忙（</a:t>
            </a:r>
            <a:r>
              <a:rPr lang="en-US" altLang="zh-CN" dirty="0"/>
              <a:t>BuSy</a:t>
            </a:r>
            <a:r>
              <a:rPr lang="zh-CN" altLang="en-US" dirty="0"/>
              <a:t>）标志</a:t>
            </a:r>
            <a:endParaRPr lang="zh-CN" altLang="en-US" dirty="0"/>
          </a:p>
          <a:p>
            <a:pPr eaLnBrk="1" hangingPunct="1"/>
            <a:r>
              <a:rPr lang="en-US" altLang="zh-CN" dirty="0"/>
              <a:t>RD</a:t>
            </a:r>
            <a:r>
              <a:rPr lang="zh-CN" altLang="en-US" dirty="0"/>
              <a:t>外设准备就绪（</a:t>
            </a:r>
            <a:r>
              <a:rPr lang="en-US" altLang="zh-CN" dirty="0"/>
              <a:t>ReaDy</a:t>
            </a:r>
            <a:r>
              <a:rPr lang="zh-CN" altLang="en-US" dirty="0"/>
              <a:t>）标志</a:t>
            </a:r>
            <a:endParaRPr lang="zh-CN" altLang="en-US" dirty="0"/>
          </a:p>
          <a:p>
            <a:pPr eaLnBrk="1" hangingPunct="1"/>
            <a:r>
              <a:rPr lang="en-US" altLang="zh-CN" dirty="0"/>
              <a:t>EI</a:t>
            </a:r>
            <a:r>
              <a:rPr lang="zh-CN" altLang="en-US" dirty="0"/>
              <a:t>（</a:t>
            </a:r>
            <a:r>
              <a:rPr lang="en-US" altLang="zh-CN" dirty="0"/>
              <a:t>Enable Interrupt</a:t>
            </a:r>
            <a:r>
              <a:rPr lang="zh-CN" altLang="en-US" dirty="0"/>
              <a:t>中断允许触发器）</a:t>
            </a:r>
            <a:endParaRPr lang="zh-CN" altLang="en-US" dirty="0"/>
          </a:p>
          <a:p>
            <a:pPr eaLnBrk="1" hangingPunct="1"/>
            <a:r>
              <a:rPr lang="en-US" altLang="zh-CN" dirty="0"/>
              <a:t>IR</a:t>
            </a:r>
            <a:r>
              <a:rPr lang="zh-CN" altLang="en-US" dirty="0"/>
              <a:t>（</a:t>
            </a:r>
            <a:r>
              <a:rPr lang="en-US" altLang="zh-CN" dirty="0"/>
              <a:t>Interrupt Request</a:t>
            </a:r>
            <a:r>
              <a:rPr lang="zh-CN" altLang="en-US" dirty="0"/>
              <a:t>）中断请求触发器</a:t>
            </a:r>
            <a:endParaRPr lang="zh-CN" altLang="en-US" dirty="0"/>
          </a:p>
          <a:p>
            <a:pPr eaLnBrk="1" hangingPunct="1"/>
            <a:r>
              <a:rPr lang="en-US" altLang="zh-CN" dirty="0"/>
              <a:t>IM</a:t>
            </a:r>
            <a:r>
              <a:rPr lang="zh-CN" altLang="en-US" dirty="0"/>
              <a:t>（</a:t>
            </a:r>
            <a:r>
              <a:rPr lang="en-US" altLang="zh-CN" dirty="0"/>
              <a:t>Interrupt Mask</a:t>
            </a:r>
            <a:r>
              <a:rPr lang="zh-CN" altLang="en-US" dirty="0"/>
              <a:t>）中断屏蔽触发器</a:t>
            </a:r>
            <a:endParaRPr lang="zh-CN" altLang="en-US" dirty="0"/>
          </a:p>
          <a:p>
            <a:pPr lvl="1" eaLnBrk="1" hangingPunct="1">
              <a:buNone/>
            </a:pPr>
            <a:endParaRPr lang="en-US" altLang="zh-CN" dirty="0"/>
          </a:p>
        </p:txBody>
      </p:sp>
      <p:pic>
        <p:nvPicPr>
          <p:cNvPr id="15364" name="Picture 4" descr="8a6">
            <a:hlinkClick r:id="rId1" action="ppaction://hlinkfile"/>
          </p:cNvPr>
          <p:cNvPicPr>
            <a:picLocks noChangeAspect="1"/>
          </p:cNvPicPr>
          <p:nvPr/>
        </p:nvPicPr>
        <p:blipFill>
          <a:blip r:embed="rId2"/>
          <a:stretch>
            <a:fillRect/>
          </a:stretch>
        </p:blipFill>
        <p:spPr>
          <a:xfrm>
            <a:off x="395288" y="1484313"/>
            <a:ext cx="8101012" cy="4478337"/>
          </a:xfrm>
          <a:prstGeom prst="rect">
            <a:avLst/>
          </a:prstGeom>
          <a:noFill/>
          <a:ln w="9525">
            <a:noFill/>
          </a:ln>
        </p:spPr>
      </p:pic>
      <p:sp>
        <p:nvSpPr>
          <p:cNvPr id="15365" name="Rectangle 5"/>
          <p:cNvSpPr/>
          <p:nvPr/>
        </p:nvSpPr>
        <p:spPr>
          <a:xfrm>
            <a:off x="374650" y="6092825"/>
            <a:ext cx="8769350" cy="366713"/>
          </a:xfrm>
          <a:prstGeom prst="rect">
            <a:avLst/>
          </a:prstGeom>
          <a:noFill/>
          <a:ln w="12700">
            <a:noFill/>
          </a:ln>
        </p:spPr>
        <p:txBody>
          <a:bodyPr wrap="none">
            <a:spAutoFit/>
          </a:bodyPr>
          <a:p>
            <a:r>
              <a:rPr lang="en-US" altLang="zh-CN" dirty="0">
                <a:latin typeface="Arial" panose="020B0604020202020204" pitchFamily="34" charset="0"/>
              </a:rPr>
              <a:t>①</a:t>
            </a:r>
            <a:r>
              <a:rPr lang="zh-CN" altLang="en-US" dirty="0">
                <a:latin typeface="Arial" panose="020B0604020202020204" pitchFamily="34" charset="0"/>
              </a:rPr>
              <a:t>表示由程序启动外设，将该外设接口的“忙”标志</a:t>
            </a:r>
            <a:r>
              <a:rPr lang="en-US" altLang="zh-CN" dirty="0">
                <a:latin typeface="Arial" panose="020B0604020202020204" pitchFamily="34" charset="0"/>
              </a:rPr>
              <a:t>BS</a:t>
            </a:r>
            <a:r>
              <a:rPr lang="zh-CN" altLang="en-US" dirty="0">
                <a:latin typeface="Arial" panose="020B0604020202020204" pitchFamily="34" charset="0"/>
              </a:rPr>
              <a:t>置“</a:t>
            </a:r>
            <a:r>
              <a:rPr lang="en-US" altLang="zh-CN" dirty="0">
                <a:latin typeface="Arial" panose="020B0604020202020204" pitchFamily="34" charset="0"/>
              </a:rPr>
              <a:t>1”</a:t>
            </a:r>
            <a:r>
              <a:rPr lang="zh-CN" altLang="en-US" dirty="0">
                <a:latin typeface="Arial" panose="020B0604020202020204" pitchFamily="34" charset="0"/>
              </a:rPr>
              <a:t>，“准备就绪”标志</a:t>
            </a:r>
            <a:r>
              <a:rPr lang="en-US" altLang="zh-CN" dirty="0">
                <a:latin typeface="Arial" panose="020B0604020202020204" pitchFamily="34" charset="0"/>
              </a:rPr>
              <a:t>RD</a:t>
            </a:r>
            <a:r>
              <a:rPr lang="zh-CN" altLang="en-US" dirty="0">
                <a:latin typeface="Arial" panose="020B0604020202020204" pitchFamily="34" charset="0"/>
              </a:rPr>
              <a:t>清“</a:t>
            </a:r>
            <a:r>
              <a:rPr lang="en-US" altLang="zh-CN" dirty="0">
                <a:latin typeface="Arial" panose="020B0604020202020204" pitchFamily="34" charset="0"/>
              </a:rPr>
              <a:t>0”</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5366" name="Rectangle 6"/>
          <p:cNvSpPr/>
          <p:nvPr/>
        </p:nvSpPr>
        <p:spPr>
          <a:xfrm>
            <a:off x="1835150" y="6092825"/>
            <a:ext cx="3613150" cy="366713"/>
          </a:xfrm>
          <a:prstGeom prst="rect">
            <a:avLst/>
          </a:prstGeom>
          <a:noFill/>
          <a:ln w="12700">
            <a:noFill/>
          </a:ln>
        </p:spPr>
        <p:txBody>
          <a:bodyPr wrap="none">
            <a:spAutoFit/>
          </a:bodyPr>
          <a:p>
            <a:pPr>
              <a:spcBef>
                <a:spcPct val="30000"/>
              </a:spcBef>
            </a:pPr>
            <a:r>
              <a:rPr lang="en-US" altLang="zh-CN" dirty="0">
                <a:latin typeface="Arial" panose="020B0604020202020204" pitchFamily="34" charset="0"/>
              </a:rPr>
              <a:t>②</a:t>
            </a:r>
            <a:r>
              <a:rPr lang="zh-CN" altLang="en-US" dirty="0">
                <a:latin typeface="Arial" panose="020B0604020202020204" pitchFamily="34" charset="0"/>
              </a:rPr>
              <a:t>表示接口向外设发出启动信号；</a:t>
            </a:r>
            <a:endParaRPr lang="zh-CN" altLang="en-US" dirty="0">
              <a:latin typeface="Arial" panose="020B0604020202020204" pitchFamily="34" charset="0"/>
            </a:endParaRPr>
          </a:p>
        </p:txBody>
      </p:sp>
      <p:sp>
        <p:nvSpPr>
          <p:cNvPr id="15367" name="Rectangle 7"/>
          <p:cNvSpPr/>
          <p:nvPr/>
        </p:nvSpPr>
        <p:spPr>
          <a:xfrm>
            <a:off x="1835150" y="6165850"/>
            <a:ext cx="4756150" cy="366713"/>
          </a:xfrm>
          <a:prstGeom prst="rect">
            <a:avLst/>
          </a:prstGeom>
          <a:noFill/>
          <a:ln w="12700">
            <a:noFill/>
          </a:ln>
        </p:spPr>
        <p:txBody>
          <a:bodyPr wrap="none">
            <a:spAutoFit/>
          </a:bodyPr>
          <a:p>
            <a:r>
              <a:rPr lang="en-US" altLang="zh-CN" dirty="0">
                <a:latin typeface="Arial" panose="020B0604020202020204" pitchFamily="34" charset="0"/>
              </a:rPr>
              <a:t>③</a:t>
            </a:r>
            <a:r>
              <a:rPr lang="zh-CN" altLang="en-US" dirty="0">
                <a:latin typeface="Arial" panose="020B0604020202020204" pitchFamily="34" charset="0"/>
              </a:rPr>
              <a:t>表示数据由外设传送到接口的缓冲寄存器；</a:t>
            </a:r>
            <a:endParaRPr lang="zh-CN" altLang="en-US" dirty="0">
              <a:latin typeface="Arial" panose="020B0604020202020204" pitchFamily="34" charset="0"/>
            </a:endParaRPr>
          </a:p>
        </p:txBody>
      </p:sp>
      <p:sp>
        <p:nvSpPr>
          <p:cNvPr id="15368" name="Rectangle 8"/>
          <p:cNvSpPr/>
          <p:nvPr/>
        </p:nvSpPr>
        <p:spPr>
          <a:xfrm>
            <a:off x="971550" y="6216650"/>
            <a:ext cx="7042150" cy="641350"/>
          </a:xfrm>
          <a:prstGeom prst="rect">
            <a:avLst/>
          </a:prstGeom>
          <a:noFill/>
          <a:ln w="12700">
            <a:noFill/>
          </a:ln>
        </p:spPr>
        <p:txBody>
          <a:bodyPr wrap="none">
            <a:spAutoFit/>
          </a:bodyPr>
          <a:p>
            <a:r>
              <a:rPr lang="en-US" altLang="zh-CN" dirty="0">
                <a:latin typeface="Arial" panose="020B0604020202020204" pitchFamily="34" charset="0"/>
              </a:rPr>
              <a:t>④</a:t>
            </a:r>
            <a:r>
              <a:rPr lang="zh-CN" altLang="en-US" dirty="0">
                <a:latin typeface="Arial" panose="020B0604020202020204" pitchFamily="34" charset="0"/>
              </a:rPr>
              <a:t>表示当设备动作结束或缓冲寄存器数据填满时，设备向接口送出一</a:t>
            </a:r>
            <a:endParaRPr lang="zh-CN" altLang="en-US" dirty="0">
              <a:latin typeface="Arial" panose="020B0604020202020204" pitchFamily="34" charset="0"/>
            </a:endParaRPr>
          </a:p>
          <a:p>
            <a:r>
              <a:rPr lang="zh-CN" altLang="en-US" dirty="0">
                <a:latin typeface="Arial" panose="020B0604020202020204" pitchFamily="34" charset="0"/>
              </a:rPr>
              <a:t>控制信号，将数据“准备就绪”标志</a:t>
            </a:r>
            <a:r>
              <a:rPr lang="en-US" altLang="zh-CN" dirty="0">
                <a:latin typeface="Arial" panose="020B0604020202020204" pitchFamily="34" charset="0"/>
              </a:rPr>
              <a:t>RD</a:t>
            </a:r>
            <a:r>
              <a:rPr lang="zh-CN" altLang="en-US" dirty="0">
                <a:latin typeface="Arial" panose="020B0604020202020204" pitchFamily="34" charset="0"/>
              </a:rPr>
              <a:t>置“</a:t>
            </a:r>
            <a:r>
              <a:rPr lang="en-US" altLang="zh-CN" dirty="0">
                <a:latin typeface="Arial" panose="020B0604020202020204" pitchFamily="34" charset="0"/>
              </a:rPr>
              <a:t>1”</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5369" name="Rectangle 9"/>
          <p:cNvSpPr/>
          <p:nvPr/>
        </p:nvSpPr>
        <p:spPr>
          <a:xfrm>
            <a:off x="971550" y="6092825"/>
            <a:ext cx="6648450" cy="366713"/>
          </a:xfrm>
          <a:prstGeom prst="rect">
            <a:avLst/>
          </a:prstGeom>
          <a:noFill/>
          <a:ln w="12700">
            <a:noFill/>
          </a:ln>
        </p:spPr>
        <p:txBody>
          <a:bodyPr wrap="none">
            <a:spAutoFit/>
          </a:bodyPr>
          <a:p>
            <a:r>
              <a:rPr lang="en-US" altLang="zh-CN" dirty="0">
                <a:latin typeface="Arial" panose="020B0604020202020204" pitchFamily="34" charset="0"/>
              </a:rPr>
              <a:t>⑤</a:t>
            </a:r>
            <a:r>
              <a:rPr lang="zh-CN" altLang="en-US" dirty="0">
                <a:latin typeface="Arial" panose="020B0604020202020204" pitchFamily="34" charset="0"/>
              </a:rPr>
              <a:t>表示允许中断标志</a:t>
            </a:r>
            <a:r>
              <a:rPr lang="en-US" altLang="zh-CN" dirty="0">
                <a:latin typeface="Arial" panose="020B0604020202020204" pitchFamily="34" charset="0"/>
              </a:rPr>
              <a:t>EI</a:t>
            </a:r>
            <a:r>
              <a:rPr lang="zh-CN" altLang="en-US" dirty="0">
                <a:latin typeface="Arial" panose="020B0604020202020204" pitchFamily="34" charset="0"/>
              </a:rPr>
              <a:t>为“</a:t>
            </a:r>
            <a:r>
              <a:rPr lang="en-US" altLang="zh-CN" dirty="0">
                <a:latin typeface="Arial" panose="020B0604020202020204" pitchFamily="34" charset="0"/>
              </a:rPr>
              <a:t>1”</a:t>
            </a:r>
            <a:r>
              <a:rPr lang="zh-CN" altLang="en-US" dirty="0">
                <a:latin typeface="Arial" panose="020B0604020202020204" pitchFamily="34" charset="0"/>
              </a:rPr>
              <a:t>时，接口向</a:t>
            </a:r>
            <a:r>
              <a:rPr lang="en-US" altLang="zh-CN" dirty="0">
                <a:latin typeface="Arial" panose="020B0604020202020204" pitchFamily="34" charset="0"/>
              </a:rPr>
              <a:t>CPU</a:t>
            </a:r>
            <a:r>
              <a:rPr lang="zh-CN" altLang="en-US" dirty="0">
                <a:latin typeface="Arial" panose="020B0604020202020204" pitchFamily="34" charset="0"/>
              </a:rPr>
              <a:t>发出中断请求信号；</a:t>
            </a:r>
            <a:endParaRPr lang="zh-CN" altLang="en-US" dirty="0">
              <a:latin typeface="Arial" panose="020B0604020202020204" pitchFamily="34" charset="0"/>
            </a:endParaRPr>
          </a:p>
        </p:txBody>
      </p:sp>
      <p:sp>
        <p:nvSpPr>
          <p:cNvPr id="15370" name="Rectangle 10"/>
          <p:cNvSpPr/>
          <p:nvPr/>
        </p:nvSpPr>
        <p:spPr>
          <a:xfrm>
            <a:off x="1187450" y="6216650"/>
            <a:ext cx="5365750" cy="641350"/>
          </a:xfrm>
          <a:prstGeom prst="rect">
            <a:avLst/>
          </a:prstGeom>
          <a:noFill/>
          <a:ln w="12700">
            <a:noFill/>
          </a:ln>
        </p:spPr>
        <p:txBody>
          <a:bodyPr wrap="none">
            <a:spAutoFit/>
          </a:bodyPr>
          <a:p>
            <a:r>
              <a:rPr lang="en-US" altLang="zh-CN" dirty="0">
                <a:latin typeface="Arial" panose="020B0604020202020204" pitchFamily="34" charset="0"/>
              </a:rPr>
              <a:t>⑥</a:t>
            </a:r>
            <a:r>
              <a:rPr lang="zh-CN" altLang="en-US" dirty="0">
                <a:latin typeface="Arial" panose="020B0604020202020204" pitchFamily="34" charset="0"/>
              </a:rPr>
              <a:t>表示在一条指令执行末尾</a:t>
            </a:r>
            <a:r>
              <a:rPr lang="en-US" altLang="zh-CN" dirty="0">
                <a:latin typeface="Arial" panose="020B0604020202020204" pitchFamily="34" charset="0"/>
              </a:rPr>
              <a:t>CPU</a:t>
            </a:r>
            <a:r>
              <a:rPr lang="zh-CN" altLang="en-US" dirty="0">
                <a:latin typeface="Arial" panose="020B0604020202020204" pitchFamily="34" charset="0"/>
              </a:rPr>
              <a:t>检查中断请求线，</a:t>
            </a:r>
            <a:endParaRPr lang="zh-CN" altLang="en-US" dirty="0">
              <a:latin typeface="Arial" panose="020B0604020202020204" pitchFamily="34" charset="0"/>
            </a:endParaRPr>
          </a:p>
          <a:p>
            <a:r>
              <a:rPr lang="zh-CN" altLang="en-US" dirty="0">
                <a:latin typeface="Arial" panose="020B0604020202020204" pitchFamily="34" charset="0"/>
              </a:rPr>
              <a:t>将中断请求线的请求信号接收到“中断请求”标志</a:t>
            </a:r>
            <a:r>
              <a:rPr lang="en-US" altLang="zh-CN" dirty="0">
                <a:latin typeface="Arial" panose="020B0604020202020204" pitchFamily="34" charset="0"/>
              </a:rPr>
              <a:t>IR</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5371" name="Rectangle 11"/>
          <p:cNvSpPr/>
          <p:nvPr/>
        </p:nvSpPr>
        <p:spPr>
          <a:xfrm>
            <a:off x="1331913" y="6134100"/>
            <a:ext cx="6610350" cy="723900"/>
          </a:xfrm>
          <a:prstGeom prst="rect">
            <a:avLst/>
          </a:prstGeom>
          <a:noFill/>
          <a:ln w="12700">
            <a:noFill/>
          </a:ln>
        </p:spPr>
        <p:txBody>
          <a:bodyPr wrap="none">
            <a:spAutoFit/>
          </a:bodyPr>
          <a:p>
            <a:pPr>
              <a:spcBef>
                <a:spcPct val="30000"/>
              </a:spcBef>
            </a:pPr>
            <a:r>
              <a:rPr lang="en-US" altLang="zh-CN" dirty="0">
                <a:latin typeface="Arial" panose="020B0604020202020204" pitchFamily="34" charset="0"/>
              </a:rPr>
              <a:t>⑦</a:t>
            </a:r>
            <a:r>
              <a:rPr lang="zh-CN" altLang="en-US" dirty="0">
                <a:latin typeface="Arial" panose="020B0604020202020204" pitchFamily="34" charset="0"/>
              </a:rPr>
              <a:t>表示如果“中断屏蔽”标志</a:t>
            </a:r>
            <a:r>
              <a:rPr lang="en-US" altLang="zh-CN" dirty="0">
                <a:latin typeface="Arial" panose="020B0604020202020204" pitchFamily="34" charset="0"/>
              </a:rPr>
              <a:t>IM</a:t>
            </a:r>
            <a:r>
              <a:rPr lang="zh-CN" altLang="en-US" dirty="0">
                <a:latin typeface="Arial" panose="020B0604020202020204" pitchFamily="34" charset="0"/>
              </a:rPr>
              <a:t>为“</a:t>
            </a:r>
            <a:r>
              <a:rPr lang="en-US" altLang="zh-CN" dirty="0">
                <a:latin typeface="Arial" panose="020B0604020202020204" pitchFamily="34" charset="0"/>
              </a:rPr>
              <a:t>0”</a:t>
            </a:r>
            <a:r>
              <a:rPr lang="zh-CN" altLang="en-US" dirty="0">
                <a:latin typeface="Arial" panose="020B0604020202020204" pitchFamily="34" charset="0"/>
              </a:rPr>
              <a:t>时，</a:t>
            </a:r>
            <a:r>
              <a:rPr lang="en-US" altLang="zh-CN" dirty="0">
                <a:latin typeface="Arial" panose="020B0604020202020204" pitchFamily="34" charset="0"/>
              </a:rPr>
              <a:t>CPU</a:t>
            </a:r>
            <a:r>
              <a:rPr lang="zh-CN" altLang="en-US" dirty="0">
                <a:latin typeface="Arial" panose="020B0604020202020204" pitchFamily="34" charset="0"/>
              </a:rPr>
              <a:t>在一条指令执行结束</a:t>
            </a:r>
            <a:endParaRPr lang="zh-CN" altLang="en-US" dirty="0">
              <a:latin typeface="Arial" panose="020B0604020202020204" pitchFamily="34" charset="0"/>
            </a:endParaRPr>
          </a:p>
          <a:p>
            <a:pPr>
              <a:spcBef>
                <a:spcPct val="30000"/>
              </a:spcBef>
            </a:pPr>
            <a:r>
              <a:rPr lang="zh-CN" altLang="en-US" dirty="0">
                <a:latin typeface="Arial" panose="020B0604020202020204" pitchFamily="34" charset="0"/>
              </a:rPr>
              <a:t>后受理外设的中断请求，向外设发出响应中断信号并关闭中断；</a:t>
            </a:r>
            <a:endParaRPr lang="zh-CN" altLang="en-US" dirty="0">
              <a:latin typeface="Arial" panose="020B0604020202020204" pitchFamily="34" charset="0"/>
            </a:endParaRPr>
          </a:p>
        </p:txBody>
      </p:sp>
      <p:sp>
        <p:nvSpPr>
          <p:cNvPr id="15372" name="Rectangle 12"/>
          <p:cNvSpPr/>
          <p:nvPr/>
        </p:nvSpPr>
        <p:spPr>
          <a:xfrm>
            <a:off x="2411413" y="6092825"/>
            <a:ext cx="4298950" cy="366713"/>
          </a:xfrm>
          <a:prstGeom prst="rect">
            <a:avLst/>
          </a:prstGeom>
          <a:noFill/>
          <a:ln w="12700">
            <a:noFill/>
          </a:ln>
        </p:spPr>
        <p:txBody>
          <a:bodyPr wrap="none">
            <a:spAutoFit/>
          </a:bodyPr>
          <a:p>
            <a:r>
              <a:rPr lang="en-US" altLang="zh-CN" dirty="0">
                <a:latin typeface="Arial" panose="020B0604020202020204" pitchFamily="34" charset="0"/>
              </a:rPr>
              <a:t>⑧</a:t>
            </a:r>
            <a:r>
              <a:rPr lang="zh-CN" altLang="en-US" dirty="0">
                <a:latin typeface="Arial" panose="020B0604020202020204" pitchFamily="34" charset="0"/>
              </a:rPr>
              <a:t>表示转向该设备的中断服务程序入口；</a:t>
            </a:r>
            <a:endParaRPr lang="zh-CN" altLang="en-US" dirty="0">
              <a:latin typeface="Arial" panose="020B0604020202020204" pitchFamily="34" charset="0"/>
            </a:endParaRPr>
          </a:p>
        </p:txBody>
      </p:sp>
      <p:sp>
        <p:nvSpPr>
          <p:cNvPr id="15373" name="Rectangle 13"/>
          <p:cNvSpPr/>
          <p:nvPr/>
        </p:nvSpPr>
        <p:spPr>
          <a:xfrm>
            <a:off x="-36512" y="6381750"/>
            <a:ext cx="9353550" cy="366713"/>
          </a:xfrm>
          <a:prstGeom prst="rect">
            <a:avLst/>
          </a:prstGeom>
          <a:noFill/>
          <a:ln w="12700">
            <a:noFill/>
          </a:ln>
        </p:spPr>
        <p:txBody>
          <a:bodyPr wrap="none">
            <a:spAutoFit/>
          </a:bodyPr>
          <a:p>
            <a:r>
              <a:rPr lang="en-US" altLang="zh-CN" dirty="0">
                <a:latin typeface="Arial" panose="020B0604020202020204" pitchFamily="34" charset="0"/>
              </a:rPr>
              <a:t>⑨</a:t>
            </a:r>
            <a:r>
              <a:rPr lang="zh-CN" altLang="en-US" dirty="0">
                <a:latin typeface="Arial" panose="020B0604020202020204" pitchFamily="34" charset="0"/>
              </a:rPr>
              <a:t>表示在中断服务程序通过输入指令把接口中数据缓冲寄存器的数据读至</a:t>
            </a:r>
            <a:r>
              <a:rPr lang="en-US" altLang="zh-CN" dirty="0">
                <a:latin typeface="Arial" panose="020B0604020202020204" pitchFamily="34" charset="0"/>
              </a:rPr>
              <a:t>CPU</a:t>
            </a:r>
            <a:r>
              <a:rPr lang="zh-CN" altLang="en-US" dirty="0">
                <a:latin typeface="Arial" panose="020B0604020202020204" pitchFamily="34" charset="0"/>
              </a:rPr>
              <a:t>中的寄存器；</a:t>
            </a:r>
            <a:endParaRPr lang="zh-CN" altLang="en-US" dirty="0">
              <a:latin typeface="Arial" panose="020B0604020202020204" pitchFamily="34" charset="0"/>
            </a:endParaRPr>
          </a:p>
        </p:txBody>
      </p:sp>
      <p:sp>
        <p:nvSpPr>
          <p:cNvPr id="15374" name="Rectangle 14"/>
          <p:cNvSpPr/>
          <p:nvPr/>
        </p:nvSpPr>
        <p:spPr>
          <a:xfrm>
            <a:off x="1619250" y="6237288"/>
            <a:ext cx="6521450" cy="366712"/>
          </a:xfrm>
          <a:prstGeom prst="rect">
            <a:avLst/>
          </a:prstGeom>
          <a:noFill/>
          <a:ln w="12700">
            <a:noFill/>
          </a:ln>
        </p:spPr>
        <p:txBody>
          <a:bodyPr wrap="none">
            <a:spAutoFit/>
          </a:bodyPr>
          <a:p>
            <a:r>
              <a:rPr lang="zh-CN" altLang="en-US" dirty="0">
                <a:latin typeface="Arial" panose="020B0604020202020204" pitchFamily="34" charset="0"/>
              </a:rPr>
              <a:t>（</a:t>
            </a:r>
            <a:r>
              <a:rPr lang="en-US" altLang="zh-CN" dirty="0">
                <a:latin typeface="Arial" panose="020B0604020202020204" pitchFamily="34" charset="0"/>
              </a:rPr>
              <a:t>10</a:t>
            </a:r>
            <a:r>
              <a:rPr lang="zh-CN" altLang="en-US" dirty="0">
                <a:latin typeface="Arial" panose="020B0604020202020204" pitchFamily="34" charset="0"/>
              </a:rPr>
              <a:t>）表示</a:t>
            </a:r>
            <a:r>
              <a:rPr lang="en-US" altLang="zh-CN" dirty="0">
                <a:latin typeface="Arial" panose="020B0604020202020204" pitchFamily="34" charset="0"/>
              </a:rPr>
              <a:t>CPU</a:t>
            </a:r>
            <a:r>
              <a:rPr lang="zh-CN" altLang="en-US" dirty="0">
                <a:latin typeface="Arial" panose="020B0604020202020204" pitchFamily="34" charset="0"/>
              </a:rPr>
              <a:t>发出控制信号</a:t>
            </a:r>
            <a:r>
              <a:rPr lang="en-US" altLang="zh-CN" dirty="0">
                <a:latin typeface="Arial" panose="020B0604020202020204" pitchFamily="34" charset="0"/>
              </a:rPr>
              <a:t>C</a:t>
            </a:r>
            <a:r>
              <a:rPr lang="zh-CN" altLang="en-US" dirty="0">
                <a:latin typeface="Arial" panose="020B0604020202020204" pitchFamily="34" charset="0"/>
              </a:rPr>
              <a:t>将接口中的</a:t>
            </a:r>
            <a:r>
              <a:rPr lang="en-US" altLang="zh-CN" dirty="0">
                <a:latin typeface="Arial" panose="020B0604020202020204" pitchFamily="34" charset="0"/>
              </a:rPr>
              <a:t>BS</a:t>
            </a:r>
            <a:r>
              <a:rPr lang="zh-CN" altLang="en-US" dirty="0">
                <a:latin typeface="Arial" panose="020B0604020202020204" pitchFamily="34" charset="0"/>
              </a:rPr>
              <a:t>和</a:t>
            </a:r>
            <a:r>
              <a:rPr lang="en-US" altLang="zh-CN" dirty="0">
                <a:latin typeface="Arial" panose="020B0604020202020204" pitchFamily="34" charset="0"/>
              </a:rPr>
              <a:t>RD</a:t>
            </a:r>
            <a:r>
              <a:rPr lang="zh-CN" altLang="en-US" dirty="0">
                <a:latin typeface="Arial" panose="020B0604020202020204" pitchFamily="34" charset="0"/>
              </a:rPr>
              <a:t>标志复位。</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additive="base">
                                        <p:cTn id="13" dur="500" fill="hold"/>
                                        <p:tgtEl>
                                          <p:spTgt spid="15365"/>
                                        </p:tgtEl>
                                        <p:attrNameLst>
                                          <p:attrName>ppt_x</p:attrName>
                                        </p:attrNameLst>
                                      </p:cBhvr>
                                      <p:tavLst>
                                        <p:tav tm="0">
                                          <p:val>
                                            <p:strVal val="#ppt_x"/>
                                          </p:val>
                                        </p:tav>
                                        <p:tav tm="100000">
                                          <p:val>
                                            <p:strVal val="#ppt_x"/>
                                          </p:val>
                                        </p:tav>
                                      </p:tavLst>
                                    </p:anim>
                                    <p:anim calcmode="lin" valueType="num">
                                      <p:cBhvr additive="base">
                                        <p:cTn id="14"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15365"/>
                                        </p:tgtEl>
                                        <p:attrNameLst>
                                          <p:attrName>ppt_x</p:attrName>
                                        </p:attrNameLst>
                                      </p:cBhvr>
                                      <p:tavLst>
                                        <p:tav tm="0">
                                          <p:val>
                                            <p:strVal val="ppt_x"/>
                                          </p:val>
                                        </p:tav>
                                        <p:tav tm="100000">
                                          <p:val>
                                            <p:strVal val="ppt_x"/>
                                          </p:val>
                                        </p:tav>
                                      </p:tavLst>
                                    </p:anim>
                                    <p:anim calcmode="lin" valueType="num">
                                      <p:cBhvr additive="base">
                                        <p:cTn id="19" dur="500"/>
                                        <p:tgtEl>
                                          <p:spTgt spid="15365"/>
                                        </p:tgtEl>
                                        <p:attrNameLst>
                                          <p:attrName>ppt_y</p:attrName>
                                        </p:attrNameLst>
                                      </p:cBhvr>
                                      <p:tavLst>
                                        <p:tav tm="0">
                                          <p:val>
                                            <p:strVal val="ppt_y"/>
                                          </p:val>
                                        </p:tav>
                                        <p:tav tm="100000">
                                          <p:val>
                                            <p:strVal val="1+ppt_h/2"/>
                                          </p:val>
                                        </p:tav>
                                      </p:tavLst>
                                    </p:anim>
                                    <p:set>
                                      <p:cBhvr>
                                        <p:cTn id="20" dur="1" fill="hold">
                                          <p:stCondLst>
                                            <p:cond delay="499"/>
                                          </p:stCondLst>
                                        </p:cTn>
                                        <p:tgtEl>
                                          <p:spTgt spid="1536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 calcmode="lin" valueType="num">
                                      <p:cBhvr additive="base">
                                        <p:cTn id="25" dur="500" fill="hold"/>
                                        <p:tgtEl>
                                          <p:spTgt spid="15366"/>
                                        </p:tgtEl>
                                        <p:attrNameLst>
                                          <p:attrName>ppt_x</p:attrName>
                                        </p:attrNameLst>
                                      </p:cBhvr>
                                      <p:tavLst>
                                        <p:tav tm="0">
                                          <p:val>
                                            <p:strVal val="#ppt_x"/>
                                          </p:val>
                                        </p:tav>
                                        <p:tav tm="100000">
                                          <p:val>
                                            <p:strVal val="#ppt_x"/>
                                          </p:val>
                                        </p:tav>
                                      </p:tavLst>
                                    </p:anim>
                                    <p:anim calcmode="lin" valueType="num">
                                      <p:cBhvr additive="base">
                                        <p:cTn id="26"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15366"/>
                                        </p:tgtEl>
                                        <p:attrNameLst>
                                          <p:attrName>ppt_x</p:attrName>
                                        </p:attrNameLst>
                                      </p:cBhvr>
                                      <p:tavLst>
                                        <p:tav tm="0">
                                          <p:val>
                                            <p:strVal val="ppt_x"/>
                                          </p:val>
                                        </p:tav>
                                        <p:tav tm="100000">
                                          <p:val>
                                            <p:strVal val="ppt_x"/>
                                          </p:val>
                                        </p:tav>
                                      </p:tavLst>
                                    </p:anim>
                                    <p:anim calcmode="lin" valueType="num">
                                      <p:cBhvr additive="base">
                                        <p:cTn id="31" dur="500"/>
                                        <p:tgtEl>
                                          <p:spTgt spid="15366"/>
                                        </p:tgtEl>
                                        <p:attrNameLst>
                                          <p:attrName>ppt_y</p:attrName>
                                        </p:attrNameLst>
                                      </p:cBhvr>
                                      <p:tavLst>
                                        <p:tav tm="0">
                                          <p:val>
                                            <p:strVal val="ppt_y"/>
                                          </p:val>
                                        </p:tav>
                                        <p:tav tm="100000">
                                          <p:val>
                                            <p:strVal val="1+ppt_h/2"/>
                                          </p:val>
                                        </p:tav>
                                      </p:tavLst>
                                    </p:anim>
                                    <p:set>
                                      <p:cBhvr>
                                        <p:cTn id="32" dur="1" fill="hold">
                                          <p:stCondLst>
                                            <p:cond delay="499"/>
                                          </p:stCondLst>
                                        </p:cTn>
                                        <p:tgtEl>
                                          <p:spTgt spid="1536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7"/>
                                        </p:tgtEl>
                                        <p:attrNameLst>
                                          <p:attrName>style.visibility</p:attrName>
                                        </p:attrNameLst>
                                      </p:cBhvr>
                                      <p:to>
                                        <p:strVal val="visible"/>
                                      </p:to>
                                    </p:set>
                                    <p:anim calcmode="lin" valueType="num">
                                      <p:cBhvr additive="base">
                                        <p:cTn id="37" dur="500" fill="hold"/>
                                        <p:tgtEl>
                                          <p:spTgt spid="15367"/>
                                        </p:tgtEl>
                                        <p:attrNameLst>
                                          <p:attrName>ppt_x</p:attrName>
                                        </p:attrNameLst>
                                      </p:cBhvr>
                                      <p:tavLst>
                                        <p:tav tm="0">
                                          <p:val>
                                            <p:strVal val="#ppt_x"/>
                                          </p:val>
                                        </p:tav>
                                        <p:tav tm="100000">
                                          <p:val>
                                            <p:strVal val="#ppt_x"/>
                                          </p:val>
                                        </p:tav>
                                      </p:tavLst>
                                    </p:anim>
                                    <p:anim calcmode="lin" valueType="num">
                                      <p:cBhvr additive="base">
                                        <p:cTn id="38"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15367"/>
                                        </p:tgtEl>
                                        <p:attrNameLst>
                                          <p:attrName>ppt_x</p:attrName>
                                        </p:attrNameLst>
                                      </p:cBhvr>
                                      <p:tavLst>
                                        <p:tav tm="0">
                                          <p:val>
                                            <p:strVal val="ppt_x"/>
                                          </p:val>
                                        </p:tav>
                                        <p:tav tm="100000">
                                          <p:val>
                                            <p:strVal val="ppt_x"/>
                                          </p:val>
                                        </p:tav>
                                      </p:tavLst>
                                    </p:anim>
                                    <p:anim calcmode="lin" valueType="num">
                                      <p:cBhvr additive="base">
                                        <p:cTn id="43" dur="500"/>
                                        <p:tgtEl>
                                          <p:spTgt spid="15367"/>
                                        </p:tgtEl>
                                        <p:attrNameLst>
                                          <p:attrName>ppt_y</p:attrName>
                                        </p:attrNameLst>
                                      </p:cBhvr>
                                      <p:tavLst>
                                        <p:tav tm="0">
                                          <p:val>
                                            <p:strVal val="ppt_y"/>
                                          </p:val>
                                        </p:tav>
                                        <p:tav tm="100000">
                                          <p:val>
                                            <p:strVal val="1+ppt_h/2"/>
                                          </p:val>
                                        </p:tav>
                                      </p:tavLst>
                                    </p:anim>
                                    <p:set>
                                      <p:cBhvr>
                                        <p:cTn id="44" dur="1" fill="hold">
                                          <p:stCondLst>
                                            <p:cond delay="499"/>
                                          </p:stCondLst>
                                        </p:cTn>
                                        <p:tgtEl>
                                          <p:spTgt spid="1536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68"/>
                                        </p:tgtEl>
                                        <p:attrNameLst>
                                          <p:attrName>style.visibility</p:attrName>
                                        </p:attrNameLst>
                                      </p:cBhvr>
                                      <p:to>
                                        <p:strVal val="visible"/>
                                      </p:to>
                                    </p:set>
                                    <p:anim calcmode="lin" valueType="num">
                                      <p:cBhvr additive="base">
                                        <p:cTn id="49" dur="500" fill="hold"/>
                                        <p:tgtEl>
                                          <p:spTgt spid="15368"/>
                                        </p:tgtEl>
                                        <p:attrNameLst>
                                          <p:attrName>ppt_x</p:attrName>
                                        </p:attrNameLst>
                                      </p:cBhvr>
                                      <p:tavLst>
                                        <p:tav tm="0">
                                          <p:val>
                                            <p:strVal val="#ppt_x"/>
                                          </p:val>
                                        </p:tav>
                                        <p:tav tm="100000">
                                          <p:val>
                                            <p:strVal val="#ppt_x"/>
                                          </p:val>
                                        </p:tav>
                                      </p:tavLst>
                                    </p:anim>
                                    <p:anim calcmode="lin" valueType="num">
                                      <p:cBhvr additive="base">
                                        <p:cTn id="50"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15368"/>
                                        </p:tgtEl>
                                        <p:attrNameLst>
                                          <p:attrName>ppt_x</p:attrName>
                                        </p:attrNameLst>
                                      </p:cBhvr>
                                      <p:tavLst>
                                        <p:tav tm="0">
                                          <p:val>
                                            <p:strVal val="ppt_x"/>
                                          </p:val>
                                        </p:tav>
                                        <p:tav tm="100000">
                                          <p:val>
                                            <p:strVal val="ppt_x"/>
                                          </p:val>
                                        </p:tav>
                                      </p:tavLst>
                                    </p:anim>
                                    <p:anim calcmode="lin" valueType="num">
                                      <p:cBhvr additive="base">
                                        <p:cTn id="55" dur="500"/>
                                        <p:tgtEl>
                                          <p:spTgt spid="15368"/>
                                        </p:tgtEl>
                                        <p:attrNameLst>
                                          <p:attrName>ppt_y</p:attrName>
                                        </p:attrNameLst>
                                      </p:cBhvr>
                                      <p:tavLst>
                                        <p:tav tm="0">
                                          <p:val>
                                            <p:strVal val="ppt_y"/>
                                          </p:val>
                                        </p:tav>
                                        <p:tav tm="100000">
                                          <p:val>
                                            <p:strVal val="1+ppt_h/2"/>
                                          </p:val>
                                        </p:tav>
                                      </p:tavLst>
                                    </p:anim>
                                    <p:set>
                                      <p:cBhvr>
                                        <p:cTn id="56" dur="1" fill="hold">
                                          <p:stCondLst>
                                            <p:cond delay="499"/>
                                          </p:stCondLst>
                                        </p:cTn>
                                        <p:tgtEl>
                                          <p:spTgt spid="1536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369"/>
                                        </p:tgtEl>
                                        <p:attrNameLst>
                                          <p:attrName>style.visibility</p:attrName>
                                        </p:attrNameLst>
                                      </p:cBhvr>
                                      <p:to>
                                        <p:strVal val="visible"/>
                                      </p:to>
                                    </p:set>
                                    <p:anim calcmode="lin" valueType="num">
                                      <p:cBhvr additive="base">
                                        <p:cTn id="61" dur="500" fill="hold"/>
                                        <p:tgtEl>
                                          <p:spTgt spid="15369"/>
                                        </p:tgtEl>
                                        <p:attrNameLst>
                                          <p:attrName>ppt_x</p:attrName>
                                        </p:attrNameLst>
                                      </p:cBhvr>
                                      <p:tavLst>
                                        <p:tav tm="0">
                                          <p:val>
                                            <p:strVal val="#ppt_x"/>
                                          </p:val>
                                        </p:tav>
                                        <p:tav tm="100000">
                                          <p:val>
                                            <p:strVal val="#ppt_x"/>
                                          </p:val>
                                        </p:tav>
                                      </p:tavLst>
                                    </p:anim>
                                    <p:anim calcmode="lin" valueType="num">
                                      <p:cBhvr additive="base">
                                        <p:cTn id="62" dur="500" fill="hold"/>
                                        <p:tgtEl>
                                          <p:spTgt spid="1536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15369"/>
                                        </p:tgtEl>
                                        <p:attrNameLst>
                                          <p:attrName>ppt_x</p:attrName>
                                        </p:attrNameLst>
                                      </p:cBhvr>
                                      <p:tavLst>
                                        <p:tav tm="0">
                                          <p:val>
                                            <p:strVal val="ppt_x"/>
                                          </p:val>
                                        </p:tav>
                                        <p:tav tm="100000">
                                          <p:val>
                                            <p:strVal val="ppt_x"/>
                                          </p:val>
                                        </p:tav>
                                      </p:tavLst>
                                    </p:anim>
                                    <p:anim calcmode="lin" valueType="num">
                                      <p:cBhvr additive="base">
                                        <p:cTn id="67" dur="500"/>
                                        <p:tgtEl>
                                          <p:spTgt spid="15369"/>
                                        </p:tgtEl>
                                        <p:attrNameLst>
                                          <p:attrName>ppt_y</p:attrName>
                                        </p:attrNameLst>
                                      </p:cBhvr>
                                      <p:tavLst>
                                        <p:tav tm="0">
                                          <p:val>
                                            <p:strVal val="ppt_y"/>
                                          </p:val>
                                        </p:tav>
                                        <p:tav tm="100000">
                                          <p:val>
                                            <p:strVal val="1+ppt_h/2"/>
                                          </p:val>
                                        </p:tav>
                                      </p:tavLst>
                                    </p:anim>
                                    <p:set>
                                      <p:cBhvr>
                                        <p:cTn id="68" dur="1" fill="hold">
                                          <p:stCondLst>
                                            <p:cond delay="499"/>
                                          </p:stCondLst>
                                        </p:cTn>
                                        <p:tgtEl>
                                          <p:spTgt spid="1536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370"/>
                                        </p:tgtEl>
                                        <p:attrNameLst>
                                          <p:attrName>style.visibility</p:attrName>
                                        </p:attrNameLst>
                                      </p:cBhvr>
                                      <p:to>
                                        <p:strVal val="visible"/>
                                      </p:to>
                                    </p:set>
                                    <p:anim calcmode="lin" valueType="num">
                                      <p:cBhvr additive="base">
                                        <p:cTn id="73" dur="500" fill="hold"/>
                                        <p:tgtEl>
                                          <p:spTgt spid="15370"/>
                                        </p:tgtEl>
                                        <p:attrNameLst>
                                          <p:attrName>ppt_x</p:attrName>
                                        </p:attrNameLst>
                                      </p:cBhvr>
                                      <p:tavLst>
                                        <p:tav tm="0">
                                          <p:val>
                                            <p:strVal val="#ppt_x"/>
                                          </p:val>
                                        </p:tav>
                                        <p:tav tm="100000">
                                          <p:val>
                                            <p:strVal val="#ppt_x"/>
                                          </p:val>
                                        </p:tav>
                                      </p:tavLst>
                                    </p:anim>
                                    <p:anim calcmode="lin" valueType="num">
                                      <p:cBhvr additive="base">
                                        <p:cTn id="74"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15370"/>
                                        </p:tgtEl>
                                        <p:attrNameLst>
                                          <p:attrName>ppt_x</p:attrName>
                                        </p:attrNameLst>
                                      </p:cBhvr>
                                      <p:tavLst>
                                        <p:tav tm="0">
                                          <p:val>
                                            <p:strVal val="ppt_x"/>
                                          </p:val>
                                        </p:tav>
                                        <p:tav tm="100000">
                                          <p:val>
                                            <p:strVal val="ppt_x"/>
                                          </p:val>
                                        </p:tav>
                                      </p:tavLst>
                                    </p:anim>
                                    <p:anim calcmode="lin" valueType="num">
                                      <p:cBhvr additive="base">
                                        <p:cTn id="79" dur="500"/>
                                        <p:tgtEl>
                                          <p:spTgt spid="15370"/>
                                        </p:tgtEl>
                                        <p:attrNameLst>
                                          <p:attrName>ppt_y</p:attrName>
                                        </p:attrNameLst>
                                      </p:cBhvr>
                                      <p:tavLst>
                                        <p:tav tm="0">
                                          <p:val>
                                            <p:strVal val="ppt_y"/>
                                          </p:val>
                                        </p:tav>
                                        <p:tav tm="100000">
                                          <p:val>
                                            <p:strVal val="1+ppt_h/2"/>
                                          </p:val>
                                        </p:tav>
                                      </p:tavLst>
                                    </p:anim>
                                    <p:set>
                                      <p:cBhvr>
                                        <p:cTn id="80" dur="1" fill="hold">
                                          <p:stCondLst>
                                            <p:cond delay="499"/>
                                          </p:stCondLst>
                                        </p:cTn>
                                        <p:tgtEl>
                                          <p:spTgt spid="1537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371"/>
                                        </p:tgtEl>
                                        <p:attrNameLst>
                                          <p:attrName>style.visibility</p:attrName>
                                        </p:attrNameLst>
                                      </p:cBhvr>
                                      <p:to>
                                        <p:strVal val="visible"/>
                                      </p:to>
                                    </p:set>
                                    <p:anim calcmode="lin" valueType="num">
                                      <p:cBhvr additive="base">
                                        <p:cTn id="85" dur="500" fill="hold"/>
                                        <p:tgtEl>
                                          <p:spTgt spid="15371"/>
                                        </p:tgtEl>
                                        <p:attrNameLst>
                                          <p:attrName>ppt_x</p:attrName>
                                        </p:attrNameLst>
                                      </p:cBhvr>
                                      <p:tavLst>
                                        <p:tav tm="0">
                                          <p:val>
                                            <p:strVal val="#ppt_x"/>
                                          </p:val>
                                        </p:tav>
                                        <p:tav tm="100000">
                                          <p:val>
                                            <p:strVal val="#ppt_x"/>
                                          </p:val>
                                        </p:tav>
                                      </p:tavLst>
                                    </p:anim>
                                    <p:anim calcmode="lin" valueType="num">
                                      <p:cBhvr additive="base">
                                        <p:cTn id="86"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xit" presetSubtype="4" fill="hold" grpId="1" nodeType="clickEffect">
                                  <p:stCondLst>
                                    <p:cond delay="0"/>
                                  </p:stCondLst>
                                  <p:childTnLst>
                                    <p:anim calcmode="lin" valueType="num">
                                      <p:cBhvr additive="base">
                                        <p:cTn id="90" dur="500"/>
                                        <p:tgtEl>
                                          <p:spTgt spid="15371"/>
                                        </p:tgtEl>
                                        <p:attrNameLst>
                                          <p:attrName>ppt_x</p:attrName>
                                        </p:attrNameLst>
                                      </p:cBhvr>
                                      <p:tavLst>
                                        <p:tav tm="0">
                                          <p:val>
                                            <p:strVal val="ppt_x"/>
                                          </p:val>
                                        </p:tav>
                                        <p:tav tm="100000">
                                          <p:val>
                                            <p:strVal val="ppt_x"/>
                                          </p:val>
                                        </p:tav>
                                      </p:tavLst>
                                    </p:anim>
                                    <p:anim calcmode="lin" valueType="num">
                                      <p:cBhvr additive="base">
                                        <p:cTn id="91" dur="500"/>
                                        <p:tgtEl>
                                          <p:spTgt spid="15371"/>
                                        </p:tgtEl>
                                        <p:attrNameLst>
                                          <p:attrName>ppt_y</p:attrName>
                                        </p:attrNameLst>
                                      </p:cBhvr>
                                      <p:tavLst>
                                        <p:tav tm="0">
                                          <p:val>
                                            <p:strVal val="ppt_y"/>
                                          </p:val>
                                        </p:tav>
                                        <p:tav tm="100000">
                                          <p:val>
                                            <p:strVal val="1+ppt_h/2"/>
                                          </p:val>
                                        </p:tav>
                                      </p:tavLst>
                                    </p:anim>
                                    <p:set>
                                      <p:cBhvr>
                                        <p:cTn id="92" dur="1" fill="hold">
                                          <p:stCondLst>
                                            <p:cond delay="499"/>
                                          </p:stCondLst>
                                        </p:cTn>
                                        <p:tgtEl>
                                          <p:spTgt spid="1537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5372"/>
                                        </p:tgtEl>
                                        <p:attrNameLst>
                                          <p:attrName>style.visibility</p:attrName>
                                        </p:attrNameLst>
                                      </p:cBhvr>
                                      <p:to>
                                        <p:strVal val="visible"/>
                                      </p:to>
                                    </p:set>
                                    <p:anim calcmode="lin" valueType="num">
                                      <p:cBhvr additive="base">
                                        <p:cTn id="97" dur="500" fill="hold"/>
                                        <p:tgtEl>
                                          <p:spTgt spid="15372"/>
                                        </p:tgtEl>
                                        <p:attrNameLst>
                                          <p:attrName>ppt_x</p:attrName>
                                        </p:attrNameLst>
                                      </p:cBhvr>
                                      <p:tavLst>
                                        <p:tav tm="0">
                                          <p:val>
                                            <p:strVal val="#ppt_x"/>
                                          </p:val>
                                        </p:tav>
                                        <p:tav tm="100000">
                                          <p:val>
                                            <p:strVal val="#ppt_x"/>
                                          </p:val>
                                        </p:tav>
                                      </p:tavLst>
                                    </p:anim>
                                    <p:anim calcmode="lin" valueType="num">
                                      <p:cBhvr additive="base">
                                        <p:cTn id="98" dur="500" fill="hold"/>
                                        <p:tgtEl>
                                          <p:spTgt spid="1537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grpId="1" nodeType="clickEffect">
                                  <p:stCondLst>
                                    <p:cond delay="0"/>
                                  </p:stCondLst>
                                  <p:childTnLst>
                                    <p:anim calcmode="lin" valueType="num">
                                      <p:cBhvr additive="base">
                                        <p:cTn id="102" dur="500"/>
                                        <p:tgtEl>
                                          <p:spTgt spid="15372"/>
                                        </p:tgtEl>
                                        <p:attrNameLst>
                                          <p:attrName>ppt_x</p:attrName>
                                        </p:attrNameLst>
                                      </p:cBhvr>
                                      <p:tavLst>
                                        <p:tav tm="0">
                                          <p:val>
                                            <p:strVal val="ppt_x"/>
                                          </p:val>
                                        </p:tav>
                                        <p:tav tm="100000">
                                          <p:val>
                                            <p:strVal val="ppt_x"/>
                                          </p:val>
                                        </p:tav>
                                      </p:tavLst>
                                    </p:anim>
                                    <p:anim calcmode="lin" valueType="num">
                                      <p:cBhvr additive="base">
                                        <p:cTn id="103" dur="500"/>
                                        <p:tgtEl>
                                          <p:spTgt spid="15372"/>
                                        </p:tgtEl>
                                        <p:attrNameLst>
                                          <p:attrName>ppt_y</p:attrName>
                                        </p:attrNameLst>
                                      </p:cBhvr>
                                      <p:tavLst>
                                        <p:tav tm="0">
                                          <p:val>
                                            <p:strVal val="ppt_y"/>
                                          </p:val>
                                        </p:tav>
                                        <p:tav tm="100000">
                                          <p:val>
                                            <p:strVal val="1+ppt_h/2"/>
                                          </p:val>
                                        </p:tav>
                                      </p:tavLst>
                                    </p:anim>
                                    <p:set>
                                      <p:cBhvr>
                                        <p:cTn id="104" dur="1" fill="hold">
                                          <p:stCondLst>
                                            <p:cond delay="499"/>
                                          </p:stCondLst>
                                        </p:cTn>
                                        <p:tgtEl>
                                          <p:spTgt spid="1537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5373"/>
                                        </p:tgtEl>
                                        <p:attrNameLst>
                                          <p:attrName>style.visibility</p:attrName>
                                        </p:attrNameLst>
                                      </p:cBhvr>
                                      <p:to>
                                        <p:strVal val="visible"/>
                                      </p:to>
                                    </p:set>
                                    <p:anim calcmode="lin" valueType="num">
                                      <p:cBhvr additive="base">
                                        <p:cTn id="109" dur="500" fill="hold"/>
                                        <p:tgtEl>
                                          <p:spTgt spid="15373"/>
                                        </p:tgtEl>
                                        <p:attrNameLst>
                                          <p:attrName>ppt_x</p:attrName>
                                        </p:attrNameLst>
                                      </p:cBhvr>
                                      <p:tavLst>
                                        <p:tav tm="0">
                                          <p:val>
                                            <p:strVal val="#ppt_x"/>
                                          </p:val>
                                        </p:tav>
                                        <p:tav tm="100000">
                                          <p:val>
                                            <p:strVal val="#ppt_x"/>
                                          </p:val>
                                        </p:tav>
                                      </p:tavLst>
                                    </p:anim>
                                    <p:anim calcmode="lin" valueType="num">
                                      <p:cBhvr additive="base">
                                        <p:cTn id="110" dur="500" fill="hold"/>
                                        <p:tgtEl>
                                          <p:spTgt spid="1537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4" fill="hold" grpId="1" nodeType="clickEffect">
                                  <p:stCondLst>
                                    <p:cond delay="0"/>
                                  </p:stCondLst>
                                  <p:childTnLst>
                                    <p:anim calcmode="lin" valueType="num">
                                      <p:cBhvr additive="base">
                                        <p:cTn id="114" dur="500"/>
                                        <p:tgtEl>
                                          <p:spTgt spid="15373"/>
                                        </p:tgtEl>
                                        <p:attrNameLst>
                                          <p:attrName>ppt_x</p:attrName>
                                        </p:attrNameLst>
                                      </p:cBhvr>
                                      <p:tavLst>
                                        <p:tav tm="0">
                                          <p:val>
                                            <p:strVal val="ppt_x"/>
                                          </p:val>
                                        </p:tav>
                                        <p:tav tm="100000">
                                          <p:val>
                                            <p:strVal val="ppt_x"/>
                                          </p:val>
                                        </p:tav>
                                      </p:tavLst>
                                    </p:anim>
                                    <p:anim calcmode="lin" valueType="num">
                                      <p:cBhvr additive="base">
                                        <p:cTn id="115" dur="500"/>
                                        <p:tgtEl>
                                          <p:spTgt spid="15373"/>
                                        </p:tgtEl>
                                        <p:attrNameLst>
                                          <p:attrName>ppt_y</p:attrName>
                                        </p:attrNameLst>
                                      </p:cBhvr>
                                      <p:tavLst>
                                        <p:tav tm="0">
                                          <p:val>
                                            <p:strVal val="ppt_y"/>
                                          </p:val>
                                        </p:tav>
                                        <p:tav tm="100000">
                                          <p:val>
                                            <p:strVal val="1+ppt_h/2"/>
                                          </p:val>
                                        </p:tav>
                                      </p:tavLst>
                                    </p:anim>
                                    <p:set>
                                      <p:cBhvr>
                                        <p:cTn id="116" dur="1" fill="hold">
                                          <p:stCondLst>
                                            <p:cond delay="499"/>
                                          </p:stCondLst>
                                        </p:cTn>
                                        <p:tgtEl>
                                          <p:spTgt spid="15373"/>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5374"/>
                                        </p:tgtEl>
                                        <p:attrNameLst>
                                          <p:attrName>style.visibility</p:attrName>
                                        </p:attrNameLst>
                                      </p:cBhvr>
                                      <p:to>
                                        <p:strVal val="visible"/>
                                      </p:to>
                                    </p:set>
                                    <p:anim calcmode="lin" valueType="num">
                                      <p:cBhvr additive="base">
                                        <p:cTn id="121" dur="500" fill="hold"/>
                                        <p:tgtEl>
                                          <p:spTgt spid="15374"/>
                                        </p:tgtEl>
                                        <p:attrNameLst>
                                          <p:attrName>ppt_x</p:attrName>
                                        </p:attrNameLst>
                                      </p:cBhvr>
                                      <p:tavLst>
                                        <p:tav tm="0">
                                          <p:val>
                                            <p:strVal val="#ppt_x"/>
                                          </p:val>
                                        </p:tav>
                                        <p:tav tm="100000">
                                          <p:val>
                                            <p:strVal val="#ppt_x"/>
                                          </p:val>
                                        </p:tav>
                                      </p:tavLst>
                                    </p:anim>
                                    <p:anim calcmode="lin" valueType="num">
                                      <p:cBhvr additive="base">
                                        <p:cTn id="122" dur="500" fill="hold"/>
                                        <p:tgtEl>
                                          <p:spTgt spid="1537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xit" presetSubtype="4" fill="hold" grpId="1" nodeType="clickEffect">
                                  <p:stCondLst>
                                    <p:cond delay="0"/>
                                  </p:stCondLst>
                                  <p:childTnLst>
                                    <p:anim calcmode="lin" valueType="num">
                                      <p:cBhvr additive="base">
                                        <p:cTn id="126" dur="500"/>
                                        <p:tgtEl>
                                          <p:spTgt spid="15374"/>
                                        </p:tgtEl>
                                        <p:attrNameLst>
                                          <p:attrName>ppt_x</p:attrName>
                                        </p:attrNameLst>
                                      </p:cBhvr>
                                      <p:tavLst>
                                        <p:tav tm="0">
                                          <p:val>
                                            <p:strVal val="ppt_x"/>
                                          </p:val>
                                        </p:tav>
                                        <p:tav tm="100000">
                                          <p:val>
                                            <p:strVal val="ppt_x"/>
                                          </p:val>
                                        </p:tav>
                                      </p:tavLst>
                                    </p:anim>
                                    <p:anim calcmode="lin" valueType="num">
                                      <p:cBhvr additive="base">
                                        <p:cTn id="127" dur="500"/>
                                        <p:tgtEl>
                                          <p:spTgt spid="15374"/>
                                        </p:tgtEl>
                                        <p:attrNameLst>
                                          <p:attrName>ppt_y</p:attrName>
                                        </p:attrNameLst>
                                      </p:cBhvr>
                                      <p:tavLst>
                                        <p:tav tm="0">
                                          <p:val>
                                            <p:strVal val="ppt_y"/>
                                          </p:val>
                                        </p:tav>
                                        <p:tav tm="100000">
                                          <p:val>
                                            <p:strVal val="1+ppt_h/2"/>
                                          </p:val>
                                        </p:tav>
                                      </p:tavLst>
                                    </p:anim>
                                    <p:set>
                                      <p:cBhvr>
                                        <p:cTn id="128" dur="1" fill="hold">
                                          <p:stCondLst>
                                            <p:cond delay="499"/>
                                          </p:stCondLst>
                                        </p:cTn>
                                        <p:tgtEl>
                                          <p:spTgt spid="15374"/>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2" presetClass="exit" presetSubtype="4" fill="hold" nodeType="clickEffect">
                                  <p:stCondLst>
                                    <p:cond delay="0"/>
                                  </p:stCondLst>
                                  <p:childTnLst>
                                    <p:anim calcmode="lin" valueType="num">
                                      <p:cBhvr additive="base">
                                        <p:cTn id="132" dur="500"/>
                                        <p:tgtEl>
                                          <p:spTgt spid="15364"/>
                                        </p:tgtEl>
                                        <p:attrNameLst>
                                          <p:attrName>ppt_x</p:attrName>
                                        </p:attrNameLst>
                                      </p:cBhvr>
                                      <p:tavLst>
                                        <p:tav tm="0">
                                          <p:val>
                                            <p:strVal val="ppt_x"/>
                                          </p:val>
                                        </p:tav>
                                        <p:tav tm="100000">
                                          <p:val>
                                            <p:strVal val="ppt_x"/>
                                          </p:val>
                                        </p:tav>
                                      </p:tavLst>
                                    </p:anim>
                                    <p:anim calcmode="lin" valueType="num">
                                      <p:cBhvr additive="base">
                                        <p:cTn id="133" dur="500"/>
                                        <p:tgtEl>
                                          <p:spTgt spid="15364"/>
                                        </p:tgtEl>
                                        <p:attrNameLst>
                                          <p:attrName>ppt_y</p:attrName>
                                        </p:attrNameLst>
                                      </p:cBhvr>
                                      <p:tavLst>
                                        <p:tav tm="0">
                                          <p:val>
                                            <p:strVal val="ppt_y"/>
                                          </p:val>
                                        </p:tav>
                                        <p:tav tm="100000">
                                          <p:val>
                                            <p:strVal val="1+ppt_h/2"/>
                                          </p:val>
                                        </p:tav>
                                      </p:tavLst>
                                    </p:anim>
                                    <p:set>
                                      <p:cBhvr>
                                        <p:cTn id="134" dur="1" fill="hold">
                                          <p:stCondLst>
                                            <p:cond delay="499"/>
                                          </p:stCondLst>
                                        </p:cTn>
                                        <p:tgtEl>
                                          <p:spTgt spid="153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5" grpId="1"/>
      <p:bldP spid="15366" grpId="0"/>
      <p:bldP spid="15366" grpId="1"/>
      <p:bldP spid="15367" grpId="0"/>
      <p:bldP spid="15367" grpId="1"/>
      <p:bldP spid="15368" grpId="0"/>
      <p:bldP spid="15368" grpId="1"/>
      <p:bldP spid="15369" grpId="0"/>
      <p:bldP spid="15369" grpId="1"/>
      <p:bldP spid="15370" grpId="0"/>
      <p:bldP spid="15370" grpId="1"/>
      <p:bldP spid="15371" grpId="0"/>
      <p:bldP spid="15371" grpId="1"/>
      <p:bldP spid="15372" grpId="0"/>
      <p:bldP spid="15372" grpId="1"/>
      <p:bldP spid="15373" grpId="0"/>
      <p:bldP spid="15373" grpId="1"/>
      <p:bldP spid="15374" grpId="0"/>
      <p:bldP spid="1537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4339" name="Rectangle 2"/>
          <p:cNvSpPr>
            <a:spLocks noGrp="1"/>
          </p:cNvSpPr>
          <p:nvPr>
            <p:ph type="title"/>
          </p:nvPr>
        </p:nvSpPr>
        <p:spPr>
          <a:ln/>
        </p:spPr>
        <p:txBody>
          <a:bodyPr vert="horz" wrap="square" lIns="91440" tIns="45720" rIns="91440" bIns="45720" anchor="b"/>
          <a:p>
            <a:pPr eaLnBrk="1" hangingPunct="1"/>
            <a:r>
              <a:rPr lang="en-US" altLang="zh-CN" dirty="0"/>
              <a:t>8.3.3</a:t>
            </a:r>
            <a:r>
              <a:rPr lang="zh-CN" altLang="en-US" dirty="0"/>
              <a:t>单级中断</a:t>
            </a:r>
            <a:endParaRPr lang="zh-CN" altLang="en-US" dirty="0"/>
          </a:p>
        </p:txBody>
      </p:sp>
      <p:sp>
        <p:nvSpPr>
          <p:cNvPr id="14340" name="Rectangle 3"/>
          <p:cNvSpPr>
            <a:spLocks noGrp="1"/>
          </p:cNvSpPr>
          <p:nvPr>
            <p:ph idx="1"/>
          </p:nvPr>
        </p:nvSpPr>
        <p:spPr>
          <a:ln/>
        </p:spPr>
        <p:txBody>
          <a:bodyPr vert="horz" wrap="square" lIns="91440" tIns="45720" rIns="91440" bIns="45720" anchor="t"/>
          <a:p>
            <a:pPr eaLnBrk="1" hangingPunct="1">
              <a:lnSpc>
                <a:spcPct val="90000"/>
              </a:lnSpc>
            </a:pPr>
            <a:r>
              <a:rPr lang="zh-CN" altLang="en-US" dirty="0"/>
              <a:t>所有中断源属于同一级，离</a:t>
            </a:r>
            <a:r>
              <a:rPr lang="en-US" altLang="zh-CN" dirty="0"/>
              <a:t>CPU</a:t>
            </a:r>
            <a:r>
              <a:rPr lang="zh-CN" altLang="en-US" dirty="0"/>
              <a:t>越近，优先级越高，图</a:t>
            </a:r>
            <a:r>
              <a:rPr lang="en-US" altLang="zh-CN" dirty="0"/>
              <a:t>8.7</a:t>
            </a:r>
            <a:r>
              <a:rPr lang="zh-CN" altLang="en-US" dirty="0"/>
              <a:t>类似于第六章的链式查询方式。</a:t>
            </a:r>
            <a:endParaRPr lang="zh-CN" altLang="en-US" dirty="0"/>
          </a:p>
          <a:p>
            <a:pPr eaLnBrk="1" hangingPunct="1">
              <a:lnSpc>
                <a:spcPct val="90000"/>
              </a:lnSpc>
            </a:pPr>
            <a:r>
              <a:rPr lang="zh-CN" altLang="en-US" dirty="0"/>
              <a:t>中断源的识别：串行排队链法</a:t>
            </a:r>
            <a:endParaRPr lang="zh-CN" altLang="en-US" dirty="0"/>
          </a:p>
          <a:p>
            <a:pPr lvl="1" eaLnBrk="1" hangingPunct="1">
              <a:lnSpc>
                <a:spcPct val="90000"/>
              </a:lnSpc>
            </a:pPr>
            <a:r>
              <a:rPr lang="en-US" altLang="zh-CN" dirty="0"/>
              <a:t>IR1</a:t>
            </a:r>
            <a:r>
              <a:rPr lang="zh-CN" altLang="en-US" dirty="0"/>
              <a:t>，</a:t>
            </a:r>
            <a:r>
              <a:rPr lang="en-US" altLang="zh-CN" dirty="0"/>
              <a:t>IR2</a:t>
            </a:r>
            <a:r>
              <a:rPr lang="zh-CN" altLang="en-US" dirty="0"/>
              <a:t>，</a:t>
            </a:r>
            <a:r>
              <a:rPr lang="en-US" altLang="zh-CN" dirty="0"/>
              <a:t>IR3</a:t>
            </a:r>
            <a:r>
              <a:rPr lang="zh-CN" altLang="en-US" dirty="0"/>
              <a:t>为中断请求信号</a:t>
            </a:r>
            <a:endParaRPr lang="zh-CN" altLang="en-US" dirty="0"/>
          </a:p>
          <a:p>
            <a:pPr lvl="1" eaLnBrk="1" hangingPunct="1">
              <a:lnSpc>
                <a:spcPct val="90000"/>
              </a:lnSpc>
            </a:pPr>
            <a:r>
              <a:rPr lang="en-US" altLang="zh-CN" dirty="0"/>
              <a:t>IS1</a:t>
            </a:r>
            <a:r>
              <a:rPr lang="zh-CN" altLang="en-US" dirty="0"/>
              <a:t>，</a:t>
            </a:r>
            <a:r>
              <a:rPr lang="en-US" altLang="zh-CN" dirty="0"/>
              <a:t>IS2</a:t>
            </a:r>
            <a:r>
              <a:rPr lang="zh-CN" altLang="en-US" dirty="0"/>
              <a:t>，</a:t>
            </a:r>
            <a:r>
              <a:rPr lang="en-US" altLang="zh-CN" dirty="0"/>
              <a:t>IS3</a:t>
            </a:r>
            <a:r>
              <a:rPr lang="zh-CN" altLang="en-US" dirty="0"/>
              <a:t>为中断选中信号</a:t>
            </a:r>
            <a:endParaRPr lang="zh-CN" altLang="en-US" dirty="0"/>
          </a:p>
          <a:p>
            <a:pPr lvl="1" eaLnBrk="1" hangingPunct="1">
              <a:lnSpc>
                <a:spcPct val="90000"/>
              </a:lnSpc>
            </a:pPr>
            <a:r>
              <a:rPr lang="en-US" altLang="zh-CN" dirty="0"/>
              <a:t>INTI</a:t>
            </a:r>
            <a:r>
              <a:rPr lang="zh-CN" altLang="en-US" dirty="0"/>
              <a:t>为中断排队输入</a:t>
            </a:r>
            <a:endParaRPr lang="zh-CN" altLang="en-US" dirty="0"/>
          </a:p>
          <a:p>
            <a:pPr lvl="1" eaLnBrk="1" hangingPunct="1">
              <a:lnSpc>
                <a:spcPct val="90000"/>
              </a:lnSpc>
            </a:pPr>
            <a:r>
              <a:rPr lang="en-US" altLang="zh-CN" dirty="0"/>
              <a:t>INTO</a:t>
            </a:r>
            <a:r>
              <a:rPr lang="zh-CN" altLang="en-US" dirty="0"/>
              <a:t>为中断排队输出</a:t>
            </a:r>
            <a:endParaRPr lang="zh-CN" altLang="en-US" dirty="0"/>
          </a:p>
          <a:p>
            <a:pPr eaLnBrk="1" hangingPunct="1">
              <a:lnSpc>
                <a:spcPct val="90000"/>
              </a:lnSpc>
            </a:pPr>
            <a:r>
              <a:rPr lang="zh-CN" altLang="en-US" dirty="0"/>
              <a:t>中断向量的产生</a:t>
            </a:r>
            <a:endParaRPr lang="zh-CN" altLang="en-US" dirty="0"/>
          </a:p>
          <a:p>
            <a:pPr lvl="1" eaLnBrk="1" hangingPunct="1">
              <a:lnSpc>
                <a:spcPct val="90000"/>
              </a:lnSpc>
            </a:pPr>
            <a:r>
              <a:rPr lang="zh-CN" altLang="en-US" dirty="0"/>
              <a:t>向量地址转移法</a:t>
            </a:r>
            <a:endParaRPr lang="zh-CN" altLang="en-US" dirty="0"/>
          </a:p>
          <a:p>
            <a:pPr lvl="2" eaLnBrk="1" hangingPunct="1">
              <a:lnSpc>
                <a:spcPct val="90000"/>
              </a:lnSpc>
            </a:pPr>
            <a:endParaRPr lang="en-US" altLang="zh-CN" sz="2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5363"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8.3</a:t>
            </a:r>
            <a:r>
              <a:rPr lang="en-US" altLang="zh-CN" dirty="0"/>
              <a:t>.3</a:t>
            </a:r>
            <a:r>
              <a:rPr lang="zh-CN" altLang="en-US" dirty="0"/>
              <a:t>单级中断</a:t>
            </a:r>
            <a:endParaRPr lang="zh-CN" altLang="en-US" dirty="0"/>
          </a:p>
        </p:txBody>
      </p:sp>
      <p:sp>
        <p:nvSpPr>
          <p:cNvPr id="15364" name="Rectangle 3"/>
          <p:cNvSpPr>
            <a:spLocks noGrp="1"/>
          </p:cNvSpPr>
          <p:nvPr>
            <p:ph idx="1"/>
          </p:nvPr>
        </p:nvSpPr>
        <p:spPr>
          <a:ln/>
        </p:spPr>
        <p:txBody>
          <a:bodyPr vert="horz" wrap="square" lIns="91440" tIns="45720" rIns="91440" bIns="45720" anchor="t"/>
          <a:p>
            <a:pPr eaLnBrk="1" hangingPunct="1"/>
            <a:r>
              <a:rPr lang="zh-CN" altLang="en-US" sz="2600" dirty="0"/>
              <a:t>所有中断源属于同一级，离</a:t>
            </a:r>
            <a:r>
              <a:rPr lang="en-US" altLang="zh-CN" sz="2600" dirty="0"/>
              <a:t>CPU</a:t>
            </a:r>
            <a:r>
              <a:rPr lang="zh-CN" altLang="en-US" sz="2600" dirty="0"/>
              <a:t>越近，优先级越高，图</a:t>
            </a:r>
            <a:r>
              <a:rPr lang="en-US" altLang="zh-CN" sz="2600" dirty="0"/>
              <a:t>8.7</a:t>
            </a:r>
            <a:r>
              <a:rPr lang="zh-CN" altLang="en-US" sz="2600" dirty="0"/>
              <a:t>类似于第六章的链式查询方式。</a:t>
            </a:r>
            <a:endParaRPr lang="zh-CN" altLang="en-US" sz="2600" dirty="0"/>
          </a:p>
          <a:p>
            <a:pPr eaLnBrk="1" hangingPunct="1"/>
            <a:r>
              <a:rPr lang="zh-CN" altLang="en-US" sz="2600" dirty="0"/>
              <a:t>中断源的识别：串行排队链法</a:t>
            </a:r>
            <a:endParaRPr lang="zh-CN" altLang="en-US" sz="2600" dirty="0"/>
          </a:p>
          <a:p>
            <a:pPr lvl="1" eaLnBrk="1" hangingPunct="1"/>
            <a:r>
              <a:rPr lang="en-US" altLang="zh-CN" sz="2400" dirty="0"/>
              <a:t>IR1</a:t>
            </a:r>
            <a:r>
              <a:rPr lang="zh-CN" altLang="en-US" sz="2400" dirty="0"/>
              <a:t>，</a:t>
            </a:r>
            <a:r>
              <a:rPr lang="en-US" altLang="zh-CN" sz="2400" dirty="0"/>
              <a:t>IR2</a:t>
            </a:r>
            <a:r>
              <a:rPr lang="zh-CN" altLang="en-US" sz="2400" dirty="0"/>
              <a:t>，</a:t>
            </a:r>
            <a:r>
              <a:rPr lang="en-US" altLang="zh-CN" sz="2400" dirty="0"/>
              <a:t>IR3</a:t>
            </a:r>
            <a:r>
              <a:rPr lang="zh-CN" altLang="en-US" sz="2400" dirty="0"/>
              <a:t>为中断请求信号</a:t>
            </a:r>
            <a:endParaRPr lang="zh-CN" altLang="en-US" sz="2400" dirty="0"/>
          </a:p>
          <a:p>
            <a:pPr lvl="1" eaLnBrk="1" hangingPunct="1"/>
            <a:r>
              <a:rPr lang="en-US" altLang="zh-CN" sz="2400" dirty="0"/>
              <a:t>IS1</a:t>
            </a:r>
            <a:r>
              <a:rPr lang="zh-CN" altLang="en-US" sz="2400" dirty="0"/>
              <a:t>，</a:t>
            </a:r>
            <a:r>
              <a:rPr lang="en-US" altLang="zh-CN" sz="2400" dirty="0"/>
              <a:t>IS2</a:t>
            </a:r>
            <a:r>
              <a:rPr lang="zh-CN" altLang="en-US" sz="2400" dirty="0"/>
              <a:t>，</a:t>
            </a:r>
            <a:r>
              <a:rPr lang="en-US" altLang="zh-CN" sz="2400" dirty="0"/>
              <a:t>IS3</a:t>
            </a:r>
            <a:r>
              <a:rPr lang="zh-CN" altLang="en-US" sz="2400" dirty="0"/>
              <a:t>为中断选中信号</a:t>
            </a:r>
            <a:endParaRPr lang="zh-CN" altLang="en-US" sz="2400" dirty="0"/>
          </a:p>
          <a:p>
            <a:pPr lvl="1" eaLnBrk="1" hangingPunct="1"/>
            <a:r>
              <a:rPr lang="en-US" altLang="zh-CN" sz="2400" dirty="0"/>
              <a:t>INTI</a:t>
            </a:r>
            <a:r>
              <a:rPr lang="zh-CN" altLang="en-US" sz="2400" dirty="0"/>
              <a:t>为中断排队输入</a:t>
            </a:r>
            <a:endParaRPr lang="zh-CN" altLang="en-US" sz="2400" dirty="0"/>
          </a:p>
          <a:p>
            <a:pPr lvl="1" eaLnBrk="1" hangingPunct="1"/>
            <a:r>
              <a:rPr lang="en-US" altLang="zh-CN" sz="2400" dirty="0"/>
              <a:t>INTO</a:t>
            </a:r>
            <a:r>
              <a:rPr lang="zh-CN" altLang="en-US" sz="2400" dirty="0"/>
              <a:t>为中断排队输出</a:t>
            </a:r>
            <a:endParaRPr lang="zh-CN" altLang="en-US" sz="2400" dirty="0"/>
          </a:p>
          <a:p>
            <a:pPr eaLnBrk="1" hangingPunct="1"/>
            <a:r>
              <a:rPr lang="zh-CN" altLang="en-US" sz="2600" dirty="0"/>
              <a:t>中断向量的产生</a:t>
            </a:r>
            <a:endParaRPr lang="zh-CN" altLang="en-US" sz="2600" dirty="0"/>
          </a:p>
          <a:p>
            <a:pPr lvl="1" eaLnBrk="1" hangingPunct="1"/>
            <a:r>
              <a:rPr lang="zh-CN" altLang="en-US" sz="2400" dirty="0"/>
              <a:t>向量地址转移法</a:t>
            </a:r>
            <a:endParaRPr lang="zh-CN" altLang="en-US" sz="2400" dirty="0"/>
          </a:p>
          <a:p>
            <a:pPr lvl="2" eaLnBrk="1" hangingPunct="1"/>
            <a:endParaRPr lang="en-US" altLang="zh-CN" sz="2100" dirty="0"/>
          </a:p>
        </p:txBody>
      </p:sp>
      <p:pic>
        <p:nvPicPr>
          <p:cNvPr id="18436" name="Picture 4" descr="D:\jinerwork\组成\白中英版改编\Chap08\Image\8.5.gif">
            <a:hlinkClick r:id="rId1" action="ppaction://hlinkfile"/>
          </p:cNvPr>
          <p:cNvPicPr>
            <a:picLocks noChangeAspect="1"/>
          </p:cNvPicPr>
          <p:nvPr/>
        </p:nvPicPr>
        <p:blipFill>
          <a:blip r:embed="rId2" r:link="rId3"/>
          <a:stretch>
            <a:fillRect/>
          </a:stretch>
        </p:blipFill>
        <p:spPr>
          <a:xfrm>
            <a:off x="827088" y="1484313"/>
            <a:ext cx="8137525" cy="5083175"/>
          </a:xfrm>
          <a:prstGeom prst="rect">
            <a:avLst/>
          </a:prstGeom>
          <a:noFill/>
          <a:ln w="9525">
            <a:noFill/>
          </a:ln>
        </p:spPr>
      </p:pic>
      <p:pic>
        <p:nvPicPr>
          <p:cNvPr id="18437" name="Picture 5" descr="8a8">
            <a:hlinkClick r:id="rId4" action="ppaction://hlinkfile"/>
          </p:cNvPr>
          <p:cNvPicPr>
            <a:picLocks noChangeAspect="1"/>
          </p:cNvPicPr>
          <p:nvPr/>
        </p:nvPicPr>
        <p:blipFill>
          <a:blip r:embed="rId5"/>
          <a:stretch>
            <a:fillRect/>
          </a:stretch>
        </p:blipFill>
        <p:spPr>
          <a:xfrm>
            <a:off x="430213" y="1368425"/>
            <a:ext cx="8713787" cy="54895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8436"/>
                                        </p:tgtEl>
                                        <p:attrNameLst>
                                          <p:attrName>ppt_x</p:attrName>
                                        </p:attrNameLst>
                                      </p:cBhvr>
                                      <p:tavLst>
                                        <p:tav tm="0">
                                          <p:val>
                                            <p:strVal val="ppt_x"/>
                                          </p:val>
                                        </p:tav>
                                        <p:tav tm="100000">
                                          <p:val>
                                            <p:strVal val="ppt_x"/>
                                          </p:val>
                                        </p:tav>
                                      </p:tavLst>
                                    </p:anim>
                                    <p:anim calcmode="lin" valueType="num">
                                      <p:cBhvr additive="base">
                                        <p:cTn id="13" dur="500"/>
                                        <p:tgtEl>
                                          <p:spTgt spid="18436"/>
                                        </p:tgtEl>
                                        <p:attrNameLst>
                                          <p:attrName>ppt_y</p:attrName>
                                        </p:attrNameLst>
                                      </p:cBhvr>
                                      <p:tavLst>
                                        <p:tav tm="0">
                                          <p:val>
                                            <p:strVal val="ppt_y"/>
                                          </p:val>
                                        </p:tav>
                                        <p:tav tm="100000">
                                          <p:val>
                                            <p:strVal val="1+ppt_h/2"/>
                                          </p:val>
                                        </p:tav>
                                      </p:tavLst>
                                    </p:anim>
                                    <p:set>
                                      <p:cBhvr>
                                        <p:cTn id="14" dur="1" fill="hold">
                                          <p:stCondLst>
                                            <p:cond delay="499"/>
                                          </p:stCondLst>
                                        </p:cTn>
                                        <p:tgtEl>
                                          <p:spTgt spid="1843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7"/>
                                        </p:tgtEl>
                                        <p:attrNameLst>
                                          <p:attrName>style.visibility</p:attrName>
                                        </p:attrNameLst>
                                      </p:cBhvr>
                                      <p:to>
                                        <p:strVal val="visible"/>
                                      </p:to>
                                    </p:set>
                                    <p:anim calcmode="lin" valueType="num">
                                      <p:cBhvr additive="base">
                                        <p:cTn id="19" dur="500" fill="hold"/>
                                        <p:tgtEl>
                                          <p:spTgt spid="18437"/>
                                        </p:tgtEl>
                                        <p:attrNameLst>
                                          <p:attrName>ppt_x</p:attrName>
                                        </p:attrNameLst>
                                      </p:cBhvr>
                                      <p:tavLst>
                                        <p:tav tm="0">
                                          <p:val>
                                            <p:strVal val="#ppt_x"/>
                                          </p:val>
                                        </p:tav>
                                        <p:tav tm="100000">
                                          <p:val>
                                            <p:strVal val="#ppt_x"/>
                                          </p:val>
                                        </p:tav>
                                      </p:tavLst>
                                    </p:anim>
                                    <p:anim calcmode="lin" valueType="num">
                                      <p:cBhvr additive="base">
                                        <p:cTn id="20"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8437"/>
                                        </p:tgtEl>
                                        <p:attrNameLst>
                                          <p:attrName>ppt_x</p:attrName>
                                        </p:attrNameLst>
                                      </p:cBhvr>
                                      <p:tavLst>
                                        <p:tav tm="0">
                                          <p:val>
                                            <p:strVal val="ppt_x"/>
                                          </p:val>
                                        </p:tav>
                                        <p:tav tm="100000">
                                          <p:val>
                                            <p:strVal val="ppt_x"/>
                                          </p:val>
                                        </p:tav>
                                      </p:tavLst>
                                    </p:anim>
                                    <p:anim calcmode="lin" valueType="num">
                                      <p:cBhvr additive="base">
                                        <p:cTn id="25" dur="500"/>
                                        <p:tgtEl>
                                          <p:spTgt spid="18437"/>
                                        </p:tgtEl>
                                        <p:attrNameLst>
                                          <p:attrName>ppt_y</p:attrName>
                                        </p:attrNameLst>
                                      </p:cBhvr>
                                      <p:tavLst>
                                        <p:tav tm="0">
                                          <p:val>
                                            <p:strVal val="ppt_y"/>
                                          </p:val>
                                        </p:tav>
                                        <p:tav tm="100000">
                                          <p:val>
                                            <p:strVal val="1+ppt_h/2"/>
                                          </p:val>
                                        </p:tav>
                                      </p:tavLst>
                                    </p:anim>
                                    <p:set>
                                      <p:cBhvr>
                                        <p:cTn id="26" dur="1" fill="hold">
                                          <p:stCondLst>
                                            <p:cond delay="499"/>
                                          </p:stCondLst>
                                        </p:cTn>
                                        <p:tgtEl>
                                          <p:spTgt spid="184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6387"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8.3</a:t>
            </a:r>
            <a:r>
              <a:rPr lang="en-US" altLang="zh-CN" dirty="0"/>
              <a:t>.3</a:t>
            </a:r>
            <a:r>
              <a:rPr lang="zh-CN" altLang="en-US" dirty="0"/>
              <a:t>单级中断</a:t>
            </a:r>
            <a:endParaRPr lang="zh-CN" altLang="en-US" dirty="0"/>
          </a:p>
        </p:txBody>
      </p:sp>
      <p:sp>
        <p:nvSpPr>
          <p:cNvPr id="16388" name="Rectangle 3"/>
          <p:cNvSpPr>
            <a:spLocks noGrp="1"/>
          </p:cNvSpPr>
          <p:nvPr>
            <p:ph idx="1"/>
          </p:nvPr>
        </p:nvSpPr>
        <p:spPr>
          <a:ln/>
        </p:spPr>
        <p:txBody>
          <a:bodyPr vert="horz" wrap="square" lIns="91440" tIns="45720" rIns="91440" bIns="45720" anchor="t"/>
          <a:p>
            <a:pPr eaLnBrk="1" hangingPunct="1"/>
            <a:r>
              <a:rPr lang="zh-CN" altLang="en-US" dirty="0"/>
              <a:t>中断向量：</a:t>
            </a:r>
            <a:endParaRPr lang="zh-CN" altLang="en-US" dirty="0"/>
          </a:p>
          <a:p>
            <a:pPr lvl="1" eaLnBrk="1" hangingPunct="1"/>
            <a:r>
              <a:rPr lang="zh-CN" altLang="en-US" dirty="0"/>
              <a:t>当</a:t>
            </a:r>
            <a:r>
              <a:rPr lang="en-US" altLang="zh-CN" dirty="0"/>
              <a:t>CPU</a:t>
            </a:r>
            <a:r>
              <a:rPr lang="zh-CN" altLang="en-US" dirty="0"/>
              <a:t>响应中断时，由硬件直接产生一个固定的地址</a:t>
            </a:r>
            <a:r>
              <a:rPr lang="en-US" altLang="zh-CN" dirty="0"/>
              <a:t>(</a:t>
            </a:r>
            <a:r>
              <a:rPr lang="zh-CN" altLang="en-US" dirty="0"/>
              <a:t>即向量地址</a:t>
            </a:r>
            <a:r>
              <a:rPr lang="en-US" altLang="zh-CN" dirty="0"/>
              <a:t>)</a:t>
            </a:r>
            <a:endParaRPr lang="en-US" altLang="zh-CN" dirty="0"/>
          </a:p>
          <a:p>
            <a:pPr lvl="1" eaLnBrk="1" hangingPunct="1"/>
            <a:r>
              <a:rPr lang="zh-CN" altLang="en-US" dirty="0"/>
              <a:t>由向量地址指出每个中断源设备的中断服务程序入口，这种方法通常称为向量中断。</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7411"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8.3.4</a:t>
            </a:r>
            <a:r>
              <a:rPr lang="zh-CN" altLang="en-US" dirty="0"/>
              <a:t>多级中断</a:t>
            </a:r>
            <a:endParaRPr lang="zh-CN" altLang="en-US" dirty="0"/>
          </a:p>
        </p:txBody>
      </p:sp>
      <p:sp>
        <p:nvSpPr>
          <p:cNvPr id="17412" name="Rectangle 3"/>
          <p:cNvSpPr>
            <a:spLocks noGrp="1"/>
          </p:cNvSpPr>
          <p:nvPr>
            <p:ph idx="1"/>
          </p:nvPr>
        </p:nvSpPr>
        <p:spPr>
          <a:ln/>
        </p:spPr>
        <p:txBody>
          <a:bodyPr vert="horz" wrap="square" lIns="91440" tIns="45720" rIns="91440" bIns="45720" anchor="t"/>
          <a:p>
            <a:pPr lvl="1" eaLnBrk="1" hangingPunct="1"/>
            <a:r>
              <a:rPr lang="zh-CN" altLang="en-US" dirty="0"/>
              <a:t>概念</a:t>
            </a:r>
            <a:endParaRPr lang="zh-CN" altLang="en-US" dirty="0"/>
          </a:p>
          <a:p>
            <a:pPr lvl="2" eaLnBrk="1" hangingPunct="1"/>
            <a:r>
              <a:rPr lang="zh-CN" altLang="en-US" dirty="0"/>
              <a:t>每级有一个中断优先权</a:t>
            </a:r>
            <a:endParaRPr lang="zh-CN" altLang="en-US" dirty="0"/>
          </a:p>
          <a:p>
            <a:pPr lvl="2" eaLnBrk="1" hangingPunct="1"/>
            <a:r>
              <a:rPr lang="zh-CN" altLang="en-US" dirty="0"/>
              <a:t>一维多级中断和二维多级中断</a:t>
            </a:r>
            <a:endParaRPr lang="zh-CN" altLang="en-US" dirty="0"/>
          </a:p>
          <a:p>
            <a:pPr lvl="2" eaLnBrk="1" hangingPunct="1"/>
            <a:r>
              <a:rPr lang="zh-CN" altLang="en-US" dirty="0"/>
              <a:t>说明：</a:t>
            </a:r>
            <a:endParaRPr lang="zh-CN" altLang="en-US" dirty="0"/>
          </a:p>
          <a:p>
            <a:pPr lvl="3" eaLnBrk="1" hangingPunct="1"/>
            <a:r>
              <a:rPr lang="zh-CN" altLang="en-US" dirty="0"/>
              <a:t>一个系统有</a:t>
            </a:r>
            <a:r>
              <a:rPr lang="en-US" altLang="zh-CN" dirty="0"/>
              <a:t>n</a:t>
            </a:r>
            <a:r>
              <a:rPr lang="zh-CN" altLang="en-US" dirty="0"/>
              <a:t>级中断，则</a:t>
            </a:r>
            <a:r>
              <a:rPr lang="en-US" altLang="zh-CN" dirty="0"/>
              <a:t>CPU</a:t>
            </a:r>
            <a:r>
              <a:rPr lang="zh-CN" altLang="en-US" dirty="0"/>
              <a:t>中有</a:t>
            </a:r>
            <a:r>
              <a:rPr lang="en-US" altLang="zh-CN" dirty="0"/>
              <a:t>n</a:t>
            </a:r>
            <a:r>
              <a:rPr lang="zh-CN" altLang="en-US" dirty="0"/>
              <a:t>个</a:t>
            </a:r>
            <a:r>
              <a:rPr lang="en-US" altLang="zh-CN" dirty="0"/>
              <a:t>IR</a:t>
            </a:r>
            <a:r>
              <a:rPr lang="zh-CN" altLang="en-US" dirty="0"/>
              <a:t>，</a:t>
            </a:r>
            <a:r>
              <a:rPr lang="en-US" altLang="zh-CN" dirty="0"/>
              <a:t>n</a:t>
            </a:r>
            <a:r>
              <a:rPr lang="zh-CN" altLang="en-US" dirty="0"/>
              <a:t>个</a:t>
            </a:r>
            <a:r>
              <a:rPr lang="en-US" altLang="zh-CN" dirty="0"/>
              <a:t>IM</a:t>
            </a:r>
            <a:r>
              <a:rPr lang="zh-CN" altLang="en-US" dirty="0"/>
              <a:t>，某级中断被响应后，则关闭本级和低于本级的</a:t>
            </a:r>
            <a:r>
              <a:rPr lang="en-US" altLang="zh-CN" dirty="0"/>
              <a:t>IM</a:t>
            </a:r>
            <a:r>
              <a:rPr lang="zh-CN" altLang="en-US" dirty="0"/>
              <a:t>，开放更高级的</a:t>
            </a:r>
            <a:r>
              <a:rPr lang="en-US" altLang="zh-CN" dirty="0"/>
              <a:t>IM</a:t>
            </a:r>
            <a:r>
              <a:rPr lang="zh-CN" altLang="en-US" dirty="0"/>
              <a:t>。</a:t>
            </a:r>
            <a:endParaRPr lang="zh-CN" altLang="en-US" dirty="0"/>
          </a:p>
          <a:p>
            <a:pPr lvl="3" eaLnBrk="1" hangingPunct="1"/>
            <a:r>
              <a:rPr lang="zh-CN" altLang="en-US" dirty="0"/>
              <a:t>多级中断可以嵌套，但同一级的中断不允许嵌套</a:t>
            </a:r>
            <a:endParaRPr lang="zh-CN" altLang="en-US" dirty="0"/>
          </a:p>
          <a:p>
            <a:pPr lvl="3" eaLnBrk="1" hangingPunct="1"/>
            <a:r>
              <a:rPr lang="zh-CN" altLang="en-US" dirty="0"/>
              <a:t>中断响应时，确定哪一级中断和中断源采用硬件实现。采用了独立请求方式和链式查询方式相结合的方式。</a:t>
            </a:r>
            <a:endParaRPr lang="zh-CN" altLang="en-US" dirty="0"/>
          </a:p>
          <a:p>
            <a:pPr lvl="3" eaLnBrk="1" hangingPunct="1"/>
            <a:r>
              <a:rPr lang="zh-CN" altLang="en-US" dirty="0"/>
              <a:t>使用多级堆栈保存现场（包括</a:t>
            </a:r>
            <a:r>
              <a:rPr lang="en-US" altLang="zh-CN" dirty="0"/>
              <a:t>IM</a:t>
            </a:r>
            <a:r>
              <a:rPr lang="zh-CN" altLang="en-US" dirty="0"/>
              <a:t>）</a:t>
            </a:r>
            <a:endParaRPr lang="zh-CN" altLang="en-US" dirty="0"/>
          </a:p>
        </p:txBody>
      </p:sp>
      <p:pic>
        <p:nvPicPr>
          <p:cNvPr id="21508" name="Picture 4" descr="8a9">
            <a:hlinkClick r:id="rId1" action="ppaction://hlinkfile"/>
          </p:cNvPr>
          <p:cNvPicPr>
            <a:picLocks noChangeAspect="1"/>
          </p:cNvPicPr>
          <p:nvPr/>
        </p:nvPicPr>
        <p:blipFill>
          <a:blip r:embed="rId2"/>
          <a:stretch>
            <a:fillRect/>
          </a:stretch>
        </p:blipFill>
        <p:spPr>
          <a:xfrm>
            <a:off x="755650" y="1484313"/>
            <a:ext cx="7632700" cy="48974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ppt_x"/>
                                          </p:val>
                                        </p:tav>
                                        <p:tav tm="100000">
                                          <p:val>
                                            <p:strVal val="#ppt_x"/>
                                          </p:val>
                                        </p:tav>
                                      </p:tavLst>
                                    </p:anim>
                                    <p:anim calcmode="lin" valueType="num">
                                      <p:cBhvr additive="base">
                                        <p:cTn id="8"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1508"/>
                                        </p:tgtEl>
                                        <p:attrNameLst>
                                          <p:attrName>ppt_x</p:attrName>
                                        </p:attrNameLst>
                                      </p:cBhvr>
                                      <p:tavLst>
                                        <p:tav tm="0">
                                          <p:val>
                                            <p:strVal val="ppt_x"/>
                                          </p:val>
                                        </p:tav>
                                        <p:tav tm="100000">
                                          <p:val>
                                            <p:strVal val="ppt_x"/>
                                          </p:val>
                                        </p:tav>
                                      </p:tavLst>
                                    </p:anim>
                                    <p:anim calcmode="lin" valueType="num">
                                      <p:cBhvr additive="base">
                                        <p:cTn id="13" dur="500"/>
                                        <p:tgtEl>
                                          <p:spTgt spid="21508"/>
                                        </p:tgtEl>
                                        <p:attrNameLst>
                                          <p:attrName>ppt_y</p:attrName>
                                        </p:attrNameLst>
                                      </p:cBhvr>
                                      <p:tavLst>
                                        <p:tav tm="0">
                                          <p:val>
                                            <p:strVal val="ppt_y"/>
                                          </p:val>
                                        </p:tav>
                                        <p:tav tm="100000">
                                          <p:val>
                                            <p:strVal val="1+ppt_h/2"/>
                                          </p:val>
                                        </p:tav>
                                      </p:tavLst>
                                    </p:anim>
                                    <p:set>
                                      <p:cBhvr>
                                        <p:cTn id="14" dur="1" fill="hold">
                                          <p:stCondLst>
                                            <p:cond delay="499"/>
                                          </p:stCondLst>
                                        </p:cTn>
                                        <p:tgtEl>
                                          <p:spTgt spid="215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8435"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8.3.4</a:t>
            </a:r>
            <a:r>
              <a:rPr lang="zh-CN" altLang="en-US" dirty="0"/>
              <a:t>多级中断</a:t>
            </a:r>
            <a:endParaRPr lang="zh-CN" altLang="en-US" dirty="0"/>
          </a:p>
        </p:txBody>
      </p:sp>
      <p:sp>
        <p:nvSpPr>
          <p:cNvPr id="18436" name="Rectangle 3"/>
          <p:cNvSpPr>
            <a:spLocks noGrp="1"/>
          </p:cNvSpPr>
          <p:nvPr>
            <p:ph idx="1"/>
          </p:nvPr>
        </p:nvSpPr>
        <p:spPr>
          <a:xfrm>
            <a:off x="611188" y="1412875"/>
            <a:ext cx="7626350" cy="4876800"/>
          </a:xfrm>
          <a:ln/>
        </p:spPr>
        <p:txBody>
          <a:bodyPr vert="horz" wrap="square" lIns="91440" tIns="45720" rIns="91440" bIns="45720" anchor="t"/>
          <a:p>
            <a:pPr lvl="1" eaLnBrk="1" hangingPunct="1"/>
            <a:r>
              <a:rPr lang="zh-CN" altLang="en-US" dirty="0"/>
              <a:t>多级中断源的识别</a:t>
            </a:r>
            <a:endParaRPr lang="zh-CN" altLang="en-US" dirty="0"/>
          </a:p>
          <a:p>
            <a:pPr lvl="2" eaLnBrk="1" hangingPunct="1"/>
            <a:r>
              <a:rPr lang="zh-CN" altLang="en-US" dirty="0"/>
              <a:t>中断优先排队电路</a:t>
            </a:r>
            <a:endParaRPr lang="zh-CN" altLang="en-US" dirty="0"/>
          </a:p>
          <a:p>
            <a:pPr lvl="2" eaLnBrk="1" hangingPunct="1"/>
            <a:r>
              <a:rPr lang="zh-CN" altLang="en-US" dirty="0"/>
              <a:t>中断向量产生电路</a:t>
            </a:r>
            <a:endParaRPr lang="zh-CN" altLang="en-US" dirty="0"/>
          </a:p>
          <a:p>
            <a:pPr lvl="1" eaLnBrk="1" hangingPunct="1">
              <a:buNone/>
            </a:pPr>
            <a:endParaRPr lang="en-US" altLang="zh-CN" dirty="0"/>
          </a:p>
        </p:txBody>
      </p:sp>
      <p:pic>
        <p:nvPicPr>
          <p:cNvPr id="18437" name="Picture 4" descr="8a10">
            <a:hlinkClick r:id="rId1" action="ppaction://hlinkfile"/>
          </p:cNvPr>
          <p:cNvPicPr>
            <a:picLocks noChangeAspect="1"/>
          </p:cNvPicPr>
          <p:nvPr/>
        </p:nvPicPr>
        <p:blipFill>
          <a:blip r:embed="rId2"/>
          <a:stretch>
            <a:fillRect/>
          </a:stretch>
        </p:blipFill>
        <p:spPr>
          <a:xfrm>
            <a:off x="2339975" y="2852738"/>
            <a:ext cx="4608513" cy="36004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9459" name="Rectangle 2"/>
          <p:cNvSpPr>
            <a:spLocks noGrp="1"/>
          </p:cNvSpPr>
          <p:nvPr>
            <p:ph type="title"/>
          </p:nvPr>
        </p:nvSpPr>
        <p:spPr>
          <a:ln/>
        </p:spPr>
        <p:txBody>
          <a:bodyPr vert="horz" wrap="square" lIns="91440" tIns="45720" rIns="91440" bIns="45720" anchor="b"/>
          <a:p>
            <a:pPr eaLnBrk="1" hangingPunct="1"/>
            <a:r>
              <a:rPr lang="zh-CN" altLang="en-US" dirty="0"/>
              <a:t>举例</a:t>
            </a:r>
            <a:endParaRPr lang="zh-CN" altLang="en-US" dirty="0"/>
          </a:p>
        </p:txBody>
      </p:sp>
      <p:sp>
        <p:nvSpPr>
          <p:cNvPr id="19460" name="Rectangle 3"/>
          <p:cNvSpPr>
            <a:spLocks noGrp="1"/>
          </p:cNvSpPr>
          <p:nvPr>
            <p:ph idx="1"/>
          </p:nvPr>
        </p:nvSpPr>
        <p:spPr>
          <a:ln/>
        </p:spPr>
        <p:txBody>
          <a:bodyPr vert="horz" wrap="square" lIns="91440" tIns="45720" rIns="91440" bIns="45720" anchor="t"/>
          <a:p>
            <a:pPr eaLnBrk="1" hangingPunct="1"/>
            <a:r>
              <a:rPr lang="zh-CN" altLang="en-US" sz="2600" dirty="0"/>
              <a:t>例</a:t>
            </a:r>
            <a:r>
              <a:rPr lang="en-US" altLang="zh-CN" sz="2600" dirty="0"/>
              <a:t>1</a:t>
            </a:r>
            <a:r>
              <a:rPr lang="zh-CN" altLang="en-US" sz="2600" dirty="0"/>
              <a:t>、参见图所示的二维中断系统。请问： </a:t>
            </a:r>
            <a:endParaRPr lang="zh-CN" altLang="en-US" sz="2600" dirty="0"/>
          </a:p>
          <a:p>
            <a:pPr eaLnBrk="1" hangingPunct="1">
              <a:buNone/>
            </a:pPr>
            <a:r>
              <a:rPr lang="en-US" altLang="zh-CN" sz="2600" dirty="0"/>
              <a:t>(1)</a:t>
            </a:r>
            <a:r>
              <a:rPr lang="zh-CN" altLang="en-US" sz="2600" dirty="0"/>
              <a:t>在中断情况下，</a:t>
            </a:r>
            <a:r>
              <a:rPr lang="en-US" altLang="zh-CN" sz="2600" dirty="0"/>
              <a:t>CPU</a:t>
            </a:r>
            <a:r>
              <a:rPr lang="zh-CN" altLang="en-US" sz="2600" dirty="0"/>
              <a:t>和设备的优先级如何考虑</a:t>
            </a:r>
            <a:r>
              <a:rPr lang="en-US" altLang="zh-CN" sz="2600" dirty="0"/>
              <a:t>?</a:t>
            </a:r>
            <a:r>
              <a:rPr lang="zh-CN" altLang="en-US" sz="2600" dirty="0"/>
              <a:t>请按降序排列各设备的中断优先级。 </a:t>
            </a:r>
            <a:endParaRPr lang="zh-CN" altLang="en-US" sz="2600" dirty="0"/>
          </a:p>
          <a:p>
            <a:pPr eaLnBrk="1" hangingPunct="1">
              <a:buNone/>
            </a:pPr>
            <a:r>
              <a:rPr lang="en-US" altLang="zh-CN" sz="2600" dirty="0"/>
              <a:t>(2)</a:t>
            </a:r>
            <a:r>
              <a:rPr lang="zh-CN" altLang="en-US" sz="2600" dirty="0"/>
              <a:t>若</a:t>
            </a:r>
            <a:r>
              <a:rPr lang="en-US" altLang="zh-CN" sz="2600" dirty="0"/>
              <a:t>CPU</a:t>
            </a:r>
            <a:r>
              <a:rPr lang="zh-CN" altLang="en-US" sz="2600" dirty="0"/>
              <a:t>现执行设备</a:t>
            </a:r>
            <a:r>
              <a:rPr lang="en-US" altLang="zh-CN" sz="2600" dirty="0"/>
              <a:t>B</a:t>
            </a:r>
            <a:r>
              <a:rPr lang="zh-CN" altLang="en-US" sz="2600" dirty="0"/>
              <a:t>的中断服务程序，</a:t>
            </a:r>
            <a:r>
              <a:rPr lang="en-US" altLang="zh-CN" sz="2600" dirty="0"/>
              <a:t>IM2</a:t>
            </a:r>
            <a:r>
              <a:rPr lang="zh-CN" altLang="en-US" sz="2600" dirty="0"/>
              <a:t>，</a:t>
            </a:r>
            <a:r>
              <a:rPr lang="en-US" altLang="zh-CN" sz="2600" dirty="0"/>
              <a:t>IM1</a:t>
            </a:r>
            <a:r>
              <a:rPr lang="zh-CN" altLang="en-US" sz="2600" dirty="0"/>
              <a:t>，</a:t>
            </a:r>
            <a:r>
              <a:rPr lang="en-US" altLang="zh-CN" sz="2600" dirty="0"/>
              <a:t>IM0</a:t>
            </a:r>
            <a:r>
              <a:rPr lang="zh-CN" altLang="en-US" sz="2600" dirty="0"/>
              <a:t>的状态是什么</a:t>
            </a:r>
            <a:r>
              <a:rPr lang="en-US" altLang="zh-CN" sz="2600" dirty="0"/>
              <a:t>?</a:t>
            </a:r>
            <a:r>
              <a:rPr lang="zh-CN" altLang="en-US" sz="2600" dirty="0"/>
              <a:t>如果</a:t>
            </a:r>
            <a:r>
              <a:rPr lang="en-US" altLang="zh-CN" sz="2600" dirty="0"/>
              <a:t>CPU</a:t>
            </a:r>
            <a:r>
              <a:rPr lang="zh-CN" altLang="en-US" sz="2600" dirty="0"/>
              <a:t>执行设 备</a:t>
            </a:r>
            <a:r>
              <a:rPr lang="en-US" altLang="zh-CN" sz="2600" dirty="0"/>
              <a:t>D</a:t>
            </a:r>
            <a:r>
              <a:rPr lang="zh-CN" altLang="en-US" sz="2600" dirty="0"/>
              <a:t>的中断服务程序，</a:t>
            </a:r>
            <a:r>
              <a:rPr lang="en-US" altLang="zh-CN" sz="2600" dirty="0"/>
              <a:t>IM2</a:t>
            </a:r>
            <a:r>
              <a:rPr lang="zh-CN" altLang="en-US" sz="2600" dirty="0"/>
              <a:t>，</a:t>
            </a:r>
            <a:r>
              <a:rPr lang="en-US" altLang="zh-CN" sz="2600" dirty="0"/>
              <a:t>IM1</a:t>
            </a:r>
            <a:r>
              <a:rPr lang="zh-CN" altLang="en-US" sz="2600" dirty="0"/>
              <a:t>，</a:t>
            </a:r>
            <a:r>
              <a:rPr lang="en-US" altLang="zh-CN" sz="2600" dirty="0"/>
              <a:t>IM0</a:t>
            </a:r>
            <a:r>
              <a:rPr lang="zh-CN" altLang="en-US" sz="2600" dirty="0"/>
              <a:t>的状态又是什么</a:t>
            </a:r>
            <a:r>
              <a:rPr lang="en-US" altLang="zh-CN" sz="2600" dirty="0"/>
              <a:t>? </a:t>
            </a:r>
            <a:endParaRPr lang="en-US" altLang="zh-CN" sz="2600" dirty="0"/>
          </a:p>
          <a:p>
            <a:pPr eaLnBrk="1" hangingPunct="1">
              <a:buNone/>
            </a:pPr>
            <a:r>
              <a:rPr lang="en-US" altLang="zh-CN" sz="2600" dirty="0"/>
              <a:t>(3)</a:t>
            </a:r>
            <a:r>
              <a:rPr lang="zh-CN" altLang="en-US" sz="2600" dirty="0"/>
              <a:t>每一级的</a:t>
            </a:r>
            <a:r>
              <a:rPr lang="en-US" altLang="zh-CN" sz="2600" dirty="0"/>
              <a:t>IM</a:t>
            </a:r>
            <a:r>
              <a:rPr lang="zh-CN" altLang="en-US" sz="2600" dirty="0"/>
              <a:t>能否对某个优先级的个别设备单独进行屏蔽</a:t>
            </a:r>
            <a:r>
              <a:rPr lang="en-US" altLang="zh-CN" sz="2600" dirty="0"/>
              <a:t>?</a:t>
            </a:r>
            <a:r>
              <a:rPr lang="zh-CN" altLang="en-US" sz="2600" dirty="0"/>
              <a:t>如果不能，采取什么办法可达到目的</a:t>
            </a:r>
            <a:r>
              <a:rPr lang="en-US" altLang="zh-CN" sz="2600" dirty="0"/>
              <a:t>?</a:t>
            </a:r>
            <a:endParaRPr lang="en-US" altLang="zh-CN" sz="2600" dirty="0"/>
          </a:p>
          <a:p>
            <a:pPr eaLnBrk="1" hangingPunct="1">
              <a:buNone/>
            </a:pPr>
            <a:r>
              <a:rPr lang="en-US" altLang="zh-CN" sz="2600" dirty="0"/>
              <a:t>(4)</a:t>
            </a:r>
            <a:r>
              <a:rPr lang="zh-CN" altLang="en-US" sz="2600" dirty="0"/>
              <a:t>假如设备</a:t>
            </a:r>
            <a:r>
              <a:rPr lang="en-US" altLang="zh-CN" sz="2600" dirty="0"/>
              <a:t>C</a:t>
            </a:r>
            <a:r>
              <a:rPr lang="zh-CN" altLang="en-US" sz="2600" dirty="0"/>
              <a:t>一提出中断请求，</a:t>
            </a:r>
            <a:r>
              <a:rPr lang="en-US" altLang="zh-CN" sz="2600" dirty="0"/>
              <a:t>CPU</a:t>
            </a:r>
            <a:r>
              <a:rPr lang="zh-CN" altLang="en-US" sz="2600" dirty="0"/>
              <a:t>立即进行响应，如何调整才能满足此要求</a:t>
            </a:r>
            <a:r>
              <a:rPr lang="en-US" altLang="zh-CN" sz="2600" dirty="0"/>
              <a:t>?</a:t>
            </a:r>
            <a:endParaRPr lang="en-US" altLang="zh-CN" sz="2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pic>
        <p:nvPicPr>
          <p:cNvPr id="23556" name="Picture 4" descr="8a9"/>
          <p:cNvPicPr>
            <a:picLocks noChangeAspect="1"/>
          </p:cNvPicPr>
          <p:nvPr/>
        </p:nvPicPr>
        <p:blipFill>
          <a:blip r:embed="rId1"/>
          <a:stretch>
            <a:fillRect/>
          </a:stretch>
        </p:blipFill>
        <p:spPr>
          <a:xfrm>
            <a:off x="214313" y="714375"/>
            <a:ext cx="8572500" cy="55006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ppt_x"/>
                                          </p:val>
                                        </p:tav>
                                        <p:tav tm="100000">
                                          <p:val>
                                            <p:strVal val="#ppt_x"/>
                                          </p:val>
                                        </p:tav>
                                      </p:tavLst>
                                    </p:anim>
                                    <p:anim calcmode="lin" valueType="num">
                                      <p:cBhvr additive="base">
                                        <p:cTn id="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3556"/>
                                        </p:tgtEl>
                                        <p:attrNameLst>
                                          <p:attrName>ppt_x</p:attrName>
                                        </p:attrNameLst>
                                      </p:cBhvr>
                                      <p:tavLst>
                                        <p:tav tm="0">
                                          <p:val>
                                            <p:strVal val="ppt_x"/>
                                          </p:val>
                                        </p:tav>
                                        <p:tav tm="100000">
                                          <p:val>
                                            <p:strVal val="ppt_x"/>
                                          </p:val>
                                        </p:tav>
                                      </p:tavLst>
                                    </p:anim>
                                    <p:anim calcmode="lin" valueType="num">
                                      <p:cBhvr additive="base">
                                        <p:cTn id="13" dur="500"/>
                                        <p:tgtEl>
                                          <p:spTgt spid="23556"/>
                                        </p:tgtEl>
                                        <p:attrNameLst>
                                          <p:attrName>ppt_y</p:attrName>
                                        </p:attrNameLst>
                                      </p:cBhvr>
                                      <p:tavLst>
                                        <p:tav tm="0">
                                          <p:val>
                                            <p:strVal val="ppt_y"/>
                                          </p:val>
                                        </p:tav>
                                        <p:tav tm="100000">
                                          <p:val>
                                            <p:strVal val="1+ppt_h/2"/>
                                          </p:val>
                                        </p:tav>
                                      </p:tavLst>
                                    </p:anim>
                                    <p:set>
                                      <p:cBhvr>
                                        <p:cTn id="14" dur="1" fill="hold">
                                          <p:stCondLst>
                                            <p:cond delay="499"/>
                                          </p:stCondLst>
                                        </p:cTn>
                                        <p:tgtEl>
                                          <p:spTgt spid="235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1507" name="Rectangle 2"/>
          <p:cNvSpPr>
            <a:spLocks noGrp="1"/>
          </p:cNvSpPr>
          <p:nvPr>
            <p:ph type="title"/>
          </p:nvPr>
        </p:nvSpPr>
        <p:spPr>
          <a:ln/>
        </p:spPr>
        <p:txBody>
          <a:bodyPr vert="horz" wrap="square" lIns="91440" tIns="45720" rIns="91440" bIns="45720" anchor="b"/>
          <a:p>
            <a:pPr eaLnBrk="1" hangingPunct="1"/>
            <a:r>
              <a:rPr lang="zh-CN" altLang="en-US" dirty="0"/>
              <a:t>分析</a:t>
            </a:r>
            <a:endParaRPr lang="zh-CN" altLang="en-US" dirty="0"/>
          </a:p>
        </p:txBody>
      </p:sp>
      <p:sp>
        <p:nvSpPr>
          <p:cNvPr id="21508" name="Rectangle 3"/>
          <p:cNvSpPr>
            <a:spLocks noGrp="1"/>
          </p:cNvSpPr>
          <p:nvPr>
            <p:ph idx="1"/>
          </p:nvPr>
        </p:nvSpPr>
        <p:spPr>
          <a:xfrm>
            <a:off x="457200" y="1719263"/>
            <a:ext cx="7859713" cy="4411662"/>
          </a:xfrm>
          <a:ln/>
        </p:spPr>
        <p:txBody>
          <a:bodyPr vert="horz" wrap="square" lIns="91440" tIns="45720" rIns="91440" bIns="45720" anchor="t"/>
          <a:p>
            <a:pPr eaLnBrk="1" hangingPunct="1">
              <a:lnSpc>
                <a:spcPct val="90000"/>
              </a:lnSpc>
              <a:buNone/>
            </a:pPr>
            <a:r>
              <a:rPr lang="en-US" altLang="zh-CN" sz="2600" dirty="0"/>
              <a:t>(1)</a:t>
            </a:r>
            <a:r>
              <a:rPr lang="zh-CN" altLang="en-US" sz="2600" dirty="0"/>
              <a:t>在中断情况下，</a:t>
            </a:r>
            <a:r>
              <a:rPr lang="en-US" altLang="zh-CN" sz="2600" dirty="0"/>
              <a:t>CPU</a:t>
            </a:r>
            <a:r>
              <a:rPr lang="zh-CN" altLang="en-US" sz="2600" dirty="0"/>
              <a:t>的优先级最低。各设备的优先次序是：</a:t>
            </a:r>
            <a:r>
              <a:rPr lang="en-US" altLang="zh-CN" sz="2600" dirty="0"/>
              <a:t>A→B→C→D→E→F→G→H→I→CPU</a:t>
            </a:r>
            <a:r>
              <a:rPr lang="zh-CN" altLang="en-US" sz="2600" dirty="0"/>
              <a:t>；</a:t>
            </a:r>
            <a:endParaRPr lang="zh-CN" altLang="en-US" sz="2600" dirty="0"/>
          </a:p>
          <a:p>
            <a:pPr eaLnBrk="1" hangingPunct="1">
              <a:lnSpc>
                <a:spcPct val="90000"/>
              </a:lnSpc>
              <a:spcBef>
                <a:spcPts val="1800"/>
              </a:spcBef>
              <a:buNone/>
            </a:pPr>
            <a:r>
              <a:rPr lang="en-US" altLang="zh-CN" sz="2600" dirty="0"/>
              <a:t>(2)</a:t>
            </a:r>
            <a:r>
              <a:rPr lang="zh-CN" altLang="en-US" sz="2600" dirty="0"/>
              <a:t>执行设备</a:t>
            </a:r>
            <a:r>
              <a:rPr lang="en-US" altLang="zh-CN" sz="2600" dirty="0"/>
              <a:t>B</a:t>
            </a:r>
            <a:r>
              <a:rPr lang="zh-CN" altLang="en-US" sz="2600" dirty="0"/>
              <a:t>的中断服务程序时</a:t>
            </a:r>
            <a:r>
              <a:rPr lang="en-US" altLang="zh-CN" sz="2600" dirty="0"/>
              <a:t>IM2IM1IM0=111</a:t>
            </a:r>
            <a:r>
              <a:rPr lang="zh-CN" altLang="en-US" sz="2600" dirty="0"/>
              <a:t>；执行设备</a:t>
            </a:r>
            <a:r>
              <a:rPr lang="en-US" altLang="zh-CN" sz="2600" dirty="0"/>
              <a:t>D</a:t>
            </a:r>
            <a:r>
              <a:rPr lang="zh-CN" altLang="en-US" sz="2600" dirty="0"/>
              <a:t>的中断服务程序时，</a:t>
            </a:r>
            <a:r>
              <a:rPr lang="en-US" altLang="zh-CN" sz="2600" dirty="0"/>
              <a:t>IM2IM1IM0=011</a:t>
            </a:r>
            <a:r>
              <a:rPr lang="zh-CN" altLang="en-US" sz="2600" dirty="0"/>
              <a:t>；</a:t>
            </a:r>
            <a:endParaRPr lang="zh-CN" altLang="en-US" sz="2600" dirty="0"/>
          </a:p>
          <a:p>
            <a:pPr eaLnBrk="1" hangingPunct="1">
              <a:lnSpc>
                <a:spcPct val="90000"/>
              </a:lnSpc>
              <a:spcBef>
                <a:spcPts val="1800"/>
              </a:spcBef>
              <a:buNone/>
            </a:pPr>
            <a:r>
              <a:rPr lang="en-US" altLang="zh-CN" sz="2600" dirty="0"/>
              <a:t>(3)</a:t>
            </a:r>
            <a:r>
              <a:rPr lang="zh-CN" altLang="en-US" sz="2600" dirty="0"/>
              <a:t>每一级的</a:t>
            </a:r>
            <a:r>
              <a:rPr lang="en-US" altLang="zh-CN" sz="2600" dirty="0"/>
              <a:t>IM</a:t>
            </a:r>
            <a:r>
              <a:rPr lang="zh-CN" altLang="en-US" sz="2600" dirty="0"/>
              <a:t>标志不能对某个优先级的个别设备进行单独屏蔽。可将接口中的</a:t>
            </a:r>
            <a:r>
              <a:rPr lang="en-US" altLang="zh-CN" sz="2600" dirty="0"/>
              <a:t>EI(</a:t>
            </a:r>
            <a:r>
              <a:rPr lang="zh-CN" altLang="en-US" sz="2600" dirty="0"/>
              <a:t>中断允许</a:t>
            </a:r>
            <a:r>
              <a:rPr lang="en-US" altLang="zh-CN" sz="2600" dirty="0"/>
              <a:t>)</a:t>
            </a:r>
            <a:r>
              <a:rPr lang="zh-CN" altLang="en-US" sz="2600" dirty="0"/>
              <a:t>标志清“</a:t>
            </a:r>
            <a:r>
              <a:rPr lang="en-US" altLang="zh-CN" sz="2600" dirty="0"/>
              <a:t>0”</a:t>
            </a:r>
            <a:r>
              <a:rPr lang="zh-CN" altLang="en-US" sz="2600" dirty="0"/>
              <a:t>，它禁止设备发出中断请求；</a:t>
            </a:r>
            <a:endParaRPr lang="zh-CN" altLang="en-US" sz="2600" dirty="0"/>
          </a:p>
          <a:p>
            <a:pPr eaLnBrk="1" hangingPunct="1">
              <a:lnSpc>
                <a:spcPct val="90000"/>
              </a:lnSpc>
              <a:spcBef>
                <a:spcPts val="1800"/>
              </a:spcBef>
              <a:buNone/>
            </a:pPr>
            <a:r>
              <a:rPr lang="en-US" altLang="zh-CN" sz="2600" dirty="0"/>
              <a:t>(4)</a:t>
            </a:r>
            <a:r>
              <a:rPr lang="zh-CN" altLang="en-US" sz="2600" dirty="0"/>
              <a:t>要使设备</a:t>
            </a:r>
            <a:r>
              <a:rPr lang="en-US" altLang="zh-CN" sz="2600" dirty="0"/>
              <a:t>C</a:t>
            </a:r>
            <a:r>
              <a:rPr lang="zh-CN" altLang="en-US" sz="2600" dirty="0"/>
              <a:t>的中断请求及时得到响应，可将设备</a:t>
            </a:r>
            <a:r>
              <a:rPr lang="en-US" altLang="zh-CN" sz="2600" dirty="0"/>
              <a:t>C</a:t>
            </a:r>
            <a:r>
              <a:rPr lang="zh-CN" altLang="en-US" sz="2600" dirty="0"/>
              <a:t>从第</a:t>
            </a:r>
            <a:r>
              <a:rPr lang="en-US" altLang="zh-CN" sz="2600" dirty="0"/>
              <a:t>2</a:t>
            </a:r>
            <a:r>
              <a:rPr lang="zh-CN" altLang="en-US" sz="2600" dirty="0"/>
              <a:t>级取出来，单独放在第</a:t>
            </a:r>
            <a:r>
              <a:rPr lang="en-US" altLang="zh-CN" sz="2600" dirty="0"/>
              <a:t>3</a:t>
            </a:r>
            <a:r>
              <a:rPr lang="zh-CN" altLang="en-US" sz="2600" dirty="0"/>
              <a:t>级上，使第</a:t>
            </a:r>
            <a:r>
              <a:rPr lang="en-US" altLang="zh-CN" sz="2600" dirty="0"/>
              <a:t>3</a:t>
            </a:r>
            <a:r>
              <a:rPr lang="zh-CN" altLang="en-US" sz="2600" dirty="0"/>
              <a:t>级的优先级最高，即令</a:t>
            </a:r>
            <a:r>
              <a:rPr lang="en-US" altLang="zh-CN" sz="2600" dirty="0"/>
              <a:t>IM3=0</a:t>
            </a:r>
            <a:r>
              <a:rPr lang="zh-CN" altLang="en-US" sz="2600" dirty="0"/>
              <a:t>即可。</a:t>
            </a:r>
            <a:endParaRPr lang="zh-CN" altLang="en-US"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099" name="Rectangle 2"/>
          <p:cNvSpPr>
            <a:spLocks noGrp="1"/>
          </p:cNvSpPr>
          <p:nvPr>
            <p:ph type="title"/>
          </p:nvPr>
        </p:nvSpPr>
        <p:spPr>
          <a:xfrm>
            <a:off x="457200" y="122238"/>
            <a:ext cx="7543800" cy="949325"/>
          </a:xfrm>
          <a:ln/>
        </p:spPr>
        <p:txBody>
          <a:bodyPr vert="horz" wrap="square" lIns="91440" tIns="45720" rIns="91440" bIns="45720" anchor="b"/>
          <a:p>
            <a:pPr eaLnBrk="1" hangingPunct="1"/>
            <a:r>
              <a:rPr lang="en-US" altLang="zh-CN" sz="3000" dirty="0">
                <a:cs typeface="Times New Roman" panose="02020603050405020304" pitchFamily="18" charset="0"/>
              </a:rPr>
              <a:t>8.1</a:t>
            </a:r>
            <a:r>
              <a:rPr lang="zh-CN" altLang="en-US" sz="3000" dirty="0"/>
              <a:t>外围设备的定时方式和信息交换方式</a:t>
            </a:r>
            <a:endParaRPr lang="zh-CN" altLang="en-US" sz="3000" dirty="0"/>
          </a:p>
        </p:txBody>
      </p:sp>
      <p:sp>
        <p:nvSpPr>
          <p:cNvPr id="4100" name="Rectangle 3"/>
          <p:cNvSpPr>
            <a:spLocks noGrp="1"/>
          </p:cNvSpPr>
          <p:nvPr>
            <p:ph idx="1"/>
          </p:nvPr>
        </p:nvSpPr>
        <p:spPr>
          <a:ln/>
        </p:spPr>
        <p:txBody>
          <a:bodyPr vert="horz" wrap="square" lIns="91440" tIns="45720" rIns="91440" bIns="45720" anchor="t"/>
          <a:p>
            <a:pPr eaLnBrk="1" hangingPunct="1">
              <a:lnSpc>
                <a:spcPct val="80000"/>
              </a:lnSpc>
              <a:buNone/>
            </a:pPr>
            <a:r>
              <a:rPr lang="zh-CN" altLang="en-US" sz="2600" dirty="0"/>
              <a:t>一、</a:t>
            </a:r>
            <a:r>
              <a:rPr lang="zh-CN" altLang="en-US" dirty="0"/>
              <a:t>外围设备的速度分级</a:t>
            </a:r>
            <a:endParaRPr lang="zh-CN" altLang="en-US" sz="2600" dirty="0"/>
          </a:p>
          <a:p>
            <a:pPr lvl="1" eaLnBrk="1" hangingPunct="1">
              <a:lnSpc>
                <a:spcPct val="80000"/>
              </a:lnSpc>
              <a:spcBef>
                <a:spcPts val="1200"/>
              </a:spcBef>
            </a:pPr>
            <a:r>
              <a:rPr lang="zh-CN" altLang="en-US" sz="2200" dirty="0"/>
              <a:t>外设种类繁多，存在以下几种情况：</a:t>
            </a:r>
            <a:endParaRPr lang="zh-CN" altLang="en-US" sz="2200" dirty="0"/>
          </a:p>
          <a:p>
            <a:pPr lvl="2" eaLnBrk="1" hangingPunct="1">
              <a:lnSpc>
                <a:spcPct val="80000"/>
              </a:lnSpc>
            </a:pPr>
            <a:r>
              <a:rPr lang="zh-CN" altLang="en-US" dirty="0"/>
              <a:t>不同种类的外设数据传输速率差别很大</a:t>
            </a:r>
            <a:endParaRPr lang="zh-CN" altLang="en-US" dirty="0"/>
          </a:p>
          <a:p>
            <a:pPr lvl="2" eaLnBrk="1" hangingPunct="1">
              <a:lnSpc>
                <a:spcPct val="80000"/>
              </a:lnSpc>
            </a:pPr>
            <a:r>
              <a:rPr lang="zh-CN" altLang="en-US" dirty="0"/>
              <a:t>同一种设备在不同时刻传输速率也可能不同</a:t>
            </a:r>
            <a:endParaRPr lang="zh-CN" altLang="en-US" dirty="0"/>
          </a:p>
          <a:p>
            <a:pPr lvl="1" eaLnBrk="1" hangingPunct="1">
              <a:lnSpc>
                <a:spcPct val="80000"/>
              </a:lnSpc>
              <a:spcBef>
                <a:spcPts val="1800"/>
              </a:spcBef>
            </a:pPr>
            <a:r>
              <a:rPr lang="zh-CN" altLang="en-US" sz="2200" dirty="0"/>
              <a:t>高速的</a:t>
            </a:r>
            <a:r>
              <a:rPr lang="en-US" altLang="zh-CN" sz="2200" dirty="0"/>
              <a:t>CPU</a:t>
            </a:r>
            <a:r>
              <a:rPr lang="zh-CN" altLang="en-US" sz="2200" dirty="0"/>
              <a:t>与速度参差不齐的外设</a:t>
            </a:r>
            <a:r>
              <a:rPr lang="zh-CN" altLang="en-US" sz="2200" b="1" dirty="0">
                <a:solidFill>
                  <a:srgbClr val="00B0F0"/>
                </a:solidFill>
              </a:rPr>
              <a:t>怎样在时间上同步</a:t>
            </a:r>
            <a:r>
              <a:rPr lang="zh-CN" altLang="en-US" sz="2200" dirty="0"/>
              <a:t>呢？</a:t>
            </a:r>
            <a:endParaRPr lang="zh-CN" altLang="en-US" sz="2200" dirty="0"/>
          </a:p>
          <a:p>
            <a:pPr lvl="2" eaLnBrk="1" hangingPunct="1">
              <a:lnSpc>
                <a:spcPct val="80000"/>
              </a:lnSpc>
              <a:spcBef>
                <a:spcPts val="1200"/>
              </a:spcBef>
            </a:pPr>
            <a:r>
              <a:rPr lang="zh-CN" altLang="en-US" dirty="0"/>
              <a:t>解决办法是在</a:t>
            </a:r>
            <a:r>
              <a:rPr lang="en-US" altLang="zh-CN" dirty="0"/>
              <a:t>CPU</a:t>
            </a:r>
            <a:r>
              <a:rPr lang="zh-CN" altLang="en-US" dirty="0"/>
              <a:t>和外设之间数据传送时加以定时</a:t>
            </a:r>
            <a:endParaRPr lang="zh-CN" altLang="en-US" dirty="0"/>
          </a:p>
          <a:p>
            <a:pPr lvl="2" eaLnBrk="1" hangingPunct="1">
              <a:lnSpc>
                <a:spcPct val="80000"/>
              </a:lnSpc>
              <a:spcBef>
                <a:spcPts val="1200"/>
              </a:spcBef>
            </a:pPr>
            <a:r>
              <a:rPr lang="zh-CN" altLang="en-US" dirty="0"/>
              <a:t>速度</a:t>
            </a:r>
            <a:r>
              <a:rPr lang="zh-CN" altLang="en-US" b="1" dirty="0">
                <a:solidFill>
                  <a:srgbClr val="00B0F0"/>
                </a:solidFill>
              </a:rPr>
              <a:t>极慢</a:t>
            </a:r>
            <a:r>
              <a:rPr lang="zh-CN" altLang="en-US" dirty="0"/>
              <a:t>或简单的外设</a:t>
            </a:r>
            <a:endParaRPr lang="zh-CN" altLang="en-US" dirty="0"/>
          </a:p>
          <a:p>
            <a:pPr lvl="3" eaLnBrk="1" hangingPunct="1">
              <a:lnSpc>
                <a:spcPct val="80000"/>
              </a:lnSpc>
              <a:spcBef>
                <a:spcPts val="600"/>
              </a:spcBef>
            </a:pPr>
            <a:r>
              <a:rPr lang="en-US" altLang="zh-CN" sz="1800" dirty="0"/>
              <a:t>CPU</a:t>
            </a:r>
            <a:r>
              <a:rPr lang="zh-CN" altLang="en-US" sz="1800" dirty="0"/>
              <a:t>只需要接受或者发送数据即可</a:t>
            </a:r>
            <a:endParaRPr lang="zh-CN" altLang="en-US" sz="1800" dirty="0"/>
          </a:p>
          <a:p>
            <a:pPr lvl="2" eaLnBrk="1" hangingPunct="1">
              <a:lnSpc>
                <a:spcPct val="80000"/>
              </a:lnSpc>
              <a:spcBef>
                <a:spcPts val="1200"/>
              </a:spcBef>
            </a:pPr>
            <a:r>
              <a:rPr lang="zh-CN" altLang="en-US" b="1" dirty="0">
                <a:solidFill>
                  <a:srgbClr val="00B0F0"/>
                </a:solidFill>
              </a:rPr>
              <a:t>慢速</a:t>
            </a:r>
            <a:r>
              <a:rPr lang="zh-CN" altLang="en-US" dirty="0"/>
              <a:t>或者</a:t>
            </a:r>
            <a:r>
              <a:rPr lang="zh-CN" altLang="en-US" b="1" dirty="0">
                <a:solidFill>
                  <a:srgbClr val="00B0F0"/>
                </a:solidFill>
              </a:rPr>
              <a:t>中速</a:t>
            </a:r>
            <a:r>
              <a:rPr lang="zh-CN" altLang="en-US" dirty="0"/>
              <a:t>的设备</a:t>
            </a:r>
            <a:endParaRPr lang="zh-CN" altLang="en-US" dirty="0"/>
          </a:p>
          <a:p>
            <a:pPr lvl="3" eaLnBrk="1" hangingPunct="1">
              <a:lnSpc>
                <a:spcPct val="80000"/>
              </a:lnSpc>
              <a:spcBef>
                <a:spcPts val="600"/>
              </a:spcBef>
            </a:pPr>
            <a:r>
              <a:rPr lang="zh-CN" altLang="en-US" sz="1800" dirty="0"/>
              <a:t>可以采用异步定时的方式</a:t>
            </a:r>
            <a:endParaRPr lang="zh-CN" altLang="en-US" sz="1800" dirty="0"/>
          </a:p>
          <a:p>
            <a:pPr lvl="2" eaLnBrk="1" hangingPunct="1">
              <a:lnSpc>
                <a:spcPct val="80000"/>
              </a:lnSpc>
              <a:spcBef>
                <a:spcPts val="1200"/>
              </a:spcBef>
            </a:pPr>
            <a:r>
              <a:rPr lang="zh-CN" altLang="en-US" b="1" dirty="0">
                <a:solidFill>
                  <a:srgbClr val="00B0F0"/>
                </a:solidFill>
              </a:rPr>
              <a:t>高速</a:t>
            </a:r>
            <a:r>
              <a:rPr lang="zh-CN" altLang="en-US" dirty="0"/>
              <a:t>外设</a:t>
            </a:r>
            <a:endParaRPr lang="zh-CN" altLang="en-US" dirty="0"/>
          </a:p>
          <a:p>
            <a:pPr lvl="3" eaLnBrk="1" hangingPunct="1">
              <a:lnSpc>
                <a:spcPct val="80000"/>
              </a:lnSpc>
            </a:pPr>
            <a:r>
              <a:rPr lang="zh-CN" altLang="en-US" sz="1800" dirty="0"/>
              <a:t>采用同步定时方式</a:t>
            </a: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2531" name="Rectangle 3"/>
          <p:cNvSpPr>
            <a:spLocks noGrp="1"/>
          </p:cNvSpPr>
          <p:nvPr>
            <p:ph idx="1"/>
          </p:nvPr>
        </p:nvSpPr>
        <p:spPr>
          <a:xfrm>
            <a:off x="285750" y="500063"/>
            <a:ext cx="8229600" cy="4411662"/>
          </a:xfrm>
          <a:ln/>
        </p:spPr>
        <p:txBody>
          <a:bodyPr vert="horz" wrap="square" lIns="91440" tIns="45720" rIns="91440" bIns="45720" anchor="t"/>
          <a:p>
            <a:pPr eaLnBrk="1" hangingPunct="1"/>
            <a:r>
              <a:rPr lang="zh-CN" altLang="en-US" sz="2600" dirty="0"/>
              <a:t>参见例</a:t>
            </a:r>
            <a:r>
              <a:rPr lang="en-US" altLang="zh-CN" sz="2600" dirty="0"/>
              <a:t>1</a:t>
            </a:r>
            <a:r>
              <a:rPr lang="zh-CN" altLang="en-US" sz="2600" dirty="0"/>
              <a:t>所示的系统，只考虑</a:t>
            </a:r>
            <a:r>
              <a:rPr lang="en-US" altLang="zh-CN" sz="2600" dirty="0"/>
              <a:t>A</a:t>
            </a:r>
            <a:r>
              <a:rPr lang="zh-CN" altLang="en-US" sz="2600" dirty="0"/>
              <a:t>，</a:t>
            </a:r>
            <a:r>
              <a:rPr lang="en-US" altLang="zh-CN" sz="2600" dirty="0"/>
              <a:t>B</a:t>
            </a:r>
            <a:r>
              <a:rPr lang="zh-CN" altLang="en-US" sz="2600" dirty="0"/>
              <a:t>，</a:t>
            </a:r>
            <a:r>
              <a:rPr lang="en-US" altLang="zh-CN" sz="2600" dirty="0"/>
              <a:t>C</a:t>
            </a:r>
            <a:r>
              <a:rPr lang="zh-CN" altLang="en-US" sz="2600" dirty="0"/>
              <a:t>三个设备组成的单级中断结构，它要求</a:t>
            </a:r>
            <a:r>
              <a:rPr lang="en-US" altLang="zh-CN" sz="2600" dirty="0"/>
              <a:t>CPU</a:t>
            </a:r>
            <a:r>
              <a:rPr lang="zh-CN" altLang="en-US" sz="2600" dirty="0"/>
              <a:t>在执行完当前指令时对中断请求进行服务。假设：</a:t>
            </a:r>
            <a:endParaRPr lang="en-US" altLang="zh-CN" sz="2600" dirty="0"/>
          </a:p>
          <a:p>
            <a:pPr lvl="1" eaLnBrk="1" hangingPunct="1"/>
            <a:r>
              <a:rPr lang="en-US" altLang="zh-CN" sz="2200" dirty="0"/>
              <a:t>(1)CPU“</a:t>
            </a:r>
            <a:r>
              <a:rPr lang="zh-CN" altLang="en-US" sz="2200" dirty="0"/>
              <a:t>中断批准”机构在响应一个新的 中断之前，先要让被中断的程序的一条指令一定要执行完毕；、</a:t>
            </a:r>
            <a:endParaRPr lang="en-US" altLang="zh-CN" sz="2200" dirty="0"/>
          </a:p>
          <a:p>
            <a:pPr lvl="1" eaLnBrk="1" hangingPunct="1"/>
            <a:r>
              <a:rPr lang="en-US" altLang="zh-CN" sz="2200" dirty="0"/>
              <a:t>(2)TDC</a:t>
            </a:r>
            <a:r>
              <a:rPr lang="zh-CN" altLang="en-US" sz="2200" dirty="0"/>
              <a:t>为查询链中每个设备的延迟时间；</a:t>
            </a:r>
            <a:endParaRPr lang="en-US" altLang="zh-CN" sz="2200" dirty="0"/>
          </a:p>
          <a:p>
            <a:pPr lvl="1" eaLnBrk="1" hangingPunct="1"/>
            <a:r>
              <a:rPr lang="en-US" altLang="zh-CN" sz="2200" dirty="0"/>
              <a:t>(3)TA</a:t>
            </a:r>
            <a:r>
              <a:rPr lang="zh-CN" altLang="en-US" sz="2200" dirty="0"/>
              <a:t>，</a:t>
            </a:r>
            <a:r>
              <a:rPr lang="en-US" altLang="zh-CN" sz="2200" dirty="0"/>
              <a:t>TB</a:t>
            </a:r>
            <a:r>
              <a:rPr lang="zh-CN" altLang="en-US" sz="2200" dirty="0"/>
              <a:t>，</a:t>
            </a:r>
            <a:r>
              <a:rPr lang="en-US" altLang="zh-CN" sz="2200" dirty="0"/>
              <a:t>TC</a:t>
            </a:r>
            <a:r>
              <a:rPr lang="zh-CN" altLang="en-US" sz="2200" dirty="0"/>
              <a:t>分别为设备</a:t>
            </a:r>
            <a:r>
              <a:rPr lang="en-US" altLang="zh-CN" sz="2200" dirty="0"/>
              <a:t>A</a:t>
            </a:r>
            <a:r>
              <a:rPr lang="zh-CN" altLang="en-US" sz="2200" dirty="0"/>
              <a:t>，</a:t>
            </a:r>
            <a:r>
              <a:rPr lang="en-US" altLang="zh-CN" sz="2200" dirty="0"/>
              <a:t>B</a:t>
            </a:r>
            <a:r>
              <a:rPr lang="zh-CN" altLang="en-US" sz="2200" dirty="0"/>
              <a:t>，</a:t>
            </a:r>
            <a:r>
              <a:rPr lang="en-US" altLang="zh-CN" sz="2200" dirty="0"/>
              <a:t>C</a:t>
            </a:r>
            <a:r>
              <a:rPr lang="zh-CN" altLang="en-US" sz="2200" dirty="0"/>
              <a:t>的服务程序所需的执行时间；</a:t>
            </a:r>
            <a:endParaRPr lang="en-US" altLang="zh-CN" sz="2200" dirty="0"/>
          </a:p>
          <a:p>
            <a:pPr lvl="1" eaLnBrk="1" hangingPunct="1"/>
            <a:r>
              <a:rPr lang="zh-CN" altLang="en-US" sz="2200" dirty="0"/>
              <a:t> </a:t>
            </a:r>
            <a:r>
              <a:rPr lang="en-US" altLang="zh-CN" sz="2200" dirty="0"/>
              <a:t>(4)TS,TR</a:t>
            </a:r>
            <a:r>
              <a:rPr lang="zh-CN" altLang="en-US" sz="2200" dirty="0"/>
              <a:t>为保存现场和恢复现场所需的时间；</a:t>
            </a:r>
            <a:endParaRPr lang="en-US" altLang="zh-CN" sz="2200" dirty="0"/>
          </a:p>
          <a:p>
            <a:pPr lvl="1" eaLnBrk="1" hangingPunct="1"/>
            <a:r>
              <a:rPr lang="en-US" altLang="zh-CN" sz="2200" dirty="0"/>
              <a:t>(5)</a:t>
            </a:r>
            <a:r>
              <a:rPr lang="zh-CN" altLang="en-US" sz="2200" dirty="0"/>
              <a:t>主存工作周期为</a:t>
            </a:r>
            <a:r>
              <a:rPr lang="en-US" altLang="zh-CN" sz="2200" dirty="0"/>
              <a:t>TM</a:t>
            </a:r>
            <a:r>
              <a:rPr lang="zh-CN" altLang="en-US" sz="2200" dirty="0"/>
              <a:t>。 </a:t>
            </a:r>
            <a:endParaRPr lang="en-US" altLang="zh-CN" sz="2200" dirty="0"/>
          </a:p>
          <a:p>
            <a:pPr eaLnBrk="1" hangingPunct="1"/>
            <a:r>
              <a:rPr lang="zh-CN" altLang="en-US" sz="2600" dirty="0"/>
              <a:t>试问：就这个中断请求环境来说，系统在什么情况下达到中断饱和</a:t>
            </a:r>
            <a:r>
              <a:rPr lang="en-US" altLang="zh-CN" sz="2600" dirty="0"/>
              <a:t>?</a:t>
            </a:r>
            <a:endParaRPr lang="en-US" altLang="zh-CN" sz="2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000" dirty="0"/>
            </a:fld>
            <a:endParaRPr lang="en-US" altLang="zh-CN" sz="1000" dirty="0"/>
          </a:p>
        </p:txBody>
      </p:sp>
      <p:pic>
        <p:nvPicPr>
          <p:cNvPr id="5" name="Picture 3" descr="8a5"/>
          <p:cNvPicPr>
            <a:picLocks noChangeAspect="1"/>
          </p:cNvPicPr>
          <p:nvPr/>
        </p:nvPicPr>
        <p:blipFill>
          <a:blip r:embed="rId1"/>
          <a:stretch>
            <a:fillRect/>
          </a:stretch>
        </p:blipFill>
        <p:spPr>
          <a:xfrm>
            <a:off x="857250" y="857250"/>
            <a:ext cx="7488238" cy="5700713"/>
          </a:xfrm>
          <a:prstGeom prst="rect">
            <a:avLst/>
          </a:prstGeom>
          <a:noFill/>
          <a:ln w="9525">
            <a:noFill/>
          </a:ln>
        </p:spPr>
      </p:pic>
      <p:sp>
        <p:nvSpPr>
          <p:cNvPr id="23556" name="TextBox 5"/>
          <p:cNvSpPr txBox="1"/>
          <p:nvPr/>
        </p:nvSpPr>
        <p:spPr>
          <a:xfrm>
            <a:off x="214313" y="571500"/>
            <a:ext cx="2214562" cy="369888"/>
          </a:xfrm>
          <a:prstGeom prst="rect">
            <a:avLst/>
          </a:prstGeom>
          <a:noFill/>
          <a:ln w="9525" cap="flat" cmpd="sng">
            <a:solidFill>
              <a:srgbClr val="FF0000"/>
            </a:solidFill>
            <a:prstDash val="solid"/>
            <a:miter/>
            <a:headEnd type="none" w="med" len="med"/>
            <a:tailEnd type="none" w="med" len="med"/>
          </a:ln>
        </p:spPr>
        <p:txBody>
          <a:bodyPr>
            <a:spAutoFit/>
          </a:bodyPr>
          <a:p>
            <a:r>
              <a:rPr lang="zh-CN" altLang="en-US" dirty="0">
                <a:latin typeface="Arial" panose="020B0604020202020204" pitchFamily="34" charset="0"/>
              </a:rPr>
              <a:t>中断流程复习：</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4579" name="Rectangle 2"/>
          <p:cNvSpPr>
            <a:spLocks noGrp="1"/>
          </p:cNvSpPr>
          <p:nvPr>
            <p:ph idx="1"/>
          </p:nvPr>
        </p:nvSpPr>
        <p:spPr>
          <a:xfrm>
            <a:off x="457200" y="765175"/>
            <a:ext cx="7499350" cy="5365750"/>
          </a:xfrm>
          <a:ln/>
        </p:spPr>
        <p:txBody>
          <a:bodyPr vert="horz" wrap="square" lIns="91440" tIns="45720" rIns="91440" bIns="45720" anchor="t"/>
          <a:p>
            <a:pPr eaLnBrk="1" hangingPunct="1">
              <a:lnSpc>
                <a:spcPct val="90000"/>
              </a:lnSpc>
              <a:buNone/>
            </a:pPr>
            <a:r>
              <a:rPr lang="en-US" altLang="zh-CN" dirty="0"/>
              <a:t>           </a:t>
            </a:r>
            <a:r>
              <a:rPr lang="zh-CN" altLang="en-US" dirty="0"/>
              <a:t>中断处理流程，并假设执一条指令的时间也为</a:t>
            </a:r>
            <a:r>
              <a:rPr lang="en-US" altLang="zh-CN" dirty="0"/>
              <a:t>TM</a:t>
            </a:r>
            <a:r>
              <a:rPr lang="zh-CN" altLang="en-US" dirty="0"/>
              <a:t>。如果三个设备同时发出中断请求，那么依次分别处理设备</a:t>
            </a:r>
            <a:r>
              <a:rPr lang="en-US" altLang="zh-CN" dirty="0"/>
              <a:t>A</a:t>
            </a:r>
            <a:r>
              <a:rPr lang="zh-CN" altLang="en-US" dirty="0"/>
              <a:t>、设备</a:t>
            </a:r>
            <a:r>
              <a:rPr lang="en-US" altLang="zh-CN" dirty="0"/>
              <a:t>B</a:t>
            </a:r>
            <a:r>
              <a:rPr lang="zh-CN" altLang="en-US" dirty="0"/>
              <a:t>、设备</a:t>
            </a:r>
            <a:r>
              <a:rPr lang="en-US" altLang="zh-CN" dirty="0"/>
              <a:t>C</a:t>
            </a:r>
            <a:r>
              <a:rPr lang="zh-CN" altLang="en-US" dirty="0"/>
              <a:t>的时间如下：</a:t>
            </a:r>
            <a:endParaRPr lang="zh-CN" altLang="en-US" dirty="0"/>
          </a:p>
          <a:p>
            <a:pPr eaLnBrk="1" hangingPunct="1">
              <a:lnSpc>
                <a:spcPct val="90000"/>
              </a:lnSpc>
              <a:buNone/>
            </a:pPr>
            <a:r>
              <a:rPr lang="en-US" altLang="zh-CN" dirty="0"/>
              <a:t>tA = 2TM + TDC + TS + TA + TR</a:t>
            </a:r>
            <a:endParaRPr lang="en-US" altLang="zh-CN" dirty="0"/>
          </a:p>
          <a:p>
            <a:pPr eaLnBrk="1" hangingPunct="1">
              <a:lnSpc>
                <a:spcPct val="90000"/>
              </a:lnSpc>
              <a:buNone/>
            </a:pPr>
            <a:r>
              <a:rPr lang="en-US" altLang="zh-CN" dirty="0"/>
              <a:t>tB = 2TM + 2TDC + TS + TB + TR</a:t>
            </a:r>
            <a:endParaRPr lang="en-US" altLang="zh-CN" dirty="0"/>
          </a:p>
          <a:p>
            <a:pPr eaLnBrk="1" hangingPunct="1">
              <a:lnSpc>
                <a:spcPct val="90000"/>
              </a:lnSpc>
              <a:buNone/>
            </a:pPr>
            <a:r>
              <a:rPr lang="en-US" altLang="zh-CN" dirty="0"/>
              <a:t>tC = 2TM + 3TDC + TS + TC + TR</a:t>
            </a:r>
            <a:endParaRPr lang="en-US" altLang="zh-CN" dirty="0"/>
          </a:p>
          <a:p>
            <a:pPr eaLnBrk="1" hangingPunct="1">
              <a:lnSpc>
                <a:spcPct val="90000"/>
              </a:lnSpc>
              <a:buNone/>
            </a:pPr>
            <a:r>
              <a:rPr lang="zh-CN" altLang="en-US" dirty="0"/>
              <a:t>处理三个设备所需的总时间为：</a:t>
            </a:r>
            <a:r>
              <a:rPr lang="en-US" altLang="zh-CN" dirty="0"/>
              <a:t>T=tA+tB+tC</a:t>
            </a:r>
            <a:endParaRPr lang="en-US" altLang="zh-CN" dirty="0"/>
          </a:p>
          <a:p>
            <a:pPr eaLnBrk="1" hangingPunct="1">
              <a:lnSpc>
                <a:spcPct val="90000"/>
              </a:lnSpc>
              <a:buNone/>
            </a:pPr>
            <a:r>
              <a:rPr lang="en-US" altLang="zh-CN" dirty="0"/>
              <a:t>T</a:t>
            </a:r>
            <a:r>
              <a:rPr lang="zh-CN" altLang="en-US" dirty="0"/>
              <a:t>是达到中断饱和的最小时间，即中断极限频率为：</a:t>
            </a:r>
            <a:r>
              <a:rPr lang="en-US" altLang="zh-CN" dirty="0"/>
              <a:t>f=1/T</a:t>
            </a:r>
            <a:endParaRPr lang="en-US" altLang="zh-CN" dirty="0"/>
          </a:p>
        </p:txBody>
      </p:sp>
      <p:sp>
        <p:nvSpPr>
          <p:cNvPr id="24580" name="Text Box 7"/>
          <p:cNvSpPr txBox="1"/>
          <p:nvPr/>
        </p:nvSpPr>
        <p:spPr>
          <a:xfrm>
            <a:off x="7308850" y="2060575"/>
            <a:ext cx="1749425" cy="1200150"/>
          </a:xfrm>
          <a:prstGeom prst="rect">
            <a:avLst/>
          </a:prstGeom>
          <a:noFill/>
          <a:ln w="12700">
            <a:noFill/>
          </a:ln>
        </p:spPr>
        <p:txBody>
          <a:bodyPr wrap="none">
            <a:spAutoFit/>
          </a:bodyPr>
          <a:p>
            <a:r>
              <a:rPr lang="en-US" altLang="zh-CN" dirty="0">
                <a:latin typeface="Arial" panose="020B0604020202020204" pitchFamily="34" charset="0"/>
              </a:rPr>
              <a:t>0</a:t>
            </a:r>
            <a:r>
              <a:rPr lang="zh-CN" altLang="en-US" dirty="0">
                <a:latin typeface="Arial" panose="020B0604020202020204" pitchFamily="34" charset="0"/>
              </a:rPr>
              <a:t>  指令周期</a:t>
            </a:r>
            <a:endParaRPr lang="zh-CN" altLang="en-US" dirty="0">
              <a:latin typeface="Arial" panose="020B0604020202020204" pitchFamily="34" charset="0"/>
            </a:endParaRPr>
          </a:p>
          <a:p>
            <a:r>
              <a:rPr lang="en-US" altLang="zh-CN" dirty="0">
                <a:latin typeface="Arial" panose="020B0604020202020204" pitchFamily="34" charset="0"/>
              </a:rPr>
              <a:t>1  </a:t>
            </a:r>
            <a:r>
              <a:rPr lang="zh-CN" altLang="en-US" dirty="0">
                <a:latin typeface="Arial" panose="020B0604020202020204" pitchFamily="34" charset="0"/>
              </a:rPr>
              <a:t>链式查询</a:t>
            </a:r>
            <a:r>
              <a:rPr lang="en-US" altLang="zh-CN" dirty="0">
                <a:latin typeface="Arial" panose="020B0604020202020204" pitchFamily="34" charset="0"/>
              </a:rPr>
              <a:t>Tdc</a:t>
            </a:r>
            <a:endParaRPr lang="en-US" altLang="zh-CN" dirty="0">
              <a:latin typeface="Arial" panose="020B0604020202020204" pitchFamily="34" charset="0"/>
            </a:endParaRPr>
          </a:p>
          <a:p>
            <a:r>
              <a:rPr lang="en-US" altLang="zh-CN" dirty="0">
                <a:latin typeface="Arial" panose="020B0604020202020204" pitchFamily="34" charset="0"/>
              </a:rPr>
              <a:t>2  </a:t>
            </a:r>
            <a:r>
              <a:rPr lang="zh-CN" altLang="en-US" dirty="0">
                <a:latin typeface="Arial" panose="020B0604020202020204" pitchFamily="34" charset="0"/>
              </a:rPr>
              <a:t>保护现场</a:t>
            </a:r>
            <a:r>
              <a:rPr lang="en-US" altLang="zh-CN" dirty="0">
                <a:latin typeface="Arial" panose="020B0604020202020204" pitchFamily="34" charset="0"/>
              </a:rPr>
              <a:t>Ts</a:t>
            </a:r>
            <a:endParaRPr lang="en-US" altLang="zh-CN" dirty="0">
              <a:latin typeface="Arial" panose="020B0604020202020204" pitchFamily="34" charset="0"/>
            </a:endParaRPr>
          </a:p>
          <a:p>
            <a:r>
              <a:rPr lang="en-US" altLang="zh-CN" dirty="0">
                <a:latin typeface="Arial" panose="020B0604020202020204" pitchFamily="34" charset="0"/>
              </a:rPr>
              <a:t>3  </a:t>
            </a:r>
            <a:r>
              <a:rPr lang="zh-CN" altLang="en-US" dirty="0">
                <a:latin typeface="Arial" panose="020B0604020202020204" pitchFamily="34" charset="0"/>
              </a:rPr>
              <a:t>恢复现场</a:t>
            </a:r>
            <a:r>
              <a:rPr lang="en-US" altLang="zh-CN" dirty="0">
                <a:latin typeface="Arial" panose="020B0604020202020204" pitchFamily="34" charset="0"/>
              </a:rPr>
              <a:t>Tr</a:t>
            </a:r>
            <a:endParaRPr lang="en-US" altLang="zh-CN"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5603" name="Rectangle 2"/>
          <p:cNvSpPr>
            <a:spLocks noGrp="1"/>
          </p:cNvSpPr>
          <p:nvPr>
            <p:ph idx="1"/>
          </p:nvPr>
        </p:nvSpPr>
        <p:spPr>
          <a:xfrm>
            <a:off x="457200" y="765175"/>
            <a:ext cx="7499350" cy="5365750"/>
          </a:xfrm>
          <a:ln/>
        </p:spPr>
        <p:txBody>
          <a:bodyPr vert="horz" wrap="square" lIns="91440" tIns="45720" rIns="91440" bIns="45720" anchor="t"/>
          <a:p>
            <a:pPr eaLnBrk="1" hangingPunct="1">
              <a:lnSpc>
                <a:spcPct val="90000"/>
              </a:lnSpc>
              <a:buNone/>
            </a:pPr>
            <a:r>
              <a:rPr lang="en-US" altLang="zh-CN" dirty="0"/>
              <a:t>           </a:t>
            </a:r>
            <a:r>
              <a:rPr lang="zh-CN" altLang="en-US" dirty="0"/>
              <a:t>中断处理流程，并假设执行一条指令的时间也为</a:t>
            </a:r>
            <a:r>
              <a:rPr lang="en-US" altLang="zh-CN" dirty="0"/>
              <a:t>TM</a:t>
            </a:r>
            <a:r>
              <a:rPr lang="zh-CN" altLang="en-US" dirty="0"/>
              <a:t>。如果三个设备同时发出中断请求，那么依次分别处理设备</a:t>
            </a:r>
            <a:r>
              <a:rPr lang="en-US" altLang="zh-CN" dirty="0"/>
              <a:t>A</a:t>
            </a:r>
            <a:r>
              <a:rPr lang="zh-CN" altLang="en-US" dirty="0"/>
              <a:t>、设备</a:t>
            </a:r>
            <a:r>
              <a:rPr lang="en-US" altLang="zh-CN" dirty="0"/>
              <a:t>B</a:t>
            </a:r>
            <a:r>
              <a:rPr lang="zh-CN" altLang="en-US" dirty="0"/>
              <a:t>、设备</a:t>
            </a:r>
            <a:r>
              <a:rPr lang="en-US" altLang="zh-CN" dirty="0"/>
              <a:t>C</a:t>
            </a:r>
            <a:r>
              <a:rPr lang="zh-CN" altLang="en-US" dirty="0"/>
              <a:t>的时间如下： </a:t>
            </a:r>
            <a:endParaRPr lang="zh-CN" altLang="en-US" dirty="0"/>
          </a:p>
          <a:p>
            <a:pPr eaLnBrk="1" hangingPunct="1">
              <a:lnSpc>
                <a:spcPct val="90000"/>
              </a:lnSpc>
              <a:buNone/>
            </a:pPr>
            <a:r>
              <a:rPr lang="en-US" altLang="zh-CN" dirty="0"/>
              <a:t>tA = 2TM + TDC + TS + TA + TR</a:t>
            </a:r>
            <a:endParaRPr lang="en-US" altLang="zh-CN" dirty="0"/>
          </a:p>
          <a:p>
            <a:pPr eaLnBrk="1" hangingPunct="1">
              <a:lnSpc>
                <a:spcPct val="90000"/>
              </a:lnSpc>
              <a:buNone/>
            </a:pPr>
            <a:r>
              <a:rPr lang="en-US" altLang="zh-CN" dirty="0"/>
              <a:t>tB = 2TM + 2TDC + TS + TB + TR</a:t>
            </a:r>
            <a:endParaRPr lang="en-US" altLang="zh-CN" dirty="0"/>
          </a:p>
          <a:p>
            <a:pPr eaLnBrk="1" hangingPunct="1">
              <a:lnSpc>
                <a:spcPct val="90000"/>
              </a:lnSpc>
              <a:buNone/>
            </a:pPr>
            <a:r>
              <a:rPr lang="en-US" altLang="zh-CN" dirty="0"/>
              <a:t>tC = 2TM + 3TDC + TS + TC + TR</a:t>
            </a:r>
            <a:endParaRPr lang="en-US" altLang="zh-CN" dirty="0"/>
          </a:p>
          <a:p>
            <a:pPr eaLnBrk="1" hangingPunct="1">
              <a:lnSpc>
                <a:spcPct val="90000"/>
              </a:lnSpc>
              <a:buNone/>
            </a:pPr>
            <a:r>
              <a:rPr lang="zh-CN" altLang="en-US" dirty="0"/>
              <a:t>处理三个设备所需的总时间为：</a:t>
            </a:r>
            <a:r>
              <a:rPr lang="en-US" altLang="zh-CN" dirty="0"/>
              <a:t>T=tA+tB+tC</a:t>
            </a:r>
            <a:endParaRPr lang="en-US" altLang="zh-CN" dirty="0"/>
          </a:p>
          <a:p>
            <a:pPr eaLnBrk="1" hangingPunct="1">
              <a:lnSpc>
                <a:spcPct val="90000"/>
              </a:lnSpc>
              <a:buNone/>
            </a:pPr>
            <a:r>
              <a:rPr lang="en-US" altLang="zh-CN" dirty="0"/>
              <a:t>T</a:t>
            </a:r>
            <a:r>
              <a:rPr lang="zh-CN" altLang="en-US" dirty="0"/>
              <a:t>是达到中断饱和的最小时间，即中断极限频率为：</a:t>
            </a:r>
            <a:r>
              <a:rPr lang="en-US" altLang="zh-CN" dirty="0"/>
              <a:t>f=1/T</a:t>
            </a:r>
            <a:endParaRPr lang="en-US" altLang="zh-CN" dirty="0"/>
          </a:p>
        </p:txBody>
      </p:sp>
      <p:pic>
        <p:nvPicPr>
          <p:cNvPr id="26627" name="Picture 3" descr="8a5"/>
          <p:cNvPicPr>
            <a:picLocks noChangeAspect="1"/>
          </p:cNvPicPr>
          <p:nvPr/>
        </p:nvPicPr>
        <p:blipFill>
          <a:blip r:embed="rId1"/>
          <a:stretch>
            <a:fillRect/>
          </a:stretch>
        </p:blipFill>
        <p:spPr>
          <a:xfrm>
            <a:off x="250825" y="476250"/>
            <a:ext cx="7488238" cy="5700713"/>
          </a:xfrm>
          <a:prstGeom prst="rect">
            <a:avLst/>
          </a:prstGeom>
          <a:noFill/>
          <a:ln w="9525">
            <a:noFill/>
          </a:ln>
        </p:spPr>
      </p:pic>
      <p:sp>
        <p:nvSpPr>
          <p:cNvPr id="26628" name="Text Box 4"/>
          <p:cNvSpPr txBox="1"/>
          <p:nvPr/>
        </p:nvSpPr>
        <p:spPr>
          <a:xfrm>
            <a:off x="4840288" y="1000125"/>
            <a:ext cx="1657350" cy="366713"/>
          </a:xfrm>
          <a:prstGeom prst="rect">
            <a:avLst/>
          </a:prstGeom>
          <a:noFill/>
          <a:ln w="12700">
            <a:noFill/>
          </a:ln>
        </p:spPr>
        <p:txBody>
          <a:bodyPr wrap="none">
            <a:spAutoFit/>
          </a:bodyPr>
          <a:p>
            <a:r>
              <a:rPr lang="zh-CN" altLang="en-US" dirty="0">
                <a:latin typeface="Arial" panose="020B0604020202020204" pitchFamily="34" charset="0"/>
              </a:rPr>
              <a:t>访问存储器</a:t>
            </a:r>
            <a:r>
              <a:rPr lang="en-US" altLang="zh-CN" dirty="0">
                <a:latin typeface="Arial" panose="020B0604020202020204" pitchFamily="34" charset="0"/>
              </a:rPr>
              <a:t>Tm</a:t>
            </a:r>
            <a:endParaRPr lang="en-US" altLang="zh-CN" dirty="0">
              <a:latin typeface="Arial" panose="020B0604020202020204" pitchFamily="34" charset="0"/>
            </a:endParaRPr>
          </a:p>
        </p:txBody>
      </p:sp>
      <p:sp>
        <p:nvSpPr>
          <p:cNvPr id="26629" name="Text Box 5"/>
          <p:cNvSpPr txBox="1"/>
          <p:nvPr/>
        </p:nvSpPr>
        <p:spPr>
          <a:xfrm>
            <a:off x="4859338" y="1628775"/>
            <a:ext cx="1657350" cy="366713"/>
          </a:xfrm>
          <a:prstGeom prst="rect">
            <a:avLst/>
          </a:prstGeom>
          <a:noFill/>
          <a:ln w="12700">
            <a:noFill/>
          </a:ln>
        </p:spPr>
        <p:txBody>
          <a:bodyPr wrap="none">
            <a:spAutoFit/>
          </a:bodyPr>
          <a:p>
            <a:r>
              <a:rPr lang="zh-CN" altLang="en-US" dirty="0">
                <a:latin typeface="Arial" panose="020B0604020202020204" pitchFamily="34" charset="0"/>
              </a:rPr>
              <a:t>访问存储器</a:t>
            </a:r>
            <a:r>
              <a:rPr lang="en-US" altLang="zh-CN" dirty="0">
                <a:latin typeface="Arial" panose="020B0604020202020204" pitchFamily="34" charset="0"/>
              </a:rPr>
              <a:t>Tm</a:t>
            </a:r>
            <a:endParaRPr lang="en-US" altLang="zh-CN" dirty="0">
              <a:latin typeface="Arial" panose="020B0604020202020204" pitchFamily="34" charset="0"/>
            </a:endParaRPr>
          </a:p>
        </p:txBody>
      </p:sp>
      <p:pic>
        <p:nvPicPr>
          <p:cNvPr id="26630" name="Picture 6" descr="8a9"/>
          <p:cNvPicPr>
            <a:picLocks noChangeAspect="1"/>
          </p:cNvPicPr>
          <p:nvPr/>
        </p:nvPicPr>
        <p:blipFill>
          <a:blip r:embed="rId2"/>
          <a:stretch>
            <a:fillRect/>
          </a:stretch>
        </p:blipFill>
        <p:spPr>
          <a:xfrm>
            <a:off x="214313" y="714375"/>
            <a:ext cx="7632700" cy="5905500"/>
          </a:xfrm>
          <a:prstGeom prst="rect">
            <a:avLst/>
          </a:prstGeom>
          <a:noFill/>
          <a:ln w="9525">
            <a:noFill/>
          </a:ln>
        </p:spPr>
      </p:pic>
      <p:sp>
        <p:nvSpPr>
          <p:cNvPr id="25608" name="Text Box 7"/>
          <p:cNvSpPr txBox="1"/>
          <p:nvPr/>
        </p:nvSpPr>
        <p:spPr>
          <a:xfrm>
            <a:off x="7308850" y="2060575"/>
            <a:ext cx="1749425" cy="1200150"/>
          </a:xfrm>
          <a:prstGeom prst="rect">
            <a:avLst/>
          </a:prstGeom>
          <a:noFill/>
          <a:ln w="12700">
            <a:noFill/>
          </a:ln>
        </p:spPr>
        <p:txBody>
          <a:bodyPr wrap="none">
            <a:spAutoFit/>
          </a:bodyPr>
          <a:p>
            <a:r>
              <a:rPr lang="en-US" altLang="zh-CN" dirty="0">
                <a:latin typeface="Arial" panose="020B0604020202020204" pitchFamily="34" charset="0"/>
              </a:rPr>
              <a:t>0</a:t>
            </a:r>
            <a:r>
              <a:rPr lang="zh-CN" altLang="en-US" dirty="0">
                <a:latin typeface="Arial" panose="020B0604020202020204" pitchFamily="34" charset="0"/>
              </a:rPr>
              <a:t>  指令周期</a:t>
            </a:r>
            <a:endParaRPr lang="zh-CN" altLang="en-US" dirty="0">
              <a:latin typeface="Arial" panose="020B0604020202020204" pitchFamily="34" charset="0"/>
            </a:endParaRPr>
          </a:p>
          <a:p>
            <a:r>
              <a:rPr lang="en-US" altLang="zh-CN" dirty="0">
                <a:latin typeface="Arial" panose="020B0604020202020204" pitchFamily="34" charset="0"/>
              </a:rPr>
              <a:t>1  </a:t>
            </a:r>
            <a:r>
              <a:rPr lang="zh-CN" altLang="en-US" dirty="0">
                <a:latin typeface="Arial" panose="020B0604020202020204" pitchFamily="34" charset="0"/>
              </a:rPr>
              <a:t>链式查询</a:t>
            </a:r>
            <a:r>
              <a:rPr lang="en-US" altLang="zh-CN" dirty="0">
                <a:latin typeface="Arial" panose="020B0604020202020204" pitchFamily="34" charset="0"/>
              </a:rPr>
              <a:t>Tdc</a:t>
            </a:r>
            <a:endParaRPr lang="en-US" altLang="zh-CN" dirty="0">
              <a:latin typeface="Arial" panose="020B0604020202020204" pitchFamily="34" charset="0"/>
            </a:endParaRPr>
          </a:p>
          <a:p>
            <a:r>
              <a:rPr lang="en-US" altLang="zh-CN" dirty="0">
                <a:latin typeface="Arial" panose="020B0604020202020204" pitchFamily="34" charset="0"/>
              </a:rPr>
              <a:t>2  </a:t>
            </a:r>
            <a:r>
              <a:rPr lang="zh-CN" altLang="en-US" dirty="0">
                <a:latin typeface="Arial" panose="020B0604020202020204" pitchFamily="34" charset="0"/>
              </a:rPr>
              <a:t>保护现场</a:t>
            </a:r>
            <a:r>
              <a:rPr lang="en-US" altLang="zh-CN" dirty="0">
                <a:latin typeface="Arial" panose="020B0604020202020204" pitchFamily="34" charset="0"/>
              </a:rPr>
              <a:t>Ts</a:t>
            </a:r>
            <a:endParaRPr lang="en-US" altLang="zh-CN" dirty="0">
              <a:latin typeface="Arial" panose="020B0604020202020204" pitchFamily="34" charset="0"/>
            </a:endParaRPr>
          </a:p>
          <a:p>
            <a:r>
              <a:rPr lang="en-US" altLang="zh-CN" dirty="0">
                <a:latin typeface="Arial" panose="020B0604020202020204" pitchFamily="34" charset="0"/>
              </a:rPr>
              <a:t>3  </a:t>
            </a:r>
            <a:r>
              <a:rPr lang="zh-CN" altLang="en-US" dirty="0">
                <a:latin typeface="Arial" panose="020B0604020202020204" pitchFamily="34" charset="0"/>
              </a:rPr>
              <a:t>恢复现场</a:t>
            </a:r>
            <a:r>
              <a:rPr lang="en-US" altLang="zh-CN" dirty="0">
                <a:latin typeface="Arial" panose="020B0604020202020204" pitchFamily="34" charset="0"/>
              </a:rPr>
              <a:t>Tr</a:t>
            </a:r>
            <a:endParaRPr lang="en-US"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additive="base">
                                        <p:cTn id="13" dur="500" fill="hold"/>
                                        <p:tgtEl>
                                          <p:spTgt spid="26628"/>
                                        </p:tgtEl>
                                        <p:attrNameLst>
                                          <p:attrName>ppt_x</p:attrName>
                                        </p:attrNameLst>
                                      </p:cBhvr>
                                      <p:tavLst>
                                        <p:tav tm="0">
                                          <p:val>
                                            <p:strVal val="#ppt_x"/>
                                          </p:val>
                                        </p:tav>
                                        <p:tav tm="100000">
                                          <p:val>
                                            <p:strVal val="#ppt_x"/>
                                          </p:val>
                                        </p:tav>
                                      </p:tavLst>
                                    </p:anim>
                                    <p:anim calcmode="lin" valueType="num">
                                      <p:cBhvr additive="base">
                                        <p:cTn id="14"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9"/>
                                        </p:tgtEl>
                                        <p:attrNameLst>
                                          <p:attrName>style.visibility</p:attrName>
                                        </p:attrNameLst>
                                      </p:cBhvr>
                                      <p:to>
                                        <p:strVal val="visible"/>
                                      </p:to>
                                    </p:set>
                                    <p:anim calcmode="lin" valueType="num">
                                      <p:cBhvr additive="base">
                                        <p:cTn id="19" dur="500" fill="hold"/>
                                        <p:tgtEl>
                                          <p:spTgt spid="26629"/>
                                        </p:tgtEl>
                                        <p:attrNameLst>
                                          <p:attrName>ppt_x</p:attrName>
                                        </p:attrNameLst>
                                      </p:cBhvr>
                                      <p:tavLst>
                                        <p:tav tm="0">
                                          <p:val>
                                            <p:strVal val="#ppt_x"/>
                                          </p:val>
                                        </p:tav>
                                        <p:tav tm="100000">
                                          <p:val>
                                            <p:strVal val="#ppt_x"/>
                                          </p:val>
                                        </p:tav>
                                      </p:tavLst>
                                    </p:anim>
                                    <p:anim calcmode="lin" valueType="num">
                                      <p:cBhvr additive="base">
                                        <p:cTn id="20"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26628"/>
                                        </p:tgtEl>
                                        <p:attrNameLst>
                                          <p:attrName>ppt_x</p:attrName>
                                        </p:attrNameLst>
                                      </p:cBhvr>
                                      <p:tavLst>
                                        <p:tav tm="0">
                                          <p:val>
                                            <p:strVal val="ppt_x"/>
                                          </p:val>
                                        </p:tav>
                                        <p:tav tm="100000">
                                          <p:val>
                                            <p:strVal val="ppt_x"/>
                                          </p:val>
                                        </p:tav>
                                      </p:tavLst>
                                    </p:anim>
                                    <p:anim calcmode="lin" valueType="num">
                                      <p:cBhvr additive="base">
                                        <p:cTn id="25" dur="500"/>
                                        <p:tgtEl>
                                          <p:spTgt spid="26628"/>
                                        </p:tgtEl>
                                        <p:attrNameLst>
                                          <p:attrName>ppt_y</p:attrName>
                                        </p:attrNameLst>
                                      </p:cBhvr>
                                      <p:tavLst>
                                        <p:tav tm="0">
                                          <p:val>
                                            <p:strVal val="ppt_y"/>
                                          </p:val>
                                        </p:tav>
                                        <p:tav tm="100000">
                                          <p:val>
                                            <p:strVal val="1+ppt_h/2"/>
                                          </p:val>
                                        </p:tav>
                                      </p:tavLst>
                                    </p:anim>
                                    <p:set>
                                      <p:cBhvr>
                                        <p:cTn id="26" dur="1" fill="hold">
                                          <p:stCondLst>
                                            <p:cond delay="499"/>
                                          </p:stCondLst>
                                        </p:cTn>
                                        <p:tgtEl>
                                          <p:spTgt spid="266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26629"/>
                                        </p:tgtEl>
                                        <p:attrNameLst>
                                          <p:attrName>ppt_x</p:attrName>
                                        </p:attrNameLst>
                                      </p:cBhvr>
                                      <p:tavLst>
                                        <p:tav tm="0">
                                          <p:val>
                                            <p:strVal val="ppt_x"/>
                                          </p:val>
                                        </p:tav>
                                        <p:tav tm="100000">
                                          <p:val>
                                            <p:strVal val="ppt_x"/>
                                          </p:val>
                                        </p:tav>
                                      </p:tavLst>
                                    </p:anim>
                                    <p:anim calcmode="lin" valueType="num">
                                      <p:cBhvr additive="base">
                                        <p:cTn id="31" dur="500"/>
                                        <p:tgtEl>
                                          <p:spTgt spid="26629"/>
                                        </p:tgtEl>
                                        <p:attrNameLst>
                                          <p:attrName>ppt_y</p:attrName>
                                        </p:attrNameLst>
                                      </p:cBhvr>
                                      <p:tavLst>
                                        <p:tav tm="0">
                                          <p:val>
                                            <p:strVal val="ppt_y"/>
                                          </p:val>
                                        </p:tav>
                                        <p:tav tm="100000">
                                          <p:val>
                                            <p:strVal val="1+ppt_h/2"/>
                                          </p:val>
                                        </p:tav>
                                      </p:tavLst>
                                    </p:anim>
                                    <p:set>
                                      <p:cBhvr>
                                        <p:cTn id="32" dur="1" fill="hold">
                                          <p:stCondLst>
                                            <p:cond delay="499"/>
                                          </p:stCondLst>
                                        </p:cTn>
                                        <p:tgtEl>
                                          <p:spTgt spid="266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26627"/>
                                        </p:tgtEl>
                                        <p:attrNameLst>
                                          <p:attrName>ppt_x</p:attrName>
                                        </p:attrNameLst>
                                      </p:cBhvr>
                                      <p:tavLst>
                                        <p:tav tm="0">
                                          <p:val>
                                            <p:strVal val="ppt_x"/>
                                          </p:val>
                                        </p:tav>
                                        <p:tav tm="100000">
                                          <p:val>
                                            <p:strVal val="ppt_x"/>
                                          </p:val>
                                        </p:tav>
                                      </p:tavLst>
                                    </p:anim>
                                    <p:anim calcmode="lin" valueType="num">
                                      <p:cBhvr additive="base">
                                        <p:cTn id="37" dur="500"/>
                                        <p:tgtEl>
                                          <p:spTgt spid="26627"/>
                                        </p:tgtEl>
                                        <p:attrNameLst>
                                          <p:attrName>ppt_y</p:attrName>
                                        </p:attrNameLst>
                                      </p:cBhvr>
                                      <p:tavLst>
                                        <p:tav tm="0">
                                          <p:val>
                                            <p:strVal val="ppt_y"/>
                                          </p:val>
                                        </p:tav>
                                        <p:tav tm="100000">
                                          <p:val>
                                            <p:strVal val="1+ppt_h/2"/>
                                          </p:val>
                                        </p:tav>
                                      </p:tavLst>
                                    </p:anim>
                                    <p:set>
                                      <p:cBhvr>
                                        <p:cTn id="38" dur="1" fill="hold">
                                          <p:stCondLst>
                                            <p:cond delay="499"/>
                                          </p:stCondLst>
                                        </p:cTn>
                                        <p:tgtEl>
                                          <p:spTgt spid="2662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630"/>
                                        </p:tgtEl>
                                        <p:attrNameLst>
                                          <p:attrName>style.visibility</p:attrName>
                                        </p:attrNameLst>
                                      </p:cBhvr>
                                      <p:to>
                                        <p:strVal val="visible"/>
                                      </p:to>
                                    </p:set>
                                    <p:anim calcmode="lin" valueType="num">
                                      <p:cBhvr additive="base">
                                        <p:cTn id="43" dur="500" fill="hold"/>
                                        <p:tgtEl>
                                          <p:spTgt spid="26630"/>
                                        </p:tgtEl>
                                        <p:attrNameLst>
                                          <p:attrName>ppt_x</p:attrName>
                                        </p:attrNameLst>
                                      </p:cBhvr>
                                      <p:tavLst>
                                        <p:tav tm="0">
                                          <p:val>
                                            <p:strVal val="#ppt_x"/>
                                          </p:val>
                                        </p:tav>
                                        <p:tav tm="100000">
                                          <p:val>
                                            <p:strVal val="#ppt_x"/>
                                          </p:val>
                                        </p:tav>
                                      </p:tavLst>
                                    </p:anim>
                                    <p:anim calcmode="lin" valueType="num">
                                      <p:cBhvr additive="base">
                                        <p:cTn id="44"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26630"/>
                                        </p:tgtEl>
                                        <p:attrNameLst>
                                          <p:attrName>ppt_x</p:attrName>
                                        </p:attrNameLst>
                                      </p:cBhvr>
                                      <p:tavLst>
                                        <p:tav tm="0">
                                          <p:val>
                                            <p:strVal val="ppt_x"/>
                                          </p:val>
                                        </p:tav>
                                        <p:tav tm="100000">
                                          <p:val>
                                            <p:strVal val="ppt_x"/>
                                          </p:val>
                                        </p:tav>
                                      </p:tavLst>
                                    </p:anim>
                                    <p:anim calcmode="lin" valueType="num">
                                      <p:cBhvr additive="base">
                                        <p:cTn id="49" dur="500"/>
                                        <p:tgtEl>
                                          <p:spTgt spid="26630"/>
                                        </p:tgtEl>
                                        <p:attrNameLst>
                                          <p:attrName>ppt_y</p:attrName>
                                        </p:attrNameLst>
                                      </p:cBhvr>
                                      <p:tavLst>
                                        <p:tav tm="0">
                                          <p:val>
                                            <p:strVal val="ppt_y"/>
                                          </p:val>
                                        </p:tav>
                                        <p:tav tm="100000">
                                          <p:val>
                                            <p:strVal val="1+ppt_h/2"/>
                                          </p:val>
                                        </p:tav>
                                      </p:tavLst>
                                    </p:anim>
                                    <p:set>
                                      <p:cBhvr>
                                        <p:cTn id="50" dur="1" fill="hold">
                                          <p:stCondLst>
                                            <p:cond delay="499"/>
                                          </p:stCondLst>
                                        </p:cTn>
                                        <p:tgtEl>
                                          <p:spTgt spid="2663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6630"/>
                                        </p:tgtEl>
                                        <p:attrNameLst>
                                          <p:attrName>style.visibility</p:attrName>
                                        </p:attrNameLst>
                                      </p:cBhvr>
                                      <p:to>
                                        <p:strVal val="visible"/>
                                      </p:to>
                                    </p:set>
                                    <p:anim calcmode="lin" valueType="num">
                                      <p:cBhvr additive="base">
                                        <p:cTn id="55" dur="500" fill="hold"/>
                                        <p:tgtEl>
                                          <p:spTgt spid="26630"/>
                                        </p:tgtEl>
                                        <p:attrNameLst>
                                          <p:attrName>ppt_x</p:attrName>
                                        </p:attrNameLst>
                                      </p:cBhvr>
                                      <p:tavLst>
                                        <p:tav tm="0">
                                          <p:val>
                                            <p:strVal val="#ppt_x"/>
                                          </p:val>
                                        </p:tav>
                                        <p:tav tm="100000">
                                          <p:val>
                                            <p:strVal val="#ppt_x"/>
                                          </p:val>
                                        </p:tav>
                                      </p:tavLst>
                                    </p:anim>
                                    <p:anim calcmode="lin" valueType="num">
                                      <p:cBhvr additive="base">
                                        <p:cTn id="56"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26630"/>
                                        </p:tgtEl>
                                        <p:attrNameLst>
                                          <p:attrName>ppt_x</p:attrName>
                                        </p:attrNameLst>
                                      </p:cBhvr>
                                      <p:tavLst>
                                        <p:tav tm="0">
                                          <p:val>
                                            <p:strVal val="ppt_x"/>
                                          </p:val>
                                        </p:tav>
                                        <p:tav tm="100000">
                                          <p:val>
                                            <p:strVal val="ppt_x"/>
                                          </p:val>
                                        </p:tav>
                                      </p:tavLst>
                                    </p:anim>
                                    <p:anim calcmode="lin" valueType="num">
                                      <p:cBhvr additive="base">
                                        <p:cTn id="61" dur="500"/>
                                        <p:tgtEl>
                                          <p:spTgt spid="26630"/>
                                        </p:tgtEl>
                                        <p:attrNameLst>
                                          <p:attrName>ppt_y</p:attrName>
                                        </p:attrNameLst>
                                      </p:cBhvr>
                                      <p:tavLst>
                                        <p:tav tm="0">
                                          <p:val>
                                            <p:strVal val="ppt_y"/>
                                          </p:val>
                                        </p:tav>
                                        <p:tav tm="100000">
                                          <p:val>
                                            <p:strVal val="1+ppt_h/2"/>
                                          </p:val>
                                        </p:tav>
                                      </p:tavLst>
                                    </p:anim>
                                    <p:set>
                                      <p:cBhvr>
                                        <p:cTn id="62" dur="1" fill="hold">
                                          <p:stCondLst>
                                            <p:cond delay="499"/>
                                          </p:stCondLst>
                                        </p:cTn>
                                        <p:tgtEl>
                                          <p:spTgt spid="266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8" grpId="1"/>
      <p:bldP spid="26629" grpId="0"/>
      <p:bldP spid="2662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6627" name="Rectangle 2"/>
          <p:cNvSpPr>
            <a:spLocks noGrp="1"/>
          </p:cNvSpPr>
          <p:nvPr>
            <p:ph type="title"/>
          </p:nvPr>
        </p:nvSpPr>
        <p:spPr>
          <a:ln/>
        </p:spPr>
        <p:txBody>
          <a:bodyPr vert="horz" wrap="square" lIns="91440" tIns="45720" rIns="91440" bIns="45720" anchor="b"/>
          <a:p>
            <a:pPr eaLnBrk="1" hangingPunct="1"/>
            <a:r>
              <a:rPr lang="en-US" altLang="zh-CN" dirty="0"/>
              <a:t>8.3.5</a:t>
            </a:r>
            <a:r>
              <a:rPr lang="zh-CN" altLang="en-US" dirty="0"/>
              <a:t>中断控制器</a:t>
            </a:r>
            <a:endParaRPr lang="zh-CN" altLang="en-US" dirty="0"/>
          </a:p>
        </p:txBody>
      </p:sp>
      <p:sp>
        <p:nvSpPr>
          <p:cNvPr id="26628" name="Rectangle 3"/>
          <p:cNvSpPr>
            <a:spLocks noGrp="1"/>
          </p:cNvSpPr>
          <p:nvPr>
            <p:ph idx="1"/>
          </p:nvPr>
        </p:nvSpPr>
        <p:spPr>
          <a:ln/>
        </p:spPr>
        <p:txBody>
          <a:bodyPr vert="horz" wrap="square" lIns="91440" tIns="45720" rIns="91440" bIns="45720" anchor="t"/>
          <a:p>
            <a:pPr eaLnBrk="1" hangingPunct="1">
              <a:lnSpc>
                <a:spcPct val="80000"/>
              </a:lnSpc>
            </a:pPr>
            <a:r>
              <a:rPr lang="en-US" altLang="zh-CN" sz="2600" dirty="0"/>
              <a:t>8259</a:t>
            </a:r>
            <a:r>
              <a:rPr lang="zh-CN" altLang="en-US" sz="2600" dirty="0"/>
              <a:t>中断控制器是一个集成电路芯片，它将中断接口与优先级判断等功能汇集于一身，常用于微型机系统。其内部结构如图</a:t>
            </a:r>
            <a:r>
              <a:rPr lang="en-US" altLang="zh-CN" sz="2600" dirty="0"/>
              <a:t>8.11</a:t>
            </a:r>
            <a:r>
              <a:rPr lang="zh-CN" altLang="en-US" sz="2600" dirty="0"/>
              <a:t>所示。</a:t>
            </a:r>
            <a:endParaRPr lang="zh-CN" altLang="en-US" sz="2600" dirty="0"/>
          </a:p>
          <a:p>
            <a:pPr lvl="1" eaLnBrk="1" hangingPunct="1">
              <a:lnSpc>
                <a:spcPct val="80000"/>
              </a:lnSpc>
            </a:pPr>
            <a:r>
              <a:rPr lang="en-US" altLang="zh-CN" sz="2200" dirty="0"/>
              <a:t>8</a:t>
            </a:r>
            <a:r>
              <a:rPr lang="zh-CN" altLang="en-US" sz="2200" dirty="0"/>
              <a:t>位中断请求寄存器</a:t>
            </a:r>
            <a:r>
              <a:rPr lang="en-US" altLang="zh-CN" sz="2200" dirty="0"/>
              <a:t>(IR)</a:t>
            </a:r>
            <a:r>
              <a:rPr lang="zh-CN" altLang="en-US" sz="2200" dirty="0"/>
              <a:t>接受</a:t>
            </a:r>
            <a:r>
              <a:rPr lang="en-US" altLang="zh-CN" sz="2200" dirty="0"/>
              <a:t>8</a:t>
            </a:r>
            <a:r>
              <a:rPr lang="zh-CN" altLang="en-US" sz="2200" dirty="0"/>
              <a:t>个外部设备送来的中断请求，每一位对应一个设备。</a:t>
            </a:r>
            <a:endParaRPr lang="zh-CN" altLang="en-US" sz="2200" dirty="0"/>
          </a:p>
          <a:p>
            <a:pPr lvl="1" eaLnBrk="1" hangingPunct="1">
              <a:lnSpc>
                <a:spcPct val="80000"/>
              </a:lnSpc>
            </a:pPr>
            <a:r>
              <a:rPr lang="zh-CN" altLang="en-US" sz="2200" dirty="0"/>
              <a:t>中断请求寄存器的各位送入优先权判断器，根据中断屏蔽寄存器</a:t>
            </a:r>
            <a:r>
              <a:rPr lang="en-US" altLang="zh-CN" sz="2200" dirty="0"/>
              <a:t>(IM)</a:t>
            </a:r>
            <a:r>
              <a:rPr lang="zh-CN" altLang="en-US" sz="2200" dirty="0"/>
              <a:t>各位的状态来决定最高优先级的中断请求，并将各位的状态送入中断状态寄存器</a:t>
            </a:r>
            <a:r>
              <a:rPr lang="en-US" altLang="zh-CN" sz="2200" dirty="0"/>
              <a:t>IS</a:t>
            </a:r>
            <a:r>
              <a:rPr lang="zh-CN" altLang="en-US" sz="2200" dirty="0"/>
              <a:t>。</a:t>
            </a:r>
            <a:r>
              <a:rPr lang="en-US" altLang="zh-CN" sz="2200" dirty="0"/>
              <a:t>IS</a:t>
            </a:r>
            <a:r>
              <a:rPr lang="zh-CN" altLang="en-US" sz="2200" dirty="0"/>
              <a:t>保存着判优结果。由控制逻辑向</a:t>
            </a:r>
            <a:r>
              <a:rPr lang="en-US" altLang="zh-CN" sz="2200" dirty="0"/>
              <a:t>CPU</a:t>
            </a:r>
            <a:r>
              <a:rPr lang="zh-CN" altLang="en-US" sz="2200" dirty="0"/>
              <a:t>发出中断请求信号</a:t>
            </a:r>
            <a:r>
              <a:rPr lang="en-US" altLang="zh-CN" sz="2200" dirty="0"/>
              <a:t>INT</a:t>
            </a:r>
            <a:r>
              <a:rPr lang="zh-CN" altLang="en-US" sz="2200" dirty="0"/>
              <a:t>，并接受</a:t>
            </a:r>
            <a:r>
              <a:rPr lang="en-US" altLang="zh-CN" sz="2200" dirty="0"/>
              <a:t>CPU</a:t>
            </a:r>
            <a:r>
              <a:rPr lang="zh-CN" altLang="en-US" sz="2200" dirty="0"/>
              <a:t>的中断响应信号</a:t>
            </a:r>
            <a:r>
              <a:rPr lang="en-US" altLang="zh-CN" sz="2200" dirty="0"/>
              <a:t>INTA</a:t>
            </a:r>
            <a:r>
              <a:rPr lang="zh-CN" altLang="en-US" sz="2200" dirty="0"/>
              <a:t>。</a:t>
            </a:r>
            <a:endParaRPr lang="zh-CN" altLang="en-US" sz="2200" dirty="0"/>
          </a:p>
          <a:p>
            <a:pPr lvl="1" eaLnBrk="1" hangingPunct="1">
              <a:lnSpc>
                <a:spcPct val="80000"/>
              </a:lnSpc>
            </a:pPr>
            <a:r>
              <a:rPr lang="zh-CN" altLang="en-US" sz="2200" dirty="0"/>
              <a:t>数据缓冲器用于保存</a:t>
            </a:r>
            <a:r>
              <a:rPr lang="en-US" altLang="zh-CN" sz="2200" dirty="0"/>
              <a:t>CPU</a:t>
            </a:r>
            <a:r>
              <a:rPr lang="zh-CN" altLang="en-US" sz="2200" dirty="0"/>
              <a:t>内部总线与系统数据总线之间进行传送的数据。</a:t>
            </a:r>
            <a:endParaRPr lang="zh-CN" altLang="en-US" sz="2200" dirty="0"/>
          </a:p>
          <a:p>
            <a:pPr lvl="1" eaLnBrk="1" hangingPunct="1">
              <a:lnSpc>
                <a:spcPct val="80000"/>
              </a:lnSpc>
            </a:pPr>
            <a:r>
              <a:rPr lang="zh-CN" altLang="en-US" sz="2200" dirty="0"/>
              <a:t>读</a:t>
            </a:r>
            <a:r>
              <a:rPr lang="en-US" altLang="zh-CN" sz="2200" dirty="0"/>
              <a:t>/</a:t>
            </a:r>
            <a:r>
              <a:rPr lang="zh-CN" altLang="en-US" sz="2200" dirty="0"/>
              <a:t>写逻辑决定数据传送的方向，其中</a:t>
            </a:r>
            <a:r>
              <a:rPr lang="en-US" altLang="zh-CN" sz="2200" dirty="0"/>
              <a:t>IOR</a:t>
            </a:r>
            <a:r>
              <a:rPr lang="zh-CN" altLang="en-US" sz="2200" dirty="0"/>
              <a:t>为读控制，</a:t>
            </a:r>
            <a:r>
              <a:rPr lang="en-US" altLang="zh-CN" sz="2200" dirty="0"/>
              <a:t>IOW</a:t>
            </a:r>
            <a:r>
              <a:rPr lang="zh-CN" altLang="en-US" sz="2200" dirty="0"/>
              <a:t>为写控制，</a:t>
            </a:r>
            <a:r>
              <a:rPr lang="en-US" altLang="zh-CN" sz="2200" dirty="0"/>
              <a:t>CS</a:t>
            </a:r>
            <a:r>
              <a:rPr lang="zh-CN" altLang="en-US" sz="2200" dirty="0"/>
              <a:t>为设备选择，</a:t>
            </a:r>
            <a:r>
              <a:rPr lang="en-US" altLang="zh-CN" sz="2200" dirty="0"/>
              <a:t>A0</a:t>
            </a:r>
            <a:r>
              <a:rPr lang="zh-CN" altLang="en-US" sz="2200" dirty="0"/>
              <a:t>为</a:t>
            </a:r>
            <a:r>
              <a:rPr lang="en-US" altLang="zh-CN" sz="2200" dirty="0"/>
              <a:t>I/O</a:t>
            </a:r>
            <a:r>
              <a:rPr lang="zh-CN" altLang="en-US" sz="2200" dirty="0"/>
              <a:t>端口识别。</a:t>
            </a:r>
            <a:endParaRPr lang="zh-CN" altLang="en-US" sz="2200" dirty="0"/>
          </a:p>
          <a:p>
            <a:pPr eaLnBrk="1" hangingPunct="1">
              <a:lnSpc>
                <a:spcPct val="80000"/>
              </a:lnSpc>
            </a:pPr>
            <a:endParaRPr lang="zh-CN" altLang="en-US" sz="2600" dirty="0"/>
          </a:p>
          <a:p>
            <a:pPr eaLnBrk="1" hangingPunct="1">
              <a:lnSpc>
                <a:spcPct val="80000"/>
              </a:lnSpc>
            </a:pPr>
            <a:endParaRPr lang="en-US" altLang="zh-CN" sz="2600" dirty="0"/>
          </a:p>
        </p:txBody>
      </p:sp>
      <p:pic>
        <p:nvPicPr>
          <p:cNvPr id="27652" name="Picture 4" descr="8a11">
            <a:hlinkClick r:id="rId1" action="ppaction://hlinkfile"/>
          </p:cNvPr>
          <p:cNvPicPr>
            <a:picLocks noChangeAspect="1"/>
          </p:cNvPicPr>
          <p:nvPr/>
        </p:nvPicPr>
        <p:blipFill>
          <a:blip r:embed="rId2"/>
          <a:stretch>
            <a:fillRect/>
          </a:stretch>
        </p:blipFill>
        <p:spPr>
          <a:xfrm>
            <a:off x="153988" y="1571625"/>
            <a:ext cx="8775700" cy="4857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500" fill="hold"/>
                                        <p:tgtEl>
                                          <p:spTgt spid="27652"/>
                                        </p:tgtEl>
                                        <p:attrNameLst>
                                          <p:attrName>ppt_x</p:attrName>
                                        </p:attrNameLst>
                                      </p:cBhvr>
                                      <p:tavLst>
                                        <p:tav tm="0">
                                          <p:val>
                                            <p:strVal val="#ppt_x"/>
                                          </p:val>
                                        </p:tav>
                                        <p:tav tm="100000">
                                          <p:val>
                                            <p:strVal val="#ppt_x"/>
                                          </p:val>
                                        </p:tav>
                                      </p:tavLst>
                                    </p:anim>
                                    <p:anim calcmode="lin" valueType="num">
                                      <p:cBhvr additive="base">
                                        <p:cTn id="8"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7652"/>
                                        </p:tgtEl>
                                        <p:attrNameLst>
                                          <p:attrName>ppt_x</p:attrName>
                                        </p:attrNameLst>
                                      </p:cBhvr>
                                      <p:tavLst>
                                        <p:tav tm="0">
                                          <p:val>
                                            <p:strVal val="ppt_x"/>
                                          </p:val>
                                        </p:tav>
                                        <p:tav tm="100000">
                                          <p:val>
                                            <p:strVal val="ppt_x"/>
                                          </p:val>
                                        </p:tav>
                                      </p:tavLst>
                                    </p:anim>
                                    <p:anim calcmode="lin" valueType="num">
                                      <p:cBhvr additive="base">
                                        <p:cTn id="13" dur="500"/>
                                        <p:tgtEl>
                                          <p:spTgt spid="27652"/>
                                        </p:tgtEl>
                                        <p:attrNameLst>
                                          <p:attrName>ppt_y</p:attrName>
                                        </p:attrNameLst>
                                      </p:cBhvr>
                                      <p:tavLst>
                                        <p:tav tm="0">
                                          <p:val>
                                            <p:strVal val="ppt_y"/>
                                          </p:val>
                                        </p:tav>
                                        <p:tav tm="100000">
                                          <p:val>
                                            <p:strVal val="1+ppt_h/2"/>
                                          </p:val>
                                        </p:tav>
                                      </p:tavLst>
                                    </p:anim>
                                    <p:set>
                                      <p:cBhvr>
                                        <p:cTn id="14" dur="1" fill="hold">
                                          <p:stCondLst>
                                            <p:cond delay="499"/>
                                          </p:stCondLst>
                                        </p:cTn>
                                        <p:tgtEl>
                                          <p:spTgt spid="276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7651" name="Rectangle 2"/>
          <p:cNvSpPr>
            <a:spLocks noGrp="1"/>
          </p:cNvSpPr>
          <p:nvPr>
            <p:ph type="title"/>
          </p:nvPr>
        </p:nvSpPr>
        <p:spPr>
          <a:xfrm>
            <a:off x="457200" y="122238"/>
            <a:ext cx="7543800" cy="785812"/>
          </a:xfrm>
          <a:ln/>
        </p:spPr>
        <p:txBody>
          <a:bodyPr vert="horz" wrap="square" lIns="91440" tIns="45720" rIns="91440" bIns="45720" anchor="b"/>
          <a:p>
            <a:pPr eaLnBrk="1" hangingPunct="1"/>
            <a:r>
              <a:rPr lang="en-US" altLang="zh-CN" dirty="0"/>
              <a:t>8.3.5</a:t>
            </a:r>
            <a:r>
              <a:rPr lang="zh-CN" altLang="en-US" dirty="0"/>
              <a:t>中断控制器</a:t>
            </a:r>
            <a:endParaRPr lang="zh-CN" altLang="en-US" dirty="0"/>
          </a:p>
        </p:txBody>
      </p:sp>
      <p:sp>
        <p:nvSpPr>
          <p:cNvPr id="27652" name="Rectangle 3"/>
          <p:cNvSpPr>
            <a:spLocks noGrp="1"/>
          </p:cNvSpPr>
          <p:nvPr>
            <p:ph idx="1"/>
          </p:nvPr>
        </p:nvSpPr>
        <p:spPr>
          <a:xfrm>
            <a:off x="457200" y="1052513"/>
            <a:ext cx="8229600" cy="5329237"/>
          </a:xfrm>
          <a:ln/>
        </p:spPr>
        <p:txBody>
          <a:bodyPr vert="horz" wrap="square" lIns="91440" tIns="45720" rIns="91440" bIns="45720" anchor="t"/>
          <a:p>
            <a:pPr eaLnBrk="1" hangingPunct="1">
              <a:lnSpc>
                <a:spcPct val="90000"/>
              </a:lnSpc>
            </a:pPr>
            <a:r>
              <a:rPr lang="zh-CN" altLang="en-US" sz="2500" dirty="0"/>
              <a:t>多个</a:t>
            </a:r>
            <a:r>
              <a:rPr lang="en-US" altLang="zh-CN" sz="2500" dirty="0"/>
              <a:t>8259</a:t>
            </a:r>
            <a:r>
              <a:rPr lang="zh-CN" altLang="en-US" sz="2500" dirty="0"/>
              <a:t>进行级联以处理多达</a:t>
            </a:r>
            <a:r>
              <a:rPr lang="en-US" altLang="zh-CN" sz="2500" dirty="0"/>
              <a:t>64</a:t>
            </a:r>
            <a:r>
              <a:rPr lang="zh-CN" altLang="en-US" sz="2500" dirty="0"/>
              <a:t>个中断请求。在这种情况下允许有一个主中断控制器和多个从中断控制器，称为主从系统。</a:t>
            </a:r>
            <a:endParaRPr lang="zh-CN" altLang="en-US" sz="2500" dirty="0"/>
          </a:p>
          <a:p>
            <a:pPr eaLnBrk="1" hangingPunct="1">
              <a:lnSpc>
                <a:spcPct val="90000"/>
              </a:lnSpc>
            </a:pPr>
            <a:r>
              <a:rPr lang="zh-CN" altLang="en-US" sz="2500" dirty="0"/>
              <a:t>优先级选择方式有四种：</a:t>
            </a:r>
            <a:endParaRPr lang="zh-CN" altLang="en-US" sz="2500" dirty="0"/>
          </a:p>
          <a:p>
            <a:pPr lvl="1" eaLnBrk="1" hangingPunct="1">
              <a:lnSpc>
                <a:spcPct val="90000"/>
              </a:lnSpc>
            </a:pPr>
            <a:r>
              <a:rPr lang="zh-CN" altLang="en-US" sz="2400" dirty="0"/>
              <a:t>①</a:t>
            </a:r>
            <a:r>
              <a:rPr lang="zh-CN" altLang="en-US" sz="2400" dirty="0">
                <a:solidFill>
                  <a:srgbClr val="00B0F0"/>
                </a:solidFill>
              </a:rPr>
              <a:t>完全嵌套方式</a:t>
            </a:r>
            <a:r>
              <a:rPr lang="zh-CN" altLang="en-US" sz="2400" dirty="0"/>
              <a:t>：是一种固定优先级方式，连至</a:t>
            </a:r>
            <a:r>
              <a:rPr lang="en-US" altLang="zh-CN" sz="2400" dirty="0"/>
              <a:t>IR0</a:t>
            </a:r>
            <a:r>
              <a:rPr lang="zh-CN" altLang="en-US" sz="2400" dirty="0"/>
              <a:t>的设备优先级最高，</a:t>
            </a:r>
            <a:r>
              <a:rPr lang="en-US" altLang="zh-CN" sz="2400" dirty="0"/>
              <a:t>IR7</a:t>
            </a:r>
            <a:r>
              <a:rPr lang="zh-CN" altLang="en-US" sz="2400" dirty="0"/>
              <a:t>的优先级最低。这种固定优先级方式对级别低的中断不利，在有些情况下最低级别的中断请求可能一直不能被处理；</a:t>
            </a:r>
            <a:endParaRPr lang="zh-CN" altLang="en-US" sz="2400" dirty="0"/>
          </a:p>
          <a:p>
            <a:pPr lvl="1" eaLnBrk="1" hangingPunct="1">
              <a:lnSpc>
                <a:spcPct val="90000"/>
              </a:lnSpc>
            </a:pPr>
            <a:r>
              <a:rPr lang="zh-CN" altLang="zh-CN" sz="2400" dirty="0"/>
              <a:t>②</a:t>
            </a:r>
            <a:r>
              <a:rPr lang="zh-CN" altLang="zh-CN" sz="2400" dirty="0">
                <a:solidFill>
                  <a:srgbClr val="00B0F0"/>
                </a:solidFill>
              </a:rPr>
              <a:t>轮换优先级方式A</a:t>
            </a:r>
            <a:r>
              <a:rPr lang="zh-CN" altLang="zh-CN" sz="2400" dirty="0"/>
              <a:t>：每个级别的中断保证有机会被处理，将给定的中断级别处理完后，立即把它放到最低级别的位置上去</a:t>
            </a:r>
            <a:r>
              <a:rPr lang="zh-CN" altLang="en-US" sz="2400" dirty="0"/>
              <a:t>；</a:t>
            </a:r>
            <a:endParaRPr lang="zh-CN" altLang="en-US" sz="2400" dirty="0"/>
          </a:p>
          <a:p>
            <a:pPr lvl="1" eaLnBrk="1" hangingPunct="1">
              <a:lnSpc>
                <a:spcPct val="90000"/>
              </a:lnSpc>
            </a:pPr>
            <a:r>
              <a:rPr lang="zh-CN" altLang="en-US" sz="2400" dirty="0"/>
              <a:t>③</a:t>
            </a:r>
            <a:r>
              <a:rPr lang="zh-CN" altLang="en-US" sz="2400" dirty="0">
                <a:solidFill>
                  <a:srgbClr val="00B0F0"/>
                </a:solidFill>
              </a:rPr>
              <a:t>轮换优先级方式</a:t>
            </a:r>
            <a:r>
              <a:rPr lang="en-US" altLang="zh-CN" sz="2400" dirty="0">
                <a:solidFill>
                  <a:srgbClr val="00B0F0"/>
                </a:solidFill>
              </a:rPr>
              <a:t>B</a:t>
            </a:r>
            <a:r>
              <a:rPr lang="zh-CN" altLang="en-US" sz="2400" dirty="0"/>
              <a:t>：要求</a:t>
            </a:r>
            <a:r>
              <a:rPr lang="en-US" altLang="zh-CN" sz="2400" dirty="0"/>
              <a:t>CPU</a:t>
            </a:r>
            <a:r>
              <a:rPr lang="zh-CN" altLang="en-US" sz="2400" dirty="0"/>
              <a:t>可在任何时间规定最优优先级，然后顺序地规定其他</a:t>
            </a:r>
            <a:r>
              <a:rPr lang="en-US" altLang="zh-CN" sz="2400" dirty="0"/>
              <a:t>IR</a:t>
            </a:r>
            <a:r>
              <a:rPr lang="zh-CN" altLang="en-US" sz="2400" dirty="0"/>
              <a:t>线上的优先级；</a:t>
            </a:r>
            <a:endParaRPr lang="zh-CN" altLang="en-US" sz="2400" dirty="0"/>
          </a:p>
          <a:p>
            <a:pPr lvl="1" eaLnBrk="1" hangingPunct="1">
              <a:lnSpc>
                <a:spcPct val="90000"/>
              </a:lnSpc>
            </a:pPr>
            <a:r>
              <a:rPr lang="zh-CN" altLang="en-US" sz="2400" dirty="0"/>
              <a:t>④查询方式：由</a:t>
            </a:r>
            <a:r>
              <a:rPr lang="en-US" altLang="zh-CN" sz="2400" dirty="0"/>
              <a:t>CPU</a:t>
            </a:r>
            <a:r>
              <a:rPr lang="zh-CN" altLang="en-US" sz="2400" dirty="0"/>
              <a:t>访问</a:t>
            </a:r>
            <a:r>
              <a:rPr lang="en-US" altLang="zh-CN" sz="2400" dirty="0"/>
              <a:t>8259</a:t>
            </a:r>
            <a:r>
              <a:rPr lang="zh-CN" altLang="en-US" sz="2400" dirty="0"/>
              <a:t>的中断状态寄存器，一个状态字能表示出正在请求中断的最高优先级</a:t>
            </a:r>
            <a:r>
              <a:rPr lang="en-US" altLang="zh-CN" sz="2400" dirty="0"/>
              <a:t>IR</a:t>
            </a:r>
            <a:r>
              <a:rPr lang="zh-CN" altLang="en-US" sz="2400" dirty="0"/>
              <a:t>线，并能表示出中断请求是否有效。</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8675" name="Rectangle 2"/>
          <p:cNvSpPr>
            <a:spLocks noGrp="1"/>
          </p:cNvSpPr>
          <p:nvPr>
            <p:ph type="title"/>
          </p:nvPr>
        </p:nvSpPr>
        <p:spPr>
          <a:ln/>
        </p:spPr>
        <p:txBody>
          <a:bodyPr vert="horz" wrap="square" lIns="91440" tIns="45720" rIns="91440" bIns="45720" anchor="b"/>
          <a:p>
            <a:pPr eaLnBrk="1" hangingPunct="1"/>
            <a:r>
              <a:rPr lang="en-US" altLang="zh-CN" dirty="0"/>
              <a:t>8.3.5</a:t>
            </a:r>
            <a:r>
              <a:rPr lang="zh-CN" altLang="en-US" dirty="0"/>
              <a:t>中断控制器</a:t>
            </a:r>
            <a:endParaRPr lang="zh-CN" altLang="en-US" dirty="0"/>
          </a:p>
        </p:txBody>
      </p:sp>
      <p:sp>
        <p:nvSpPr>
          <p:cNvPr id="28676" name="Rectangle 3"/>
          <p:cNvSpPr>
            <a:spLocks noGrp="1"/>
          </p:cNvSpPr>
          <p:nvPr>
            <p:ph idx="1"/>
          </p:nvPr>
        </p:nvSpPr>
        <p:spPr>
          <a:ln/>
        </p:spPr>
        <p:txBody>
          <a:bodyPr vert="horz" wrap="square" lIns="91440" tIns="45720" rIns="91440" bIns="45720" anchor="t"/>
          <a:p>
            <a:pPr eaLnBrk="1" hangingPunct="1"/>
            <a:r>
              <a:rPr lang="en-US" altLang="zh-CN" sz="2600" dirty="0"/>
              <a:t>8259</a:t>
            </a:r>
            <a:r>
              <a:rPr lang="zh-CN" altLang="en-US" sz="2600" dirty="0"/>
              <a:t>提供了两种屏蔽方式：</a:t>
            </a:r>
            <a:endParaRPr lang="zh-CN" altLang="en-US" sz="2600" dirty="0"/>
          </a:p>
          <a:p>
            <a:pPr lvl="1" eaLnBrk="1" hangingPunct="1"/>
            <a:r>
              <a:rPr lang="zh-CN" altLang="en-US" sz="2200" dirty="0"/>
              <a:t>①简单屏蔽方式，提供</a:t>
            </a:r>
            <a:r>
              <a:rPr lang="en-US" altLang="zh-CN" sz="2200" dirty="0"/>
              <a:t>8</a:t>
            </a:r>
            <a:r>
              <a:rPr lang="zh-CN" altLang="en-US" sz="2200" dirty="0"/>
              <a:t>位屏蔽字，每位对应着各自的</a:t>
            </a:r>
            <a:r>
              <a:rPr lang="en-US" altLang="zh-CN" sz="2200" dirty="0"/>
              <a:t>IR</a:t>
            </a:r>
            <a:r>
              <a:rPr lang="zh-CN" altLang="en-US" sz="2200" dirty="0"/>
              <a:t>线。被置位的任一位则禁止了对应</a:t>
            </a:r>
            <a:r>
              <a:rPr lang="en-US" altLang="zh-CN" sz="2200" dirty="0"/>
              <a:t>IR</a:t>
            </a:r>
            <a:r>
              <a:rPr lang="zh-CN" altLang="en-US" sz="2200" dirty="0"/>
              <a:t>线上的中断；</a:t>
            </a:r>
            <a:endParaRPr lang="zh-CN" altLang="en-US" sz="2200" dirty="0"/>
          </a:p>
          <a:p>
            <a:pPr lvl="1" eaLnBrk="1" hangingPunct="1"/>
            <a:r>
              <a:rPr lang="zh-CN" altLang="en-US" sz="2200" dirty="0"/>
              <a:t>②特殊屏蔽方式，允许</a:t>
            </a:r>
            <a:r>
              <a:rPr lang="en-US" altLang="zh-CN" sz="2200" dirty="0"/>
              <a:t>CPU</a:t>
            </a:r>
            <a:r>
              <a:rPr lang="zh-CN" altLang="en-US" sz="2200" dirty="0"/>
              <a:t>让来自低优先级的外设中断请求去中断高优先级的服务程序。当</a:t>
            </a:r>
            <a:r>
              <a:rPr lang="en-US" altLang="zh-CN" sz="2200" dirty="0"/>
              <a:t>8</a:t>
            </a:r>
            <a:r>
              <a:rPr lang="zh-CN" altLang="en-US" sz="2200" dirty="0"/>
              <a:t>位屏蔽位的某位置“</a:t>
            </a:r>
            <a:r>
              <a:rPr lang="en-US" altLang="zh-CN" sz="2200" dirty="0"/>
              <a:t>0”</a:t>
            </a:r>
            <a:r>
              <a:rPr lang="zh-CN" altLang="en-US" sz="2200" dirty="0"/>
              <a:t>时，例如屏蔽字为</a:t>
            </a:r>
            <a:r>
              <a:rPr lang="en-US" altLang="zh-CN" sz="2200" dirty="0"/>
              <a:t>11001111</a:t>
            </a:r>
            <a:r>
              <a:rPr lang="zh-CN" altLang="en-US" sz="2200" dirty="0"/>
              <a:t>，说明</a:t>
            </a:r>
            <a:r>
              <a:rPr lang="en-US" altLang="zh-CN" sz="2200" dirty="0"/>
              <a:t>IR4</a:t>
            </a:r>
            <a:r>
              <a:rPr lang="zh-CN" altLang="en-US" sz="2200" dirty="0"/>
              <a:t>和</a:t>
            </a:r>
            <a:r>
              <a:rPr lang="en-US" altLang="zh-CN" sz="2200" dirty="0"/>
              <a:t>IR5</a:t>
            </a:r>
            <a:r>
              <a:rPr lang="zh-CN" altLang="en-US" sz="2200" dirty="0"/>
              <a:t>线上的中断请求可中断任何高级别的中断服务程序。</a:t>
            </a:r>
            <a:endParaRPr lang="zh-CN" altLang="en-US" sz="2200" dirty="0"/>
          </a:p>
          <a:p>
            <a:pPr eaLnBrk="1" hangingPunct="1"/>
            <a:r>
              <a:rPr lang="en-US" altLang="zh-CN" sz="2600" dirty="0"/>
              <a:t>8259</a:t>
            </a:r>
            <a:r>
              <a:rPr lang="zh-CN" altLang="en-US" sz="2600" dirty="0"/>
              <a:t>中断控制器的不同工作方式是通过编程来实现的。</a:t>
            </a:r>
            <a:r>
              <a:rPr lang="en-US" altLang="zh-CN" sz="2600" dirty="0"/>
              <a:t>CPU</a:t>
            </a:r>
            <a:r>
              <a:rPr lang="zh-CN" altLang="en-US" sz="2600" dirty="0"/>
              <a:t>送出一系列的初始化控制字和操作控制字来执行选定的操作。</a:t>
            </a:r>
            <a:endParaRPr lang="zh-CN" altLang="en-US" sz="2600" dirty="0"/>
          </a:p>
          <a:p>
            <a:pPr eaLnBrk="1" hangingPunct="1">
              <a:buNone/>
            </a:pPr>
            <a:endParaRPr lang="en-US" altLang="zh-CN" sz="2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29699" name="Rectangle 2"/>
          <p:cNvSpPr>
            <a:spLocks noGrp="1"/>
          </p:cNvSpPr>
          <p:nvPr>
            <p:ph type="title"/>
          </p:nvPr>
        </p:nvSpPr>
        <p:spPr>
          <a:ln/>
        </p:spPr>
        <p:txBody>
          <a:bodyPr vert="horz" wrap="square" lIns="91440" tIns="45720" rIns="91440" bIns="45720" anchor="b"/>
          <a:p>
            <a:pPr eaLnBrk="1" hangingPunct="1"/>
            <a:r>
              <a:rPr lang="en-US" altLang="zh-CN" dirty="0"/>
              <a:t>8.3.5Pentium</a:t>
            </a:r>
            <a:r>
              <a:rPr lang="zh-CN" altLang="en-US" dirty="0"/>
              <a:t>中断机制</a:t>
            </a:r>
            <a:endParaRPr lang="zh-CN" altLang="en-US" dirty="0"/>
          </a:p>
        </p:txBody>
      </p:sp>
      <p:sp>
        <p:nvSpPr>
          <p:cNvPr id="29700" name="Rectangle 3"/>
          <p:cNvSpPr>
            <a:spLocks noGrp="1"/>
          </p:cNvSpPr>
          <p:nvPr>
            <p:ph idx="1"/>
          </p:nvPr>
        </p:nvSpPr>
        <p:spPr>
          <a:xfrm>
            <a:off x="395288" y="1916113"/>
            <a:ext cx="3600450" cy="4411662"/>
          </a:xfrm>
          <a:ln/>
        </p:spPr>
        <p:txBody>
          <a:bodyPr vert="horz" wrap="square" lIns="91440" tIns="45720" rIns="91440" bIns="45720" anchor="t"/>
          <a:p>
            <a:pPr eaLnBrk="1" hangingPunct="1"/>
            <a:r>
              <a:rPr lang="en-US" altLang="zh-CN" dirty="0"/>
              <a:t>Pentium</a:t>
            </a:r>
            <a:r>
              <a:rPr lang="zh-CN" altLang="en-US" dirty="0"/>
              <a:t>中断机制</a:t>
            </a:r>
            <a:endParaRPr lang="zh-CN" altLang="en-US" dirty="0"/>
          </a:p>
          <a:p>
            <a:pPr lvl="1" eaLnBrk="1" hangingPunct="1"/>
            <a:r>
              <a:rPr lang="zh-CN" altLang="en-US" dirty="0"/>
              <a:t>中断类型</a:t>
            </a:r>
            <a:endParaRPr lang="zh-CN" altLang="en-US" dirty="0"/>
          </a:p>
          <a:p>
            <a:pPr lvl="1" eaLnBrk="1" hangingPunct="1"/>
            <a:r>
              <a:rPr lang="zh-CN" altLang="en-US" dirty="0"/>
              <a:t>中断服务子程序进入过程</a:t>
            </a:r>
            <a:endParaRPr lang="zh-CN" altLang="en-US" dirty="0"/>
          </a:p>
          <a:p>
            <a:pPr lvl="1" eaLnBrk="1" hangingPunct="1"/>
            <a:r>
              <a:rPr lang="zh-CN" altLang="en-US" dirty="0"/>
              <a:t>中断处理过程</a:t>
            </a:r>
            <a:endParaRPr lang="zh-CN" altLang="en-US" dirty="0"/>
          </a:p>
        </p:txBody>
      </p:sp>
      <p:pic>
        <p:nvPicPr>
          <p:cNvPr id="29701" name="Picture 4" descr="8a12">
            <a:hlinkClick r:id="rId1" action="ppaction://hlinkfile"/>
          </p:cNvPr>
          <p:cNvPicPr>
            <a:picLocks noChangeAspect="1"/>
          </p:cNvPicPr>
          <p:nvPr/>
        </p:nvPicPr>
        <p:blipFill>
          <a:blip r:embed="rId2"/>
          <a:stretch>
            <a:fillRect/>
          </a:stretch>
        </p:blipFill>
        <p:spPr>
          <a:xfrm>
            <a:off x="4500563" y="2276475"/>
            <a:ext cx="3754437" cy="370522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0723"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8.4  DMA</a:t>
            </a:r>
            <a:r>
              <a:rPr lang="zh-CN" altLang="en-US" dirty="0"/>
              <a:t>方式</a:t>
            </a:r>
            <a:endParaRPr lang="zh-CN" altLang="en-US" dirty="0"/>
          </a:p>
        </p:txBody>
      </p:sp>
      <p:sp>
        <p:nvSpPr>
          <p:cNvPr id="30724" name="Rectangle 3"/>
          <p:cNvSpPr>
            <a:spLocks noGrp="1"/>
          </p:cNvSpPr>
          <p:nvPr>
            <p:ph idx="1"/>
          </p:nvPr>
        </p:nvSpPr>
        <p:spPr>
          <a:xfrm>
            <a:off x="611188" y="1557338"/>
            <a:ext cx="6013450" cy="4876800"/>
          </a:xfrm>
          <a:ln/>
        </p:spPr>
        <p:txBody>
          <a:bodyPr vert="horz" wrap="square" lIns="91440" tIns="45720" rIns="91440" bIns="45720" anchor="t"/>
          <a:p>
            <a:pPr eaLnBrk="1" hangingPunct="1">
              <a:buNone/>
            </a:pPr>
            <a:r>
              <a:rPr lang="en-US" altLang="zh-CN" dirty="0">
                <a:hlinkClick r:id="rId1" action="ppaction://hlinksldjump"/>
              </a:rPr>
              <a:t>8.4.1DMA</a:t>
            </a:r>
            <a:r>
              <a:rPr lang="zh-CN" altLang="en-US" dirty="0">
                <a:hlinkClick r:id="rId1" action="ppaction://hlinksldjump"/>
              </a:rPr>
              <a:t>方式的一般概念</a:t>
            </a:r>
            <a:r>
              <a:rPr lang="zh-CN" altLang="en-US" b="1" dirty="0"/>
              <a:t>  </a:t>
            </a:r>
            <a:r>
              <a:rPr lang="zh-CN" altLang="en-US" dirty="0"/>
              <a:t> </a:t>
            </a:r>
            <a:endParaRPr lang="zh-CN" altLang="en-US" dirty="0"/>
          </a:p>
          <a:p>
            <a:pPr eaLnBrk="1" hangingPunct="1">
              <a:buNone/>
            </a:pPr>
            <a:r>
              <a:rPr lang="en-US" altLang="zh-CN" dirty="0">
                <a:cs typeface="Times New Roman" panose="02020603050405020304" pitchFamily="18" charset="0"/>
                <a:hlinkClick r:id="rId2" action="ppaction://hlinksldjump"/>
              </a:rPr>
              <a:t>8.4.2 DMA</a:t>
            </a:r>
            <a:r>
              <a:rPr lang="zh-CN" altLang="en-US" dirty="0">
                <a:hlinkClick r:id="rId2" action="ppaction://hlinksldjump"/>
              </a:rPr>
              <a:t>传送方式</a:t>
            </a:r>
            <a:endParaRPr lang="zh-CN" altLang="en-US" dirty="0"/>
          </a:p>
          <a:p>
            <a:pPr eaLnBrk="1" hangingPunct="1">
              <a:buNone/>
            </a:pPr>
            <a:r>
              <a:rPr lang="en-US" altLang="zh-CN" dirty="0">
                <a:cs typeface="Times New Roman" panose="02020603050405020304" pitchFamily="18" charset="0"/>
                <a:hlinkClick r:id="rId3" action="ppaction://hlinksldjump"/>
              </a:rPr>
              <a:t>8.4.3 DMA</a:t>
            </a:r>
            <a:r>
              <a:rPr lang="zh-CN" altLang="en-US" dirty="0">
                <a:hlinkClick r:id="rId3" action="ppaction://hlinksldjump"/>
              </a:rPr>
              <a:t>传送一个数据的过程</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1747" name="Rectangle 2"/>
          <p:cNvSpPr>
            <a:spLocks noGrp="1"/>
          </p:cNvSpPr>
          <p:nvPr>
            <p:ph type="title"/>
          </p:nvPr>
        </p:nvSpPr>
        <p:spPr>
          <a:ln/>
        </p:spPr>
        <p:txBody>
          <a:bodyPr vert="horz" wrap="square" lIns="91440" tIns="45720" rIns="91440" bIns="45720" anchor="b"/>
          <a:p>
            <a:pPr eaLnBrk="1" hangingPunct="1"/>
            <a:r>
              <a:rPr lang="en-US" altLang="zh-CN" dirty="0"/>
              <a:t>8.4.1DMA</a:t>
            </a:r>
            <a:r>
              <a:rPr lang="zh-CN" altLang="en-US" dirty="0"/>
              <a:t>方式的一般概念</a:t>
            </a:r>
            <a:endParaRPr lang="zh-CN" altLang="en-US" dirty="0"/>
          </a:p>
        </p:txBody>
      </p:sp>
      <p:sp>
        <p:nvSpPr>
          <p:cNvPr id="31748" name="Rectangle 3"/>
          <p:cNvSpPr>
            <a:spLocks noGrp="1"/>
          </p:cNvSpPr>
          <p:nvPr>
            <p:ph idx="1"/>
          </p:nvPr>
        </p:nvSpPr>
        <p:spPr>
          <a:ln/>
        </p:spPr>
        <p:txBody>
          <a:bodyPr vert="horz" wrap="square" lIns="91440" tIns="45720" rIns="91440" bIns="45720" anchor="t"/>
          <a:p>
            <a:pPr lvl="1" eaLnBrk="1" hangingPunct="1"/>
            <a:r>
              <a:rPr lang="zh-CN" altLang="en-US" dirty="0"/>
              <a:t>直接存储器访问（</a:t>
            </a:r>
            <a:r>
              <a:rPr lang="en-US" altLang="zh-CN" dirty="0"/>
              <a:t>Direct Memory Address</a:t>
            </a:r>
            <a:r>
              <a:rPr lang="zh-CN" altLang="en-US" dirty="0"/>
              <a:t>）</a:t>
            </a:r>
            <a:r>
              <a:rPr lang="en-US" altLang="zh-CN" dirty="0"/>
              <a:t>DMA</a:t>
            </a:r>
            <a:r>
              <a:rPr lang="zh-CN" altLang="en-US" dirty="0"/>
              <a:t>方式是为了在主存储器与</a:t>
            </a:r>
            <a:r>
              <a:rPr lang="en-US" altLang="zh-CN" dirty="0"/>
              <a:t>I</a:t>
            </a:r>
            <a:r>
              <a:rPr lang="zh-CN" altLang="en-US" dirty="0"/>
              <a:t>／</a:t>
            </a:r>
            <a:r>
              <a:rPr lang="en-US" altLang="zh-CN" dirty="0"/>
              <a:t>O</a:t>
            </a:r>
            <a:r>
              <a:rPr lang="zh-CN" altLang="en-US" dirty="0"/>
              <a:t>设备间高速交换批量数据而设置的。</a:t>
            </a:r>
            <a:endParaRPr lang="zh-CN" altLang="en-US" dirty="0"/>
          </a:p>
          <a:p>
            <a:pPr lvl="1" eaLnBrk="1" hangingPunct="1">
              <a:spcBef>
                <a:spcPts val="1800"/>
              </a:spcBef>
            </a:pPr>
            <a:r>
              <a:rPr lang="zh-CN" altLang="en-US" dirty="0"/>
              <a:t>基本思想是：通过硬件控制实现主存与</a:t>
            </a:r>
            <a:r>
              <a:rPr lang="en-US" altLang="zh-CN" dirty="0"/>
              <a:t>I</a:t>
            </a:r>
            <a:r>
              <a:rPr lang="zh-CN" altLang="en-US" dirty="0"/>
              <a:t>／</a:t>
            </a:r>
            <a:r>
              <a:rPr lang="en-US" altLang="zh-CN" dirty="0"/>
              <a:t>O</a:t>
            </a:r>
            <a:r>
              <a:rPr lang="zh-CN" altLang="en-US" dirty="0"/>
              <a:t>设备间的直接数据传送，在传送过程中无需</a:t>
            </a:r>
            <a:r>
              <a:rPr lang="en-US" altLang="zh-CN" dirty="0"/>
              <a:t>CPU</a:t>
            </a:r>
            <a:r>
              <a:rPr lang="zh-CN" altLang="en-US" dirty="0"/>
              <a:t>的干预。数据传送是在</a:t>
            </a:r>
            <a:r>
              <a:rPr lang="en-US" altLang="zh-CN" dirty="0"/>
              <a:t>DMA</a:t>
            </a:r>
            <a:r>
              <a:rPr lang="zh-CN" altLang="en-US" dirty="0"/>
              <a:t>控制器控制下进行的。</a:t>
            </a:r>
            <a:endParaRPr lang="zh-CN" altLang="en-US" dirty="0"/>
          </a:p>
          <a:p>
            <a:pPr lvl="1" eaLnBrk="1" hangingPunct="1">
              <a:spcBef>
                <a:spcPts val="1800"/>
              </a:spcBef>
            </a:pPr>
            <a:r>
              <a:rPr lang="zh-CN" altLang="en-US" dirty="0"/>
              <a:t>优点：速度快。有利于发挥</a:t>
            </a:r>
            <a:r>
              <a:rPr lang="en-US" altLang="zh-CN" dirty="0"/>
              <a:t>CPU</a:t>
            </a:r>
            <a:r>
              <a:rPr lang="zh-CN" altLang="en-US" dirty="0"/>
              <a:t>的效率。</a:t>
            </a:r>
            <a:endParaRPr lang="zh-CN" altLang="en-US" dirty="0"/>
          </a:p>
          <a:p>
            <a:pPr eaLnBrk="1" hangingPunct="1"/>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123" name="Rectangle 2"/>
          <p:cNvSpPr>
            <a:spLocks noGrp="1"/>
          </p:cNvSpPr>
          <p:nvPr>
            <p:ph type="title"/>
          </p:nvPr>
        </p:nvSpPr>
        <p:spPr>
          <a:ln/>
        </p:spPr>
        <p:txBody>
          <a:bodyPr vert="horz" wrap="square" lIns="91440" tIns="45720" rIns="91440" bIns="45720" anchor="b"/>
          <a:p>
            <a:pPr eaLnBrk="1" hangingPunct="1"/>
            <a:r>
              <a:rPr lang="en-US" altLang="zh-CN" sz="3000" dirty="0">
                <a:cs typeface="Times New Roman" panose="02020603050405020304" pitchFamily="18" charset="0"/>
              </a:rPr>
              <a:t>8.1</a:t>
            </a:r>
            <a:r>
              <a:rPr lang="zh-CN" altLang="en-US" sz="3000" dirty="0"/>
              <a:t>外围设备的定时方式和信息交换方式</a:t>
            </a:r>
            <a:endParaRPr lang="zh-CN" altLang="en-US" sz="3000" dirty="0"/>
          </a:p>
        </p:txBody>
      </p:sp>
      <p:sp>
        <p:nvSpPr>
          <p:cNvPr id="5124" name="Rectangle 3"/>
          <p:cNvSpPr>
            <a:spLocks noGrp="1"/>
          </p:cNvSpPr>
          <p:nvPr>
            <p:ph idx="1"/>
          </p:nvPr>
        </p:nvSpPr>
        <p:spPr>
          <a:xfrm>
            <a:off x="755650" y="1484313"/>
            <a:ext cx="7626350" cy="4876800"/>
          </a:xfrm>
          <a:ln/>
        </p:spPr>
        <p:txBody>
          <a:bodyPr vert="horz" wrap="square" lIns="91440" tIns="45720" rIns="91440" bIns="45720" anchor="t"/>
          <a:p>
            <a:pPr eaLnBrk="1" hangingPunct="1">
              <a:spcBef>
                <a:spcPts val="1800"/>
              </a:spcBef>
              <a:buNone/>
            </a:pPr>
            <a:r>
              <a:rPr lang="zh-CN" altLang="en-US" dirty="0"/>
              <a:t>二、信息交换方式</a:t>
            </a:r>
            <a:endParaRPr lang="zh-CN" altLang="en-US" dirty="0"/>
          </a:p>
          <a:p>
            <a:pPr lvl="1" eaLnBrk="1" hangingPunct="1"/>
            <a:r>
              <a:rPr lang="zh-CN" altLang="en-US" dirty="0"/>
              <a:t>程序查询方式</a:t>
            </a:r>
            <a:endParaRPr lang="zh-CN" altLang="en-US" dirty="0"/>
          </a:p>
          <a:p>
            <a:pPr lvl="1" eaLnBrk="1" hangingPunct="1"/>
            <a:r>
              <a:rPr lang="zh-CN" altLang="en-US" dirty="0"/>
              <a:t>程序中断方式</a:t>
            </a:r>
            <a:endParaRPr lang="zh-CN" altLang="en-US" dirty="0"/>
          </a:p>
          <a:p>
            <a:pPr lvl="1" eaLnBrk="1" hangingPunct="1"/>
            <a:r>
              <a:rPr lang="en-US" altLang="zh-CN" dirty="0"/>
              <a:t>DMA</a:t>
            </a:r>
            <a:r>
              <a:rPr lang="zh-CN" altLang="en-US" dirty="0"/>
              <a:t>方式</a:t>
            </a:r>
            <a:endParaRPr lang="zh-CN" altLang="en-US" dirty="0"/>
          </a:p>
          <a:p>
            <a:pPr lvl="1" eaLnBrk="1" hangingPunct="1"/>
            <a:r>
              <a:rPr lang="zh-CN" altLang="en-US" dirty="0"/>
              <a:t>通道方式</a:t>
            </a:r>
            <a:endParaRPr lang="zh-CN" altLang="en-US" dirty="0"/>
          </a:p>
        </p:txBody>
      </p:sp>
      <p:pic>
        <p:nvPicPr>
          <p:cNvPr id="5125" name="Picture 4" descr="8a1">
            <a:hlinkClick r:id="rId1" action="ppaction://hlinkfile"/>
          </p:cNvPr>
          <p:cNvPicPr>
            <a:picLocks noChangeAspect="1"/>
          </p:cNvPicPr>
          <p:nvPr/>
        </p:nvPicPr>
        <p:blipFill>
          <a:blip r:embed="rId2"/>
          <a:stretch>
            <a:fillRect/>
          </a:stretch>
        </p:blipFill>
        <p:spPr>
          <a:xfrm>
            <a:off x="3203575" y="3213100"/>
            <a:ext cx="5472113" cy="3060700"/>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2771" name="Rectangle 2"/>
          <p:cNvSpPr>
            <a:spLocks noGrp="1"/>
          </p:cNvSpPr>
          <p:nvPr>
            <p:ph type="title"/>
          </p:nvPr>
        </p:nvSpPr>
        <p:spPr>
          <a:ln/>
        </p:spPr>
        <p:txBody>
          <a:bodyPr vert="horz" wrap="square" lIns="91440" tIns="45720" rIns="91440" bIns="45720" anchor="b"/>
          <a:p>
            <a:pPr eaLnBrk="1" hangingPunct="1"/>
            <a:r>
              <a:rPr lang="en-US" altLang="zh-CN" dirty="0"/>
              <a:t>8.4.1DMA</a:t>
            </a:r>
            <a:r>
              <a:rPr lang="zh-CN" altLang="en-US" dirty="0"/>
              <a:t>方式的一般概念</a:t>
            </a:r>
            <a:endParaRPr lang="zh-CN" altLang="en-US" dirty="0"/>
          </a:p>
        </p:txBody>
      </p:sp>
      <p:sp>
        <p:nvSpPr>
          <p:cNvPr id="32772" name="Rectangle 3"/>
          <p:cNvSpPr>
            <a:spLocks noGrp="1"/>
          </p:cNvSpPr>
          <p:nvPr>
            <p:ph idx="1"/>
          </p:nvPr>
        </p:nvSpPr>
        <p:spPr>
          <a:ln/>
        </p:spPr>
        <p:txBody>
          <a:bodyPr vert="horz" wrap="square" lIns="91440" tIns="45720" rIns="91440" bIns="45720" anchor="t"/>
          <a:p>
            <a:pPr lvl="1" eaLnBrk="1" hangingPunct="1"/>
            <a:r>
              <a:rPr lang="zh-CN" altLang="en-US" dirty="0"/>
              <a:t>过程描述：</a:t>
            </a:r>
            <a:endParaRPr lang="zh-CN" altLang="en-US" dirty="0"/>
          </a:p>
          <a:p>
            <a:pPr lvl="2" eaLnBrk="1" hangingPunct="1">
              <a:spcBef>
                <a:spcPts val="1200"/>
              </a:spcBef>
            </a:pPr>
            <a:r>
              <a:rPr lang="zh-CN" altLang="en-US" dirty="0"/>
              <a:t>由</a:t>
            </a:r>
            <a:r>
              <a:rPr lang="en-US" altLang="zh-CN" dirty="0"/>
              <a:t>DMA</a:t>
            </a:r>
            <a:r>
              <a:rPr lang="zh-CN" altLang="en-US" dirty="0"/>
              <a:t>控制器给出当前正在传送的数据的主存地址，并统计传送数据的个数以确定一组数据的传送是否已结束。</a:t>
            </a:r>
            <a:endParaRPr lang="en-US" altLang="zh-CN" dirty="0"/>
          </a:p>
          <a:p>
            <a:pPr lvl="2" eaLnBrk="1" hangingPunct="1">
              <a:spcBef>
                <a:spcPts val="1200"/>
              </a:spcBef>
            </a:pPr>
            <a:r>
              <a:rPr lang="zh-CN" altLang="en-US" dirty="0"/>
              <a:t>在主存中要开辟连续地址的专用缓冲器，用来提供或接收传送的数据。</a:t>
            </a:r>
            <a:endParaRPr lang="en-US" altLang="zh-CN" dirty="0"/>
          </a:p>
          <a:p>
            <a:pPr lvl="2" eaLnBrk="1" hangingPunct="1">
              <a:spcBef>
                <a:spcPts val="1200"/>
              </a:spcBef>
            </a:pPr>
            <a:r>
              <a:rPr lang="zh-CN" altLang="en-US" dirty="0"/>
              <a:t>在数据传送前和结束后要通过程序或中断方式对缓冲器和</a:t>
            </a:r>
            <a:r>
              <a:rPr lang="en-US" altLang="zh-CN" dirty="0"/>
              <a:t>DMA</a:t>
            </a:r>
            <a:r>
              <a:rPr lang="zh-CN" altLang="en-US" dirty="0"/>
              <a:t>控制器进行预处理和后处理。</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3795" name="Rectangle 2"/>
          <p:cNvSpPr>
            <a:spLocks noGrp="1"/>
          </p:cNvSpPr>
          <p:nvPr>
            <p:ph type="title"/>
          </p:nvPr>
        </p:nvSpPr>
        <p:spPr>
          <a:xfrm>
            <a:off x="457200" y="122238"/>
            <a:ext cx="7543800" cy="1003300"/>
          </a:xfrm>
          <a:ln/>
        </p:spPr>
        <p:txBody>
          <a:bodyPr vert="horz" wrap="square" lIns="91440" tIns="45720" rIns="91440" bIns="45720" anchor="b"/>
          <a:p>
            <a:pPr eaLnBrk="1" hangingPunct="1"/>
            <a:r>
              <a:rPr lang="en-US" altLang="zh-CN" dirty="0">
                <a:cs typeface="Times New Roman" panose="02020603050405020304" pitchFamily="18" charset="0"/>
              </a:rPr>
              <a:t>8.4.2 DMA</a:t>
            </a:r>
            <a:r>
              <a:rPr lang="zh-CN" altLang="en-US" dirty="0"/>
              <a:t>传送方式</a:t>
            </a:r>
            <a:endParaRPr lang="zh-CN" altLang="en-US" dirty="0"/>
          </a:p>
        </p:txBody>
      </p:sp>
      <p:sp>
        <p:nvSpPr>
          <p:cNvPr id="33796" name="Rectangle 3"/>
          <p:cNvSpPr>
            <a:spLocks noGrp="1"/>
          </p:cNvSpPr>
          <p:nvPr>
            <p:ph idx="1"/>
          </p:nvPr>
        </p:nvSpPr>
        <p:spPr>
          <a:xfrm>
            <a:off x="395288" y="1341438"/>
            <a:ext cx="7772400" cy="5181600"/>
          </a:xfrm>
          <a:ln/>
        </p:spPr>
        <p:txBody>
          <a:bodyPr vert="horz" wrap="square" lIns="91440" tIns="45720" rIns="91440" bIns="45720" anchor="t"/>
          <a:p>
            <a:pPr eaLnBrk="1" hangingPunct="1">
              <a:buNone/>
            </a:pPr>
            <a:r>
              <a:rPr lang="en-US" altLang="zh-CN" dirty="0">
                <a:solidFill>
                  <a:srgbClr val="FF0000"/>
                </a:solidFill>
              </a:rPr>
              <a:t>1. CPU</a:t>
            </a:r>
            <a:r>
              <a:rPr lang="zh-CN" altLang="en-US" dirty="0">
                <a:solidFill>
                  <a:srgbClr val="FF0000"/>
                </a:solidFill>
              </a:rPr>
              <a:t>暂停方式</a:t>
            </a:r>
            <a:endParaRPr lang="zh-CN" altLang="en-US" dirty="0">
              <a:solidFill>
                <a:srgbClr val="FF0000"/>
              </a:solidFill>
            </a:endParaRPr>
          </a:p>
          <a:p>
            <a:pPr lvl="1" eaLnBrk="1" hangingPunct="1"/>
            <a:r>
              <a:rPr lang="zh-CN" altLang="en-US" sz="2000" dirty="0"/>
              <a:t>主机响应</a:t>
            </a:r>
            <a:r>
              <a:rPr lang="en-US" altLang="zh-CN" sz="2000" dirty="0"/>
              <a:t>DMA</a:t>
            </a:r>
            <a:r>
              <a:rPr lang="zh-CN" altLang="en-US" sz="2000" dirty="0"/>
              <a:t>请求后，让出存储总线，直到一组数据传送完毕后，</a:t>
            </a:r>
            <a:r>
              <a:rPr lang="en-US" altLang="zh-CN" sz="2000" dirty="0"/>
              <a:t>DMA</a:t>
            </a:r>
            <a:r>
              <a:rPr lang="zh-CN" altLang="en-US" sz="2000" dirty="0"/>
              <a:t>控制器才把总线控制权交还给</a:t>
            </a:r>
            <a:r>
              <a:rPr lang="en-US" altLang="zh-CN" sz="2000" dirty="0"/>
              <a:t>CPU</a:t>
            </a:r>
            <a:endParaRPr lang="en-US" altLang="zh-CN" sz="2000" dirty="0"/>
          </a:p>
          <a:p>
            <a:pPr lvl="1" eaLnBrk="1" hangingPunct="1"/>
            <a:r>
              <a:rPr lang="zh-CN" altLang="en-US" sz="2000" dirty="0"/>
              <a:t>采用这种工作方式的</a:t>
            </a:r>
            <a:r>
              <a:rPr lang="en-US" altLang="zh-CN" sz="2000" dirty="0"/>
              <a:t>I</a:t>
            </a:r>
            <a:r>
              <a:rPr lang="zh-CN" altLang="en-US" sz="2000" dirty="0"/>
              <a:t>／</a:t>
            </a:r>
            <a:r>
              <a:rPr lang="en-US" altLang="zh-CN" sz="2000" dirty="0"/>
              <a:t>O</a:t>
            </a:r>
            <a:r>
              <a:rPr lang="zh-CN" altLang="en-US" sz="2000" dirty="0"/>
              <a:t>设备，在其接口中一般设置有小容量存储器，</a:t>
            </a:r>
            <a:r>
              <a:rPr lang="en-US" altLang="zh-CN" sz="2000" dirty="0"/>
              <a:t>I</a:t>
            </a:r>
            <a:r>
              <a:rPr lang="zh-CN" altLang="en-US" sz="2000" dirty="0"/>
              <a:t>／</a:t>
            </a:r>
            <a:r>
              <a:rPr lang="en-US" altLang="zh-CN" sz="2000" dirty="0"/>
              <a:t>O</a:t>
            </a:r>
            <a:r>
              <a:rPr lang="zh-CN" altLang="en-US" sz="2000" dirty="0"/>
              <a:t>设备先与小容量存储器交换数据，然后由小容量存储器与主机交换数据</a:t>
            </a:r>
            <a:endParaRPr lang="en-US" altLang="zh-CN" sz="2000" dirty="0"/>
          </a:p>
          <a:p>
            <a:pPr lvl="1" eaLnBrk="1" hangingPunct="1"/>
            <a:r>
              <a:rPr lang="zh-CN" altLang="en-US" sz="2000" dirty="0"/>
              <a:t>这样可减少</a:t>
            </a:r>
            <a:r>
              <a:rPr lang="en-US" altLang="zh-CN" sz="2000" dirty="0"/>
              <a:t>DMA</a:t>
            </a:r>
            <a:r>
              <a:rPr lang="zh-CN" altLang="en-US" sz="2000" dirty="0"/>
              <a:t>传送占用存储总线的时间，也即减少了</a:t>
            </a:r>
            <a:r>
              <a:rPr lang="en-US" altLang="zh-CN" sz="2000" dirty="0"/>
              <a:t>CPU</a:t>
            </a:r>
            <a:r>
              <a:rPr lang="zh-CN" altLang="en-US" sz="2000" dirty="0"/>
              <a:t>暂停工作的时间。</a:t>
            </a:r>
            <a:endParaRPr lang="zh-CN" altLang="en-US" sz="2000" dirty="0"/>
          </a:p>
        </p:txBody>
      </p:sp>
      <p:sp>
        <p:nvSpPr>
          <p:cNvPr id="33797" name="Rectangle 4"/>
          <p:cNvSpPr/>
          <p:nvPr/>
        </p:nvSpPr>
        <p:spPr>
          <a:xfrm>
            <a:off x="3314700" y="2843213"/>
            <a:ext cx="9144000" cy="0"/>
          </a:xfrm>
          <a:prstGeom prst="rect">
            <a:avLst/>
          </a:prstGeom>
          <a:noFill/>
          <a:ln w="12700">
            <a:noFill/>
          </a:ln>
        </p:spPr>
        <p:txBody>
          <a:bodyPr>
            <a:spAutoFit/>
          </a:bodyPr>
          <a:p>
            <a:endParaRPr lang="zh-CN" altLang="en-US" dirty="0">
              <a:latin typeface="Arial" panose="020B0604020202020204" pitchFamily="34" charset="0"/>
            </a:endParaRPr>
          </a:p>
        </p:txBody>
      </p:sp>
      <p:pic>
        <p:nvPicPr>
          <p:cNvPr id="33798" name="Picture 5" descr="D:\jinerwork\组成\白中英版改编\Chap08\Image\8.11(a).gif"/>
          <p:cNvPicPr>
            <a:picLocks noChangeAspect="1"/>
          </p:cNvPicPr>
          <p:nvPr/>
        </p:nvPicPr>
        <p:blipFill>
          <a:blip r:embed="rId1" r:link="rId2"/>
          <a:stretch>
            <a:fillRect/>
          </a:stretch>
        </p:blipFill>
        <p:spPr>
          <a:xfrm>
            <a:off x="1403350" y="4230688"/>
            <a:ext cx="5638800" cy="2627312"/>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4819" name="Rectangle 2"/>
          <p:cNvSpPr>
            <a:spLocks noGrp="1"/>
          </p:cNvSpPr>
          <p:nvPr>
            <p:ph type="title"/>
          </p:nvPr>
        </p:nvSpPr>
        <p:spPr>
          <a:ln/>
        </p:spPr>
        <p:txBody>
          <a:bodyPr vert="horz" wrap="square" lIns="91440" tIns="45720" rIns="91440" bIns="45720" anchor="b"/>
          <a:p>
            <a:pPr eaLnBrk="1" hangingPunct="1"/>
            <a:r>
              <a:rPr lang="en-US" altLang="zh-CN" dirty="0"/>
              <a:t>1. CPU</a:t>
            </a:r>
            <a:r>
              <a:rPr lang="zh-CN" altLang="en-US" dirty="0"/>
              <a:t>暂停方式</a:t>
            </a:r>
            <a:endParaRPr lang="zh-CN" altLang="en-US" dirty="0"/>
          </a:p>
        </p:txBody>
      </p:sp>
      <p:sp>
        <p:nvSpPr>
          <p:cNvPr id="34820" name="Rectangle 3"/>
          <p:cNvSpPr>
            <a:spLocks noGrp="1"/>
          </p:cNvSpPr>
          <p:nvPr>
            <p:ph idx="1"/>
          </p:nvPr>
        </p:nvSpPr>
        <p:spPr>
          <a:ln/>
        </p:spPr>
        <p:txBody>
          <a:bodyPr vert="horz" wrap="square" lIns="91440" tIns="45720" rIns="91440" bIns="45720" anchor="t"/>
          <a:p>
            <a:pPr algn="just" eaLnBrk="1" hangingPunct="1"/>
            <a:r>
              <a:rPr lang="zh-CN" altLang="en-US" sz="2600" dirty="0">
                <a:solidFill>
                  <a:srgbClr val="00B0F0"/>
                </a:solidFill>
                <a:latin typeface="宋体" panose="02010600030101010101" pitchFamily="2" charset="-122"/>
              </a:rPr>
              <a:t>优点</a:t>
            </a:r>
            <a:r>
              <a:rPr lang="en-US" altLang="zh-CN" sz="2600" dirty="0">
                <a:latin typeface="宋体" panose="02010600030101010101" pitchFamily="2" charset="-122"/>
                <a:cs typeface="Times New Roman" panose="02020603050405020304" pitchFamily="18" charset="0"/>
              </a:rPr>
              <a:t>: </a:t>
            </a:r>
            <a:r>
              <a:rPr lang="zh-CN" altLang="en-US" sz="2600" dirty="0">
                <a:latin typeface="宋体" panose="02010600030101010101" pitchFamily="2" charset="-122"/>
              </a:rPr>
              <a:t>控制简单，它适用于数据传输率很高的设备进行成组传送。</a:t>
            </a:r>
            <a:endParaRPr lang="zh-CN" altLang="en-US" sz="2600" dirty="0">
              <a:latin typeface="宋体" panose="02010600030101010101" pitchFamily="2" charset="-122"/>
              <a:cs typeface="Times New Roman" panose="02020603050405020304" pitchFamily="18" charset="0"/>
            </a:endParaRPr>
          </a:p>
          <a:p>
            <a:pPr algn="just" eaLnBrk="1" hangingPunct="1"/>
            <a:r>
              <a:rPr lang="zh-CN" altLang="en-US" sz="2600" dirty="0">
                <a:solidFill>
                  <a:srgbClr val="00B0F0"/>
                </a:solidFill>
                <a:latin typeface="宋体" panose="02010600030101010101" pitchFamily="2" charset="-122"/>
              </a:rPr>
              <a:t>缺点</a:t>
            </a:r>
            <a:r>
              <a:rPr lang="en-US" altLang="zh-CN" sz="2600" dirty="0">
                <a:latin typeface="宋体" panose="02010600030101010101" pitchFamily="2" charset="-122"/>
                <a:cs typeface="Times New Roman" panose="02020603050405020304" pitchFamily="18" charset="0"/>
              </a:rPr>
              <a:t>: </a:t>
            </a:r>
            <a:r>
              <a:rPr lang="zh-CN" altLang="en-US" sz="2600" dirty="0">
                <a:latin typeface="宋体" panose="02010600030101010101" pitchFamily="2" charset="-122"/>
              </a:rPr>
              <a:t>在</a:t>
            </a:r>
            <a:r>
              <a:rPr lang="en-US" altLang="zh-CN" sz="2600" dirty="0">
                <a:latin typeface="宋体" panose="02010600030101010101" pitchFamily="2" charset="-122"/>
                <a:cs typeface="Times New Roman" panose="02020603050405020304" pitchFamily="18" charset="0"/>
              </a:rPr>
              <a:t>DMA</a:t>
            </a:r>
            <a:r>
              <a:rPr lang="zh-CN" altLang="en-US" sz="2600" dirty="0">
                <a:latin typeface="宋体" panose="02010600030101010101" pitchFamily="2" charset="-122"/>
              </a:rPr>
              <a:t>控制器访内阶段，内存的效能没有充分发挥，相当一部分内存工作周期是空闲的。这是因为，外围设备传送两个数据之间的间隔一般总是大于内存存储周期，即使高速</a:t>
            </a:r>
            <a:r>
              <a:rPr lang="en-US" altLang="zh-CN" sz="2600" dirty="0">
                <a:latin typeface="宋体" panose="02010600030101010101" pitchFamily="2" charset="-122"/>
                <a:cs typeface="Times New Roman" panose="02020603050405020304" pitchFamily="18" charset="0"/>
              </a:rPr>
              <a:t>I/O</a:t>
            </a:r>
            <a:r>
              <a:rPr lang="zh-CN" altLang="en-US" sz="2600" dirty="0">
                <a:latin typeface="宋体" panose="02010600030101010101" pitchFamily="2" charset="-122"/>
              </a:rPr>
              <a:t>设备也是如此。</a:t>
            </a:r>
            <a:endParaRPr lang="zh-CN" altLang="en-US" sz="2600" dirty="0">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5843" name="Rectangle 2"/>
          <p:cNvSpPr>
            <a:spLocks noGrp="1"/>
          </p:cNvSpPr>
          <p:nvPr>
            <p:ph type="title"/>
          </p:nvPr>
        </p:nvSpPr>
        <p:spPr>
          <a:ln/>
        </p:spPr>
        <p:txBody>
          <a:bodyPr vert="horz" wrap="square" lIns="91440" tIns="45720" rIns="91440" bIns="45720" anchor="b"/>
          <a:p>
            <a:pPr eaLnBrk="1" hangingPunct="1"/>
            <a:r>
              <a:rPr lang="en-US" altLang="zh-CN" dirty="0">
                <a:solidFill>
                  <a:schemeClr val="tx1"/>
                </a:solidFill>
              </a:rPr>
              <a:t>2. </a:t>
            </a:r>
            <a:r>
              <a:rPr lang="zh-CN" altLang="en-US" dirty="0">
                <a:solidFill>
                  <a:srgbClr val="FF0000"/>
                </a:solidFill>
              </a:rPr>
              <a:t>周期挪用方式</a:t>
            </a:r>
            <a:endParaRPr lang="zh-CN" altLang="en-US" dirty="0">
              <a:solidFill>
                <a:srgbClr val="FF0000"/>
              </a:solidFill>
            </a:endParaRPr>
          </a:p>
        </p:txBody>
      </p:sp>
      <p:sp>
        <p:nvSpPr>
          <p:cNvPr id="35844" name="Rectangle 3"/>
          <p:cNvSpPr>
            <a:spLocks noGrp="1"/>
          </p:cNvSpPr>
          <p:nvPr>
            <p:ph idx="1"/>
          </p:nvPr>
        </p:nvSpPr>
        <p:spPr>
          <a:xfrm>
            <a:off x="457200" y="1719263"/>
            <a:ext cx="8229600" cy="1663700"/>
          </a:xfrm>
          <a:ln/>
        </p:spPr>
        <p:txBody>
          <a:bodyPr vert="horz" wrap="square" lIns="91440" tIns="45720" rIns="91440" bIns="45720" anchor="t"/>
          <a:p>
            <a:pPr eaLnBrk="1" hangingPunct="1"/>
            <a:r>
              <a:rPr lang="en-US" altLang="zh-CN" sz="2600" dirty="0"/>
              <a:t>DMA</a:t>
            </a:r>
            <a:r>
              <a:rPr lang="zh-CN" altLang="en-US" sz="2600" dirty="0"/>
              <a:t>控制器与主存储器之间传送一个数据，占用（窃取）一个</a:t>
            </a:r>
            <a:r>
              <a:rPr lang="en-US" altLang="zh-CN" sz="2600" dirty="0"/>
              <a:t>CPU</a:t>
            </a:r>
            <a:r>
              <a:rPr lang="zh-CN" altLang="en-US" sz="2600" dirty="0"/>
              <a:t>周期，即</a:t>
            </a:r>
            <a:r>
              <a:rPr lang="en-US" altLang="zh-CN" sz="2600" dirty="0"/>
              <a:t>CPU</a:t>
            </a:r>
            <a:r>
              <a:rPr lang="zh-CN" altLang="en-US" sz="2600" dirty="0"/>
              <a:t>暂停工作一个周期，然后继续执行程序。</a:t>
            </a:r>
            <a:endParaRPr lang="zh-CN" altLang="en-US" sz="2600" dirty="0"/>
          </a:p>
        </p:txBody>
      </p:sp>
      <p:sp>
        <p:nvSpPr>
          <p:cNvPr id="35845" name="Rectangle 4"/>
          <p:cNvSpPr/>
          <p:nvPr/>
        </p:nvSpPr>
        <p:spPr>
          <a:xfrm>
            <a:off x="3257550" y="2814638"/>
            <a:ext cx="9144000" cy="0"/>
          </a:xfrm>
          <a:prstGeom prst="rect">
            <a:avLst/>
          </a:prstGeom>
          <a:noFill/>
          <a:ln w="12700">
            <a:noFill/>
          </a:ln>
        </p:spPr>
        <p:txBody>
          <a:bodyPr>
            <a:spAutoFit/>
          </a:bodyPr>
          <a:p>
            <a:endParaRPr lang="zh-CN" altLang="en-US" dirty="0">
              <a:latin typeface="Arial" panose="020B0604020202020204" pitchFamily="34" charset="0"/>
            </a:endParaRPr>
          </a:p>
        </p:txBody>
      </p:sp>
      <p:pic>
        <p:nvPicPr>
          <p:cNvPr id="35846" name="Picture 5" descr="D:\jinerwork\组成\白中英版改编\Chap08\Image\8.11(b).gif"/>
          <p:cNvPicPr>
            <a:picLocks noChangeAspect="1"/>
          </p:cNvPicPr>
          <p:nvPr/>
        </p:nvPicPr>
        <p:blipFill>
          <a:blip r:embed="rId1" r:link="rId2"/>
          <a:stretch>
            <a:fillRect/>
          </a:stretch>
        </p:blipFill>
        <p:spPr>
          <a:xfrm>
            <a:off x="1676400" y="3124200"/>
            <a:ext cx="6019800" cy="281305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6867" name="Rectangle 2"/>
          <p:cNvSpPr>
            <a:spLocks noGrp="1"/>
          </p:cNvSpPr>
          <p:nvPr>
            <p:ph type="title"/>
          </p:nvPr>
        </p:nvSpPr>
        <p:spPr>
          <a:ln/>
        </p:spPr>
        <p:txBody>
          <a:bodyPr vert="horz" wrap="square" lIns="91440" tIns="45720" rIns="91440" bIns="45720" anchor="b"/>
          <a:p>
            <a:pPr eaLnBrk="1" hangingPunct="1"/>
            <a:r>
              <a:rPr lang="en-US" altLang="zh-CN" sz="2600" dirty="0">
                <a:solidFill>
                  <a:schemeClr val="tx1"/>
                </a:solidFill>
              </a:rPr>
              <a:t>3. </a:t>
            </a:r>
            <a:r>
              <a:rPr lang="en-US" altLang="zh-CN" sz="2600" dirty="0">
                <a:solidFill>
                  <a:srgbClr val="FF0000"/>
                </a:solidFill>
              </a:rPr>
              <a:t>DMA</a:t>
            </a:r>
            <a:r>
              <a:rPr lang="zh-CN" altLang="en-US" sz="2600" dirty="0">
                <a:solidFill>
                  <a:srgbClr val="FF0000"/>
                </a:solidFill>
              </a:rPr>
              <a:t>和</a:t>
            </a:r>
            <a:r>
              <a:rPr lang="en-US" altLang="zh-CN" sz="2600" dirty="0">
                <a:solidFill>
                  <a:srgbClr val="FF0000"/>
                </a:solidFill>
              </a:rPr>
              <a:t>CPU</a:t>
            </a:r>
            <a:r>
              <a:rPr lang="zh-CN" altLang="en-US" sz="2600" dirty="0">
                <a:solidFill>
                  <a:srgbClr val="FF0000"/>
                </a:solidFill>
              </a:rPr>
              <a:t>交替访问内存</a:t>
            </a:r>
            <a:r>
              <a:rPr lang="zh-CN" altLang="en-US" sz="2600" dirty="0"/>
              <a:t>工作方式</a:t>
            </a:r>
            <a:endParaRPr lang="zh-CN" altLang="en-US" dirty="0"/>
          </a:p>
        </p:txBody>
      </p:sp>
      <p:sp>
        <p:nvSpPr>
          <p:cNvPr id="36868" name="Rectangle 3"/>
          <p:cNvSpPr>
            <a:spLocks noGrp="1"/>
          </p:cNvSpPr>
          <p:nvPr>
            <p:ph idx="1"/>
          </p:nvPr>
        </p:nvSpPr>
        <p:spPr>
          <a:ln/>
        </p:spPr>
        <p:txBody>
          <a:bodyPr vert="horz" wrap="square" lIns="91440" tIns="45720" rIns="91440" bIns="45720" anchor="t"/>
          <a:p>
            <a:pPr eaLnBrk="1" hangingPunct="1"/>
            <a:r>
              <a:rPr lang="zh-CN" altLang="en-US" sz="2100" dirty="0"/>
              <a:t>如果</a:t>
            </a:r>
            <a:r>
              <a:rPr lang="en-US" altLang="zh-CN" sz="2100" dirty="0"/>
              <a:t>CPU</a:t>
            </a:r>
            <a:r>
              <a:rPr lang="zh-CN" altLang="en-US" sz="2100" dirty="0"/>
              <a:t>的工作周期比内存存取周期长很多，可以采用该种方法</a:t>
            </a:r>
            <a:endParaRPr lang="zh-CN" altLang="en-US" sz="2100" dirty="0"/>
          </a:p>
          <a:p>
            <a:pPr eaLnBrk="1" hangingPunct="1"/>
            <a:r>
              <a:rPr lang="zh-CN" altLang="en-US" sz="2100" dirty="0"/>
              <a:t>总线控制权的转移速度快，</a:t>
            </a:r>
            <a:r>
              <a:rPr lang="en-US" altLang="zh-CN" sz="2100" dirty="0"/>
              <a:t>DMA</a:t>
            </a:r>
            <a:r>
              <a:rPr lang="zh-CN" altLang="en-US" sz="2100" dirty="0"/>
              <a:t>效率高。</a:t>
            </a:r>
            <a:endParaRPr lang="zh-CN" altLang="en-US" sz="2100" dirty="0"/>
          </a:p>
        </p:txBody>
      </p:sp>
      <p:sp>
        <p:nvSpPr>
          <p:cNvPr id="36869" name="Rectangle 4"/>
          <p:cNvSpPr/>
          <p:nvPr/>
        </p:nvSpPr>
        <p:spPr>
          <a:xfrm>
            <a:off x="3143250" y="2762250"/>
            <a:ext cx="9144000" cy="0"/>
          </a:xfrm>
          <a:prstGeom prst="rect">
            <a:avLst/>
          </a:prstGeom>
          <a:noFill/>
          <a:ln w="12700">
            <a:noFill/>
          </a:ln>
        </p:spPr>
        <p:txBody>
          <a:bodyPr>
            <a:spAutoFit/>
          </a:bodyPr>
          <a:p>
            <a:endParaRPr lang="zh-CN" altLang="en-US" dirty="0">
              <a:latin typeface="Arial" panose="020B0604020202020204" pitchFamily="34" charset="0"/>
            </a:endParaRPr>
          </a:p>
        </p:txBody>
      </p:sp>
      <p:pic>
        <p:nvPicPr>
          <p:cNvPr id="36870" name="Picture 5" descr="D:\jinerwork\组成\白中英版改编\Chap08\Image\8.11(c).gif"/>
          <p:cNvPicPr>
            <a:picLocks noChangeAspect="1"/>
          </p:cNvPicPr>
          <p:nvPr/>
        </p:nvPicPr>
        <p:blipFill>
          <a:blip r:embed="rId1" r:link="rId2"/>
          <a:stretch>
            <a:fillRect/>
          </a:stretch>
        </p:blipFill>
        <p:spPr>
          <a:xfrm>
            <a:off x="1905000" y="2895600"/>
            <a:ext cx="6172200" cy="2881313"/>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7891" name="Rectangle 2"/>
          <p:cNvSpPr>
            <a:spLocks noGrp="1"/>
          </p:cNvSpPr>
          <p:nvPr>
            <p:ph type="title"/>
          </p:nvPr>
        </p:nvSpPr>
        <p:spPr>
          <a:ln/>
        </p:spPr>
        <p:txBody>
          <a:bodyPr vert="horz" wrap="square" lIns="91440" tIns="45720" rIns="91440" bIns="45720" anchor="b"/>
          <a:p>
            <a:pPr eaLnBrk="1" hangingPunct="1"/>
            <a:r>
              <a:rPr lang="en-US" altLang="zh-CN" dirty="0"/>
              <a:t>8.4.3DMA</a:t>
            </a:r>
            <a:r>
              <a:rPr lang="zh-CN" altLang="en-US" dirty="0"/>
              <a:t>传送一个数据的过程</a:t>
            </a:r>
            <a:endParaRPr lang="zh-CN" altLang="en-US" dirty="0"/>
          </a:p>
        </p:txBody>
      </p:sp>
      <p:sp>
        <p:nvSpPr>
          <p:cNvPr id="37892" name="Rectangle 3"/>
          <p:cNvSpPr>
            <a:spLocks noGrp="1"/>
          </p:cNvSpPr>
          <p:nvPr>
            <p:ph idx="1"/>
          </p:nvPr>
        </p:nvSpPr>
        <p:spPr>
          <a:ln/>
        </p:spPr>
        <p:txBody>
          <a:bodyPr vert="horz" wrap="square" lIns="91440" tIns="45720" rIns="91440" bIns="45720" anchor="t"/>
          <a:p>
            <a:pPr eaLnBrk="1" hangingPunct="1">
              <a:buNone/>
            </a:pPr>
            <a:r>
              <a:rPr lang="en-US" altLang="zh-CN" dirty="0"/>
              <a:t>1. DMA</a:t>
            </a:r>
            <a:r>
              <a:rPr lang="zh-CN" altLang="en-US" dirty="0"/>
              <a:t>基本构成</a:t>
            </a:r>
            <a:endParaRPr lang="zh-CN" altLang="en-US" dirty="0"/>
          </a:p>
          <a:p>
            <a:pPr eaLnBrk="1" hangingPunct="1">
              <a:buNone/>
            </a:pPr>
            <a:r>
              <a:rPr lang="en-US" altLang="zh-CN" b="1" dirty="0"/>
              <a:t>(1)</a:t>
            </a:r>
            <a:r>
              <a:rPr lang="zh-CN" altLang="en-US" b="1" dirty="0"/>
              <a:t>内存地址计数器</a:t>
            </a:r>
            <a:endParaRPr lang="zh-CN" altLang="en-US" b="1" dirty="0"/>
          </a:p>
          <a:p>
            <a:pPr eaLnBrk="1" hangingPunct="1">
              <a:buNone/>
            </a:pPr>
            <a:r>
              <a:rPr lang="en-US" altLang="zh-CN" b="1" dirty="0"/>
              <a:t>(2)</a:t>
            </a:r>
            <a:r>
              <a:rPr lang="zh-CN" altLang="en-US" b="1" dirty="0"/>
              <a:t>字计数器</a:t>
            </a:r>
            <a:endParaRPr lang="zh-CN" altLang="en-US" b="1" dirty="0"/>
          </a:p>
          <a:p>
            <a:pPr eaLnBrk="1" hangingPunct="1">
              <a:buNone/>
            </a:pPr>
            <a:r>
              <a:rPr lang="en-US" altLang="zh-CN" b="1" dirty="0"/>
              <a:t>(3)</a:t>
            </a:r>
            <a:r>
              <a:rPr lang="zh-CN" altLang="en-US" b="1" dirty="0"/>
              <a:t>数据缓冲寄存器</a:t>
            </a:r>
            <a:endParaRPr lang="zh-CN" altLang="en-US" b="1" dirty="0"/>
          </a:p>
          <a:p>
            <a:pPr eaLnBrk="1" hangingPunct="1">
              <a:buNone/>
            </a:pPr>
            <a:r>
              <a:rPr lang="en-US" altLang="zh-CN" b="1" dirty="0"/>
              <a:t>(4)“DMA</a:t>
            </a:r>
            <a:r>
              <a:rPr lang="zh-CN" altLang="en-US" b="1" dirty="0"/>
              <a:t>请求”标志</a:t>
            </a:r>
            <a:endParaRPr lang="zh-CN" altLang="en-US" b="1" dirty="0"/>
          </a:p>
          <a:p>
            <a:pPr eaLnBrk="1" hangingPunct="1">
              <a:buNone/>
            </a:pPr>
            <a:r>
              <a:rPr lang="en-US" altLang="zh-CN" b="1" dirty="0"/>
              <a:t>(5)“</a:t>
            </a:r>
            <a:r>
              <a:rPr lang="zh-CN" altLang="en-US" b="1" dirty="0"/>
              <a:t>控制</a:t>
            </a:r>
            <a:r>
              <a:rPr lang="en-US" altLang="zh-CN" b="1" dirty="0"/>
              <a:t>/</a:t>
            </a:r>
            <a:r>
              <a:rPr lang="zh-CN" altLang="en-US" b="1" dirty="0"/>
              <a:t>状态”逻辑</a:t>
            </a:r>
            <a:endParaRPr lang="zh-CN" altLang="en-US" b="1" dirty="0"/>
          </a:p>
          <a:p>
            <a:pPr eaLnBrk="1" hangingPunct="1">
              <a:buNone/>
            </a:pPr>
            <a:r>
              <a:rPr lang="en-US" altLang="zh-CN" b="1" dirty="0"/>
              <a:t>(6)</a:t>
            </a:r>
            <a:r>
              <a:rPr lang="zh-CN" altLang="en-US" b="1" dirty="0"/>
              <a:t>中断机构</a:t>
            </a:r>
            <a:endParaRPr lang="zh-CN" altLang="en-US" b="1" dirty="0"/>
          </a:p>
          <a:p>
            <a:pPr eaLnBrk="1" hangingPunct="1"/>
            <a:endParaRPr lang="en-US" altLang="zh-CN" b="1" dirty="0"/>
          </a:p>
        </p:txBody>
      </p:sp>
      <p:pic>
        <p:nvPicPr>
          <p:cNvPr id="38916" name="Picture 4" descr="8a14">
            <a:hlinkClick r:id="rId1" action="ppaction://hlinkfile"/>
          </p:cNvPr>
          <p:cNvPicPr>
            <a:picLocks noChangeAspect="1"/>
          </p:cNvPicPr>
          <p:nvPr/>
        </p:nvPicPr>
        <p:blipFill>
          <a:blip r:embed="rId2"/>
          <a:stretch>
            <a:fillRect/>
          </a:stretch>
        </p:blipFill>
        <p:spPr>
          <a:xfrm>
            <a:off x="539750" y="2205038"/>
            <a:ext cx="7775575" cy="3959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ppt_x"/>
                                          </p:val>
                                        </p:tav>
                                        <p:tav tm="100000">
                                          <p:val>
                                            <p:strVal val="#ppt_x"/>
                                          </p:val>
                                        </p:tav>
                                      </p:tavLst>
                                    </p:anim>
                                    <p:anim calcmode="lin" valueType="num">
                                      <p:cBhvr additive="base">
                                        <p:cTn id="8"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8916"/>
                                        </p:tgtEl>
                                        <p:attrNameLst>
                                          <p:attrName>ppt_x</p:attrName>
                                        </p:attrNameLst>
                                      </p:cBhvr>
                                      <p:tavLst>
                                        <p:tav tm="0">
                                          <p:val>
                                            <p:strVal val="ppt_x"/>
                                          </p:val>
                                        </p:tav>
                                        <p:tav tm="100000">
                                          <p:val>
                                            <p:strVal val="ppt_x"/>
                                          </p:val>
                                        </p:tav>
                                      </p:tavLst>
                                    </p:anim>
                                    <p:anim calcmode="lin" valueType="num">
                                      <p:cBhvr additive="base">
                                        <p:cTn id="13" dur="500"/>
                                        <p:tgtEl>
                                          <p:spTgt spid="38916"/>
                                        </p:tgtEl>
                                        <p:attrNameLst>
                                          <p:attrName>ppt_y</p:attrName>
                                        </p:attrNameLst>
                                      </p:cBhvr>
                                      <p:tavLst>
                                        <p:tav tm="0">
                                          <p:val>
                                            <p:strVal val="ppt_y"/>
                                          </p:val>
                                        </p:tav>
                                        <p:tav tm="100000">
                                          <p:val>
                                            <p:strVal val="1+ppt_h/2"/>
                                          </p:val>
                                        </p:tav>
                                      </p:tavLst>
                                    </p:anim>
                                    <p:set>
                                      <p:cBhvr>
                                        <p:cTn id="14" dur="1" fill="hold">
                                          <p:stCondLst>
                                            <p:cond delay="499"/>
                                          </p:stCondLst>
                                        </p:cTn>
                                        <p:tgtEl>
                                          <p:spTgt spid="389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8915" name="Rectangle 2"/>
          <p:cNvSpPr>
            <a:spLocks noGrp="1"/>
          </p:cNvSpPr>
          <p:nvPr>
            <p:ph type="title"/>
          </p:nvPr>
        </p:nvSpPr>
        <p:spPr>
          <a:ln/>
        </p:spPr>
        <p:txBody>
          <a:bodyPr vert="horz" wrap="square" lIns="91440" tIns="45720" rIns="91440" bIns="45720" anchor="b"/>
          <a:p>
            <a:pPr eaLnBrk="1" hangingPunct="1"/>
            <a:r>
              <a:rPr lang="en-US" altLang="zh-CN" dirty="0"/>
              <a:t>8.4.3DMA</a:t>
            </a:r>
            <a:r>
              <a:rPr lang="zh-CN" altLang="en-US" dirty="0"/>
              <a:t>传送一个数据的过程</a:t>
            </a:r>
            <a:endParaRPr lang="zh-CN" altLang="en-US" dirty="0"/>
          </a:p>
        </p:txBody>
      </p:sp>
      <p:pic>
        <p:nvPicPr>
          <p:cNvPr id="38916" name="Picture 3" descr="jxnr81">
            <a:hlinkClick r:id="rId1" action="ppaction://hlinkfile"/>
          </p:cNvPr>
          <p:cNvPicPr>
            <a:picLocks noChangeAspect="1"/>
          </p:cNvPicPr>
          <p:nvPr>
            <p:ph idx="1"/>
          </p:nvPr>
        </p:nvPicPr>
        <p:blipFill>
          <a:blip r:embed="rId2"/>
          <a:srcRect/>
          <a:stretch>
            <a:fillRect/>
          </a:stretch>
        </p:blipFill>
        <p:spPr>
          <a:xfrm>
            <a:off x="4643438" y="1500188"/>
            <a:ext cx="3500437" cy="5040312"/>
          </a:xfrm>
          <a:ln/>
        </p:spPr>
      </p:pic>
      <p:sp>
        <p:nvSpPr>
          <p:cNvPr id="38917" name="Text Box 4"/>
          <p:cNvSpPr txBox="1"/>
          <p:nvPr/>
        </p:nvSpPr>
        <p:spPr>
          <a:xfrm>
            <a:off x="500063" y="1857375"/>
            <a:ext cx="3600450" cy="2092325"/>
          </a:xfrm>
          <a:prstGeom prst="rect">
            <a:avLst/>
          </a:prstGeom>
          <a:noFill/>
          <a:ln w="12700">
            <a:noFill/>
          </a:ln>
        </p:spPr>
        <p:txBody>
          <a:bodyPr>
            <a:spAutoFit/>
          </a:bodyPr>
          <a:p>
            <a:r>
              <a:rPr lang="en-US" altLang="zh-CN" sz="2600" dirty="0">
                <a:latin typeface="Arial" panose="020B0604020202020204" pitchFamily="34" charset="0"/>
              </a:rPr>
              <a:t>2.</a:t>
            </a:r>
            <a:r>
              <a:rPr lang="zh-CN" altLang="en-US" sz="2600" dirty="0">
                <a:latin typeface="Arial" panose="020B0604020202020204" pitchFamily="34" charset="0"/>
              </a:rPr>
              <a:t>传送过程</a:t>
            </a:r>
            <a:endParaRPr lang="zh-CN" altLang="en-US" sz="2600" dirty="0">
              <a:latin typeface="Arial" panose="020B0604020202020204" pitchFamily="34" charset="0"/>
            </a:endParaRPr>
          </a:p>
          <a:p>
            <a:r>
              <a:rPr lang="zh-CN" altLang="en-US" sz="2600" dirty="0">
                <a:latin typeface="Arial" panose="020B0604020202020204" pitchFamily="34" charset="0"/>
              </a:rPr>
              <a:t>       当外设有</a:t>
            </a:r>
            <a:r>
              <a:rPr lang="en-US" altLang="zh-CN" sz="2600" dirty="0">
                <a:latin typeface="Arial" panose="020B0604020202020204" pitchFamily="34" charset="0"/>
              </a:rPr>
              <a:t>DMA</a:t>
            </a:r>
            <a:r>
              <a:rPr lang="zh-CN" altLang="en-US" sz="2600" dirty="0">
                <a:latin typeface="Arial" panose="020B0604020202020204" pitchFamily="34" charset="0"/>
              </a:rPr>
              <a:t>请求时，通常</a:t>
            </a:r>
            <a:r>
              <a:rPr lang="en-US" altLang="zh-CN" sz="2600" dirty="0">
                <a:latin typeface="Arial" panose="020B0604020202020204" pitchFamily="34" charset="0"/>
              </a:rPr>
              <a:t>CPU</a:t>
            </a:r>
            <a:r>
              <a:rPr lang="zh-CN" altLang="en-US" sz="2600" dirty="0">
                <a:latin typeface="Arial" panose="020B0604020202020204" pitchFamily="34" charset="0"/>
              </a:rPr>
              <a:t>在本机器周期结束后，响应</a:t>
            </a:r>
            <a:r>
              <a:rPr lang="en-US" altLang="zh-CN" sz="2600" dirty="0">
                <a:latin typeface="Arial" panose="020B0604020202020204" pitchFamily="34" charset="0"/>
              </a:rPr>
              <a:t>DMA</a:t>
            </a:r>
            <a:r>
              <a:rPr lang="zh-CN" altLang="en-US" sz="2600" dirty="0">
                <a:latin typeface="Arial" panose="020B0604020202020204" pitchFamily="34" charset="0"/>
              </a:rPr>
              <a:t>请求。</a:t>
            </a:r>
            <a:endParaRPr lang="zh-CN" altLang="en-US" sz="2600"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39939" name="Rectangle 2"/>
          <p:cNvSpPr>
            <a:spLocks noGrp="1"/>
          </p:cNvSpPr>
          <p:nvPr>
            <p:ph type="title"/>
          </p:nvPr>
        </p:nvSpPr>
        <p:spPr>
          <a:xfrm>
            <a:off x="457200" y="122238"/>
            <a:ext cx="7786688" cy="1295400"/>
          </a:xfrm>
          <a:ln/>
        </p:spPr>
        <p:txBody>
          <a:bodyPr vert="horz" wrap="square" lIns="91440" tIns="45720" rIns="91440" bIns="45720" anchor="b"/>
          <a:p>
            <a:pPr eaLnBrk="1" hangingPunct="1"/>
            <a:r>
              <a:rPr lang="en-US" altLang="zh-CN" dirty="0"/>
              <a:t>8.4.3DMA</a:t>
            </a:r>
            <a:r>
              <a:rPr lang="zh-CN" altLang="en-US" dirty="0"/>
              <a:t>传送一个数据的过程</a:t>
            </a:r>
            <a:endParaRPr lang="zh-CN" altLang="en-US" dirty="0"/>
          </a:p>
        </p:txBody>
      </p:sp>
      <p:sp>
        <p:nvSpPr>
          <p:cNvPr id="39940" name="Rectangle 3"/>
          <p:cNvSpPr>
            <a:spLocks noGrp="1"/>
          </p:cNvSpPr>
          <p:nvPr>
            <p:ph idx="1"/>
          </p:nvPr>
        </p:nvSpPr>
        <p:spPr>
          <a:xfrm>
            <a:off x="468313" y="1628775"/>
            <a:ext cx="7772400" cy="4648200"/>
          </a:xfrm>
          <a:ln/>
        </p:spPr>
        <p:txBody>
          <a:bodyPr vert="horz" wrap="square" lIns="91440" tIns="45720" rIns="91440" bIns="45720" anchor="t"/>
          <a:p>
            <a:pPr eaLnBrk="1" hangingPunct="1">
              <a:lnSpc>
                <a:spcPct val="90000"/>
              </a:lnSpc>
            </a:pPr>
            <a:r>
              <a:rPr lang="zh-CN" altLang="en-US" dirty="0"/>
              <a:t>传送一个数据块可以分为三个阶段</a:t>
            </a:r>
            <a:endParaRPr lang="zh-CN" altLang="en-US" dirty="0"/>
          </a:p>
          <a:p>
            <a:pPr lvl="1" eaLnBrk="1" hangingPunct="1">
              <a:lnSpc>
                <a:spcPct val="90000"/>
              </a:lnSpc>
            </a:pPr>
            <a:r>
              <a:rPr lang="zh-CN" altLang="en-US" dirty="0">
                <a:solidFill>
                  <a:srgbClr val="00B0F0"/>
                </a:solidFill>
              </a:rPr>
              <a:t>第一阶段</a:t>
            </a:r>
            <a:r>
              <a:rPr lang="zh-CN" altLang="en-US" dirty="0"/>
              <a:t>是进行初始化，即</a:t>
            </a:r>
            <a:r>
              <a:rPr lang="en-US" altLang="zh-CN" dirty="0"/>
              <a:t>CPU</a:t>
            </a:r>
            <a:r>
              <a:rPr lang="zh-CN" altLang="en-US" dirty="0"/>
              <a:t>通过程序</a:t>
            </a:r>
            <a:r>
              <a:rPr lang="en-US" altLang="zh-CN" dirty="0"/>
              <a:t>I</a:t>
            </a:r>
            <a:r>
              <a:rPr lang="zh-CN" altLang="en-US" dirty="0"/>
              <a:t>／</a:t>
            </a:r>
            <a:r>
              <a:rPr lang="en-US" altLang="zh-CN" dirty="0"/>
              <a:t>O</a:t>
            </a:r>
            <a:r>
              <a:rPr lang="zh-CN" altLang="en-US" dirty="0"/>
              <a:t>的方式给</a:t>
            </a:r>
            <a:r>
              <a:rPr lang="en-US" altLang="zh-CN" dirty="0"/>
              <a:t>DMA</a:t>
            </a:r>
            <a:r>
              <a:rPr lang="zh-CN" altLang="en-US" dirty="0"/>
              <a:t>控制器预置初值，取状态和送传送需要的有关参数；</a:t>
            </a:r>
            <a:endParaRPr lang="zh-CN" altLang="en-US" dirty="0"/>
          </a:p>
          <a:p>
            <a:pPr lvl="1" eaLnBrk="1" hangingPunct="1">
              <a:lnSpc>
                <a:spcPct val="90000"/>
              </a:lnSpc>
            </a:pPr>
            <a:r>
              <a:rPr lang="zh-CN" altLang="en-US" dirty="0">
                <a:solidFill>
                  <a:srgbClr val="00B0F0"/>
                </a:solidFill>
              </a:rPr>
              <a:t>第二阶段</a:t>
            </a:r>
            <a:r>
              <a:rPr lang="zh-CN" altLang="en-US" dirty="0"/>
              <a:t>由</a:t>
            </a:r>
            <a:r>
              <a:rPr lang="en-US" altLang="zh-CN" dirty="0"/>
              <a:t>DMA</a:t>
            </a:r>
            <a:r>
              <a:rPr lang="zh-CN" altLang="en-US" dirty="0"/>
              <a:t>控制器控制外设与主存之间的数据交换；</a:t>
            </a:r>
            <a:endParaRPr lang="zh-CN" altLang="en-US" dirty="0"/>
          </a:p>
          <a:p>
            <a:pPr lvl="1" eaLnBrk="1" hangingPunct="1">
              <a:lnSpc>
                <a:spcPct val="90000"/>
              </a:lnSpc>
            </a:pPr>
            <a:r>
              <a:rPr lang="zh-CN" altLang="en-US" dirty="0">
                <a:solidFill>
                  <a:srgbClr val="00B0F0"/>
                </a:solidFill>
              </a:rPr>
              <a:t>第三阶段</a:t>
            </a:r>
            <a:r>
              <a:rPr lang="zh-CN" altLang="en-US" dirty="0"/>
              <a:t>即</a:t>
            </a:r>
            <a:r>
              <a:rPr lang="en-US" altLang="zh-CN" dirty="0"/>
              <a:t>CPU</a:t>
            </a:r>
            <a:r>
              <a:rPr lang="zh-CN" altLang="en-US" dirty="0"/>
              <a:t>中断原程序后进行后处理。若需要继续交换数据，则又要对</a:t>
            </a:r>
            <a:r>
              <a:rPr lang="en-US" altLang="zh-CN" dirty="0"/>
              <a:t>DMA</a:t>
            </a:r>
            <a:r>
              <a:rPr lang="zh-CN" altLang="en-US" dirty="0"/>
              <a:t>进行初始化；若不需要交换数据，则停止外设；若为出错，则转错误诊断及处理程序。 </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0963" name="Rectangle 2"/>
          <p:cNvSpPr>
            <a:spLocks noGrp="1"/>
          </p:cNvSpPr>
          <p:nvPr>
            <p:ph type="title"/>
          </p:nvPr>
        </p:nvSpPr>
        <p:spPr>
          <a:ln/>
        </p:spPr>
        <p:txBody>
          <a:bodyPr vert="horz" wrap="square" lIns="91440" tIns="45720" rIns="91440" bIns="45720" anchor="b"/>
          <a:p>
            <a:pPr eaLnBrk="1" hangingPunct="1"/>
            <a:r>
              <a:rPr lang="en-US" altLang="zh-CN" dirty="0"/>
              <a:t>8.4.4</a:t>
            </a:r>
            <a:r>
              <a:rPr lang="zh-CN" altLang="en-US" dirty="0"/>
              <a:t>选择型和多路型</a:t>
            </a:r>
            <a:r>
              <a:rPr lang="en-US" altLang="zh-CN" dirty="0"/>
              <a:t>DMA</a:t>
            </a:r>
            <a:r>
              <a:rPr lang="zh-CN" altLang="en-US" dirty="0"/>
              <a:t>控制器</a:t>
            </a:r>
            <a:endParaRPr lang="zh-CN" altLang="en-US" dirty="0"/>
          </a:p>
        </p:txBody>
      </p:sp>
      <p:sp>
        <p:nvSpPr>
          <p:cNvPr id="40964" name="Rectangle 3"/>
          <p:cNvSpPr>
            <a:spLocks noGrp="1"/>
          </p:cNvSpPr>
          <p:nvPr>
            <p:ph idx="1"/>
          </p:nvPr>
        </p:nvSpPr>
        <p:spPr>
          <a:ln/>
        </p:spPr>
        <p:txBody>
          <a:bodyPr vert="horz" wrap="square" lIns="91440" tIns="45720" rIns="91440" bIns="45720" anchor="t"/>
          <a:p>
            <a:pPr eaLnBrk="1" hangingPunct="1"/>
            <a:r>
              <a:rPr lang="zh-CN" altLang="en-US" dirty="0"/>
              <a:t>选择型</a:t>
            </a: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多路型</a:t>
            </a:r>
            <a:endParaRPr lang="zh-CN" altLang="en-US" dirty="0"/>
          </a:p>
        </p:txBody>
      </p:sp>
      <p:pic>
        <p:nvPicPr>
          <p:cNvPr id="40965" name="Picture 4" descr="8a17">
            <a:hlinkClick r:id="rId1" action="ppaction://hlinkfile"/>
          </p:cNvPr>
          <p:cNvPicPr>
            <a:picLocks noChangeAspect="1"/>
          </p:cNvPicPr>
          <p:nvPr/>
        </p:nvPicPr>
        <p:blipFill>
          <a:blip r:embed="rId2"/>
          <a:stretch>
            <a:fillRect/>
          </a:stretch>
        </p:blipFill>
        <p:spPr>
          <a:xfrm>
            <a:off x="3132138" y="5013325"/>
            <a:ext cx="3267075" cy="857250"/>
          </a:xfrm>
          <a:prstGeom prst="rect">
            <a:avLst/>
          </a:prstGeom>
          <a:noFill/>
          <a:ln w="9525">
            <a:noFill/>
          </a:ln>
        </p:spPr>
      </p:pic>
      <p:pic>
        <p:nvPicPr>
          <p:cNvPr id="40966" name="Picture 5" descr="8a16">
            <a:hlinkClick r:id="rId3" action="ppaction://hlinkfile"/>
          </p:cNvPr>
          <p:cNvPicPr>
            <a:picLocks noChangeAspect="1"/>
          </p:cNvPicPr>
          <p:nvPr/>
        </p:nvPicPr>
        <p:blipFill>
          <a:blip r:embed="rId4"/>
          <a:stretch>
            <a:fillRect/>
          </a:stretch>
        </p:blipFill>
        <p:spPr>
          <a:xfrm>
            <a:off x="2555875" y="1484313"/>
            <a:ext cx="5903913" cy="2868612"/>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1987" name="Rectangle 2"/>
          <p:cNvSpPr>
            <a:spLocks noGrp="1"/>
          </p:cNvSpPr>
          <p:nvPr>
            <p:ph type="title"/>
          </p:nvPr>
        </p:nvSpPr>
        <p:spPr>
          <a:ln/>
        </p:spPr>
        <p:txBody>
          <a:bodyPr vert="horz" wrap="square" lIns="91440" tIns="45720" rIns="91440" bIns="45720" anchor="b"/>
          <a:p>
            <a:pPr eaLnBrk="1" hangingPunct="1"/>
            <a:r>
              <a:rPr lang="en-US" altLang="zh-CN" dirty="0"/>
              <a:t>8.4.4</a:t>
            </a:r>
            <a:r>
              <a:rPr lang="zh-CN" altLang="en-US" dirty="0"/>
              <a:t>选择型和多路型</a:t>
            </a:r>
            <a:r>
              <a:rPr lang="en-US" altLang="zh-CN" dirty="0"/>
              <a:t>DMA</a:t>
            </a:r>
            <a:r>
              <a:rPr lang="zh-CN" altLang="en-US" dirty="0"/>
              <a:t>控制器</a:t>
            </a:r>
            <a:endParaRPr lang="zh-CN" altLang="en-US" dirty="0"/>
          </a:p>
        </p:txBody>
      </p:sp>
      <p:sp>
        <p:nvSpPr>
          <p:cNvPr id="41988" name="Rectangle 3"/>
          <p:cNvSpPr>
            <a:spLocks noGrp="1"/>
          </p:cNvSpPr>
          <p:nvPr>
            <p:ph idx="1"/>
          </p:nvPr>
        </p:nvSpPr>
        <p:spPr>
          <a:ln/>
        </p:spPr>
        <p:txBody>
          <a:bodyPr vert="horz" wrap="square" lIns="91440" tIns="45720" rIns="91440" bIns="45720" anchor="t"/>
          <a:p>
            <a:pPr eaLnBrk="1" hangingPunct="1"/>
            <a:r>
              <a:rPr lang="zh-CN" altLang="en-US" dirty="0"/>
              <a:t>典型</a:t>
            </a:r>
            <a:r>
              <a:rPr lang="en-US" altLang="zh-CN" dirty="0"/>
              <a:t>DMA</a:t>
            </a:r>
            <a:r>
              <a:rPr lang="zh-CN" altLang="en-US" dirty="0"/>
              <a:t>芯片</a:t>
            </a:r>
            <a:endParaRPr lang="zh-CN" altLang="en-US" dirty="0"/>
          </a:p>
        </p:txBody>
      </p:sp>
      <p:pic>
        <p:nvPicPr>
          <p:cNvPr id="41989" name="Picture 4" descr="8a18">
            <a:hlinkClick r:id="rId1" action="ppaction://hlinkfile"/>
          </p:cNvPr>
          <p:cNvPicPr>
            <a:picLocks noChangeAspect="1"/>
          </p:cNvPicPr>
          <p:nvPr/>
        </p:nvPicPr>
        <p:blipFill>
          <a:blip r:embed="rId2"/>
          <a:stretch>
            <a:fillRect/>
          </a:stretch>
        </p:blipFill>
        <p:spPr>
          <a:xfrm>
            <a:off x="4213225" y="1412875"/>
            <a:ext cx="3814763" cy="53308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147" name="Rectangle 2"/>
          <p:cNvSpPr>
            <a:spLocks noGrp="1"/>
          </p:cNvSpPr>
          <p:nvPr>
            <p:ph type="title"/>
          </p:nvPr>
        </p:nvSpPr>
        <p:spPr>
          <a:xfrm>
            <a:off x="457200" y="122238"/>
            <a:ext cx="7543800" cy="949325"/>
          </a:xfrm>
          <a:ln/>
        </p:spPr>
        <p:txBody>
          <a:bodyPr vert="horz" wrap="square" lIns="91440" tIns="45720" rIns="91440" bIns="45720" anchor="b"/>
          <a:p>
            <a:pPr eaLnBrk="1" hangingPunct="1"/>
            <a:r>
              <a:rPr lang="en-US" altLang="zh-CN" dirty="0"/>
              <a:t>8.2</a:t>
            </a:r>
            <a:r>
              <a:rPr lang="zh-CN" altLang="en-US" dirty="0"/>
              <a:t>程序查询方式</a:t>
            </a:r>
            <a:endParaRPr lang="zh-CN" altLang="en-US" dirty="0"/>
          </a:p>
        </p:txBody>
      </p:sp>
      <p:sp>
        <p:nvSpPr>
          <p:cNvPr id="6148" name="Rectangle 3"/>
          <p:cNvSpPr>
            <a:spLocks noGrp="1"/>
          </p:cNvSpPr>
          <p:nvPr>
            <p:ph idx="1"/>
          </p:nvPr>
        </p:nvSpPr>
        <p:spPr>
          <a:xfrm>
            <a:off x="500063" y="1285875"/>
            <a:ext cx="8229600" cy="4411663"/>
          </a:xfrm>
          <a:ln/>
        </p:spPr>
        <p:txBody>
          <a:bodyPr vert="horz" wrap="square" lIns="91440" tIns="45720" rIns="91440" bIns="45720" anchor="t"/>
          <a:p>
            <a:pPr eaLnBrk="1" hangingPunct="1">
              <a:buNone/>
            </a:pPr>
            <a:r>
              <a:rPr lang="en-US" altLang="zh-CN" dirty="0"/>
              <a:t>1. </a:t>
            </a:r>
            <a:r>
              <a:rPr lang="zh-CN" altLang="en-US" dirty="0"/>
              <a:t>设备编址</a:t>
            </a:r>
            <a:endParaRPr lang="zh-CN" altLang="en-US" dirty="0"/>
          </a:p>
          <a:p>
            <a:pPr lvl="1" eaLnBrk="1" hangingPunct="1"/>
            <a:r>
              <a:rPr lang="zh-CN" altLang="en-US" dirty="0"/>
              <a:t>统一编址</a:t>
            </a:r>
            <a:endParaRPr lang="zh-CN" altLang="en-US" dirty="0"/>
          </a:p>
          <a:p>
            <a:pPr lvl="1" eaLnBrk="1" hangingPunct="1"/>
            <a:r>
              <a:rPr lang="zh-CN" altLang="en-US" dirty="0"/>
              <a:t>独立编址</a:t>
            </a:r>
            <a:endParaRPr lang="zh-CN" altLang="en-US" dirty="0"/>
          </a:p>
          <a:p>
            <a:pPr eaLnBrk="1" hangingPunct="1">
              <a:buNone/>
            </a:pPr>
            <a:r>
              <a:rPr lang="en-US" altLang="zh-CN" dirty="0"/>
              <a:t>2. </a:t>
            </a:r>
            <a:r>
              <a:rPr lang="zh-CN" altLang="en-US" dirty="0"/>
              <a:t>输入输出指令</a:t>
            </a:r>
            <a:endParaRPr lang="zh-CN" altLang="en-US" dirty="0"/>
          </a:p>
          <a:p>
            <a:pPr eaLnBrk="1" hangingPunct="1">
              <a:buNone/>
            </a:pPr>
            <a:r>
              <a:rPr lang="en-US" altLang="zh-CN" dirty="0"/>
              <a:t>3. </a:t>
            </a:r>
            <a:r>
              <a:rPr lang="zh-CN" altLang="en-US" dirty="0"/>
              <a:t>程序查询接口</a:t>
            </a:r>
            <a:endParaRPr lang="zh-CN" altLang="en-US" dirty="0"/>
          </a:p>
          <a:p>
            <a:pPr lvl="1" eaLnBrk="1" hangingPunct="1"/>
            <a:r>
              <a:rPr lang="zh-CN" altLang="en-US" dirty="0"/>
              <a:t>设备选择电路</a:t>
            </a:r>
            <a:endParaRPr lang="zh-CN" altLang="en-US" dirty="0"/>
          </a:p>
          <a:p>
            <a:pPr lvl="1" eaLnBrk="1" hangingPunct="1"/>
            <a:r>
              <a:rPr lang="zh-CN" altLang="en-US" dirty="0"/>
              <a:t>数据缓冲寄存器</a:t>
            </a:r>
            <a:endParaRPr lang="zh-CN" altLang="en-US" dirty="0"/>
          </a:p>
          <a:p>
            <a:pPr lvl="1" eaLnBrk="1" hangingPunct="1"/>
            <a:r>
              <a:rPr lang="zh-CN" altLang="en-US" dirty="0"/>
              <a:t>设备状态寄存器</a:t>
            </a:r>
            <a:endParaRPr lang="zh-CN" altLang="en-US" dirty="0"/>
          </a:p>
          <a:p>
            <a:pPr lvl="1" eaLnBrk="1" hangingPunct="1">
              <a:buNone/>
            </a:pPr>
            <a:endParaRPr lang="en-US" altLang="zh-CN" dirty="0"/>
          </a:p>
        </p:txBody>
      </p:sp>
      <p:pic>
        <p:nvPicPr>
          <p:cNvPr id="6149" name="Picture 4" descr="8a2">
            <a:hlinkClick r:id="rId1" action="ppaction://hlinkfile"/>
          </p:cNvPr>
          <p:cNvPicPr>
            <a:picLocks noChangeAspect="1"/>
          </p:cNvPicPr>
          <p:nvPr/>
        </p:nvPicPr>
        <p:blipFill>
          <a:blip r:embed="rId2"/>
          <a:stretch>
            <a:fillRect/>
          </a:stretch>
        </p:blipFill>
        <p:spPr>
          <a:xfrm>
            <a:off x="4006850" y="1989138"/>
            <a:ext cx="5137150" cy="2914650"/>
          </a:xfrm>
          <a:prstGeom prst="rect">
            <a:avLst/>
          </a:prstGeom>
          <a:noFill/>
          <a:ln w="9525">
            <a:noFill/>
          </a:ln>
        </p:spPr>
      </p:pic>
      <p:sp>
        <p:nvSpPr>
          <p:cNvPr id="7173" name="Text Box 5"/>
          <p:cNvSpPr txBox="1"/>
          <p:nvPr/>
        </p:nvSpPr>
        <p:spPr>
          <a:xfrm>
            <a:off x="1671638" y="5715000"/>
            <a:ext cx="5340350" cy="366713"/>
          </a:xfrm>
          <a:prstGeom prst="rect">
            <a:avLst/>
          </a:prstGeom>
          <a:noFill/>
          <a:ln w="12700">
            <a:noFill/>
          </a:ln>
        </p:spPr>
        <p:txBody>
          <a:bodyPr wrap="none">
            <a:spAutoFit/>
          </a:bodyPr>
          <a:p>
            <a:r>
              <a:rPr lang="en-US" altLang="zh-CN" dirty="0">
                <a:latin typeface="Arial" panose="020B0604020202020204" pitchFamily="34" charset="0"/>
              </a:rPr>
              <a:t>(1)</a:t>
            </a:r>
            <a:r>
              <a:rPr lang="zh-CN" altLang="en-US" dirty="0">
                <a:latin typeface="Arial" panose="020B0604020202020204" pitchFamily="34" charset="0"/>
              </a:rPr>
              <a:t>先向</a:t>
            </a:r>
            <a:r>
              <a:rPr lang="en-US" altLang="zh-CN" dirty="0">
                <a:latin typeface="Arial" panose="020B0604020202020204" pitchFamily="34" charset="0"/>
              </a:rPr>
              <a:t>I/O</a:t>
            </a:r>
            <a:r>
              <a:rPr lang="zh-CN" altLang="en-US" dirty="0">
                <a:latin typeface="Arial" panose="020B0604020202020204" pitchFamily="34" charset="0"/>
              </a:rPr>
              <a:t>设备发出命令字，请求进行数据传送；</a:t>
            </a:r>
            <a:endParaRPr lang="zh-CN" altLang="en-US" dirty="0">
              <a:latin typeface="Arial" panose="020B0604020202020204" pitchFamily="34" charset="0"/>
            </a:endParaRPr>
          </a:p>
        </p:txBody>
      </p:sp>
      <p:sp>
        <p:nvSpPr>
          <p:cNvPr id="7174" name="Text Box 6"/>
          <p:cNvSpPr txBox="1"/>
          <p:nvPr/>
        </p:nvSpPr>
        <p:spPr>
          <a:xfrm>
            <a:off x="1763713" y="5776913"/>
            <a:ext cx="2825750" cy="366712"/>
          </a:xfrm>
          <a:prstGeom prst="rect">
            <a:avLst/>
          </a:prstGeom>
          <a:noFill/>
          <a:ln w="12700">
            <a:noFill/>
          </a:ln>
        </p:spPr>
        <p:txBody>
          <a:bodyPr wrap="none">
            <a:spAutoFit/>
          </a:bodyPr>
          <a:p>
            <a:r>
              <a:rPr lang="en-US" altLang="zh-CN" dirty="0">
                <a:latin typeface="Arial" panose="020B0604020202020204" pitchFamily="34" charset="0"/>
              </a:rPr>
              <a:t>(2)</a:t>
            </a:r>
            <a:r>
              <a:rPr lang="zh-CN" altLang="en-US" dirty="0">
                <a:latin typeface="Arial" panose="020B0604020202020204" pitchFamily="34" charset="0"/>
              </a:rPr>
              <a:t>从</a:t>
            </a:r>
            <a:r>
              <a:rPr lang="en-US" altLang="zh-CN" dirty="0">
                <a:latin typeface="Arial" panose="020B0604020202020204" pitchFamily="34" charset="0"/>
              </a:rPr>
              <a:t>I/O</a:t>
            </a:r>
            <a:r>
              <a:rPr lang="zh-CN" altLang="en-US" dirty="0">
                <a:latin typeface="Arial" panose="020B0604020202020204" pitchFamily="34" charset="0"/>
              </a:rPr>
              <a:t>接口读入状态字；</a:t>
            </a:r>
            <a:endParaRPr lang="zh-CN" altLang="en-US" dirty="0">
              <a:latin typeface="Arial" panose="020B0604020202020204" pitchFamily="34" charset="0"/>
            </a:endParaRPr>
          </a:p>
        </p:txBody>
      </p:sp>
      <p:sp>
        <p:nvSpPr>
          <p:cNvPr id="7175" name="Text Box 7"/>
          <p:cNvSpPr txBox="1"/>
          <p:nvPr/>
        </p:nvSpPr>
        <p:spPr>
          <a:xfrm>
            <a:off x="1619250" y="5776913"/>
            <a:ext cx="5721350" cy="366712"/>
          </a:xfrm>
          <a:prstGeom prst="rect">
            <a:avLst/>
          </a:prstGeom>
          <a:noFill/>
          <a:ln w="12700">
            <a:noFill/>
          </a:ln>
        </p:spPr>
        <p:txBody>
          <a:bodyPr wrap="none">
            <a:spAutoFit/>
          </a:bodyPr>
          <a:p>
            <a:r>
              <a:rPr lang="en-US" altLang="zh-CN" dirty="0">
                <a:latin typeface="Arial" panose="020B0604020202020204" pitchFamily="34" charset="0"/>
              </a:rPr>
              <a:t>(3)</a:t>
            </a:r>
            <a:r>
              <a:rPr lang="zh-CN" altLang="en-US" dirty="0">
                <a:latin typeface="Arial" panose="020B0604020202020204" pitchFamily="34" charset="0"/>
              </a:rPr>
              <a:t>检查状态字中的标志，看看数据交换是否可以进行；</a:t>
            </a:r>
            <a:endParaRPr lang="zh-CN" altLang="en-US" dirty="0">
              <a:latin typeface="Arial" panose="020B0604020202020204" pitchFamily="34" charset="0"/>
            </a:endParaRPr>
          </a:p>
        </p:txBody>
      </p:sp>
      <p:sp>
        <p:nvSpPr>
          <p:cNvPr id="7176" name="Text Box 8"/>
          <p:cNvSpPr txBox="1"/>
          <p:nvPr/>
        </p:nvSpPr>
        <p:spPr>
          <a:xfrm>
            <a:off x="971550" y="5643563"/>
            <a:ext cx="7423150" cy="641350"/>
          </a:xfrm>
          <a:prstGeom prst="rect">
            <a:avLst/>
          </a:prstGeom>
          <a:noFill/>
          <a:ln w="12700">
            <a:noFill/>
          </a:ln>
        </p:spPr>
        <p:txBody>
          <a:bodyPr wrap="none">
            <a:spAutoFit/>
          </a:bodyPr>
          <a:p>
            <a:r>
              <a:rPr lang="en-US" altLang="zh-CN" dirty="0">
                <a:latin typeface="Arial" panose="020B0604020202020204" pitchFamily="34" charset="0"/>
              </a:rPr>
              <a:t>(4)</a:t>
            </a:r>
            <a:r>
              <a:rPr lang="zh-CN" altLang="en-US" dirty="0">
                <a:latin typeface="Arial" panose="020B0604020202020204" pitchFamily="34" charset="0"/>
              </a:rPr>
              <a:t>假如这个设备没有准备就绪，则第</a:t>
            </a:r>
            <a:r>
              <a:rPr lang="en-US" altLang="zh-CN" dirty="0">
                <a:latin typeface="Arial" panose="020B0604020202020204" pitchFamily="34" charset="0"/>
              </a:rPr>
              <a:t>(2)</a:t>
            </a:r>
            <a:r>
              <a:rPr lang="zh-CN" altLang="en-US" dirty="0">
                <a:latin typeface="Arial" panose="020B0604020202020204" pitchFamily="34" charset="0"/>
              </a:rPr>
              <a:t>、第</a:t>
            </a:r>
            <a:r>
              <a:rPr lang="en-US" altLang="zh-CN" dirty="0">
                <a:latin typeface="Arial" panose="020B0604020202020204" pitchFamily="34" charset="0"/>
              </a:rPr>
              <a:t>(3)</a:t>
            </a:r>
            <a:r>
              <a:rPr lang="zh-CN" altLang="en-US" dirty="0">
                <a:latin typeface="Arial" panose="020B0604020202020204" pitchFamily="34" charset="0"/>
              </a:rPr>
              <a:t>步重复进行，一直到这个</a:t>
            </a:r>
            <a:endParaRPr lang="zh-CN" altLang="en-US" dirty="0">
              <a:latin typeface="Arial" panose="020B0604020202020204" pitchFamily="34" charset="0"/>
            </a:endParaRPr>
          </a:p>
          <a:p>
            <a:r>
              <a:rPr lang="zh-CN" altLang="en-US" dirty="0">
                <a:latin typeface="Arial" panose="020B0604020202020204" pitchFamily="34" charset="0"/>
              </a:rPr>
              <a:t>设备准备好交换数据，发出准备就绪信号“</a:t>
            </a:r>
            <a:r>
              <a:rPr lang="en-US" altLang="zh-CN" dirty="0">
                <a:latin typeface="Arial" panose="020B0604020202020204" pitchFamily="34" charset="0"/>
              </a:rPr>
              <a:t>Ready”</a:t>
            </a:r>
            <a:r>
              <a:rPr lang="zh-CN" altLang="en-US" dirty="0">
                <a:latin typeface="Arial" panose="020B0604020202020204" pitchFamily="34" charset="0"/>
              </a:rPr>
              <a:t>为止；</a:t>
            </a:r>
            <a:endParaRPr lang="zh-CN" altLang="en-US" dirty="0">
              <a:latin typeface="Arial" panose="020B0604020202020204" pitchFamily="34" charset="0"/>
            </a:endParaRPr>
          </a:p>
        </p:txBody>
      </p:sp>
      <p:sp>
        <p:nvSpPr>
          <p:cNvPr id="7177" name="Text Box 9"/>
          <p:cNvSpPr txBox="1"/>
          <p:nvPr/>
        </p:nvSpPr>
        <p:spPr>
          <a:xfrm>
            <a:off x="684213" y="5643563"/>
            <a:ext cx="7677150" cy="641350"/>
          </a:xfrm>
          <a:prstGeom prst="rect">
            <a:avLst/>
          </a:prstGeom>
          <a:noFill/>
          <a:ln w="12700">
            <a:noFill/>
          </a:ln>
        </p:spPr>
        <p:txBody>
          <a:bodyPr wrap="none">
            <a:spAutoFit/>
          </a:bodyPr>
          <a:p>
            <a:r>
              <a:rPr lang="en-US" altLang="zh-CN" dirty="0">
                <a:latin typeface="Arial" panose="020B0604020202020204" pitchFamily="34" charset="0"/>
              </a:rPr>
              <a:t>(5)CPU</a:t>
            </a:r>
            <a:r>
              <a:rPr lang="zh-CN" altLang="en-US" dirty="0">
                <a:latin typeface="Arial" panose="020B0604020202020204" pitchFamily="34" charset="0"/>
              </a:rPr>
              <a:t>从</a:t>
            </a:r>
            <a:r>
              <a:rPr lang="en-US" altLang="zh-CN" dirty="0">
                <a:latin typeface="Arial" panose="020B0604020202020204" pitchFamily="34" charset="0"/>
              </a:rPr>
              <a:t>I/O</a:t>
            </a:r>
            <a:r>
              <a:rPr lang="zh-CN" altLang="en-US" dirty="0">
                <a:latin typeface="Arial" panose="020B0604020202020204" pitchFamily="34" charset="0"/>
              </a:rPr>
              <a:t>接口的数据缓冲寄存器输入数据，或者将数据从</a:t>
            </a:r>
            <a:r>
              <a:rPr lang="en-US" altLang="zh-CN" dirty="0">
                <a:latin typeface="Arial" panose="020B0604020202020204" pitchFamily="34" charset="0"/>
              </a:rPr>
              <a:t>CPU</a:t>
            </a:r>
            <a:r>
              <a:rPr lang="zh-CN" altLang="en-US" dirty="0">
                <a:latin typeface="Arial" panose="020B0604020202020204" pitchFamily="34" charset="0"/>
              </a:rPr>
              <a:t>输出至接</a:t>
            </a:r>
            <a:endParaRPr lang="zh-CN" altLang="en-US" dirty="0">
              <a:latin typeface="Arial" panose="020B0604020202020204" pitchFamily="34" charset="0"/>
            </a:endParaRPr>
          </a:p>
          <a:p>
            <a:r>
              <a:rPr lang="zh-CN" altLang="en-US" dirty="0">
                <a:latin typeface="Arial" panose="020B0604020202020204" pitchFamily="34" charset="0"/>
              </a:rPr>
              <a:t>口的数据缓冲寄存器。与此同时，</a:t>
            </a:r>
            <a:r>
              <a:rPr lang="en-US" altLang="zh-CN" dirty="0">
                <a:latin typeface="Arial" panose="020B0604020202020204" pitchFamily="34" charset="0"/>
              </a:rPr>
              <a:t>CPU</a:t>
            </a:r>
            <a:r>
              <a:rPr lang="zh-CN" altLang="en-US" dirty="0">
                <a:latin typeface="Arial" panose="020B0604020202020204" pitchFamily="34" charset="0"/>
              </a:rPr>
              <a:t>将接口中的状态标志复位。</a:t>
            </a:r>
            <a:endParaRPr lang="zh-CN" altLang="en-US" dirty="0">
              <a:latin typeface="Arial" panose="020B0604020202020204" pitchFamily="34" charset="0"/>
            </a:endParaRPr>
          </a:p>
        </p:txBody>
      </p:sp>
      <p:sp>
        <p:nvSpPr>
          <p:cNvPr id="7178" name="Text Box 10"/>
          <p:cNvSpPr txBox="1"/>
          <p:nvPr/>
        </p:nvSpPr>
        <p:spPr>
          <a:xfrm>
            <a:off x="2987675" y="5715000"/>
            <a:ext cx="1682750" cy="366713"/>
          </a:xfrm>
          <a:prstGeom prst="rect">
            <a:avLst/>
          </a:prstGeom>
          <a:noFill/>
          <a:ln w="12700">
            <a:noFill/>
          </a:ln>
        </p:spPr>
        <p:txBody>
          <a:bodyPr wrap="none">
            <a:spAutoFit/>
          </a:bodyPr>
          <a:p>
            <a:r>
              <a:rPr lang="zh-CN" altLang="en-US" dirty="0">
                <a:latin typeface="Arial" panose="020B0604020202020204" pitchFamily="34" charset="0"/>
              </a:rPr>
              <a:t>（</a:t>
            </a:r>
            <a:r>
              <a:rPr lang="en-US" altLang="zh-CN" dirty="0">
                <a:latin typeface="Arial" panose="020B0604020202020204" pitchFamily="34" charset="0"/>
              </a:rPr>
              <a:t>6</a:t>
            </a:r>
            <a:r>
              <a:rPr lang="zh-CN" altLang="en-US" dirty="0">
                <a:latin typeface="Arial" panose="020B0604020202020204" pitchFamily="34" charset="0"/>
              </a:rPr>
              <a:t>）数据传送</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173"/>
                                        </p:tgtEl>
                                        <p:attrNameLst>
                                          <p:attrName>ppt_x</p:attrName>
                                        </p:attrNameLst>
                                      </p:cBhvr>
                                      <p:tavLst>
                                        <p:tav tm="0">
                                          <p:val>
                                            <p:strVal val="ppt_x"/>
                                          </p:val>
                                        </p:tav>
                                        <p:tav tm="100000">
                                          <p:val>
                                            <p:strVal val="ppt_x"/>
                                          </p:val>
                                        </p:tav>
                                      </p:tavLst>
                                    </p:anim>
                                    <p:anim calcmode="lin" valueType="num">
                                      <p:cBhvr additive="base">
                                        <p:cTn id="13" dur="500"/>
                                        <p:tgtEl>
                                          <p:spTgt spid="7173"/>
                                        </p:tgtEl>
                                        <p:attrNameLst>
                                          <p:attrName>ppt_y</p:attrName>
                                        </p:attrNameLst>
                                      </p:cBhvr>
                                      <p:tavLst>
                                        <p:tav tm="0">
                                          <p:val>
                                            <p:strVal val="ppt_y"/>
                                          </p:val>
                                        </p:tav>
                                        <p:tav tm="100000">
                                          <p:val>
                                            <p:strVal val="1+ppt_h/2"/>
                                          </p:val>
                                        </p:tav>
                                      </p:tavLst>
                                    </p:anim>
                                    <p:set>
                                      <p:cBhvr>
                                        <p:cTn id="14" dur="1" fill="hold">
                                          <p:stCondLst>
                                            <p:cond delay="499"/>
                                          </p:stCondLst>
                                        </p:cTn>
                                        <p:tgtEl>
                                          <p:spTgt spid="717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additive="base">
                                        <p:cTn id="19" dur="500" fill="hold"/>
                                        <p:tgtEl>
                                          <p:spTgt spid="7174"/>
                                        </p:tgtEl>
                                        <p:attrNameLst>
                                          <p:attrName>ppt_x</p:attrName>
                                        </p:attrNameLst>
                                      </p:cBhvr>
                                      <p:tavLst>
                                        <p:tav tm="0">
                                          <p:val>
                                            <p:strVal val="#ppt_x"/>
                                          </p:val>
                                        </p:tav>
                                        <p:tav tm="100000">
                                          <p:val>
                                            <p:strVal val="#ppt_x"/>
                                          </p:val>
                                        </p:tav>
                                      </p:tavLst>
                                    </p:anim>
                                    <p:anim calcmode="lin" valueType="num">
                                      <p:cBhvr additive="base">
                                        <p:cTn id="20"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7174"/>
                                        </p:tgtEl>
                                        <p:attrNameLst>
                                          <p:attrName>ppt_x</p:attrName>
                                        </p:attrNameLst>
                                      </p:cBhvr>
                                      <p:tavLst>
                                        <p:tav tm="0">
                                          <p:val>
                                            <p:strVal val="ppt_x"/>
                                          </p:val>
                                        </p:tav>
                                        <p:tav tm="100000">
                                          <p:val>
                                            <p:strVal val="ppt_x"/>
                                          </p:val>
                                        </p:tav>
                                      </p:tavLst>
                                    </p:anim>
                                    <p:anim calcmode="lin" valueType="num">
                                      <p:cBhvr additive="base">
                                        <p:cTn id="25" dur="500"/>
                                        <p:tgtEl>
                                          <p:spTgt spid="7174"/>
                                        </p:tgtEl>
                                        <p:attrNameLst>
                                          <p:attrName>ppt_y</p:attrName>
                                        </p:attrNameLst>
                                      </p:cBhvr>
                                      <p:tavLst>
                                        <p:tav tm="0">
                                          <p:val>
                                            <p:strVal val="ppt_y"/>
                                          </p:val>
                                        </p:tav>
                                        <p:tav tm="100000">
                                          <p:val>
                                            <p:strVal val="1+ppt_h/2"/>
                                          </p:val>
                                        </p:tav>
                                      </p:tavLst>
                                    </p:anim>
                                    <p:set>
                                      <p:cBhvr>
                                        <p:cTn id="26" dur="1" fill="hold">
                                          <p:stCondLst>
                                            <p:cond delay="499"/>
                                          </p:stCondLst>
                                        </p:cTn>
                                        <p:tgtEl>
                                          <p:spTgt spid="717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5"/>
                                        </p:tgtEl>
                                        <p:attrNameLst>
                                          <p:attrName>style.visibility</p:attrName>
                                        </p:attrNameLst>
                                      </p:cBhvr>
                                      <p:to>
                                        <p:strVal val="visible"/>
                                      </p:to>
                                    </p:set>
                                    <p:anim calcmode="lin" valueType="num">
                                      <p:cBhvr additive="base">
                                        <p:cTn id="31" dur="500" fill="hold"/>
                                        <p:tgtEl>
                                          <p:spTgt spid="7175"/>
                                        </p:tgtEl>
                                        <p:attrNameLst>
                                          <p:attrName>ppt_x</p:attrName>
                                        </p:attrNameLst>
                                      </p:cBhvr>
                                      <p:tavLst>
                                        <p:tav tm="0">
                                          <p:val>
                                            <p:strVal val="#ppt_x"/>
                                          </p:val>
                                        </p:tav>
                                        <p:tav tm="100000">
                                          <p:val>
                                            <p:strVal val="#ppt_x"/>
                                          </p:val>
                                        </p:tav>
                                      </p:tavLst>
                                    </p:anim>
                                    <p:anim calcmode="lin" valueType="num">
                                      <p:cBhvr additive="base">
                                        <p:cTn id="32"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7175"/>
                                        </p:tgtEl>
                                        <p:attrNameLst>
                                          <p:attrName>ppt_x</p:attrName>
                                        </p:attrNameLst>
                                      </p:cBhvr>
                                      <p:tavLst>
                                        <p:tav tm="0">
                                          <p:val>
                                            <p:strVal val="ppt_x"/>
                                          </p:val>
                                        </p:tav>
                                        <p:tav tm="100000">
                                          <p:val>
                                            <p:strVal val="ppt_x"/>
                                          </p:val>
                                        </p:tav>
                                      </p:tavLst>
                                    </p:anim>
                                    <p:anim calcmode="lin" valueType="num">
                                      <p:cBhvr additive="base">
                                        <p:cTn id="37" dur="500"/>
                                        <p:tgtEl>
                                          <p:spTgt spid="7175"/>
                                        </p:tgtEl>
                                        <p:attrNameLst>
                                          <p:attrName>ppt_y</p:attrName>
                                        </p:attrNameLst>
                                      </p:cBhvr>
                                      <p:tavLst>
                                        <p:tav tm="0">
                                          <p:val>
                                            <p:strVal val="ppt_y"/>
                                          </p:val>
                                        </p:tav>
                                        <p:tav tm="100000">
                                          <p:val>
                                            <p:strVal val="1+ppt_h/2"/>
                                          </p:val>
                                        </p:tav>
                                      </p:tavLst>
                                    </p:anim>
                                    <p:set>
                                      <p:cBhvr>
                                        <p:cTn id="38" dur="1" fill="hold">
                                          <p:stCondLst>
                                            <p:cond delay="499"/>
                                          </p:stCondLst>
                                        </p:cTn>
                                        <p:tgtEl>
                                          <p:spTgt spid="717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additive="base">
                                        <p:cTn id="43" dur="500" fill="hold"/>
                                        <p:tgtEl>
                                          <p:spTgt spid="7176"/>
                                        </p:tgtEl>
                                        <p:attrNameLst>
                                          <p:attrName>ppt_x</p:attrName>
                                        </p:attrNameLst>
                                      </p:cBhvr>
                                      <p:tavLst>
                                        <p:tav tm="0">
                                          <p:val>
                                            <p:strVal val="#ppt_x"/>
                                          </p:val>
                                        </p:tav>
                                        <p:tav tm="100000">
                                          <p:val>
                                            <p:strVal val="#ppt_x"/>
                                          </p:val>
                                        </p:tav>
                                      </p:tavLst>
                                    </p:anim>
                                    <p:anim calcmode="lin" valueType="num">
                                      <p:cBhvr additive="base">
                                        <p:cTn id="44"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1" nodeType="clickEffect">
                                  <p:stCondLst>
                                    <p:cond delay="0"/>
                                  </p:stCondLst>
                                  <p:childTnLst>
                                    <p:animEffect transition="out" filter="blinds(horizontal)">
                                      <p:cBhvr>
                                        <p:cTn id="48" dur="500"/>
                                        <p:tgtEl>
                                          <p:spTgt spid="7176"/>
                                        </p:tgtEl>
                                      </p:cBhvr>
                                    </p:animEffect>
                                    <p:set>
                                      <p:cBhvr>
                                        <p:cTn id="49" dur="1" fill="hold">
                                          <p:stCondLst>
                                            <p:cond delay="499"/>
                                          </p:stCondLst>
                                        </p:cTn>
                                        <p:tgtEl>
                                          <p:spTgt spid="717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177"/>
                                        </p:tgtEl>
                                        <p:attrNameLst>
                                          <p:attrName>style.visibility</p:attrName>
                                        </p:attrNameLst>
                                      </p:cBhvr>
                                      <p:to>
                                        <p:strVal val="visible"/>
                                      </p:to>
                                    </p:set>
                                    <p:animEffect transition="in" filter="blinds(horizontal)">
                                      <p:cBhvr>
                                        <p:cTn id="54" dur="500"/>
                                        <p:tgtEl>
                                          <p:spTgt spid="717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1" nodeType="clickEffect">
                                  <p:stCondLst>
                                    <p:cond delay="0"/>
                                  </p:stCondLst>
                                  <p:childTnLst>
                                    <p:anim calcmode="lin" valueType="num">
                                      <p:cBhvr additive="base">
                                        <p:cTn id="58" dur="500"/>
                                        <p:tgtEl>
                                          <p:spTgt spid="7177"/>
                                        </p:tgtEl>
                                        <p:attrNameLst>
                                          <p:attrName>ppt_x</p:attrName>
                                        </p:attrNameLst>
                                      </p:cBhvr>
                                      <p:tavLst>
                                        <p:tav tm="0">
                                          <p:val>
                                            <p:strVal val="ppt_x"/>
                                          </p:val>
                                        </p:tav>
                                        <p:tav tm="100000">
                                          <p:val>
                                            <p:strVal val="ppt_x"/>
                                          </p:val>
                                        </p:tav>
                                      </p:tavLst>
                                    </p:anim>
                                    <p:anim calcmode="lin" valueType="num">
                                      <p:cBhvr additive="base">
                                        <p:cTn id="59" dur="500"/>
                                        <p:tgtEl>
                                          <p:spTgt spid="7177"/>
                                        </p:tgtEl>
                                        <p:attrNameLst>
                                          <p:attrName>ppt_y</p:attrName>
                                        </p:attrNameLst>
                                      </p:cBhvr>
                                      <p:tavLst>
                                        <p:tav tm="0">
                                          <p:val>
                                            <p:strVal val="ppt_y"/>
                                          </p:val>
                                        </p:tav>
                                        <p:tav tm="100000">
                                          <p:val>
                                            <p:strVal val="1+ppt_h/2"/>
                                          </p:val>
                                        </p:tav>
                                      </p:tavLst>
                                    </p:anim>
                                    <p:set>
                                      <p:cBhvr>
                                        <p:cTn id="60" dur="1" fill="hold">
                                          <p:stCondLst>
                                            <p:cond delay="499"/>
                                          </p:stCondLst>
                                        </p:cTn>
                                        <p:tgtEl>
                                          <p:spTgt spid="717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178"/>
                                        </p:tgtEl>
                                        <p:attrNameLst>
                                          <p:attrName>style.visibility</p:attrName>
                                        </p:attrNameLst>
                                      </p:cBhvr>
                                      <p:to>
                                        <p:strVal val="visible"/>
                                      </p:to>
                                    </p:set>
                                    <p:anim calcmode="lin" valueType="num">
                                      <p:cBhvr additive="base">
                                        <p:cTn id="65" dur="500" fill="hold"/>
                                        <p:tgtEl>
                                          <p:spTgt spid="7178"/>
                                        </p:tgtEl>
                                        <p:attrNameLst>
                                          <p:attrName>ppt_x</p:attrName>
                                        </p:attrNameLst>
                                      </p:cBhvr>
                                      <p:tavLst>
                                        <p:tav tm="0">
                                          <p:val>
                                            <p:strVal val="#ppt_x"/>
                                          </p:val>
                                        </p:tav>
                                        <p:tav tm="100000">
                                          <p:val>
                                            <p:strVal val="#ppt_x"/>
                                          </p:val>
                                        </p:tav>
                                      </p:tavLst>
                                    </p:anim>
                                    <p:anim calcmode="lin" valueType="num">
                                      <p:cBhvr additive="base">
                                        <p:cTn id="66"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grpId="1" nodeType="clickEffect">
                                  <p:stCondLst>
                                    <p:cond delay="0"/>
                                  </p:stCondLst>
                                  <p:childTnLst>
                                    <p:anim calcmode="lin" valueType="num">
                                      <p:cBhvr additive="base">
                                        <p:cTn id="70" dur="500"/>
                                        <p:tgtEl>
                                          <p:spTgt spid="7178"/>
                                        </p:tgtEl>
                                        <p:attrNameLst>
                                          <p:attrName>ppt_x</p:attrName>
                                        </p:attrNameLst>
                                      </p:cBhvr>
                                      <p:tavLst>
                                        <p:tav tm="0">
                                          <p:val>
                                            <p:strVal val="ppt_x"/>
                                          </p:val>
                                        </p:tav>
                                        <p:tav tm="100000">
                                          <p:val>
                                            <p:strVal val="ppt_x"/>
                                          </p:val>
                                        </p:tav>
                                      </p:tavLst>
                                    </p:anim>
                                    <p:anim calcmode="lin" valueType="num">
                                      <p:cBhvr additive="base">
                                        <p:cTn id="71" dur="500"/>
                                        <p:tgtEl>
                                          <p:spTgt spid="7178"/>
                                        </p:tgtEl>
                                        <p:attrNameLst>
                                          <p:attrName>ppt_y</p:attrName>
                                        </p:attrNameLst>
                                      </p:cBhvr>
                                      <p:tavLst>
                                        <p:tav tm="0">
                                          <p:val>
                                            <p:strVal val="ppt_y"/>
                                          </p:val>
                                        </p:tav>
                                        <p:tav tm="100000">
                                          <p:val>
                                            <p:strVal val="1+ppt_h/2"/>
                                          </p:val>
                                        </p:tav>
                                      </p:tavLst>
                                    </p:anim>
                                    <p:set>
                                      <p:cBhvr>
                                        <p:cTn id="72" dur="1" fill="hold">
                                          <p:stCondLst>
                                            <p:cond delay="499"/>
                                          </p:stCondLst>
                                        </p:cTn>
                                        <p:tgtEl>
                                          <p:spTgt spid="71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3" grpId="1"/>
      <p:bldP spid="7174" grpId="0"/>
      <p:bldP spid="7174" grpId="1"/>
      <p:bldP spid="7175" grpId="0"/>
      <p:bldP spid="7175" grpId="1"/>
      <p:bldP spid="7176" grpId="0"/>
      <p:bldP spid="7176" grpId="1"/>
      <p:bldP spid="7177" grpId="0"/>
      <p:bldP spid="7177" grpId="1"/>
      <p:bldP spid="7178" grpId="0"/>
      <p:bldP spid="7178"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3011" name="Rectangle 2"/>
          <p:cNvSpPr>
            <a:spLocks noGrp="1"/>
          </p:cNvSpPr>
          <p:nvPr>
            <p:ph idx="1"/>
          </p:nvPr>
        </p:nvSpPr>
        <p:spPr>
          <a:xfrm>
            <a:off x="684213" y="908050"/>
            <a:ext cx="7427912" cy="4411663"/>
          </a:xfrm>
          <a:ln/>
        </p:spPr>
        <p:txBody>
          <a:bodyPr vert="horz" wrap="square" lIns="91440" tIns="45720" rIns="91440" bIns="45720" anchor="t"/>
          <a:p>
            <a:pPr eaLnBrk="1" hangingPunct="1">
              <a:lnSpc>
                <a:spcPct val="90000"/>
              </a:lnSpc>
              <a:buNone/>
            </a:pPr>
            <a:r>
              <a:rPr lang="en-US" altLang="zh-CN" dirty="0"/>
              <a:t>    </a:t>
            </a:r>
            <a:r>
              <a:rPr lang="zh-CN" altLang="en-US" dirty="0"/>
              <a:t>例</a:t>
            </a:r>
            <a:r>
              <a:rPr lang="en-US" altLang="zh-CN" dirty="0"/>
              <a:t>3</a:t>
            </a:r>
            <a:r>
              <a:rPr lang="zh-CN" altLang="en-US" dirty="0"/>
              <a:t>下图中假设有磁盘、磁带、打印机三个设备同时工作。磁盘以</a:t>
            </a:r>
            <a:r>
              <a:rPr lang="en-US" altLang="zh-CN" dirty="0"/>
              <a:t>30μs</a:t>
            </a:r>
            <a:r>
              <a:rPr lang="zh-CN" altLang="en-US" dirty="0"/>
              <a:t>的间隔向控制器发</a:t>
            </a:r>
            <a:r>
              <a:rPr lang="en-US" altLang="zh-CN" dirty="0"/>
              <a:t>DMA</a:t>
            </a:r>
            <a:r>
              <a:rPr lang="zh-CN" altLang="en-US" dirty="0"/>
              <a:t>请求，磁带以</a:t>
            </a:r>
            <a:r>
              <a:rPr lang="en-US" altLang="zh-CN" dirty="0"/>
              <a:t>45μs</a:t>
            </a:r>
            <a:r>
              <a:rPr lang="zh-CN" altLang="en-US" dirty="0"/>
              <a:t>的间隔发</a:t>
            </a:r>
            <a:r>
              <a:rPr lang="en-US" altLang="zh-CN" dirty="0"/>
              <a:t>DMA</a:t>
            </a:r>
            <a:r>
              <a:rPr lang="zh-CN" altLang="en-US" dirty="0"/>
              <a:t>请求，打印机以</a:t>
            </a:r>
            <a:r>
              <a:rPr lang="en-US" altLang="zh-CN" dirty="0"/>
              <a:t>150μs</a:t>
            </a:r>
            <a:r>
              <a:rPr lang="zh-CN" altLang="en-US" dirty="0"/>
              <a:t>间隔发</a:t>
            </a:r>
            <a:r>
              <a:rPr lang="en-US" altLang="zh-CN" dirty="0"/>
              <a:t>DMA</a:t>
            </a:r>
            <a:r>
              <a:rPr lang="zh-CN" altLang="en-US" dirty="0"/>
              <a:t>请求。根据传输速率，磁盘优先权最高，磁带次之，打印机最低，图中假设</a:t>
            </a:r>
            <a:r>
              <a:rPr lang="en-US" altLang="zh-CN" dirty="0"/>
              <a:t>DMA</a:t>
            </a:r>
            <a:r>
              <a:rPr lang="zh-CN" altLang="en-US" dirty="0"/>
              <a:t>控制器每完成一次</a:t>
            </a:r>
            <a:r>
              <a:rPr lang="en-US" altLang="zh-CN" dirty="0"/>
              <a:t>DMA</a:t>
            </a:r>
            <a:r>
              <a:rPr lang="zh-CN" altLang="en-US" dirty="0"/>
              <a:t>传送所需的时间是</a:t>
            </a:r>
            <a:r>
              <a:rPr lang="en-US" altLang="zh-CN" dirty="0"/>
              <a:t>5μs</a:t>
            </a:r>
            <a:r>
              <a:rPr lang="zh-CN" altLang="en-US" dirty="0"/>
              <a:t>。若采用多路型</a:t>
            </a:r>
            <a:r>
              <a:rPr lang="en-US" altLang="zh-CN" dirty="0"/>
              <a:t>DMA</a:t>
            </a:r>
            <a:r>
              <a:rPr lang="zh-CN" altLang="en-US" dirty="0"/>
              <a:t>控制器，请画出</a:t>
            </a:r>
            <a:r>
              <a:rPr lang="en-US" altLang="zh-CN" dirty="0"/>
              <a:t>DMA</a:t>
            </a:r>
            <a:r>
              <a:rPr lang="zh-CN" altLang="en-US" dirty="0"/>
              <a:t>控制器服务三个设备的工作时间图。 </a:t>
            </a:r>
            <a:endParaRPr lang="zh-CN" altLang="en-US" dirty="0"/>
          </a:p>
        </p:txBody>
      </p:sp>
      <p:pic>
        <p:nvPicPr>
          <p:cNvPr id="45059" name="Picture 3" descr="8a19">
            <a:hlinkClick r:id="rId1" action="ppaction://hlinkfile"/>
          </p:cNvPr>
          <p:cNvPicPr>
            <a:picLocks noChangeAspect="1"/>
          </p:cNvPicPr>
          <p:nvPr/>
        </p:nvPicPr>
        <p:blipFill>
          <a:blip r:embed="rId2"/>
          <a:stretch>
            <a:fillRect/>
          </a:stretch>
        </p:blipFill>
        <p:spPr>
          <a:xfrm>
            <a:off x="323850" y="981075"/>
            <a:ext cx="8424863" cy="51133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additive="base">
                                        <p:cTn id="7" dur="500" fill="hold"/>
                                        <p:tgtEl>
                                          <p:spTgt spid="45059"/>
                                        </p:tgtEl>
                                        <p:attrNameLst>
                                          <p:attrName>ppt_x</p:attrName>
                                        </p:attrNameLst>
                                      </p:cBhvr>
                                      <p:tavLst>
                                        <p:tav tm="0">
                                          <p:val>
                                            <p:strVal val="#ppt_x"/>
                                          </p:val>
                                        </p:tav>
                                        <p:tav tm="100000">
                                          <p:val>
                                            <p:strVal val="#ppt_x"/>
                                          </p:val>
                                        </p:tav>
                                      </p:tavLst>
                                    </p:anim>
                                    <p:anim calcmode="lin" valueType="num">
                                      <p:cBhvr additive="base">
                                        <p:cTn id="8" dur="500" fill="hold"/>
                                        <p:tgtEl>
                                          <p:spTgt spid="450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5059"/>
                                        </p:tgtEl>
                                        <p:attrNameLst>
                                          <p:attrName>ppt_x</p:attrName>
                                        </p:attrNameLst>
                                      </p:cBhvr>
                                      <p:tavLst>
                                        <p:tav tm="0">
                                          <p:val>
                                            <p:strVal val="ppt_x"/>
                                          </p:val>
                                        </p:tav>
                                        <p:tav tm="100000">
                                          <p:val>
                                            <p:strVal val="ppt_x"/>
                                          </p:val>
                                        </p:tav>
                                      </p:tavLst>
                                    </p:anim>
                                    <p:anim calcmode="lin" valueType="num">
                                      <p:cBhvr additive="base">
                                        <p:cTn id="13" dur="500"/>
                                        <p:tgtEl>
                                          <p:spTgt spid="45059"/>
                                        </p:tgtEl>
                                        <p:attrNameLst>
                                          <p:attrName>ppt_y</p:attrName>
                                        </p:attrNameLst>
                                      </p:cBhvr>
                                      <p:tavLst>
                                        <p:tav tm="0">
                                          <p:val>
                                            <p:strVal val="ppt_y"/>
                                          </p:val>
                                        </p:tav>
                                        <p:tav tm="100000">
                                          <p:val>
                                            <p:strVal val="1+ppt_h/2"/>
                                          </p:val>
                                        </p:tav>
                                      </p:tavLst>
                                    </p:anim>
                                    <p:set>
                                      <p:cBhvr>
                                        <p:cTn id="14" dur="1" fill="hold">
                                          <p:stCondLst>
                                            <p:cond delay="499"/>
                                          </p:stCondLst>
                                        </p:cTn>
                                        <p:tgtEl>
                                          <p:spTgt spid="450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4035" name="Rectangle 2"/>
          <p:cNvSpPr>
            <a:spLocks noGrp="1"/>
          </p:cNvSpPr>
          <p:nvPr>
            <p:ph type="title"/>
          </p:nvPr>
        </p:nvSpPr>
        <p:spPr>
          <a:ln/>
        </p:spPr>
        <p:txBody>
          <a:bodyPr vert="horz" wrap="square" lIns="91440" tIns="45720" rIns="91440" bIns="45720" anchor="b"/>
          <a:p>
            <a:pPr eaLnBrk="1" hangingPunct="1"/>
            <a:r>
              <a:rPr lang="zh-CN" altLang="en-US" dirty="0"/>
              <a:t>分析</a:t>
            </a:r>
            <a:endParaRPr lang="zh-CN" altLang="en-US" dirty="0"/>
          </a:p>
        </p:txBody>
      </p:sp>
      <p:sp>
        <p:nvSpPr>
          <p:cNvPr id="44036" name="Text Box 3"/>
          <p:cNvSpPr/>
          <p:nvPr>
            <p:ph idx="1"/>
          </p:nvPr>
        </p:nvSpPr>
        <p:spPr>
          <a:ln/>
        </p:spPr>
        <p:txBody>
          <a:bodyPr vert="horz" wrap="square" lIns="91440" tIns="45720" rIns="91440" bIns="45720" anchor="t"/>
          <a:p>
            <a:pPr eaLnBrk="1" hangingPunct="1">
              <a:spcBef>
                <a:spcPct val="0"/>
              </a:spcBef>
              <a:buClrTx/>
              <a:buSzTx/>
            </a:pPr>
            <a:r>
              <a:rPr lang="zh-CN" altLang="en-US" sz="2600" dirty="0"/>
              <a:t>由图看出，</a:t>
            </a:r>
            <a:r>
              <a:rPr lang="en-US" altLang="zh-CN" sz="2600" dirty="0"/>
              <a:t>T1</a:t>
            </a:r>
            <a:r>
              <a:rPr lang="zh-CN" altLang="en-US" sz="2600" dirty="0"/>
              <a:t>间隔中控制器首先为打印机服务，因为此时只有打印机有请求。</a:t>
            </a:r>
            <a:endParaRPr lang="en-US" altLang="zh-CN" sz="2600" dirty="0"/>
          </a:p>
          <a:p>
            <a:pPr eaLnBrk="1" hangingPunct="1">
              <a:spcBef>
                <a:spcPct val="0"/>
              </a:spcBef>
              <a:buClrTx/>
              <a:buSzTx/>
            </a:pPr>
            <a:r>
              <a:rPr lang="en-US" altLang="zh-CN" sz="2600" dirty="0"/>
              <a:t>T2</a:t>
            </a:r>
            <a:r>
              <a:rPr lang="zh-CN" altLang="en-US" sz="2600" dirty="0"/>
              <a:t>间隔前沿磁盘、磁带同时有请求，首先为优先权高的磁盘服务，然后为磁带服务，每次服务传送一个字节。</a:t>
            </a:r>
            <a:endParaRPr lang="en-US" altLang="zh-CN" sz="2600" dirty="0"/>
          </a:p>
          <a:p>
            <a:pPr eaLnBrk="1" hangingPunct="1">
              <a:spcBef>
                <a:spcPct val="0"/>
              </a:spcBef>
              <a:buClrTx/>
              <a:buSzTx/>
            </a:pPr>
            <a:r>
              <a:rPr lang="zh-CN" altLang="en-US" sz="2600" dirty="0"/>
              <a:t>在</a:t>
            </a:r>
            <a:r>
              <a:rPr lang="en-US" altLang="zh-CN" sz="2600" dirty="0"/>
              <a:t>120μs</a:t>
            </a:r>
            <a:r>
              <a:rPr lang="zh-CN" altLang="en-US" sz="2600" dirty="0"/>
              <a:t>时间阶段中，为打印机服务只有一次</a:t>
            </a:r>
            <a:r>
              <a:rPr lang="en-US" altLang="zh-CN" sz="2600" dirty="0"/>
              <a:t>(T1)</a:t>
            </a:r>
            <a:r>
              <a:rPr lang="zh-CN" altLang="en-US" sz="2600" dirty="0"/>
              <a:t>，为磁盘服务四次</a:t>
            </a:r>
            <a:r>
              <a:rPr lang="en-US" altLang="zh-CN" sz="2600" dirty="0"/>
              <a:t>(T2</a:t>
            </a:r>
            <a:r>
              <a:rPr lang="zh-CN" altLang="en-US" sz="2600" dirty="0"/>
              <a:t>，</a:t>
            </a:r>
            <a:r>
              <a:rPr lang="en-US" altLang="zh-CN" sz="2600" dirty="0"/>
              <a:t>T4</a:t>
            </a:r>
            <a:r>
              <a:rPr lang="zh-CN" altLang="en-US" sz="2600" dirty="0"/>
              <a:t>，</a:t>
            </a:r>
            <a:r>
              <a:rPr lang="en-US" altLang="zh-CN" sz="2600" dirty="0"/>
              <a:t>T6</a:t>
            </a:r>
            <a:r>
              <a:rPr lang="zh-CN" altLang="en-US" sz="2600" dirty="0"/>
              <a:t>，</a:t>
            </a:r>
            <a:r>
              <a:rPr lang="en-US" altLang="zh-CN" sz="2600" dirty="0"/>
              <a:t>T7)</a:t>
            </a:r>
            <a:r>
              <a:rPr lang="zh-CN" altLang="en-US" sz="2600" dirty="0"/>
              <a:t>，为磁带服务三次</a:t>
            </a:r>
            <a:r>
              <a:rPr lang="en-US" altLang="zh-CN" sz="2600" dirty="0"/>
              <a:t>(T3</a:t>
            </a:r>
            <a:r>
              <a:rPr lang="zh-CN" altLang="en-US" sz="2600" dirty="0"/>
              <a:t>，</a:t>
            </a:r>
            <a:r>
              <a:rPr lang="en-US" altLang="zh-CN" sz="2600" dirty="0"/>
              <a:t>T5</a:t>
            </a:r>
            <a:r>
              <a:rPr lang="zh-CN" altLang="en-US" sz="2600" dirty="0"/>
              <a:t>，</a:t>
            </a:r>
            <a:r>
              <a:rPr lang="en-US" altLang="zh-CN" sz="2600" dirty="0"/>
              <a:t>T8)</a:t>
            </a:r>
            <a:r>
              <a:rPr lang="zh-CN" altLang="en-US" sz="2600" dirty="0"/>
              <a:t>。</a:t>
            </a:r>
            <a:endParaRPr lang="en-US" altLang="zh-CN" sz="2600" dirty="0"/>
          </a:p>
          <a:p>
            <a:pPr eaLnBrk="1" hangingPunct="1">
              <a:spcBef>
                <a:spcPct val="0"/>
              </a:spcBef>
              <a:buClrTx/>
              <a:buSzTx/>
            </a:pPr>
            <a:r>
              <a:rPr lang="zh-CN" altLang="en-US" sz="2600" dirty="0"/>
              <a:t>从图上看到，在这种情况下</a:t>
            </a:r>
            <a:r>
              <a:rPr lang="en-US" altLang="zh-CN" sz="2600" dirty="0"/>
              <a:t>DMA</a:t>
            </a:r>
            <a:r>
              <a:rPr lang="zh-CN" altLang="en-US" sz="2600" dirty="0"/>
              <a:t>尚有空闲时间，说明控制器还可以容纳更多设备。 </a:t>
            </a:r>
            <a:endParaRPr lang="zh-CN" altLang="en-US" sz="2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5059"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8.5 </a:t>
            </a:r>
            <a:r>
              <a:rPr lang="zh-CN" altLang="en-US" dirty="0"/>
              <a:t>通道方式</a:t>
            </a:r>
            <a:endParaRPr lang="zh-CN" altLang="en-US" dirty="0"/>
          </a:p>
        </p:txBody>
      </p:sp>
      <p:sp>
        <p:nvSpPr>
          <p:cNvPr id="45060" name="Rectangle 3"/>
          <p:cNvSpPr>
            <a:spLocks noGrp="1"/>
          </p:cNvSpPr>
          <p:nvPr>
            <p:ph idx="1"/>
          </p:nvPr>
        </p:nvSpPr>
        <p:spPr>
          <a:ln/>
        </p:spPr>
        <p:txBody>
          <a:bodyPr vert="horz" wrap="square" lIns="91440" tIns="45720" rIns="91440" bIns="45720" anchor="t"/>
          <a:p>
            <a:pPr eaLnBrk="1" hangingPunct="1">
              <a:lnSpc>
                <a:spcPct val="90000"/>
              </a:lnSpc>
            </a:pPr>
            <a:r>
              <a:rPr lang="zh-CN" altLang="en-US" dirty="0"/>
              <a:t>通道的基本概念   </a:t>
            </a:r>
            <a:endParaRPr lang="zh-CN" altLang="en-US" dirty="0"/>
          </a:p>
          <a:p>
            <a:pPr lvl="1" eaLnBrk="1" hangingPunct="1">
              <a:lnSpc>
                <a:spcPct val="90000"/>
              </a:lnSpc>
            </a:pPr>
            <a:r>
              <a:rPr lang="zh-CN" altLang="en-US" sz="2400" dirty="0"/>
              <a:t>通道”是计算机系统中代替</a:t>
            </a:r>
            <a:r>
              <a:rPr lang="en-US" altLang="zh-CN" sz="2400" dirty="0"/>
              <a:t>CPU</a:t>
            </a:r>
            <a:r>
              <a:rPr lang="zh-CN" altLang="en-US" sz="2400" dirty="0"/>
              <a:t>管理控制外设的独立部件，是一种能执行有限</a:t>
            </a:r>
            <a:r>
              <a:rPr lang="en-US" altLang="zh-CN" sz="2400" dirty="0"/>
              <a:t>I</a:t>
            </a:r>
            <a:r>
              <a:rPr lang="zh-CN" altLang="en-US" sz="2400" dirty="0"/>
              <a:t>／</a:t>
            </a:r>
            <a:r>
              <a:rPr lang="en-US" altLang="zh-CN" sz="2400" dirty="0"/>
              <a:t>O</a:t>
            </a:r>
            <a:r>
              <a:rPr lang="zh-CN" altLang="en-US" sz="2400" dirty="0"/>
              <a:t>指令集合</a:t>
            </a:r>
            <a:r>
              <a:rPr lang="en-US" altLang="zh-CN" sz="2400" dirty="0"/>
              <a:t>—</a:t>
            </a:r>
            <a:r>
              <a:rPr lang="zh-CN" altLang="en-US" sz="2400" dirty="0"/>
              <a:t>通道命令的</a:t>
            </a:r>
            <a:r>
              <a:rPr lang="en-US" altLang="zh-CN" sz="2400" dirty="0"/>
              <a:t>I</a:t>
            </a:r>
            <a:r>
              <a:rPr lang="zh-CN" altLang="en-US" sz="2400" dirty="0"/>
              <a:t>／</a:t>
            </a:r>
            <a:r>
              <a:rPr lang="en-US" altLang="zh-CN" sz="2400" dirty="0"/>
              <a:t>O</a:t>
            </a:r>
            <a:r>
              <a:rPr lang="zh-CN" altLang="en-US" sz="2400" dirty="0"/>
              <a:t>处理机。</a:t>
            </a:r>
            <a:endParaRPr lang="zh-CN" altLang="en-US" sz="2400" dirty="0"/>
          </a:p>
          <a:p>
            <a:pPr lvl="1" eaLnBrk="1" hangingPunct="1">
              <a:lnSpc>
                <a:spcPct val="90000"/>
              </a:lnSpc>
              <a:spcBef>
                <a:spcPts val="1200"/>
              </a:spcBef>
            </a:pPr>
            <a:r>
              <a:rPr lang="zh-CN" altLang="en-US" sz="2400" dirty="0"/>
              <a:t>在通道控制方式中，一个主机可以连接几个通道。每个通道又可连接多台</a:t>
            </a:r>
            <a:r>
              <a:rPr lang="en-US" altLang="zh-CN" sz="2400" dirty="0"/>
              <a:t>I</a:t>
            </a:r>
            <a:r>
              <a:rPr lang="zh-CN" altLang="en-US" sz="2400" dirty="0"/>
              <a:t>／</a:t>
            </a:r>
            <a:r>
              <a:rPr lang="en-US" altLang="zh-CN" sz="2400" dirty="0"/>
              <a:t>O</a:t>
            </a:r>
            <a:r>
              <a:rPr lang="zh-CN" altLang="en-US" sz="2400" dirty="0"/>
              <a:t>设备，这些设备可具有不同速度，可以是不同种类。</a:t>
            </a:r>
            <a:endParaRPr lang="en-US" altLang="zh-CN" sz="2400" dirty="0"/>
          </a:p>
          <a:p>
            <a:pPr lvl="1" eaLnBrk="1" hangingPunct="1">
              <a:lnSpc>
                <a:spcPct val="90000"/>
              </a:lnSpc>
              <a:spcBef>
                <a:spcPts val="1200"/>
              </a:spcBef>
            </a:pPr>
            <a:r>
              <a:rPr lang="zh-CN" altLang="en-US" sz="2400" dirty="0"/>
              <a:t>这种输入输出系统增强了主机与通道操作的并行能力以及各通道之间、同一通道的各设备之间的并行操作能力。同时也为用户提供了增减外围设备的灵活性。</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6083"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8.5 </a:t>
            </a:r>
            <a:r>
              <a:rPr lang="zh-CN" altLang="en-US" dirty="0"/>
              <a:t>通道方式</a:t>
            </a:r>
            <a:endParaRPr lang="zh-CN" altLang="en-US" dirty="0"/>
          </a:p>
        </p:txBody>
      </p:sp>
      <p:sp>
        <p:nvSpPr>
          <p:cNvPr id="46084" name="Rectangle 3"/>
          <p:cNvSpPr>
            <a:spLocks noGrp="1"/>
          </p:cNvSpPr>
          <p:nvPr>
            <p:ph idx="1"/>
          </p:nvPr>
        </p:nvSpPr>
        <p:spPr>
          <a:ln/>
        </p:spPr>
        <p:txBody>
          <a:bodyPr vert="horz" wrap="square" lIns="91440" tIns="45720" rIns="91440" bIns="45720" anchor="t"/>
          <a:p>
            <a:pPr lvl="1" eaLnBrk="1" hangingPunct="1"/>
            <a:r>
              <a:rPr lang="zh-CN" altLang="en-US" dirty="0"/>
              <a:t>采用通道方式组织输入输出系统，多使用主机</a:t>
            </a:r>
            <a:r>
              <a:rPr lang="en-US" altLang="zh-CN" dirty="0"/>
              <a:t>—</a:t>
            </a:r>
            <a:r>
              <a:rPr lang="zh-CN" altLang="en-US" dirty="0"/>
              <a:t>通道</a:t>
            </a:r>
            <a:r>
              <a:rPr lang="en-US" altLang="zh-CN" dirty="0"/>
              <a:t>—</a:t>
            </a:r>
            <a:r>
              <a:rPr lang="zh-CN" altLang="en-US" dirty="0"/>
              <a:t>设备控制器</a:t>
            </a:r>
            <a:r>
              <a:rPr lang="en-US" altLang="zh-CN" dirty="0"/>
              <a:t>—I</a:t>
            </a:r>
            <a:r>
              <a:rPr lang="zh-CN" altLang="en-US" dirty="0"/>
              <a:t>／</a:t>
            </a:r>
            <a:r>
              <a:rPr lang="en-US" altLang="zh-CN" dirty="0"/>
              <a:t>O</a:t>
            </a:r>
            <a:r>
              <a:rPr lang="zh-CN" altLang="en-US" dirty="0"/>
              <a:t>设备四级连接方式。</a:t>
            </a:r>
            <a:endParaRPr lang="zh-CN" altLang="en-US" dirty="0"/>
          </a:p>
          <a:p>
            <a:pPr lvl="1" eaLnBrk="1" hangingPunct="1"/>
            <a:r>
              <a:rPr lang="zh-CN" altLang="en-US" dirty="0"/>
              <a:t>在</a:t>
            </a:r>
            <a:r>
              <a:rPr lang="en-US" altLang="zh-CN" dirty="0"/>
              <a:t>CPU</a:t>
            </a:r>
            <a:r>
              <a:rPr lang="zh-CN" altLang="en-US" dirty="0"/>
              <a:t>启动通道后，通道自动地去内存取出通道指令并执行指令。直到数据交换过程结束向</a:t>
            </a:r>
            <a:r>
              <a:rPr lang="en-US" altLang="zh-CN" dirty="0"/>
              <a:t>CPU</a:t>
            </a:r>
            <a:r>
              <a:rPr lang="zh-CN" altLang="en-US" dirty="0"/>
              <a:t>发出中断请求，进行通道结束处理工作。</a:t>
            </a:r>
            <a:endParaRPr lang="zh-CN" altLang="en-US" dirty="0"/>
          </a:p>
          <a:p>
            <a:pPr eaLnBrk="1" hangingPunct="1"/>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7107" name="Rectangle 2"/>
          <p:cNvSpPr>
            <a:spLocks noGrp="1"/>
          </p:cNvSpPr>
          <p:nvPr>
            <p:ph type="title"/>
          </p:nvPr>
        </p:nvSpPr>
        <p:spPr>
          <a:ln/>
        </p:spPr>
        <p:txBody>
          <a:bodyPr vert="horz" wrap="square" lIns="91440" tIns="45720" rIns="91440" bIns="45720" anchor="b"/>
          <a:p>
            <a:pPr eaLnBrk="1" hangingPunct="1"/>
            <a:r>
              <a:rPr lang="zh-CN" altLang="en-US" dirty="0"/>
              <a:t>通道的功能</a:t>
            </a:r>
            <a:endParaRPr lang="zh-CN" altLang="en-US" dirty="0"/>
          </a:p>
        </p:txBody>
      </p:sp>
      <p:sp>
        <p:nvSpPr>
          <p:cNvPr id="47108" name="Rectangle 3"/>
          <p:cNvSpPr>
            <a:spLocks noGrp="1"/>
          </p:cNvSpPr>
          <p:nvPr>
            <p:ph idx="1"/>
          </p:nvPr>
        </p:nvSpPr>
        <p:spPr>
          <a:xfrm>
            <a:off x="468313" y="1484313"/>
            <a:ext cx="8229600" cy="4411662"/>
          </a:xfrm>
          <a:ln/>
        </p:spPr>
        <p:txBody>
          <a:bodyPr vert="horz" wrap="square" lIns="91440" tIns="45720" rIns="91440" bIns="45720" anchor="t"/>
          <a:p>
            <a:pPr eaLnBrk="1" hangingPunct="1">
              <a:lnSpc>
                <a:spcPct val="90000"/>
              </a:lnSpc>
            </a:pPr>
            <a:r>
              <a:rPr lang="zh-CN" altLang="en-US" sz="2600" dirty="0">
                <a:latin typeface="宋体" panose="02010600030101010101" pitchFamily="2" charset="-122"/>
              </a:rPr>
              <a:t>执行通道指令，组织外围设备和内存进行数据传输，按</a:t>
            </a:r>
            <a:r>
              <a:rPr lang="en-US" altLang="zh-CN" sz="2600" dirty="0">
                <a:latin typeface="宋体" panose="02010600030101010101" pitchFamily="2" charset="-122"/>
                <a:cs typeface="Times New Roman" panose="02020603050405020304" pitchFamily="18" charset="0"/>
              </a:rPr>
              <a:t>I/O</a:t>
            </a:r>
            <a:r>
              <a:rPr lang="zh-CN" altLang="en-US" sz="2600" dirty="0">
                <a:latin typeface="宋体" panose="02010600030101010101" pitchFamily="2" charset="-122"/>
              </a:rPr>
              <a:t>指令要求启动外围设备，向</a:t>
            </a:r>
            <a:r>
              <a:rPr lang="en-US" altLang="zh-CN" sz="2600" dirty="0">
                <a:latin typeface="宋体" panose="02010600030101010101" pitchFamily="2" charset="-122"/>
                <a:cs typeface="Times New Roman" panose="02020603050405020304" pitchFamily="18" charset="0"/>
              </a:rPr>
              <a:t>CPU</a:t>
            </a:r>
            <a:r>
              <a:rPr lang="zh-CN" altLang="en-US" sz="2600" dirty="0">
                <a:latin typeface="宋体" panose="02010600030101010101" pitchFamily="2" charset="-122"/>
              </a:rPr>
              <a:t>报告中断等，具体有以下五项任务：</a:t>
            </a:r>
            <a:r>
              <a:rPr lang="zh-CN" altLang="en-US" sz="2600" dirty="0">
                <a:latin typeface="宋体" panose="02010600030101010101" pitchFamily="2" charset="-122"/>
                <a:cs typeface="Times New Roman" panose="02020603050405020304" pitchFamily="18" charset="0"/>
              </a:rPr>
              <a:t> </a:t>
            </a:r>
            <a:endParaRPr lang="zh-CN" altLang="en-US" sz="2600" dirty="0">
              <a:latin typeface="宋体" panose="02010600030101010101" pitchFamily="2" charset="-122"/>
              <a:cs typeface="Times New Roman" panose="02020603050405020304" pitchFamily="18" charset="0"/>
            </a:endParaRPr>
          </a:p>
          <a:p>
            <a:pPr lvl="1" algn="just" eaLnBrk="1" hangingPunct="1">
              <a:lnSpc>
                <a:spcPct val="90000"/>
              </a:lnSpc>
            </a:pPr>
            <a:r>
              <a:rPr lang="en-US" altLang="zh-CN" sz="2200" dirty="0">
                <a:latin typeface="宋体" panose="02010600030101010101" pitchFamily="2" charset="-122"/>
                <a:cs typeface="Times New Roman" panose="02020603050405020304" pitchFamily="18" charset="0"/>
              </a:rPr>
              <a:t>(1)</a:t>
            </a:r>
            <a:r>
              <a:rPr lang="zh-CN" altLang="en-US" sz="2200" dirty="0">
                <a:latin typeface="宋体" panose="02010600030101010101" pitchFamily="2" charset="-122"/>
              </a:rPr>
              <a:t>接受</a:t>
            </a:r>
            <a:r>
              <a:rPr lang="en-US" altLang="zh-CN" sz="2200" dirty="0">
                <a:latin typeface="宋体" panose="02010600030101010101" pitchFamily="2" charset="-122"/>
                <a:cs typeface="Times New Roman" panose="02020603050405020304" pitchFamily="18" charset="0"/>
              </a:rPr>
              <a:t>CPU</a:t>
            </a:r>
            <a:r>
              <a:rPr lang="zh-CN" altLang="en-US" sz="2200" dirty="0">
                <a:latin typeface="宋体" panose="02010600030101010101" pitchFamily="2" charset="-122"/>
              </a:rPr>
              <a:t>的</a:t>
            </a:r>
            <a:r>
              <a:rPr lang="en-US" altLang="zh-CN" sz="2200" dirty="0">
                <a:latin typeface="宋体" panose="02010600030101010101" pitchFamily="2" charset="-122"/>
                <a:cs typeface="Times New Roman" panose="02020603050405020304" pitchFamily="18" charset="0"/>
              </a:rPr>
              <a:t>I/O</a:t>
            </a:r>
            <a:r>
              <a:rPr lang="zh-CN" altLang="en-US" sz="2200" dirty="0">
                <a:latin typeface="宋体" panose="02010600030101010101" pitchFamily="2" charset="-122"/>
              </a:rPr>
              <a:t>指令，按指令要求与指定的外围设备进行通信。</a:t>
            </a:r>
            <a:r>
              <a:rPr lang="zh-CN" altLang="en-US" sz="2200" dirty="0">
                <a:latin typeface="宋体" panose="02010600030101010101" pitchFamily="2" charset="-122"/>
                <a:cs typeface="Times New Roman" panose="02020603050405020304" pitchFamily="18" charset="0"/>
              </a:rPr>
              <a:t> </a:t>
            </a:r>
            <a:endParaRPr lang="zh-CN" altLang="en-US" sz="2200" dirty="0">
              <a:latin typeface="宋体" panose="02010600030101010101" pitchFamily="2" charset="-122"/>
              <a:cs typeface="Times New Roman" panose="02020603050405020304" pitchFamily="18" charset="0"/>
            </a:endParaRPr>
          </a:p>
          <a:p>
            <a:pPr lvl="1" algn="just" eaLnBrk="1" hangingPunct="1">
              <a:lnSpc>
                <a:spcPct val="90000"/>
              </a:lnSpc>
            </a:pPr>
            <a:r>
              <a:rPr lang="en-US" altLang="zh-CN" sz="2200" dirty="0">
                <a:latin typeface="宋体" panose="02010600030101010101" pitchFamily="2" charset="-122"/>
                <a:cs typeface="Times New Roman" panose="02020603050405020304" pitchFamily="18" charset="0"/>
              </a:rPr>
              <a:t>(2)</a:t>
            </a:r>
            <a:r>
              <a:rPr lang="zh-CN" altLang="en-US" sz="2200" dirty="0">
                <a:latin typeface="宋体" panose="02010600030101010101" pitchFamily="2" charset="-122"/>
              </a:rPr>
              <a:t>从内存选取属于该通道程序的通道指令，经译码后向设备控制器和设备发送各种命令。</a:t>
            </a:r>
            <a:r>
              <a:rPr lang="zh-CN" altLang="en-US" sz="2200" dirty="0">
                <a:latin typeface="宋体" panose="02010600030101010101" pitchFamily="2" charset="-122"/>
                <a:cs typeface="Times New Roman" panose="02020603050405020304" pitchFamily="18" charset="0"/>
              </a:rPr>
              <a:t>  </a:t>
            </a:r>
            <a:endParaRPr lang="zh-CN" altLang="en-US" sz="2200" dirty="0">
              <a:latin typeface="宋体" panose="02010600030101010101" pitchFamily="2" charset="-122"/>
              <a:cs typeface="Times New Roman" panose="02020603050405020304" pitchFamily="18" charset="0"/>
            </a:endParaRPr>
          </a:p>
          <a:p>
            <a:pPr lvl="1" algn="just" eaLnBrk="1" hangingPunct="1">
              <a:lnSpc>
                <a:spcPct val="90000"/>
              </a:lnSpc>
            </a:pPr>
            <a:r>
              <a:rPr lang="en-US" altLang="zh-CN" sz="2200" dirty="0">
                <a:latin typeface="宋体" panose="02010600030101010101" pitchFamily="2" charset="-122"/>
                <a:cs typeface="Times New Roman" panose="02020603050405020304" pitchFamily="18" charset="0"/>
              </a:rPr>
              <a:t>(3)</a:t>
            </a:r>
            <a:r>
              <a:rPr lang="zh-CN" altLang="en-US" sz="2200" dirty="0">
                <a:latin typeface="宋体" panose="02010600030101010101" pitchFamily="2" charset="-122"/>
              </a:rPr>
              <a:t>组织外围设备和内存之间进行数据传送，并根据需要提供数据缓存的空间，以及提供数据存入内存的地址和传送的数据量。</a:t>
            </a:r>
            <a:r>
              <a:rPr lang="zh-CN" altLang="en-US" sz="2200" dirty="0">
                <a:latin typeface="宋体" panose="02010600030101010101" pitchFamily="2" charset="-122"/>
                <a:cs typeface="Times New Roman" panose="02020603050405020304" pitchFamily="18" charset="0"/>
              </a:rPr>
              <a:t> </a:t>
            </a:r>
            <a:endParaRPr lang="zh-CN" altLang="en-US" sz="2200" dirty="0">
              <a:latin typeface="宋体" panose="02010600030101010101" pitchFamily="2" charset="-122"/>
              <a:cs typeface="Times New Roman" panose="02020603050405020304" pitchFamily="18" charset="0"/>
            </a:endParaRPr>
          </a:p>
          <a:p>
            <a:pPr lvl="1" algn="just" eaLnBrk="1" hangingPunct="1">
              <a:lnSpc>
                <a:spcPct val="90000"/>
              </a:lnSpc>
            </a:pPr>
            <a:r>
              <a:rPr lang="en-US" altLang="zh-CN" sz="2200" dirty="0">
                <a:latin typeface="宋体" panose="02010600030101010101" pitchFamily="2" charset="-122"/>
                <a:cs typeface="Times New Roman" panose="02020603050405020304" pitchFamily="18" charset="0"/>
              </a:rPr>
              <a:t>(4)</a:t>
            </a:r>
            <a:r>
              <a:rPr lang="zh-CN" altLang="en-US" sz="2200" dirty="0">
                <a:latin typeface="宋体" panose="02010600030101010101" pitchFamily="2" charset="-122"/>
              </a:rPr>
              <a:t>从外围设备得到设备的状态信息，形成并保存通道本身的状态信息，根据要求将这些状态信息送到内存的指定单元，供</a:t>
            </a:r>
            <a:r>
              <a:rPr lang="en-US" altLang="zh-CN" sz="2200" dirty="0">
                <a:latin typeface="宋体" panose="02010600030101010101" pitchFamily="2" charset="-122"/>
                <a:cs typeface="Times New Roman" panose="02020603050405020304" pitchFamily="18" charset="0"/>
              </a:rPr>
              <a:t>CPU</a:t>
            </a:r>
            <a:r>
              <a:rPr lang="zh-CN" altLang="en-US" sz="2200" dirty="0">
                <a:latin typeface="宋体" panose="02010600030101010101" pitchFamily="2" charset="-122"/>
              </a:rPr>
              <a:t>使用。</a:t>
            </a:r>
            <a:endParaRPr lang="zh-CN" altLang="en-US" sz="2200" dirty="0">
              <a:latin typeface="宋体" panose="02010600030101010101" pitchFamily="2" charset="-122"/>
              <a:cs typeface="Times New Roman" panose="02020603050405020304" pitchFamily="18" charset="0"/>
            </a:endParaRPr>
          </a:p>
          <a:p>
            <a:pPr lvl="1" eaLnBrk="1" hangingPunct="1">
              <a:lnSpc>
                <a:spcPct val="90000"/>
              </a:lnSpc>
            </a:pPr>
            <a:r>
              <a:rPr lang="en-US" altLang="zh-CN" sz="2200" dirty="0">
                <a:latin typeface="宋体" panose="02010600030101010101" pitchFamily="2" charset="-122"/>
              </a:rPr>
              <a:t>(5)</a:t>
            </a:r>
            <a:r>
              <a:rPr lang="zh-CN" altLang="en-US" sz="2200" dirty="0">
                <a:latin typeface="宋体" panose="02010600030101010101" pitchFamily="2" charset="-122"/>
              </a:rPr>
              <a:t>将外围设备的中断请求和通道本身的中断请求，按次序及时报告</a:t>
            </a:r>
            <a:r>
              <a:rPr lang="en-US" altLang="zh-CN" sz="2200" dirty="0">
                <a:latin typeface="宋体" panose="02010600030101010101" pitchFamily="2" charset="-122"/>
              </a:rPr>
              <a:t>CPU</a:t>
            </a:r>
            <a:r>
              <a:rPr lang="zh-CN" altLang="en-US" sz="2200" dirty="0">
                <a:latin typeface="宋体" panose="02010600030101010101" pitchFamily="2" charset="-122"/>
              </a:rPr>
              <a:t>。</a:t>
            </a:r>
            <a:r>
              <a:rPr lang="zh-CN" altLang="en-US" sz="2200" dirty="0"/>
              <a:t> </a:t>
            </a:r>
            <a:endParaRPr lang="zh-CN" alt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8131"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8.5</a:t>
            </a:r>
            <a:r>
              <a:rPr lang="zh-CN" altLang="en-US" dirty="0"/>
              <a:t>通道方式</a:t>
            </a:r>
            <a:endParaRPr lang="zh-CN" altLang="en-US" dirty="0"/>
          </a:p>
        </p:txBody>
      </p:sp>
      <p:sp>
        <p:nvSpPr>
          <p:cNvPr id="48132" name="Rectangle 3"/>
          <p:cNvSpPr>
            <a:spLocks noGrp="1"/>
          </p:cNvSpPr>
          <p:nvPr>
            <p:ph idx="1"/>
          </p:nvPr>
        </p:nvSpPr>
        <p:spPr>
          <a:xfrm>
            <a:off x="457200" y="1719263"/>
            <a:ext cx="4835525" cy="4411662"/>
          </a:xfrm>
          <a:ln/>
        </p:spPr>
        <p:txBody>
          <a:bodyPr vert="horz" wrap="square" lIns="91440" tIns="45720" rIns="91440" bIns="45720" anchor="t"/>
          <a:p>
            <a:pPr eaLnBrk="1" hangingPunct="1"/>
            <a:r>
              <a:rPr lang="zh-CN" altLang="en-US" dirty="0"/>
              <a:t>通道工作过程</a:t>
            </a:r>
            <a:endParaRPr lang="zh-CN" altLang="en-US" dirty="0"/>
          </a:p>
          <a:p>
            <a:pPr lvl="1" eaLnBrk="1" hangingPunct="1"/>
            <a:r>
              <a:rPr lang="zh-CN" altLang="en-US" dirty="0"/>
              <a:t> 在一般用户程序中，通过调用通道来完成一次数据输入输出的过程如图</a:t>
            </a:r>
            <a:r>
              <a:rPr lang="en-US" altLang="zh-CN" dirty="0"/>
              <a:t>1</a:t>
            </a:r>
            <a:r>
              <a:rPr lang="zh-CN" altLang="en-US" dirty="0"/>
              <a:t>所示</a:t>
            </a:r>
            <a:endParaRPr lang="zh-CN" altLang="en-US" dirty="0"/>
          </a:p>
          <a:p>
            <a:pPr lvl="1" eaLnBrk="1" hangingPunct="1"/>
            <a:r>
              <a:rPr lang="en-US" altLang="zh-CN" dirty="0"/>
              <a:t>CPU</a:t>
            </a:r>
            <a:r>
              <a:rPr lang="zh-CN" altLang="en-US" dirty="0"/>
              <a:t>执行用户程序和管理程序，通道处理机执行通道程序的时间关系如图所示。    </a:t>
            </a:r>
            <a:endParaRPr lang="zh-CN" altLang="en-US" dirty="0"/>
          </a:p>
        </p:txBody>
      </p:sp>
      <p:pic>
        <p:nvPicPr>
          <p:cNvPr id="48133" name="Picture 4" descr="8a19a">
            <a:hlinkClick r:id="rId1" action="ppaction://hlinkfile"/>
          </p:cNvPr>
          <p:cNvPicPr>
            <a:picLocks noChangeAspect="1"/>
          </p:cNvPicPr>
          <p:nvPr/>
        </p:nvPicPr>
        <p:blipFill>
          <a:blip r:embed="rId2"/>
          <a:stretch>
            <a:fillRect/>
          </a:stretch>
        </p:blipFill>
        <p:spPr>
          <a:xfrm>
            <a:off x="5364163" y="2276475"/>
            <a:ext cx="3060700" cy="2714625"/>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49155"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8.5</a:t>
            </a:r>
            <a:r>
              <a:rPr lang="zh-CN" altLang="en-US" dirty="0"/>
              <a:t>通道方式</a:t>
            </a:r>
            <a:endParaRPr lang="zh-CN" altLang="en-US" dirty="0"/>
          </a:p>
        </p:txBody>
      </p:sp>
      <p:sp>
        <p:nvSpPr>
          <p:cNvPr id="49156" name="Rectangle 3"/>
          <p:cNvSpPr>
            <a:spLocks noGrp="1"/>
          </p:cNvSpPr>
          <p:nvPr>
            <p:ph idx="1"/>
          </p:nvPr>
        </p:nvSpPr>
        <p:spPr>
          <a:xfrm>
            <a:off x="468313" y="1484313"/>
            <a:ext cx="7626350" cy="4876800"/>
          </a:xfrm>
          <a:ln/>
        </p:spPr>
        <p:txBody>
          <a:bodyPr vert="horz" wrap="square" lIns="91440" tIns="45720" rIns="91440" bIns="45720" anchor="t"/>
          <a:p>
            <a:pPr lvl="1" eaLnBrk="1" hangingPunct="1"/>
            <a:r>
              <a:rPr lang="zh-CN" altLang="en-US" dirty="0"/>
              <a:t>主要过程分为如下三步进行：</a:t>
            </a:r>
            <a:endParaRPr lang="zh-CN" altLang="en-US" dirty="0"/>
          </a:p>
          <a:p>
            <a:pPr lvl="1" eaLnBrk="1" hangingPunct="1">
              <a:buNone/>
            </a:pPr>
            <a:r>
              <a:rPr lang="en-US" altLang="zh-CN" dirty="0"/>
              <a:t>1</a:t>
            </a:r>
            <a:r>
              <a:rPr lang="zh-CN" altLang="en-US" dirty="0"/>
              <a:t>．在用户程序中使用访管指令进入管理程序，由</a:t>
            </a:r>
            <a:r>
              <a:rPr lang="en-US" altLang="zh-CN" dirty="0"/>
              <a:t>CPU</a:t>
            </a:r>
            <a:r>
              <a:rPr lang="zh-CN" altLang="en-US" dirty="0"/>
              <a:t>通过管理程序组织一个通道程序，并启动通道。</a:t>
            </a:r>
            <a:endParaRPr lang="zh-CN" altLang="en-US" dirty="0"/>
          </a:p>
          <a:p>
            <a:pPr lvl="1" eaLnBrk="1" hangingPunct="1">
              <a:buNone/>
            </a:pPr>
            <a:r>
              <a:rPr lang="zh-CN" altLang="en-US" dirty="0"/>
              <a:t> </a:t>
            </a:r>
            <a:r>
              <a:rPr lang="en-US" altLang="zh-CN" dirty="0"/>
              <a:t>2</a:t>
            </a:r>
            <a:r>
              <a:rPr lang="zh-CN" altLang="en-US" dirty="0"/>
              <a:t>．通道处理机执行</a:t>
            </a:r>
            <a:r>
              <a:rPr lang="en-US" altLang="zh-CN" dirty="0"/>
              <a:t>CPU</a:t>
            </a:r>
            <a:r>
              <a:rPr lang="zh-CN" altLang="en-US" dirty="0"/>
              <a:t>为它组织的通道程序．完成指定的数据输入输出工作</a:t>
            </a:r>
            <a:endParaRPr lang="zh-CN" altLang="en-US" dirty="0"/>
          </a:p>
          <a:p>
            <a:pPr lvl="1" eaLnBrk="1" hangingPunct="1">
              <a:buNone/>
            </a:pPr>
            <a:r>
              <a:rPr lang="zh-CN" altLang="en-US" dirty="0"/>
              <a:t> </a:t>
            </a:r>
            <a:r>
              <a:rPr lang="en-US" altLang="zh-CN" dirty="0"/>
              <a:t>3</a:t>
            </a:r>
            <a:r>
              <a:rPr lang="zh-CN" altLang="en-US" dirty="0"/>
              <a:t>．通道程序结束后向</a:t>
            </a:r>
            <a:r>
              <a:rPr lang="en-US" altLang="zh-CN" dirty="0"/>
              <a:t>CPU</a:t>
            </a:r>
            <a:r>
              <a:rPr lang="zh-CN" altLang="en-US" dirty="0"/>
              <a:t>发中断请求。</a:t>
            </a:r>
            <a:r>
              <a:rPr lang="en-US" altLang="zh-CN" dirty="0"/>
              <a:t>CPU</a:t>
            </a:r>
            <a:r>
              <a:rPr lang="zh-CN" altLang="en-US" dirty="0"/>
              <a:t>响应这个中断请求后，第二次进入操作系统，调用管理程序对输入输出中断请求进行处理。</a:t>
            </a:r>
            <a:endParaRPr lang="zh-CN" altLang="en-US" dirty="0"/>
          </a:p>
          <a:p>
            <a:pPr lvl="1" eaLnBrk="1" hangingPunct="1"/>
            <a:endParaRPr lang="zh-CN" altLang="en-US" dirty="0"/>
          </a:p>
          <a:p>
            <a:pPr lvl="1" eaLnBrk="1" hangingPunct="1"/>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0179"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8.5</a:t>
            </a:r>
            <a:r>
              <a:rPr lang="zh-CN" altLang="en-US" dirty="0"/>
              <a:t>通道方式</a:t>
            </a:r>
            <a:endParaRPr lang="zh-CN" altLang="en-US" dirty="0"/>
          </a:p>
        </p:txBody>
      </p:sp>
      <p:sp>
        <p:nvSpPr>
          <p:cNvPr id="50180" name="Rectangle 3"/>
          <p:cNvSpPr>
            <a:spLocks noGrp="1"/>
          </p:cNvSpPr>
          <p:nvPr>
            <p:ph idx="1"/>
          </p:nvPr>
        </p:nvSpPr>
        <p:spPr>
          <a:ln/>
        </p:spPr>
        <p:txBody>
          <a:bodyPr vert="horz" wrap="square" lIns="91440" tIns="45720" rIns="91440" bIns="45720" anchor="t"/>
          <a:p>
            <a:pPr eaLnBrk="1" hangingPunct="1"/>
            <a:r>
              <a:rPr lang="zh-CN" altLang="en-US" dirty="0"/>
              <a:t>通道的种类   </a:t>
            </a:r>
            <a:endParaRPr lang="zh-CN" altLang="en-US" dirty="0"/>
          </a:p>
          <a:p>
            <a:pPr lvl="1" eaLnBrk="1" hangingPunct="1"/>
            <a:r>
              <a:rPr lang="zh-CN" altLang="en-US" dirty="0"/>
              <a:t>选择通道   </a:t>
            </a:r>
            <a:endParaRPr lang="zh-CN" altLang="en-US" dirty="0"/>
          </a:p>
          <a:p>
            <a:pPr lvl="2" eaLnBrk="1" hangingPunct="1"/>
            <a:r>
              <a:rPr lang="zh-CN" altLang="en-US" dirty="0"/>
              <a:t>选择通道每次只能从所连接的设备中选择一台</a:t>
            </a:r>
            <a:r>
              <a:rPr lang="en-US" altLang="zh-CN" dirty="0"/>
              <a:t>I</a:t>
            </a:r>
            <a:r>
              <a:rPr lang="zh-CN" altLang="en-US" dirty="0"/>
              <a:t>／</a:t>
            </a:r>
            <a:r>
              <a:rPr lang="en-US" altLang="zh-CN" dirty="0"/>
              <a:t>O</a:t>
            </a:r>
            <a:r>
              <a:rPr lang="zh-CN" altLang="en-US" dirty="0"/>
              <a:t>设备的通道程序，此刻该通道程序独占了整个通道。连接在选择通道上的若干设备，只能依次使用通道与主存传送数据</a:t>
            </a:r>
            <a:endParaRPr lang="zh-CN" altLang="en-US" dirty="0"/>
          </a:p>
          <a:p>
            <a:pPr lvl="2" eaLnBrk="1" hangingPunct="1"/>
            <a:r>
              <a:rPr lang="zh-CN" altLang="en-US" dirty="0"/>
              <a:t>数据传送以成组（数据块）方式进行，每次传送一个数据块，因此，传送速率很高。选择通道多适合于快速设备（磁盘），这些设备相邻字之间的传送空闲时间极短。</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1203"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8.5</a:t>
            </a:r>
            <a:r>
              <a:rPr lang="zh-CN" altLang="en-US" dirty="0"/>
              <a:t>通道方式</a:t>
            </a:r>
            <a:endParaRPr lang="zh-CN" altLang="en-US" dirty="0"/>
          </a:p>
        </p:txBody>
      </p:sp>
      <p:sp>
        <p:nvSpPr>
          <p:cNvPr id="51204" name="Rectangle 3"/>
          <p:cNvSpPr>
            <a:spLocks noGrp="1"/>
          </p:cNvSpPr>
          <p:nvPr>
            <p:ph idx="1"/>
          </p:nvPr>
        </p:nvSpPr>
        <p:spPr>
          <a:xfrm>
            <a:off x="179388" y="1484313"/>
            <a:ext cx="8050212" cy="4411662"/>
          </a:xfrm>
          <a:ln/>
        </p:spPr>
        <p:txBody>
          <a:bodyPr vert="horz" wrap="square" lIns="91440" tIns="45720" rIns="91440" bIns="45720" anchor="t"/>
          <a:p>
            <a:pPr lvl="1" eaLnBrk="1" hangingPunct="1"/>
            <a:r>
              <a:rPr lang="zh-CN" altLang="en-US" sz="2200" dirty="0"/>
              <a:t>字节多路通道 （</a:t>
            </a:r>
            <a:r>
              <a:rPr lang="en-US" altLang="zh-CN" sz="2200" dirty="0"/>
              <a:t>Byte Multiplexor Channel</a:t>
            </a:r>
            <a:r>
              <a:rPr lang="zh-CN" altLang="en-US" sz="2200" dirty="0"/>
              <a:t>）  </a:t>
            </a:r>
            <a:endParaRPr lang="zh-CN" altLang="en-US" sz="2200" dirty="0"/>
          </a:p>
          <a:p>
            <a:pPr lvl="2" eaLnBrk="1" hangingPunct="1"/>
            <a:r>
              <a:rPr lang="zh-CN" altLang="en-US" sz="2100" dirty="0"/>
              <a:t>是一种简单的共享通道，在时间分割的基础上，服务于多台低速和中速面向字符的外围设备。</a:t>
            </a:r>
            <a:endParaRPr lang="zh-CN" altLang="en-US" sz="2100" dirty="0"/>
          </a:p>
          <a:p>
            <a:pPr lvl="2" eaLnBrk="1" hangingPunct="1"/>
            <a:r>
              <a:rPr lang="zh-CN" altLang="en-US" sz="2100" dirty="0"/>
              <a:t>字节多路通道包括多个子通道，每个子通道服务于一个设备控制器，可以独立地执行通道指令。每个子通道都需要有字符缓冲寄存器、</a:t>
            </a:r>
            <a:r>
              <a:rPr lang="en-US" altLang="zh-CN" sz="2100" dirty="0"/>
              <a:t>I</a:t>
            </a:r>
            <a:r>
              <a:rPr lang="zh-CN" altLang="en-US" sz="2100" dirty="0"/>
              <a:t>／</a:t>
            </a:r>
            <a:r>
              <a:rPr lang="en-US" altLang="zh-CN" sz="2100" dirty="0"/>
              <a:t>O</a:t>
            </a:r>
            <a:r>
              <a:rPr lang="zh-CN" altLang="en-US" sz="2100" dirty="0"/>
              <a:t>请求标志／控制寄存器、主存地址寄存器和字节计数寄存器。而所有于通道的控制部分是公共的，由所有子通道所共享。通常，每个通道的有关指令和参量存放在主存固定单元中。当通道在逻辑上与某一设备连通时，将这些指令和参量取出来，送入公共控制部分的寄存器中使用。</a:t>
            </a:r>
            <a:endParaRPr lang="zh-CN" altLang="en-US" sz="2100" dirty="0"/>
          </a:p>
          <a:p>
            <a:pPr lvl="2" eaLnBrk="1" hangingPunct="1"/>
            <a:r>
              <a:rPr lang="zh-CN" altLang="en-US" sz="2100" dirty="0"/>
              <a:t>字节多路通道要求每种设备分时占用一个很短的时间片，不同的设备在各自分得的时间片内与通道建立传输连接，实现数据的传送。</a:t>
            </a:r>
            <a:endParaRPr lang="zh-CN" altLang="en-US" sz="21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2227"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8.5</a:t>
            </a:r>
            <a:r>
              <a:rPr lang="zh-CN" altLang="en-US" dirty="0"/>
              <a:t>通道方式</a:t>
            </a:r>
            <a:endParaRPr lang="zh-CN" altLang="en-US" dirty="0"/>
          </a:p>
        </p:txBody>
      </p:sp>
      <p:sp>
        <p:nvSpPr>
          <p:cNvPr id="52228" name="Rectangle 3"/>
          <p:cNvSpPr>
            <a:spLocks noGrp="1"/>
          </p:cNvSpPr>
          <p:nvPr>
            <p:ph idx="1"/>
          </p:nvPr>
        </p:nvSpPr>
        <p:spPr>
          <a:ln/>
        </p:spPr>
        <p:txBody>
          <a:bodyPr vert="horz" wrap="square" lIns="91440" tIns="45720" rIns="91440" bIns="45720" anchor="t"/>
          <a:p>
            <a:pPr lvl="1" eaLnBrk="1" hangingPunct="1"/>
            <a:r>
              <a:rPr lang="zh-CN" altLang="en-US" dirty="0"/>
              <a:t>数组多路通道（</a:t>
            </a:r>
            <a:r>
              <a:rPr lang="en-US" altLang="zh-CN" dirty="0"/>
              <a:t>Block Multiplexor Channel</a:t>
            </a:r>
            <a:r>
              <a:rPr lang="zh-CN" altLang="en-US" dirty="0"/>
              <a:t>）</a:t>
            </a:r>
            <a:endParaRPr lang="zh-CN" altLang="en-US" dirty="0"/>
          </a:p>
          <a:p>
            <a:pPr lvl="2" eaLnBrk="1" hangingPunct="1"/>
            <a:r>
              <a:rPr lang="zh-CN" altLang="en-US" dirty="0"/>
              <a:t>数组多路通道把字节多路通道和选择通道的特点结合起来。它有多个子通道，既可以执行多路通道程序，象字节多路通道那样，所有子通道分时共享总通道；又可以用选择通道那样的方式传送数据。</a:t>
            </a:r>
            <a:endParaRPr lang="zh-CN" altLang="en-US" dirty="0"/>
          </a:p>
          <a:p>
            <a:pPr lvl="1" eaLnBrk="1" hangingPunct="1"/>
            <a:r>
              <a:rPr lang="zh-CN" altLang="en-US" dirty="0"/>
              <a:t>数组多路通道和字节多路通道的比较（见书）</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7171" name="Rectangle 2"/>
          <p:cNvSpPr>
            <a:spLocks noGrp="1"/>
          </p:cNvSpPr>
          <p:nvPr>
            <p:ph type="title"/>
          </p:nvPr>
        </p:nvSpPr>
        <p:spPr>
          <a:ln/>
        </p:spPr>
        <p:txBody>
          <a:bodyPr vert="horz" wrap="square" lIns="91440" tIns="45720" rIns="91440" bIns="45720" anchor="b"/>
          <a:p>
            <a:pPr eaLnBrk="1" hangingPunct="1"/>
            <a:r>
              <a:rPr lang="en-US" altLang="zh-CN" dirty="0"/>
              <a:t>8.2</a:t>
            </a:r>
            <a:r>
              <a:rPr lang="zh-CN" altLang="en-US" dirty="0"/>
              <a:t>程序查询方式</a:t>
            </a:r>
            <a:endParaRPr lang="zh-CN" altLang="en-US" dirty="0"/>
          </a:p>
        </p:txBody>
      </p:sp>
      <p:pic>
        <p:nvPicPr>
          <p:cNvPr id="7172" name="Picture 3" descr="8a3">
            <a:hlinkClick r:id="rId1" action="ppaction://hlinkfile"/>
          </p:cNvPr>
          <p:cNvPicPr>
            <a:picLocks noChangeAspect="1"/>
          </p:cNvPicPr>
          <p:nvPr/>
        </p:nvPicPr>
        <p:blipFill>
          <a:blip r:embed="rId2"/>
          <a:stretch>
            <a:fillRect/>
          </a:stretch>
        </p:blipFill>
        <p:spPr>
          <a:xfrm>
            <a:off x="1979613" y="1484313"/>
            <a:ext cx="5761037" cy="4492625"/>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3251"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8.5</a:t>
            </a:r>
            <a:r>
              <a:rPr lang="zh-CN" altLang="en-US" dirty="0"/>
              <a:t>通道方式</a:t>
            </a:r>
            <a:endParaRPr lang="zh-CN" altLang="en-US" dirty="0"/>
          </a:p>
        </p:txBody>
      </p:sp>
      <p:sp>
        <p:nvSpPr>
          <p:cNvPr id="53252" name="Rectangle 3"/>
          <p:cNvSpPr>
            <a:spLocks noGrp="1"/>
          </p:cNvSpPr>
          <p:nvPr>
            <p:ph idx="1"/>
          </p:nvPr>
        </p:nvSpPr>
        <p:spPr>
          <a:ln/>
        </p:spPr>
        <p:txBody>
          <a:bodyPr vert="horz" wrap="square" lIns="91440" tIns="45720" rIns="91440" bIns="45720" anchor="t"/>
          <a:p>
            <a:pPr eaLnBrk="1" hangingPunct="1"/>
            <a:r>
              <a:rPr lang="zh-CN" altLang="en-US" dirty="0"/>
              <a:t>发展</a:t>
            </a:r>
            <a:endParaRPr lang="zh-CN" altLang="en-US" dirty="0"/>
          </a:p>
          <a:p>
            <a:pPr lvl="1" eaLnBrk="1" hangingPunct="1"/>
            <a:r>
              <a:rPr lang="zh-CN" altLang="en-US" dirty="0"/>
              <a:t>输入输出处理机（</a:t>
            </a:r>
            <a:r>
              <a:rPr lang="en-US" altLang="zh-CN" dirty="0"/>
              <a:t>IOP</a:t>
            </a:r>
            <a:r>
              <a:rPr lang="zh-CN" altLang="en-US" dirty="0"/>
              <a:t>）   </a:t>
            </a:r>
            <a:endParaRPr lang="zh-CN" altLang="en-US" dirty="0"/>
          </a:p>
          <a:p>
            <a:pPr lvl="2" eaLnBrk="1" hangingPunct="1"/>
            <a:r>
              <a:rPr lang="zh-CN" altLang="en-US" dirty="0"/>
              <a:t>输入输出处理机（</a:t>
            </a:r>
            <a:r>
              <a:rPr lang="en-US" altLang="zh-CN" dirty="0"/>
              <a:t>IOP</a:t>
            </a:r>
            <a:r>
              <a:rPr lang="zh-CN" altLang="en-US" dirty="0"/>
              <a:t>）不是一台独立的计算机，而是计算机系统中的一个部件。</a:t>
            </a:r>
            <a:r>
              <a:rPr lang="en-US" altLang="zh-CN" dirty="0"/>
              <a:t>IOP</a:t>
            </a:r>
            <a:r>
              <a:rPr lang="zh-CN" altLang="en-US" dirty="0"/>
              <a:t>可以和</a:t>
            </a:r>
            <a:r>
              <a:rPr lang="en-US" altLang="zh-CN" dirty="0"/>
              <a:t>CPU</a:t>
            </a:r>
            <a:r>
              <a:rPr lang="zh-CN" altLang="en-US" dirty="0"/>
              <a:t>并行工作，提供高速的</a:t>
            </a:r>
            <a:r>
              <a:rPr lang="en-US" altLang="zh-CN" dirty="0"/>
              <a:t>DMA</a:t>
            </a:r>
            <a:r>
              <a:rPr lang="zh-CN" altLang="en-US" dirty="0"/>
              <a:t>处理能力，实现数据的高速传送。此外，有些</a:t>
            </a:r>
            <a:r>
              <a:rPr lang="en-US" altLang="zh-CN" dirty="0"/>
              <a:t>IOP</a:t>
            </a:r>
            <a:r>
              <a:rPr lang="zh-CN" altLang="en-US" dirty="0"/>
              <a:t>还提供数据的变换、搜索和字装配／分拆能力。</a:t>
            </a:r>
            <a:endParaRPr lang="zh-CN" altLang="en-US" dirty="0"/>
          </a:p>
          <a:p>
            <a:pPr lvl="2" eaLnBrk="1" hangingPunct="1"/>
            <a:r>
              <a:rPr lang="en-US" altLang="zh-CN" dirty="0"/>
              <a:t>8</a:t>
            </a:r>
            <a:r>
              <a:rPr lang="zh-CN" altLang="en-US" dirty="0"/>
              <a:t>位和</a:t>
            </a:r>
            <a:r>
              <a:rPr lang="en-US" altLang="zh-CN" dirty="0"/>
              <a:t>16</a:t>
            </a:r>
            <a:r>
              <a:rPr lang="zh-CN" altLang="en-US" dirty="0"/>
              <a:t>位微机中使用的</a:t>
            </a:r>
            <a:r>
              <a:rPr lang="en-US" altLang="zh-CN" dirty="0"/>
              <a:t>Intel 8089 I</a:t>
            </a:r>
            <a:r>
              <a:rPr lang="zh-CN" altLang="en-US" dirty="0"/>
              <a:t>／</a:t>
            </a:r>
            <a:r>
              <a:rPr lang="en-US" altLang="zh-CN" dirty="0"/>
              <a:t>O</a:t>
            </a:r>
            <a:r>
              <a:rPr lang="zh-CN" altLang="en-US" dirty="0"/>
              <a:t>处理器就是这种通道型</a:t>
            </a:r>
            <a:r>
              <a:rPr lang="en-US" altLang="zh-CN" dirty="0"/>
              <a:t>I</a:t>
            </a:r>
            <a:r>
              <a:rPr lang="zh-CN" altLang="en-US" dirty="0"/>
              <a:t>／</a:t>
            </a:r>
            <a:r>
              <a:rPr lang="en-US" altLang="zh-CN" dirty="0"/>
              <a:t>O</a:t>
            </a:r>
            <a:r>
              <a:rPr lang="zh-CN" altLang="en-US" dirty="0"/>
              <a:t>处理器</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4275"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8.5</a:t>
            </a:r>
            <a:r>
              <a:rPr lang="zh-CN" altLang="en-US" dirty="0"/>
              <a:t>通道方式</a:t>
            </a:r>
            <a:endParaRPr lang="zh-CN" altLang="en-US" dirty="0"/>
          </a:p>
        </p:txBody>
      </p:sp>
      <p:sp>
        <p:nvSpPr>
          <p:cNvPr id="54276" name="Rectangle 3"/>
          <p:cNvSpPr>
            <a:spLocks noGrp="1"/>
          </p:cNvSpPr>
          <p:nvPr>
            <p:ph idx="1"/>
          </p:nvPr>
        </p:nvSpPr>
        <p:spPr>
          <a:ln/>
        </p:spPr>
        <p:txBody>
          <a:bodyPr vert="horz" wrap="square" lIns="91440" tIns="45720" rIns="91440" bIns="45720" anchor="t"/>
          <a:p>
            <a:pPr lvl="1" eaLnBrk="1" hangingPunct="1"/>
            <a:r>
              <a:rPr lang="zh-CN" altLang="en-US" dirty="0"/>
              <a:t>外围处理机   </a:t>
            </a:r>
            <a:endParaRPr lang="zh-CN" altLang="en-US" dirty="0"/>
          </a:p>
          <a:p>
            <a:pPr lvl="2" eaLnBrk="1" hangingPunct="1"/>
            <a:r>
              <a:rPr lang="zh-CN" altLang="en-US" dirty="0"/>
              <a:t>外围处理机结构更接近于一般处理机，或者就是选用已有的通用机。外围机基本上是独立于主处理机工作的，应用于大型高效率的计算机系统中。</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5299"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8.6</a:t>
            </a:r>
            <a:r>
              <a:rPr lang="zh-CN" altLang="en-US" dirty="0"/>
              <a:t>通用</a:t>
            </a:r>
            <a:r>
              <a:rPr lang="en-US" altLang="zh-CN" dirty="0"/>
              <a:t>I/O</a:t>
            </a:r>
            <a:r>
              <a:rPr lang="zh-CN" altLang="en-US" dirty="0"/>
              <a:t>接口标准</a:t>
            </a:r>
            <a:endParaRPr lang="zh-CN" altLang="en-US" dirty="0"/>
          </a:p>
        </p:txBody>
      </p:sp>
      <p:sp>
        <p:nvSpPr>
          <p:cNvPr id="55300" name="Rectangle 3"/>
          <p:cNvSpPr>
            <a:spLocks noGrp="1"/>
          </p:cNvSpPr>
          <p:nvPr>
            <p:ph idx="1"/>
          </p:nvPr>
        </p:nvSpPr>
        <p:spPr>
          <a:ln/>
        </p:spPr>
        <p:txBody>
          <a:bodyPr vert="horz" wrap="square" lIns="91440" tIns="45720" rIns="91440" bIns="45720" anchor="t"/>
          <a:p>
            <a:pPr eaLnBrk="1" hangingPunct="1"/>
            <a:r>
              <a:rPr lang="zh-CN" altLang="en-US" dirty="0"/>
              <a:t>本节仅作介绍（具体内容在后续课程详细讲解）</a:t>
            </a:r>
            <a:endParaRPr lang="zh-CN" altLang="en-US" dirty="0"/>
          </a:p>
          <a:p>
            <a:pPr eaLnBrk="1" hangingPunct="1"/>
            <a:r>
              <a:rPr lang="zh-CN" altLang="en-US" dirty="0"/>
              <a:t>并行</a:t>
            </a:r>
            <a:r>
              <a:rPr lang="en-US" altLang="zh-CN" dirty="0"/>
              <a:t>I/O</a:t>
            </a:r>
            <a:r>
              <a:rPr lang="zh-CN" altLang="en-US" dirty="0"/>
              <a:t>接口</a:t>
            </a:r>
            <a:r>
              <a:rPr lang="en-US" altLang="zh-CN" dirty="0"/>
              <a:t>SCSI</a:t>
            </a:r>
            <a:endParaRPr lang="en-US" altLang="zh-CN" dirty="0"/>
          </a:p>
          <a:p>
            <a:pPr lvl="1" eaLnBrk="1" hangingPunct="1"/>
            <a:r>
              <a:rPr lang="zh-CN" altLang="en-US" dirty="0">
                <a:latin typeface="宋体" panose="02010600030101010101" pitchFamily="2" charset="-122"/>
              </a:rPr>
              <a:t>小型计算机系统接口的简称，它是一个高速智能接口，可以混接各种磁盘、光盘、磁 带机、打印机、扫描仪、条码阅读器以及通信设备</a:t>
            </a:r>
            <a:r>
              <a:rPr lang="zh-CN" altLang="en-US" dirty="0"/>
              <a:t> </a:t>
            </a:r>
            <a:endParaRPr lang="zh-CN" altLang="en-US" dirty="0"/>
          </a:p>
          <a:p>
            <a:pPr eaLnBrk="1" hangingPunct="1">
              <a:buNone/>
            </a:pPr>
            <a:r>
              <a:rPr lang="zh-CN" altLang="en-US" dirty="0"/>
              <a:t> </a:t>
            </a:r>
            <a:endParaRPr lang="zh-CN" altLang="en-US" dirty="0"/>
          </a:p>
          <a:p>
            <a:pPr lvl="2" eaLnBrk="1" hangingPunct="1"/>
            <a:endParaRPr lang="en-US" altLang="zh-CN" sz="2500" dirty="0"/>
          </a:p>
        </p:txBody>
      </p:sp>
      <p:pic>
        <p:nvPicPr>
          <p:cNvPr id="57348" name="Picture 4" descr="8a20"/>
          <p:cNvPicPr>
            <a:picLocks noChangeAspect="1"/>
          </p:cNvPicPr>
          <p:nvPr/>
        </p:nvPicPr>
        <p:blipFill>
          <a:blip r:embed="rId1"/>
          <a:stretch>
            <a:fillRect/>
          </a:stretch>
        </p:blipFill>
        <p:spPr>
          <a:xfrm>
            <a:off x="1285875" y="4367213"/>
            <a:ext cx="6604000" cy="1419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additive="base">
                                        <p:cTn id="7" dur="500" fill="hold"/>
                                        <p:tgtEl>
                                          <p:spTgt spid="57348"/>
                                        </p:tgtEl>
                                        <p:attrNameLst>
                                          <p:attrName>ppt_x</p:attrName>
                                        </p:attrNameLst>
                                      </p:cBhvr>
                                      <p:tavLst>
                                        <p:tav tm="0">
                                          <p:val>
                                            <p:strVal val="#ppt_x"/>
                                          </p:val>
                                        </p:tav>
                                        <p:tav tm="100000">
                                          <p:val>
                                            <p:strVal val="#ppt_x"/>
                                          </p:val>
                                        </p:tav>
                                      </p:tavLst>
                                    </p:anim>
                                    <p:anim calcmode="lin" valueType="num">
                                      <p:cBhvr additive="base">
                                        <p:cTn id="8"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7348"/>
                                        </p:tgtEl>
                                        <p:attrNameLst>
                                          <p:attrName>ppt_x</p:attrName>
                                        </p:attrNameLst>
                                      </p:cBhvr>
                                      <p:tavLst>
                                        <p:tav tm="0">
                                          <p:val>
                                            <p:strVal val="ppt_x"/>
                                          </p:val>
                                        </p:tav>
                                        <p:tav tm="100000">
                                          <p:val>
                                            <p:strVal val="ppt_x"/>
                                          </p:val>
                                        </p:tav>
                                      </p:tavLst>
                                    </p:anim>
                                    <p:anim calcmode="lin" valueType="num">
                                      <p:cBhvr additive="base">
                                        <p:cTn id="13" dur="500"/>
                                        <p:tgtEl>
                                          <p:spTgt spid="57348"/>
                                        </p:tgtEl>
                                        <p:attrNameLst>
                                          <p:attrName>ppt_y</p:attrName>
                                        </p:attrNameLst>
                                      </p:cBhvr>
                                      <p:tavLst>
                                        <p:tav tm="0">
                                          <p:val>
                                            <p:strVal val="ppt_y"/>
                                          </p:val>
                                        </p:tav>
                                        <p:tav tm="100000">
                                          <p:val>
                                            <p:strVal val="1+ppt_h/2"/>
                                          </p:val>
                                        </p:tav>
                                      </p:tavLst>
                                    </p:anim>
                                    <p:set>
                                      <p:cBhvr>
                                        <p:cTn id="14" dur="1" fill="hold">
                                          <p:stCondLst>
                                            <p:cond delay="499"/>
                                          </p:stCondLst>
                                        </p:cTn>
                                        <p:tgtEl>
                                          <p:spTgt spid="573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6323"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8.6</a:t>
            </a:r>
            <a:r>
              <a:rPr lang="zh-CN" altLang="en-US" dirty="0"/>
              <a:t>通用</a:t>
            </a:r>
            <a:r>
              <a:rPr lang="en-US" altLang="zh-CN" dirty="0"/>
              <a:t>I/O</a:t>
            </a:r>
            <a:r>
              <a:rPr lang="zh-CN" altLang="en-US" dirty="0"/>
              <a:t>接口标准</a:t>
            </a:r>
            <a:endParaRPr lang="zh-CN" altLang="en-US" dirty="0"/>
          </a:p>
        </p:txBody>
      </p:sp>
      <p:sp>
        <p:nvSpPr>
          <p:cNvPr id="56324" name="Rectangle 3"/>
          <p:cNvSpPr>
            <a:spLocks noGrp="1"/>
          </p:cNvSpPr>
          <p:nvPr>
            <p:ph idx="1"/>
          </p:nvPr>
        </p:nvSpPr>
        <p:spPr>
          <a:xfrm>
            <a:off x="457200" y="1719263"/>
            <a:ext cx="4546600" cy="4411662"/>
          </a:xfrm>
          <a:ln/>
        </p:spPr>
        <p:txBody>
          <a:bodyPr vert="horz" wrap="square" lIns="91440" tIns="45720" rIns="91440" bIns="45720" anchor="t"/>
          <a:p>
            <a:pPr eaLnBrk="1" hangingPunct="1"/>
            <a:r>
              <a:rPr lang="zh-CN" altLang="en-US" sz="2600" dirty="0"/>
              <a:t>串行接口标准</a:t>
            </a:r>
            <a:r>
              <a:rPr lang="en-US" altLang="zh-CN" sz="2600" dirty="0"/>
              <a:t>IEEE1394</a:t>
            </a:r>
            <a:endParaRPr lang="en-US" altLang="zh-CN" sz="2600" dirty="0"/>
          </a:p>
          <a:p>
            <a:pPr lvl="1" eaLnBrk="1" hangingPunct="1"/>
            <a:r>
              <a:rPr lang="en-US" altLang="zh-CN" sz="2200" dirty="0">
                <a:latin typeface="宋体" panose="02010600030101010101" pitchFamily="2" charset="-122"/>
              </a:rPr>
              <a:t>IEEE 1394</a:t>
            </a:r>
            <a:r>
              <a:rPr lang="zh-CN" altLang="en-US" sz="2200" dirty="0">
                <a:latin typeface="宋体" panose="02010600030101010101" pitchFamily="2" charset="-122"/>
              </a:rPr>
              <a:t>是一种高速串行</a:t>
            </a:r>
            <a:r>
              <a:rPr lang="en-US" altLang="zh-CN" sz="2200" dirty="0">
                <a:latin typeface="宋体" panose="02010600030101010101" pitchFamily="2" charset="-122"/>
              </a:rPr>
              <a:t>I/O</a:t>
            </a:r>
            <a:r>
              <a:rPr lang="zh-CN" altLang="en-US" sz="2200" dirty="0">
                <a:latin typeface="宋体" panose="02010600030101010101" pitchFamily="2" charset="-122"/>
              </a:rPr>
              <a:t>标准接口。各被连接装置的关系是平等的，不用</a:t>
            </a:r>
            <a:r>
              <a:rPr lang="en-US" altLang="zh-CN" sz="2200" dirty="0">
                <a:latin typeface="宋体" panose="02010600030101010101" pitchFamily="2" charset="-122"/>
              </a:rPr>
              <a:t>PC</a:t>
            </a:r>
            <a:r>
              <a:rPr lang="zh-CN" altLang="en-US" sz="2200" dirty="0">
                <a:latin typeface="宋体" panose="02010600030101010101" pitchFamily="2" charset="-122"/>
              </a:rPr>
              <a:t>介入也能自成系统。这意味着</a:t>
            </a:r>
            <a:r>
              <a:rPr lang="en-US" altLang="zh-CN" sz="2200" dirty="0">
                <a:latin typeface="宋体" panose="02010600030101010101" pitchFamily="2" charset="-122"/>
              </a:rPr>
              <a:t>1394</a:t>
            </a:r>
            <a:r>
              <a:rPr lang="zh-CN" altLang="en-US" sz="2200" dirty="0">
                <a:latin typeface="宋体" panose="02010600030101010101" pitchFamily="2" charset="-122"/>
              </a:rPr>
              <a:t>在家电等消费类设备的连接应用方面有很好的前景。</a:t>
            </a:r>
            <a:endParaRPr lang="zh-CN" altLang="en-US" sz="2200" dirty="0">
              <a:latin typeface="宋体" panose="02010600030101010101" pitchFamily="2" charset="-122"/>
            </a:endParaRPr>
          </a:p>
          <a:p>
            <a:pPr lvl="1" algn="just" eaLnBrk="1" hangingPunct="1"/>
            <a:r>
              <a:rPr lang="en-US" altLang="zh-CN" sz="2200" dirty="0">
                <a:latin typeface="宋体" panose="02010600030101010101" pitchFamily="2" charset="-122"/>
                <a:cs typeface="Times New Roman" panose="02020603050405020304" pitchFamily="18" charset="0"/>
              </a:rPr>
              <a:t>(1)</a:t>
            </a:r>
            <a:r>
              <a:rPr lang="zh-CN" altLang="en-US" sz="2200" dirty="0">
                <a:latin typeface="宋体" panose="02010600030101010101" pitchFamily="2" charset="-122"/>
              </a:rPr>
              <a:t>数据传送的高速性</a:t>
            </a:r>
            <a:endParaRPr lang="zh-CN" altLang="en-US" sz="2200" dirty="0">
              <a:latin typeface="宋体" panose="02010600030101010101" pitchFamily="2" charset="-122"/>
              <a:cs typeface="Times New Roman" panose="02020603050405020304" pitchFamily="18" charset="0"/>
            </a:endParaRPr>
          </a:p>
          <a:p>
            <a:pPr lvl="1" algn="just" eaLnBrk="1" hangingPunct="1"/>
            <a:r>
              <a:rPr lang="en-US" altLang="zh-CN" sz="2200" dirty="0">
                <a:latin typeface="宋体" panose="02010600030101010101" pitchFamily="2" charset="-122"/>
                <a:cs typeface="Times New Roman" panose="02020603050405020304" pitchFamily="18" charset="0"/>
              </a:rPr>
              <a:t>(2)</a:t>
            </a:r>
            <a:r>
              <a:rPr lang="zh-CN" altLang="en-US" sz="2200" dirty="0">
                <a:latin typeface="宋体" panose="02010600030101010101" pitchFamily="2" charset="-122"/>
              </a:rPr>
              <a:t>数据传送的实时性</a:t>
            </a:r>
            <a:endParaRPr lang="zh-CN" altLang="en-US" sz="2200" dirty="0">
              <a:latin typeface="宋体" panose="02010600030101010101" pitchFamily="2" charset="-122"/>
              <a:cs typeface="Times New Roman" panose="02020603050405020304" pitchFamily="18" charset="0"/>
            </a:endParaRPr>
          </a:p>
          <a:p>
            <a:pPr lvl="1" algn="just" eaLnBrk="1" hangingPunct="1"/>
            <a:r>
              <a:rPr lang="en-US" altLang="zh-CN" sz="2200" dirty="0">
                <a:latin typeface="宋体" panose="02010600030101010101" pitchFamily="2" charset="-122"/>
                <a:cs typeface="Times New Roman" panose="02020603050405020304" pitchFamily="18" charset="0"/>
              </a:rPr>
              <a:t>(3)</a:t>
            </a:r>
            <a:r>
              <a:rPr lang="zh-CN" altLang="en-US" sz="2200" dirty="0">
                <a:latin typeface="宋体" panose="02010600030101010101" pitchFamily="2" charset="-122"/>
              </a:rPr>
              <a:t>体积小易安装，连接方便</a:t>
            </a:r>
            <a:endParaRPr lang="zh-CN" altLang="en-US" sz="2200" dirty="0">
              <a:latin typeface="宋体" panose="02010600030101010101" pitchFamily="2" charset="-122"/>
            </a:endParaRPr>
          </a:p>
        </p:txBody>
      </p:sp>
      <p:pic>
        <p:nvPicPr>
          <p:cNvPr id="56325" name="Picture 4" descr="8a21">
            <a:hlinkClick r:id="rId1" action="ppaction://hlinkfile"/>
          </p:cNvPr>
          <p:cNvPicPr>
            <a:picLocks noChangeAspect="1"/>
          </p:cNvPicPr>
          <p:nvPr/>
        </p:nvPicPr>
        <p:blipFill>
          <a:blip r:embed="rId2"/>
          <a:stretch>
            <a:fillRect/>
          </a:stretch>
        </p:blipFill>
        <p:spPr>
          <a:xfrm>
            <a:off x="4979988" y="2857500"/>
            <a:ext cx="4164012" cy="2601913"/>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7347"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8.6</a:t>
            </a:r>
            <a:r>
              <a:rPr lang="zh-CN" altLang="en-US" dirty="0"/>
              <a:t>通用</a:t>
            </a:r>
            <a:r>
              <a:rPr lang="en-US" altLang="zh-CN" dirty="0"/>
              <a:t>I/O</a:t>
            </a:r>
            <a:r>
              <a:rPr lang="zh-CN" altLang="en-US" dirty="0"/>
              <a:t>接口标准</a:t>
            </a:r>
            <a:endParaRPr lang="zh-CN" altLang="en-US" dirty="0"/>
          </a:p>
        </p:txBody>
      </p:sp>
      <p:pic>
        <p:nvPicPr>
          <p:cNvPr id="57348" name="Picture 4" descr="8a22">
            <a:hlinkClick r:id="rId1" action="ppaction://hlinkfile"/>
          </p:cNvPr>
          <p:cNvPicPr>
            <a:picLocks noChangeAspect="1"/>
          </p:cNvPicPr>
          <p:nvPr/>
        </p:nvPicPr>
        <p:blipFill>
          <a:blip r:embed="rId2"/>
          <a:stretch>
            <a:fillRect/>
          </a:stretch>
        </p:blipFill>
        <p:spPr>
          <a:xfrm>
            <a:off x="1214438" y="1928813"/>
            <a:ext cx="6000750" cy="400367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8371" name="Rectangle 2"/>
          <p:cNvSpPr>
            <a:spLocks noGrp="1"/>
          </p:cNvSpPr>
          <p:nvPr>
            <p:ph type="title"/>
          </p:nvPr>
        </p:nvSpPr>
        <p:spPr>
          <a:ln/>
        </p:spPr>
        <p:txBody>
          <a:bodyPr vert="horz" wrap="square" lIns="91440" tIns="45720" rIns="91440" bIns="45720" anchor="b"/>
          <a:p>
            <a:pPr eaLnBrk="1" hangingPunct="1"/>
            <a:r>
              <a:rPr lang="zh-CN" altLang="en-US" dirty="0"/>
              <a:t>本 章 小 结</a:t>
            </a:r>
            <a:endParaRPr lang="zh-CN" altLang="en-US" dirty="0"/>
          </a:p>
        </p:txBody>
      </p:sp>
      <p:sp>
        <p:nvSpPr>
          <p:cNvPr id="58372" name="Rectangle 3"/>
          <p:cNvSpPr>
            <a:spLocks noGrp="1"/>
          </p:cNvSpPr>
          <p:nvPr>
            <p:ph idx="1"/>
          </p:nvPr>
        </p:nvSpPr>
        <p:spPr>
          <a:ln/>
        </p:spPr>
        <p:txBody>
          <a:bodyPr vert="horz" wrap="square" lIns="91440" tIns="45720" rIns="91440" bIns="45720" anchor="t"/>
          <a:p>
            <a:pPr eaLnBrk="1" hangingPunct="1">
              <a:lnSpc>
                <a:spcPct val="90000"/>
              </a:lnSpc>
            </a:pPr>
            <a:r>
              <a:rPr lang="zh-CN" altLang="en-US" sz="2100" dirty="0"/>
              <a:t>各种外围设备的数据传输速率相差很大。如何保证主机与外围设备在时间上同步，则涉及外围设备的定时问题。在计算机系统中，</a:t>
            </a:r>
            <a:r>
              <a:rPr lang="en-US" altLang="zh-CN" sz="2100" dirty="0"/>
              <a:t>CPU</a:t>
            </a:r>
            <a:r>
              <a:rPr lang="zh-CN" altLang="en-US" sz="2100" dirty="0"/>
              <a:t>对外围设备的管理方式有：①程序查询方式；②程序中断方式；③</a:t>
            </a:r>
            <a:r>
              <a:rPr lang="en-US" altLang="zh-CN" sz="2100" dirty="0"/>
              <a:t>DMA</a:t>
            </a:r>
            <a:r>
              <a:rPr lang="zh-CN" altLang="en-US" sz="2100" dirty="0"/>
              <a:t>方式；④通道方式。每种方式都需要硬件和软件结合起来进行。</a:t>
            </a:r>
            <a:endParaRPr lang="zh-CN" altLang="en-US" sz="2100" dirty="0"/>
          </a:p>
          <a:p>
            <a:pPr eaLnBrk="1" hangingPunct="1">
              <a:lnSpc>
                <a:spcPct val="90000"/>
              </a:lnSpc>
            </a:pPr>
            <a:r>
              <a:rPr lang="zh-CN" altLang="en-US" sz="2100" dirty="0"/>
              <a:t>程序查询方式是</a:t>
            </a:r>
            <a:r>
              <a:rPr lang="en-US" altLang="zh-CN" sz="2100" dirty="0"/>
              <a:t>CPU</a:t>
            </a:r>
            <a:r>
              <a:rPr lang="zh-CN" altLang="en-US" sz="2100" dirty="0"/>
              <a:t>管理</a:t>
            </a:r>
            <a:r>
              <a:rPr lang="en-US" altLang="zh-CN" sz="2100" dirty="0"/>
              <a:t>I/O</a:t>
            </a:r>
            <a:r>
              <a:rPr lang="zh-CN" altLang="en-US" sz="2100" dirty="0"/>
              <a:t>设备的最简单方式，</a:t>
            </a:r>
            <a:r>
              <a:rPr lang="en-US" altLang="zh-CN" sz="2100" dirty="0"/>
              <a:t>CPU</a:t>
            </a:r>
            <a:r>
              <a:rPr lang="zh-CN" altLang="en-US" sz="2100" dirty="0"/>
              <a:t>定期执行设备服务程序，主动来了解设备的工作状态。这种方式浪费</a:t>
            </a:r>
            <a:r>
              <a:rPr lang="en-US" altLang="zh-CN" sz="2100" dirty="0"/>
              <a:t>CPU</a:t>
            </a:r>
            <a:r>
              <a:rPr lang="zh-CN" altLang="en-US" sz="2100" dirty="0"/>
              <a:t>的宝贵资源。</a:t>
            </a:r>
            <a:endParaRPr lang="zh-CN" altLang="en-US" sz="2100" dirty="0"/>
          </a:p>
          <a:p>
            <a:pPr eaLnBrk="1" hangingPunct="1">
              <a:lnSpc>
                <a:spcPct val="90000"/>
              </a:lnSpc>
            </a:pPr>
            <a:r>
              <a:rPr lang="zh-CN" altLang="en-US" sz="2100" dirty="0"/>
              <a:t>程序中断方式是各类计算机中广泛使用的一种数据交换方式。当某一外设的数据准备就绪后，它“主动”向</a:t>
            </a:r>
            <a:r>
              <a:rPr lang="en-US" altLang="zh-CN" sz="2100" dirty="0"/>
              <a:t>CPU</a:t>
            </a:r>
            <a:r>
              <a:rPr lang="zh-CN" altLang="en-US" sz="2100" dirty="0"/>
              <a:t>发出请求信号。</a:t>
            </a:r>
            <a:r>
              <a:rPr lang="en-US" altLang="zh-CN" sz="2100" dirty="0"/>
              <a:t>CPU</a:t>
            </a:r>
            <a:r>
              <a:rPr lang="zh-CN" altLang="en-US" sz="2100" dirty="0"/>
              <a:t>响应中断请求后，暂停运行主程序，自动转移到该设备的中断服务子程序，为该设备进行服务，结束时返回主程序。中断处理过程可以嵌套进行，优先级高的设备可以中断优先级低的中断服务程序。</a:t>
            </a:r>
            <a:endParaRPr lang="zh-CN" altLang="en-US" sz="21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59395" name="Rectangle 2"/>
          <p:cNvSpPr>
            <a:spLocks noGrp="1"/>
          </p:cNvSpPr>
          <p:nvPr>
            <p:ph type="title"/>
          </p:nvPr>
        </p:nvSpPr>
        <p:spPr>
          <a:ln/>
        </p:spPr>
        <p:txBody>
          <a:bodyPr vert="horz" wrap="square" lIns="91440" tIns="45720" rIns="91440" bIns="45720" anchor="b"/>
          <a:p>
            <a:pPr eaLnBrk="1" hangingPunct="1"/>
            <a:r>
              <a:rPr lang="zh-CN" altLang="en-US" dirty="0"/>
              <a:t>本 章 小 结</a:t>
            </a:r>
            <a:endParaRPr lang="zh-CN" altLang="en-US" dirty="0"/>
          </a:p>
        </p:txBody>
      </p:sp>
      <p:sp>
        <p:nvSpPr>
          <p:cNvPr id="59396" name="Rectangle 3"/>
          <p:cNvSpPr>
            <a:spLocks noGrp="1"/>
          </p:cNvSpPr>
          <p:nvPr>
            <p:ph idx="1"/>
          </p:nvPr>
        </p:nvSpPr>
        <p:spPr>
          <a:ln/>
        </p:spPr>
        <p:txBody>
          <a:bodyPr vert="horz" wrap="square" lIns="91440" tIns="45720" rIns="91440" bIns="45720" anchor="t"/>
          <a:p>
            <a:pPr eaLnBrk="1" hangingPunct="1">
              <a:lnSpc>
                <a:spcPct val="90000"/>
              </a:lnSpc>
            </a:pPr>
            <a:r>
              <a:rPr lang="en-US" altLang="zh-CN" sz="2600" dirty="0"/>
              <a:t>DMA</a:t>
            </a:r>
            <a:r>
              <a:rPr lang="zh-CN" altLang="en-US" sz="2600" dirty="0"/>
              <a:t>技术的出现，使得外围设备可以通过</a:t>
            </a:r>
            <a:r>
              <a:rPr lang="en-US" altLang="zh-CN" sz="2600" dirty="0"/>
              <a:t>DMA</a:t>
            </a:r>
            <a:r>
              <a:rPr lang="zh-CN" altLang="en-US" sz="2600" dirty="0"/>
              <a:t>控制器直接访问内存，与此同时，</a:t>
            </a:r>
            <a:r>
              <a:rPr lang="en-US" altLang="zh-CN" sz="2600" dirty="0"/>
              <a:t>CPU</a:t>
            </a:r>
            <a:r>
              <a:rPr lang="zh-CN" altLang="en-US" sz="2600" dirty="0"/>
              <a:t>可以继续程序。</a:t>
            </a:r>
            <a:r>
              <a:rPr lang="en-US" altLang="zh-CN" sz="2600" dirty="0"/>
              <a:t>DMA</a:t>
            </a:r>
            <a:r>
              <a:rPr lang="zh-CN" altLang="en-US" sz="2600" dirty="0"/>
              <a:t>方式采用以下三种方法：①停止</a:t>
            </a:r>
            <a:r>
              <a:rPr lang="en-US" altLang="zh-CN" sz="2600" dirty="0"/>
              <a:t>CPU</a:t>
            </a:r>
            <a:r>
              <a:rPr lang="zh-CN" altLang="en-US" sz="2600" dirty="0"/>
              <a:t>访内；②周期挪用；③</a:t>
            </a:r>
            <a:r>
              <a:rPr lang="en-US" altLang="zh-CN" sz="2600" dirty="0"/>
              <a:t>DMA</a:t>
            </a:r>
            <a:r>
              <a:rPr lang="zh-CN" altLang="en-US" sz="2600" dirty="0"/>
              <a:t>与</a:t>
            </a:r>
            <a:r>
              <a:rPr lang="en-US" altLang="zh-CN" sz="2600" dirty="0"/>
              <a:t>CPU</a:t>
            </a:r>
            <a:r>
              <a:rPr lang="zh-CN" altLang="en-US" sz="2600" dirty="0"/>
              <a:t>交替访内。</a:t>
            </a:r>
            <a:r>
              <a:rPr lang="en-US" altLang="zh-CN" sz="2600" dirty="0"/>
              <a:t>DMA</a:t>
            </a:r>
            <a:r>
              <a:rPr lang="zh-CN" altLang="en-US" sz="2600" dirty="0"/>
              <a:t>控制器按其组成结构，分为选择型和多路型两类。</a:t>
            </a:r>
            <a:endParaRPr lang="zh-CN" altLang="en-US" sz="2600" dirty="0"/>
          </a:p>
          <a:p>
            <a:pPr eaLnBrk="1" hangingPunct="1">
              <a:lnSpc>
                <a:spcPct val="90000"/>
              </a:lnSpc>
            </a:pPr>
            <a:r>
              <a:rPr lang="zh-CN" altLang="en-US" sz="2600" dirty="0"/>
              <a:t>通道是一个特殊功能的处理器。它有自己的指令和程序专门负责数据输入输出的传输控制，从而使</a:t>
            </a:r>
            <a:r>
              <a:rPr lang="en-US" altLang="zh-CN" sz="2600" dirty="0"/>
              <a:t>CPU</a:t>
            </a:r>
            <a:r>
              <a:rPr lang="zh-CN" altLang="en-US" sz="2600" dirty="0"/>
              <a:t>将“传输控制”的功能下放给通道，</a:t>
            </a:r>
            <a:r>
              <a:rPr lang="en-US" altLang="zh-CN" sz="2600" dirty="0"/>
              <a:t>CPU</a:t>
            </a:r>
            <a:r>
              <a:rPr lang="zh-CN" altLang="en-US" sz="2600" dirty="0"/>
              <a:t>只负责“数据处理”功能。这样，通道与</a:t>
            </a:r>
            <a:r>
              <a:rPr lang="en-US" altLang="zh-CN" sz="2600" dirty="0"/>
              <a:t>CPU</a:t>
            </a:r>
            <a:r>
              <a:rPr lang="zh-CN" altLang="en-US" sz="2600" dirty="0"/>
              <a:t>分时使用内存，实现了</a:t>
            </a:r>
            <a:r>
              <a:rPr lang="en-US" altLang="zh-CN" sz="2600" dirty="0"/>
              <a:t>CPU</a:t>
            </a:r>
            <a:r>
              <a:rPr lang="zh-CN" altLang="en-US" sz="2600" dirty="0"/>
              <a:t>内部的数据处理与</a:t>
            </a:r>
            <a:r>
              <a:rPr lang="en-US" altLang="zh-CN" sz="2600" dirty="0"/>
              <a:t>I/O</a:t>
            </a:r>
            <a:r>
              <a:rPr lang="zh-CN" altLang="en-US" sz="2600" dirty="0"/>
              <a:t>设备的平行工作。通道有两种类型：①选择通道；②多路通道。</a:t>
            </a:r>
            <a:endParaRPr lang="zh-CN" altLang="en-US" sz="2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0419" name="Rectangle 2"/>
          <p:cNvSpPr>
            <a:spLocks noGrp="1"/>
          </p:cNvSpPr>
          <p:nvPr>
            <p:ph type="title"/>
          </p:nvPr>
        </p:nvSpPr>
        <p:spPr>
          <a:ln/>
        </p:spPr>
        <p:txBody>
          <a:bodyPr vert="horz" wrap="square" lIns="91440" tIns="45720" rIns="91440" bIns="45720" anchor="b"/>
          <a:p>
            <a:pPr eaLnBrk="1" hangingPunct="1"/>
            <a:r>
              <a:rPr lang="zh-CN" altLang="en-US" dirty="0"/>
              <a:t>本 章 小 结</a:t>
            </a:r>
            <a:endParaRPr lang="zh-CN" altLang="en-US" dirty="0"/>
          </a:p>
        </p:txBody>
      </p:sp>
      <p:sp>
        <p:nvSpPr>
          <p:cNvPr id="60420" name="Rectangle 3"/>
          <p:cNvSpPr>
            <a:spLocks noGrp="1"/>
          </p:cNvSpPr>
          <p:nvPr>
            <p:ph idx="1"/>
          </p:nvPr>
        </p:nvSpPr>
        <p:spPr>
          <a:ln/>
        </p:spPr>
        <p:txBody>
          <a:bodyPr vert="horz" wrap="square" lIns="91440" tIns="45720" rIns="91440" bIns="45720" anchor="t"/>
          <a:p>
            <a:pPr eaLnBrk="1" hangingPunct="1">
              <a:lnSpc>
                <a:spcPct val="90000"/>
              </a:lnSpc>
            </a:pPr>
            <a:r>
              <a:rPr lang="zh-CN" altLang="en-US" sz="2100" dirty="0"/>
              <a:t>标准化是建立开放式系统的基础。</a:t>
            </a:r>
            <a:r>
              <a:rPr lang="en-US" altLang="zh-CN" sz="2100" dirty="0"/>
              <a:t>CPU</a:t>
            </a:r>
            <a:r>
              <a:rPr lang="zh-CN" altLang="en-US" sz="2100" dirty="0"/>
              <a:t>、系统总线、</a:t>
            </a:r>
            <a:r>
              <a:rPr lang="en-US" altLang="zh-CN" sz="2100" dirty="0"/>
              <a:t>I/O</a:t>
            </a:r>
            <a:r>
              <a:rPr lang="zh-CN" altLang="en-US" sz="2100" dirty="0"/>
              <a:t>总线及标准接口技术近年来取得了重大进步。其中并行</a:t>
            </a:r>
            <a:r>
              <a:rPr lang="en-US" altLang="zh-CN" sz="2100" dirty="0"/>
              <a:t>I/O</a:t>
            </a:r>
            <a:r>
              <a:rPr lang="zh-CN" altLang="en-US" sz="2100" dirty="0"/>
              <a:t>接口</a:t>
            </a:r>
            <a:r>
              <a:rPr lang="en-US" altLang="zh-CN" sz="2100" dirty="0"/>
              <a:t>SCSI</a:t>
            </a:r>
            <a:r>
              <a:rPr lang="zh-CN" altLang="en-US" sz="2100" dirty="0"/>
              <a:t>与串行</a:t>
            </a:r>
            <a:r>
              <a:rPr lang="en-US" altLang="zh-CN" sz="2100" dirty="0"/>
              <a:t>I/O</a:t>
            </a:r>
            <a:r>
              <a:rPr lang="zh-CN" altLang="en-US" sz="2100" dirty="0"/>
              <a:t>接口</a:t>
            </a:r>
            <a:r>
              <a:rPr lang="en-US" altLang="zh-CN" sz="2100" dirty="0"/>
              <a:t>IEEE 1394</a:t>
            </a:r>
            <a:r>
              <a:rPr lang="zh-CN" altLang="en-US" sz="2100" dirty="0"/>
              <a:t>是两个最具权威性和发展前景的标准接口技术。</a:t>
            </a:r>
            <a:endParaRPr lang="zh-CN" altLang="en-US" sz="2100" dirty="0"/>
          </a:p>
          <a:p>
            <a:pPr eaLnBrk="1" hangingPunct="1">
              <a:lnSpc>
                <a:spcPct val="90000"/>
              </a:lnSpc>
            </a:pPr>
            <a:r>
              <a:rPr lang="en-US" altLang="zh-CN" sz="2100" dirty="0"/>
              <a:t>SCSI</a:t>
            </a:r>
            <a:r>
              <a:rPr lang="zh-CN" altLang="en-US" sz="2100" dirty="0"/>
              <a:t>是系统级接口，是处于主适配器和智能设备控制器之间的并行</a:t>
            </a:r>
            <a:r>
              <a:rPr lang="en-US" altLang="zh-CN" sz="2100" dirty="0"/>
              <a:t>I/O</a:t>
            </a:r>
            <a:r>
              <a:rPr lang="zh-CN" altLang="en-US" sz="2100" dirty="0"/>
              <a:t>接口，改进的</a:t>
            </a:r>
            <a:r>
              <a:rPr lang="en-US" altLang="zh-CN" sz="2100" dirty="0"/>
              <a:t>SCSI</a:t>
            </a:r>
            <a:r>
              <a:rPr lang="zh-CN" altLang="en-US" sz="2100" dirty="0"/>
              <a:t>可允许连接</a:t>
            </a:r>
            <a:r>
              <a:rPr lang="en-US" altLang="zh-CN" sz="2100" dirty="0"/>
              <a:t>1</a:t>
            </a:r>
            <a:r>
              <a:rPr lang="zh-CN" altLang="en-US" sz="2100" dirty="0"/>
              <a:t>～</a:t>
            </a:r>
            <a:r>
              <a:rPr lang="en-US" altLang="zh-CN" sz="2100" dirty="0"/>
              <a:t>15</a:t>
            </a:r>
            <a:r>
              <a:rPr lang="zh-CN" altLang="en-US" sz="2100" dirty="0"/>
              <a:t>台不同类型的高速外围设备。</a:t>
            </a:r>
            <a:r>
              <a:rPr lang="en-US" altLang="zh-CN" sz="2100" dirty="0"/>
              <a:t>SCSI</a:t>
            </a:r>
            <a:r>
              <a:rPr lang="zh-CN" altLang="en-US" sz="2100" dirty="0"/>
              <a:t>的不足处在于硬件较昂贵，并需要通用设备驱动程序和各类设备的驱动程序模块的支持。</a:t>
            </a:r>
            <a:endParaRPr lang="zh-CN" altLang="en-US" sz="2100" dirty="0"/>
          </a:p>
          <a:p>
            <a:pPr eaLnBrk="1" hangingPunct="1">
              <a:lnSpc>
                <a:spcPct val="90000"/>
              </a:lnSpc>
            </a:pPr>
            <a:r>
              <a:rPr lang="en-US" altLang="zh-CN" sz="2100" dirty="0"/>
              <a:t>IEEE 1394</a:t>
            </a:r>
            <a:r>
              <a:rPr lang="zh-CN" altLang="en-US" sz="2100" dirty="0"/>
              <a:t>是串行</a:t>
            </a:r>
            <a:r>
              <a:rPr lang="en-US" altLang="zh-CN" sz="2100" dirty="0"/>
              <a:t>I/O</a:t>
            </a:r>
            <a:r>
              <a:rPr lang="zh-CN" altLang="en-US" sz="2100" dirty="0"/>
              <a:t>标准接口。与</a:t>
            </a:r>
            <a:r>
              <a:rPr lang="en-US" altLang="zh-CN" sz="2100" dirty="0"/>
              <a:t>SCSI</a:t>
            </a:r>
            <a:r>
              <a:rPr lang="zh-CN" altLang="en-US" sz="2100" dirty="0"/>
              <a:t>并行</a:t>
            </a:r>
            <a:r>
              <a:rPr lang="en-US" altLang="zh-CN" sz="2100" dirty="0"/>
              <a:t>I/O</a:t>
            </a:r>
            <a:r>
              <a:rPr lang="zh-CN" altLang="en-US" sz="2100" dirty="0"/>
              <a:t>接口相比，它具有更高的数据传输速率和数据传送的实时性，具有更小的体积和连接的方便性。</a:t>
            </a:r>
            <a:r>
              <a:rPr lang="en-US" altLang="zh-CN" sz="2100" dirty="0"/>
              <a:t>IEEE 1394</a:t>
            </a:r>
            <a:r>
              <a:rPr lang="zh-CN" altLang="en-US" sz="2100" dirty="0"/>
              <a:t>的一个重大特点是，各被连接的设备的关系是平等的，不用</a:t>
            </a:r>
            <a:r>
              <a:rPr lang="en-US" altLang="zh-CN" sz="2100" dirty="0"/>
              <a:t>PC</a:t>
            </a:r>
            <a:r>
              <a:rPr lang="zh-CN" altLang="en-US" sz="2100" dirty="0"/>
              <a:t>介入也能自成系统。因此</a:t>
            </a:r>
            <a:r>
              <a:rPr lang="en-US" altLang="zh-CN" sz="2100" dirty="0"/>
              <a:t>IEEE 1394</a:t>
            </a:r>
            <a:r>
              <a:rPr lang="zh-CN" altLang="en-US" sz="2100" dirty="0"/>
              <a:t>已成为</a:t>
            </a:r>
            <a:r>
              <a:rPr lang="en-US" altLang="zh-CN" sz="2100" dirty="0"/>
              <a:t>Intel</a:t>
            </a:r>
            <a:r>
              <a:rPr lang="zh-CN" altLang="en-US" sz="2100" dirty="0"/>
              <a:t>、</a:t>
            </a:r>
            <a:r>
              <a:rPr lang="en-US" altLang="zh-CN" sz="2100" dirty="0"/>
              <a:t>Microsoft</a:t>
            </a:r>
            <a:r>
              <a:rPr lang="zh-CN" altLang="en-US" sz="2100" dirty="0"/>
              <a:t>等公司联手制定的新标准。</a:t>
            </a:r>
            <a:endParaRPr lang="zh-CN" altLang="en-US" sz="21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61443" name="Rectangle 2"/>
          <p:cNvSpPr>
            <a:spLocks noGrp="1"/>
          </p:cNvSpPr>
          <p:nvPr>
            <p:ph type="title"/>
          </p:nvPr>
        </p:nvSpPr>
        <p:spPr>
          <a:ln/>
        </p:spPr>
        <p:txBody>
          <a:bodyPr vert="horz" wrap="square" lIns="91440" tIns="45720" rIns="91440" bIns="45720" anchor="b"/>
          <a:p>
            <a:pPr eaLnBrk="1" hangingPunct="1"/>
            <a:r>
              <a:rPr lang="zh-CN" altLang="en-US" dirty="0"/>
              <a:t>本 章 小 结</a:t>
            </a:r>
            <a:endParaRPr lang="zh-CN" altLang="en-US" dirty="0"/>
          </a:p>
        </p:txBody>
      </p:sp>
      <p:pic>
        <p:nvPicPr>
          <p:cNvPr id="61444" name="Picture 3" descr="8"/>
          <p:cNvPicPr>
            <a:picLocks noChangeAspect="1"/>
          </p:cNvPicPr>
          <p:nvPr/>
        </p:nvPicPr>
        <p:blipFill>
          <a:blip r:embed="rId1"/>
          <a:stretch>
            <a:fillRect/>
          </a:stretch>
        </p:blipFill>
        <p:spPr>
          <a:xfrm>
            <a:off x="1908175" y="1557338"/>
            <a:ext cx="5761038" cy="4281487"/>
          </a:xfrm>
          <a:prstGeom prst="rect">
            <a:avLst/>
          </a:prstGeom>
          <a:noFill/>
          <a:ln w="9525">
            <a:noFill/>
          </a:ln>
        </p:spPr>
      </p:pic>
      <p:sp>
        <p:nvSpPr>
          <p:cNvPr id="61445"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49" charset="-122"/>
              </a:rPr>
              <a:t>返回</a:t>
            </a:r>
            <a:endParaRPr lang="zh-CN" altLang="en-US" sz="1400" dirty="0">
              <a:latin typeface="Arial" panose="020B0604020202020204" pitchFamily="34" charset="0"/>
              <a:ea typeface="隶书" panose="020105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8195" name="Rectangle 2"/>
          <p:cNvSpPr>
            <a:spLocks noGrp="1"/>
          </p:cNvSpPr>
          <p:nvPr>
            <p:ph type="title"/>
          </p:nvPr>
        </p:nvSpPr>
        <p:spPr>
          <a:ln/>
        </p:spPr>
        <p:txBody>
          <a:bodyPr vert="horz" wrap="square" lIns="91440" tIns="45720" rIns="91440" bIns="45720" anchor="b"/>
          <a:p>
            <a:pPr eaLnBrk="1" hangingPunct="1"/>
            <a:r>
              <a:rPr lang="en-US" altLang="zh-CN" dirty="0">
                <a:cs typeface="Times New Roman" panose="02020603050405020304" pitchFamily="18" charset="0"/>
              </a:rPr>
              <a:t>8.3 </a:t>
            </a:r>
            <a:r>
              <a:rPr lang="zh-CN" altLang="en-US" dirty="0"/>
              <a:t>程序中断方式</a:t>
            </a:r>
            <a:endParaRPr lang="zh-CN" altLang="en-US" dirty="0"/>
          </a:p>
        </p:txBody>
      </p:sp>
      <p:sp>
        <p:nvSpPr>
          <p:cNvPr id="8196" name="Rectangle 3"/>
          <p:cNvSpPr>
            <a:spLocks noGrp="1"/>
          </p:cNvSpPr>
          <p:nvPr>
            <p:ph idx="1"/>
          </p:nvPr>
        </p:nvSpPr>
        <p:spPr>
          <a:ln/>
        </p:spPr>
        <p:txBody>
          <a:bodyPr vert="horz" wrap="square" lIns="91440" tIns="45720" rIns="91440" bIns="45720" anchor="t"/>
          <a:p>
            <a:pPr eaLnBrk="1" hangingPunct="1">
              <a:buNone/>
            </a:pPr>
            <a:r>
              <a:rPr lang="en-US" altLang="zh-CN" dirty="0"/>
              <a:t>8.3.1 </a:t>
            </a:r>
            <a:r>
              <a:rPr lang="zh-CN" altLang="en-US" dirty="0"/>
              <a:t>中断的概念、功能 </a:t>
            </a:r>
            <a:endParaRPr lang="zh-CN" altLang="en-US" dirty="0"/>
          </a:p>
          <a:p>
            <a:pPr eaLnBrk="1" hangingPunct="1">
              <a:buNone/>
            </a:pPr>
            <a:r>
              <a:rPr lang="en-US" altLang="zh-CN" dirty="0">
                <a:cs typeface="Times New Roman" panose="02020603050405020304" pitchFamily="18" charset="0"/>
              </a:rPr>
              <a:t>8.3</a:t>
            </a:r>
            <a:r>
              <a:rPr lang="en-US" altLang="zh-CN" dirty="0"/>
              <a:t>.2 </a:t>
            </a:r>
            <a:r>
              <a:rPr lang="zh-CN" altLang="en-US" dirty="0"/>
              <a:t>程序中断方式的基本接口 </a:t>
            </a:r>
            <a:endParaRPr lang="zh-CN" altLang="en-US" dirty="0"/>
          </a:p>
          <a:p>
            <a:pPr eaLnBrk="1" hangingPunct="1">
              <a:buNone/>
            </a:pPr>
            <a:r>
              <a:rPr lang="en-US" altLang="zh-CN" dirty="0">
                <a:cs typeface="Times New Roman" panose="02020603050405020304" pitchFamily="18" charset="0"/>
              </a:rPr>
              <a:t>8.3</a:t>
            </a:r>
            <a:r>
              <a:rPr lang="en-US" altLang="zh-CN" dirty="0"/>
              <a:t>.3 </a:t>
            </a:r>
            <a:r>
              <a:rPr lang="zh-CN" altLang="en-US" dirty="0"/>
              <a:t>单级中断</a:t>
            </a:r>
            <a:endParaRPr lang="zh-CN" altLang="en-US" dirty="0"/>
          </a:p>
          <a:p>
            <a:pPr eaLnBrk="1" hangingPunct="1">
              <a:buNone/>
            </a:pPr>
            <a:r>
              <a:rPr lang="en-US" altLang="zh-CN" dirty="0">
                <a:cs typeface="Times New Roman" panose="02020603050405020304" pitchFamily="18" charset="0"/>
              </a:rPr>
              <a:t>8.3</a:t>
            </a:r>
            <a:r>
              <a:rPr lang="en-US" altLang="zh-CN" dirty="0"/>
              <a:t>.4 </a:t>
            </a:r>
            <a:r>
              <a:rPr lang="zh-CN" altLang="en-US" dirty="0"/>
              <a:t>多级中断</a:t>
            </a:r>
            <a:endParaRPr lang="zh-CN" altLang="en-US" dirty="0"/>
          </a:p>
          <a:p>
            <a:pPr eaLnBrk="1" hangingPunct="1">
              <a:buNone/>
            </a:pPr>
            <a:r>
              <a:rPr lang="en-US" altLang="zh-CN" dirty="0"/>
              <a:t>8.3.5 Pentium</a:t>
            </a:r>
            <a:r>
              <a:rPr lang="zh-CN" altLang="en-US" dirty="0"/>
              <a:t>中断机制</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9219" name="Rectangle 2"/>
          <p:cNvSpPr>
            <a:spLocks noGrp="1"/>
          </p:cNvSpPr>
          <p:nvPr>
            <p:ph type="title"/>
          </p:nvPr>
        </p:nvSpPr>
        <p:spPr>
          <a:ln/>
        </p:spPr>
        <p:txBody>
          <a:bodyPr vert="horz" wrap="square" lIns="91440" tIns="45720" rIns="91440" bIns="45720" anchor="b"/>
          <a:p>
            <a:pPr eaLnBrk="1" hangingPunct="1"/>
            <a:r>
              <a:rPr lang="en-US" altLang="zh-CN" dirty="0"/>
              <a:t>8.3.1</a:t>
            </a:r>
            <a:r>
              <a:rPr lang="zh-CN" altLang="en-US" dirty="0"/>
              <a:t>中断的概念、功能  </a:t>
            </a:r>
            <a:endParaRPr lang="zh-CN" altLang="en-US" dirty="0"/>
          </a:p>
        </p:txBody>
      </p:sp>
      <p:sp>
        <p:nvSpPr>
          <p:cNvPr id="9220" name="Rectangle 3"/>
          <p:cNvSpPr>
            <a:spLocks noGrp="1"/>
          </p:cNvSpPr>
          <p:nvPr>
            <p:ph idx="1"/>
          </p:nvPr>
        </p:nvSpPr>
        <p:spPr>
          <a:xfrm>
            <a:off x="457200" y="1719263"/>
            <a:ext cx="8002588" cy="4411662"/>
          </a:xfrm>
          <a:ln/>
        </p:spPr>
        <p:txBody>
          <a:bodyPr vert="horz" wrap="square" lIns="91440" tIns="45720" rIns="91440" bIns="45720" anchor="t"/>
          <a:p>
            <a:pPr eaLnBrk="1" hangingPunct="1"/>
            <a:r>
              <a:rPr lang="zh-CN" altLang="en-US" sz="2600" dirty="0"/>
              <a:t>中断（</a:t>
            </a:r>
            <a:r>
              <a:rPr lang="en-US" altLang="zh-CN" sz="2600" dirty="0"/>
              <a:t>Interrupt</a:t>
            </a:r>
            <a:r>
              <a:rPr lang="zh-CN" altLang="en-US" sz="2600" dirty="0"/>
              <a:t>）是指</a:t>
            </a:r>
            <a:r>
              <a:rPr lang="en-US" altLang="zh-CN" sz="2600" dirty="0"/>
              <a:t>CPU</a:t>
            </a:r>
            <a:r>
              <a:rPr lang="zh-CN" altLang="en-US" sz="2600" dirty="0"/>
              <a:t>暂时中止现行程序，转去处理随机发生的紧急事件，处理完后自动返回原程序的功能和技术。</a:t>
            </a:r>
            <a:endParaRPr lang="en-US" altLang="zh-CN" sz="2600" dirty="0"/>
          </a:p>
          <a:p>
            <a:pPr eaLnBrk="1" hangingPunct="1"/>
            <a:r>
              <a:rPr lang="zh-CN" altLang="en-US" sz="2600" dirty="0"/>
              <a:t>中断系统是计算机实现中断功能的软硬件总称。一般在</a:t>
            </a:r>
            <a:r>
              <a:rPr lang="en-US" altLang="zh-CN" sz="2600" dirty="0">
                <a:solidFill>
                  <a:srgbClr val="00B0F0"/>
                </a:solidFill>
              </a:rPr>
              <a:t>CPU</a:t>
            </a:r>
            <a:r>
              <a:rPr lang="zh-CN" altLang="en-US" sz="2600" dirty="0">
                <a:solidFill>
                  <a:srgbClr val="00B0F0"/>
                </a:solidFill>
              </a:rPr>
              <a:t>中设置中断机构</a:t>
            </a:r>
            <a:r>
              <a:rPr lang="zh-CN" altLang="en-US" sz="2600" dirty="0"/>
              <a:t>，在</a:t>
            </a:r>
            <a:r>
              <a:rPr lang="zh-CN" altLang="en-US" sz="2600" dirty="0">
                <a:solidFill>
                  <a:srgbClr val="00B0F0"/>
                </a:solidFill>
              </a:rPr>
              <a:t>外设接口中设置中断控制器</a:t>
            </a:r>
            <a:r>
              <a:rPr lang="zh-CN" altLang="en-US" sz="2600" dirty="0"/>
              <a:t>，在</a:t>
            </a:r>
            <a:r>
              <a:rPr lang="zh-CN" altLang="en-US" sz="2600" dirty="0">
                <a:solidFill>
                  <a:srgbClr val="00B0F0"/>
                </a:solidFill>
              </a:rPr>
              <a:t>软件上设置相应的中断服务程序</a:t>
            </a:r>
            <a:r>
              <a:rPr lang="zh-CN" altLang="en-US" sz="2600" dirty="0"/>
              <a:t>。</a:t>
            </a:r>
            <a:endParaRPr lang="zh-CN" altLang="en-US" sz="2600" dirty="0"/>
          </a:p>
        </p:txBody>
      </p:sp>
      <p:pic>
        <p:nvPicPr>
          <p:cNvPr id="9221" name="Picture 4" descr="8a4">
            <a:hlinkClick r:id="rId1" action="ppaction://hlinkfile"/>
          </p:cNvPr>
          <p:cNvPicPr>
            <a:picLocks noChangeAspect="1"/>
          </p:cNvPicPr>
          <p:nvPr/>
        </p:nvPicPr>
        <p:blipFill>
          <a:blip r:embed="rId2"/>
          <a:stretch>
            <a:fillRect/>
          </a:stretch>
        </p:blipFill>
        <p:spPr>
          <a:xfrm>
            <a:off x="2627313" y="4868863"/>
            <a:ext cx="4537075" cy="15367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0243" name="Rectangle 2"/>
          <p:cNvSpPr>
            <a:spLocks noGrp="1"/>
          </p:cNvSpPr>
          <p:nvPr>
            <p:ph type="title"/>
          </p:nvPr>
        </p:nvSpPr>
        <p:spPr>
          <a:ln/>
        </p:spPr>
        <p:txBody>
          <a:bodyPr vert="horz" wrap="square" lIns="91440" tIns="45720" rIns="91440" bIns="45720" anchor="b"/>
          <a:p>
            <a:pPr eaLnBrk="1" hangingPunct="1"/>
            <a:r>
              <a:rPr lang="en-US" altLang="zh-CN" dirty="0"/>
              <a:t>8.3.1</a:t>
            </a:r>
            <a:r>
              <a:rPr lang="zh-CN" altLang="en-US" dirty="0"/>
              <a:t>中断的概念、功能</a:t>
            </a:r>
            <a:endParaRPr lang="zh-CN" altLang="en-US" dirty="0"/>
          </a:p>
        </p:txBody>
      </p:sp>
      <p:sp>
        <p:nvSpPr>
          <p:cNvPr id="10244" name="Rectangle 3"/>
          <p:cNvSpPr>
            <a:spLocks noGrp="1"/>
          </p:cNvSpPr>
          <p:nvPr>
            <p:ph idx="1"/>
          </p:nvPr>
        </p:nvSpPr>
        <p:spPr>
          <a:ln/>
        </p:spPr>
        <p:txBody>
          <a:bodyPr vert="horz" wrap="square" lIns="91440" tIns="45720" rIns="91440" bIns="45720" anchor="t"/>
          <a:p>
            <a:pPr lvl="1" eaLnBrk="1" hangingPunct="1"/>
            <a:r>
              <a:rPr lang="zh-CN" altLang="en-US" dirty="0"/>
              <a:t>中断系统的功能包括：</a:t>
            </a:r>
            <a:endParaRPr lang="zh-CN" altLang="en-US" dirty="0"/>
          </a:p>
          <a:p>
            <a:pPr lvl="2" eaLnBrk="1" hangingPunct="1">
              <a:buNone/>
            </a:pPr>
            <a:r>
              <a:rPr lang="en-US" altLang="zh-CN" dirty="0"/>
              <a:t>(1)</a:t>
            </a:r>
            <a:r>
              <a:rPr lang="zh-CN" altLang="en-US" dirty="0"/>
              <a:t>实现主机和外设的并行工作；</a:t>
            </a:r>
            <a:endParaRPr lang="zh-CN" altLang="en-US" dirty="0"/>
          </a:p>
          <a:p>
            <a:pPr lvl="2" eaLnBrk="1" hangingPunct="1">
              <a:buNone/>
            </a:pPr>
            <a:r>
              <a:rPr lang="en-US" altLang="zh-CN" dirty="0"/>
              <a:t>(2)</a:t>
            </a:r>
            <a:r>
              <a:rPr lang="zh-CN" altLang="en-US" dirty="0"/>
              <a:t>处理故障；</a:t>
            </a:r>
            <a:endParaRPr lang="zh-CN" altLang="en-US" dirty="0"/>
          </a:p>
          <a:p>
            <a:pPr lvl="2" eaLnBrk="1" hangingPunct="1">
              <a:buNone/>
            </a:pPr>
            <a:r>
              <a:rPr lang="en-US" altLang="zh-CN" dirty="0"/>
              <a:t>(3)</a:t>
            </a:r>
            <a:r>
              <a:rPr lang="zh-CN" altLang="en-US" dirty="0"/>
              <a:t>实现多道程序和分时操作；</a:t>
            </a:r>
            <a:endParaRPr lang="zh-CN" altLang="en-US" dirty="0"/>
          </a:p>
          <a:p>
            <a:pPr lvl="2" eaLnBrk="1" hangingPunct="1">
              <a:buNone/>
            </a:pPr>
            <a:r>
              <a:rPr lang="en-US" altLang="zh-CN" dirty="0"/>
              <a:t>(4)</a:t>
            </a:r>
            <a:r>
              <a:rPr lang="zh-CN" altLang="en-US" dirty="0"/>
              <a:t>实时控制；</a:t>
            </a:r>
            <a:endParaRPr lang="zh-CN" altLang="en-US" dirty="0"/>
          </a:p>
          <a:p>
            <a:pPr lvl="2" eaLnBrk="1" hangingPunct="1">
              <a:buNone/>
            </a:pPr>
            <a:r>
              <a:rPr lang="en-US" altLang="zh-CN" dirty="0"/>
              <a:t>(5)</a:t>
            </a:r>
            <a:r>
              <a:rPr lang="zh-CN" altLang="en-US" dirty="0"/>
              <a:t>实现人机联系；</a:t>
            </a:r>
            <a:endParaRPr lang="zh-CN" altLang="en-US" dirty="0"/>
          </a:p>
          <a:p>
            <a:pPr lvl="2" eaLnBrk="1" hangingPunct="1">
              <a:buNone/>
            </a:pPr>
            <a:r>
              <a:rPr lang="en-US" altLang="zh-CN" dirty="0"/>
              <a:t>(6)</a:t>
            </a:r>
            <a:r>
              <a:rPr lang="zh-CN" altLang="en-US" dirty="0"/>
              <a:t>实现多机通信。</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000" dirty="0"/>
            </a:fld>
            <a:endParaRPr lang="en-US" altLang="zh-CN" sz="1000" dirty="0"/>
          </a:p>
        </p:txBody>
      </p:sp>
      <p:sp>
        <p:nvSpPr>
          <p:cNvPr id="11267" name="Rectangle 2"/>
          <p:cNvSpPr>
            <a:spLocks noGrp="1"/>
          </p:cNvSpPr>
          <p:nvPr>
            <p:ph type="title"/>
          </p:nvPr>
        </p:nvSpPr>
        <p:spPr>
          <a:xfrm>
            <a:off x="457200" y="122238"/>
            <a:ext cx="7543800" cy="1020762"/>
          </a:xfrm>
          <a:ln/>
        </p:spPr>
        <p:txBody>
          <a:bodyPr vert="horz" wrap="square" lIns="91440" tIns="45720" rIns="91440" bIns="45720" anchor="b"/>
          <a:p>
            <a:pPr eaLnBrk="1" hangingPunct="1"/>
            <a:r>
              <a:rPr lang="en-US" altLang="zh-CN" dirty="0"/>
              <a:t>8.3.1</a:t>
            </a:r>
            <a:r>
              <a:rPr lang="zh-CN" altLang="en-US" dirty="0"/>
              <a:t>中断的概念、功能</a:t>
            </a:r>
            <a:endParaRPr lang="zh-CN" altLang="en-US" dirty="0"/>
          </a:p>
        </p:txBody>
      </p:sp>
      <p:sp>
        <p:nvSpPr>
          <p:cNvPr id="11268" name="Rectangle 3"/>
          <p:cNvSpPr>
            <a:spLocks noGrp="1"/>
          </p:cNvSpPr>
          <p:nvPr>
            <p:ph idx="1"/>
          </p:nvPr>
        </p:nvSpPr>
        <p:spPr>
          <a:xfrm>
            <a:off x="323850" y="1412875"/>
            <a:ext cx="7626350" cy="4876800"/>
          </a:xfrm>
          <a:ln/>
        </p:spPr>
        <p:txBody>
          <a:bodyPr vert="horz" wrap="square" lIns="91440" tIns="45720" rIns="91440" bIns="45720" anchor="t"/>
          <a:p>
            <a:pPr lvl="1" eaLnBrk="1" hangingPunct="1"/>
            <a:r>
              <a:rPr lang="zh-CN" altLang="en-US" sz="2200" dirty="0"/>
              <a:t>中断源：能够向</a:t>
            </a:r>
            <a:r>
              <a:rPr lang="en-US" altLang="zh-CN" sz="2200" dirty="0"/>
              <a:t>CPU</a:t>
            </a:r>
            <a:r>
              <a:rPr lang="zh-CN" altLang="en-US" sz="2200" dirty="0"/>
              <a:t>发出中断请求的事件。常见中断源有：</a:t>
            </a:r>
            <a:endParaRPr lang="zh-CN" altLang="en-US" sz="2200" dirty="0"/>
          </a:p>
          <a:p>
            <a:pPr lvl="2" eaLnBrk="1" hangingPunct="1"/>
            <a:r>
              <a:rPr lang="zh-CN" altLang="en-US" sz="2100" dirty="0"/>
              <a:t>输入、输出设备中断。如键盘、打印机等工作过程中已做好接收或发送准备</a:t>
            </a:r>
            <a:endParaRPr lang="zh-CN" altLang="en-US" sz="2100" dirty="0"/>
          </a:p>
          <a:p>
            <a:pPr lvl="2" eaLnBrk="1" hangingPunct="1"/>
            <a:r>
              <a:rPr lang="zh-CN" altLang="en-US" sz="2100" dirty="0"/>
              <a:t>数据通道中断。如磁盘、磁带等要同主机进行数据交换等</a:t>
            </a:r>
            <a:endParaRPr lang="zh-CN" altLang="en-US" sz="2100" dirty="0"/>
          </a:p>
          <a:p>
            <a:pPr lvl="2" eaLnBrk="1" hangingPunct="1"/>
            <a:r>
              <a:rPr lang="zh-CN" altLang="en-US" sz="2100" dirty="0"/>
              <a:t>实时时钟中断</a:t>
            </a:r>
            <a:endParaRPr lang="zh-CN" altLang="en-US" sz="2100" dirty="0"/>
          </a:p>
          <a:p>
            <a:pPr lvl="2" eaLnBrk="1" hangingPunct="1"/>
            <a:r>
              <a:rPr lang="zh-CN" altLang="en-US" sz="2100" dirty="0"/>
              <a:t>故障中断。例如电源掉电、设备故障等要求</a:t>
            </a:r>
            <a:r>
              <a:rPr lang="en-US" altLang="zh-CN" sz="2100" dirty="0"/>
              <a:t>CPU</a:t>
            </a:r>
            <a:r>
              <a:rPr lang="zh-CN" altLang="en-US" sz="2100" dirty="0"/>
              <a:t>进行紧急处理等</a:t>
            </a:r>
            <a:endParaRPr lang="zh-CN" altLang="en-US" sz="2100" dirty="0"/>
          </a:p>
          <a:p>
            <a:pPr lvl="2" eaLnBrk="1" hangingPunct="1"/>
            <a:r>
              <a:rPr lang="zh-CN" altLang="en-US" sz="2100" dirty="0"/>
              <a:t>系统中断。如运算过程出现溢出、数据格式非法，数据传送过程出现校验错，控制器遇到非法指令等等</a:t>
            </a:r>
            <a:endParaRPr lang="zh-CN" altLang="en-US" sz="2100" dirty="0"/>
          </a:p>
          <a:p>
            <a:pPr lvl="2" eaLnBrk="1" hangingPunct="1"/>
            <a:r>
              <a:rPr lang="zh-CN" altLang="en-US" sz="2100" dirty="0"/>
              <a:t>为了调试程序而设置的中断</a:t>
            </a:r>
            <a:endParaRPr lang="zh-CN" altLang="en-US" sz="2100" dirty="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9082</Words>
  <Application>WPS 演示</Application>
  <PresentationFormat/>
  <Paragraphs>583</Paragraphs>
  <Slides>58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Arial</vt:lpstr>
      <vt:lpstr>宋体</vt:lpstr>
      <vt:lpstr>Wingdings</vt:lpstr>
      <vt:lpstr>Times New Roman</vt:lpstr>
      <vt:lpstr>隶书</vt:lpstr>
      <vt:lpstr>微软雅黑</vt:lpstr>
      <vt:lpstr>Arial Unicode MS</vt:lpstr>
      <vt:lpstr>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输入输出系统</dc:title>
  <dc:creator>WangCT</dc:creator>
  <cp:lastModifiedBy>ww</cp:lastModifiedBy>
  <cp:revision>114</cp:revision>
  <dcterms:created xsi:type="dcterms:W3CDTF">2008-05-19T20:46:22Z</dcterms:created>
  <dcterms:modified xsi:type="dcterms:W3CDTF">2021-04-19T13:08:01Z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