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7FB6CA-BE68-425B-B39E-11B05F88EDF2}">
  <a:tblStyle styleId="{C97FB6CA-BE68-425B-B39E-11B05F88ED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5.xml"/><Relationship Id="rId33" Type="http://schemas.openxmlformats.org/officeDocument/2006/relationships/font" Target="fonts/Lato-regular.fntdata"/><Relationship Id="rId10" Type="http://schemas.openxmlformats.org/officeDocument/2006/relationships/slide" Target="slides/slide4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7.xml"/><Relationship Id="rId35" Type="http://schemas.openxmlformats.org/officeDocument/2006/relationships/font" Target="fonts/Lato-italic.fntdata"/><Relationship Id="rId12" Type="http://schemas.openxmlformats.org/officeDocument/2006/relationships/slide" Target="slides/slide6.xml"/><Relationship Id="rId34" Type="http://schemas.openxmlformats.org/officeDocument/2006/relationships/font" Target="fonts/Lat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Lat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9ba031d0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9ba031d0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9ba031d0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9ba031d0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Letters could not map to themselves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the code was a matter of using German procedural errors: the weather report every morning, standard salutations,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using the same set of rotors in few day span or using an easy to guess starting position for rotors: a,b,c ect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9ba031d04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9ba031d04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49ba031d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49ba031d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9ba031d0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9ba031d0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9ba031d0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9ba031d0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9ba031d04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9ba031d04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49ba031d0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49ba031d0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63bfaa1d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63bfaa1d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9ba031d0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9ba031d0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61df2531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61df2531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Sub: Caesar ciphers→ shift letters in the alphabet like a clock, think of the alphabet A- Z and shift it over twice, then the alphabet becomes C-B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Transposition Ciphers: basically you map one letter to another, often using numbers as well to define the placement, thend to decrypt you use the inverse process.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 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9ba031d0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9ba031d0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9ba031d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9ba031d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49ba031d0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49ba031d0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463bfaa1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463bfaa1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63bfaa1d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63bfaa1d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3bfaa1d7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3bfaa1d7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63bfaa1d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63bfaa1d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3bfaa1d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3bfaa1d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9ba031d0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9ba031d0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63bfaa1d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63bfaa1d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Relationship Id="rId6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cryptomuseum.com/crypto/uk/typex/index.htm" TargetMode="External"/><Relationship Id="rId10" Type="http://schemas.openxmlformats.org/officeDocument/2006/relationships/hyperlink" Target="https://enigmamuseum.com/enigma-computer/" TargetMode="External"/><Relationship Id="rId13" Type="http://schemas.openxmlformats.org/officeDocument/2006/relationships/hyperlink" Target="http://archive.rhizome.org/artbase/26910/webpage/Reginald_Brooks/Code/Html/PIN2+.htm" TargetMode="External"/><Relationship Id="rId12" Type="http://schemas.openxmlformats.org/officeDocument/2006/relationships/hyperlink" Target="https://marketplace.secondlife.com/p/Vintage-British-Flag/11249937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oebes.com/Flynns/Flynns-19241213.htm" TargetMode="External"/><Relationship Id="rId4" Type="http://schemas.openxmlformats.org/officeDocument/2006/relationships/hyperlink" Target="https://giphy.com/gifs/video-clip-transparency-KGD1TNpsl5yFy" TargetMode="External"/><Relationship Id="rId9" Type="http://schemas.openxmlformats.org/officeDocument/2006/relationships/hyperlink" Target="https://plus.maths.org/content/exploring-enigma" TargetMode="External"/><Relationship Id="rId15" Type="http://schemas.openxmlformats.org/officeDocument/2006/relationships/hyperlink" Target="https://www.autodesk.com/products/eagle/blog/future-computing-quantum-qubits/" TargetMode="External"/><Relationship Id="rId14" Type="http://schemas.openxmlformats.org/officeDocument/2006/relationships/hyperlink" Target="https://www.cheapsslshop.com/blog/demystifying-symmetric-and-asymmetric-methods-of-encryption" TargetMode="External"/><Relationship Id="rId17" Type="http://schemas.openxmlformats.org/officeDocument/2006/relationships/hyperlink" Target="https://www.cryptomuseum.com/crypto/enigma/hist.htm" TargetMode="External"/><Relationship Id="rId16" Type="http://schemas.openxmlformats.org/officeDocument/2006/relationships/hyperlink" Target="https://www.youtube.com/watch?v=g_IaVepNDT4" TargetMode="External"/><Relationship Id="rId5" Type="http://schemas.openxmlformats.org/officeDocument/2006/relationships/hyperlink" Target="https://hackaday.com/2017/08/22/the-enigma-enigma-how-the-enigma-machine-worked/" TargetMode="External"/><Relationship Id="rId6" Type="http://schemas.openxmlformats.org/officeDocument/2006/relationships/hyperlink" Target="https://hackaday.com/2017/08/22/the-enigma-enigma-how-the-enigma-machine-worked/" TargetMode="External"/><Relationship Id="rId7" Type="http://schemas.openxmlformats.org/officeDocument/2006/relationships/hyperlink" Target="https://hackaday.com/2017/08/22/the-enigma-enigma-how-the-enigma-machine-worked/" TargetMode="External"/><Relationship Id="rId8" Type="http://schemas.openxmlformats.org/officeDocument/2006/relationships/hyperlink" Target="https://www.cryptomuseum.com/crypto/enigma/working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88200" y="1156650"/>
            <a:ext cx="6572400" cy="28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Enigma Machine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23075" y="3513125"/>
            <a:ext cx="34707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Caroline Read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Committee Member: Dr. Kenneth Levasseur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Honors Mentor: Frau Anna Maria Harrod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Beauty and Fall of the Enigma Machine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Rotor: (5)(4)(3) = 60 possibilities!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Starting Position: (26)(26)(26) = 17,576 possibilities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Plugboard:                            = 150,238,274,937,250 possibilities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26 possible inputs, only 10 possible pairings(hence the 6!), the 10 pairs can be any order,	and 10 pairs are binary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Total: </a:t>
            </a:r>
            <a:r>
              <a:rPr lang="en" sz="2300">
                <a:solidFill>
                  <a:srgbClr val="FFFFFF"/>
                </a:solidFill>
              </a:rPr>
              <a:t>158,962,555,217,826,360,000 possibilities!</a:t>
            </a:r>
            <a:endParaRPr sz="23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 </a:t>
            </a:r>
            <a:endParaRPr sz="1400" u="sng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	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 txBox="1"/>
          <p:nvPr/>
        </p:nvSpPr>
        <p:spPr>
          <a:xfrm>
            <a:off x="1477550" y="956800"/>
            <a:ext cx="42753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German Army Enigma ~1939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2297900" y="2428875"/>
            <a:ext cx="690600" cy="47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(26!)/{6!10!2^(10)}" id="200" name="Google Shape;200;p22" title="MathEquation,#fffff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063" y="2424800"/>
            <a:ext cx="786274" cy="4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Fall of Enigma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2714625" y="2440875"/>
            <a:ext cx="45600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7200"/>
              <a:t>Results: No “a”!</a:t>
            </a:r>
            <a:endParaRPr sz="7200"/>
          </a:p>
        </p:txBody>
      </p:sp>
      <p:pic>
        <p:nvPicPr>
          <p:cNvPr id="207" name="Google Shape;207;p23"/>
          <p:cNvPicPr preferRelativeResize="0"/>
          <p:nvPr/>
        </p:nvPicPr>
        <p:blipFill rotWithShape="1">
          <a:blip r:embed="rId3">
            <a:alphaModFix/>
          </a:blip>
          <a:srcRect b="9934" l="0" r="55209" t="86128"/>
          <a:stretch/>
        </p:blipFill>
        <p:spPr>
          <a:xfrm>
            <a:off x="79825" y="1472825"/>
            <a:ext cx="8984349" cy="4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3"/>
          <p:cNvCxnSpPr>
            <a:stCxn id="206" idx="1"/>
          </p:cNvCxnSpPr>
          <p:nvPr/>
        </p:nvCxnSpPr>
        <p:spPr>
          <a:xfrm rot="10800000">
            <a:off x="1845225" y="2012025"/>
            <a:ext cx="869400" cy="98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3"/>
          <p:cNvCxnSpPr/>
          <p:nvPr/>
        </p:nvCxnSpPr>
        <p:spPr>
          <a:xfrm flipH="1" rot="10800000">
            <a:off x="4810125" y="1988275"/>
            <a:ext cx="1000200" cy="61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3"/>
          <p:cNvCxnSpPr/>
          <p:nvPr/>
        </p:nvCxnSpPr>
        <p:spPr>
          <a:xfrm rot="10800000">
            <a:off x="3893350" y="1988225"/>
            <a:ext cx="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3"/>
          <p:cNvCxnSpPr/>
          <p:nvPr/>
        </p:nvCxnSpPr>
        <p:spPr>
          <a:xfrm flipH="1" rot="10800000">
            <a:off x="6238875" y="2036225"/>
            <a:ext cx="1262100" cy="10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3"/>
          <p:cNvCxnSpPr/>
          <p:nvPr/>
        </p:nvCxnSpPr>
        <p:spPr>
          <a:xfrm rot="10800000">
            <a:off x="833500" y="2012150"/>
            <a:ext cx="1631100" cy="171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3" name="Google Shape;2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5723" y="3107525"/>
            <a:ext cx="2308454" cy="171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Allies Broke the Enigma</a:t>
            </a:r>
            <a:endParaRPr/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Letters could not map to themselves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 A ≠ A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</a:rPr>
              <a:t>German procedural errors: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Weather report 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 Standard salutations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●"/>
            </a:pPr>
            <a:r>
              <a:rPr lang="en" sz="1600">
                <a:solidFill>
                  <a:srgbClr val="FFFFFF"/>
                </a:solidFill>
              </a:rPr>
              <a:t>Not using the same set of rotors in few day span or using an easy to guess starting position for rotors: a,b,c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TypeX Machine</a:t>
            </a:r>
            <a:endParaRPr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625" y="519650"/>
            <a:ext cx="3552700" cy="221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50" y="2091025"/>
            <a:ext cx="4056550" cy="26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Enigma Machine</a:t>
            </a:r>
            <a:endParaRPr/>
          </a:p>
        </p:txBody>
      </p:sp>
      <p:sp>
        <p:nvSpPr>
          <p:cNvPr id="232" name="Google Shape;23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Python 3.7.0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Choose: 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 Plugboard: up to 13 pairs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10 Rotors from various original machines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 Reflectors: A or B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Army and Navy options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Plugboard: Scrambling Alphabet</a:t>
            </a:r>
            <a:endParaRPr/>
          </a:p>
        </p:txBody>
      </p:sp>
      <p:sp>
        <p:nvSpPr>
          <p:cNvPr id="238" name="Google Shape;23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3">
            <a:alphaModFix/>
          </a:blip>
          <a:srcRect b="34715" l="3908" r="26043" t="15490"/>
          <a:stretch/>
        </p:blipFill>
        <p:spPr>
          <a:xfrm>
            <a:off x="500800" y="1457463"/>
            <a:ext cx="7835601" cy="313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7"/>
          <p:cNvPicPr preferRelativeResize="0"/>
          <p:nvPr/>
        </p:nvPicPr>
        <p:blipFill rotWithShape="1">
          <a:blip r:embed="rId4">
            <a:alphaModFix/>
          </a:blip>
          <a:srcRect b="10392" l="8333" r="54295" t="44908"/>
          <a:stretch/>
        </p:blipFill>
        <p:spPr>
          <a:xfrm>
            <a:off x="4333875" y="1567550"/>
            <a:ext cx="3417100" cy="229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Rotor Set-Up</a:t>
            </a:r>
            <a:endParaRPr/>
          </a:p>
        </p:txBody>
      </p: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26564" l="0" r="36692" t="11370"/>
          <a:stretch/>
        </p:blipFill>
        <p:spPr>
          <a:xfrm>
            <a:off x="176225" y="1855525"/>
            <a:ext cx="5788825" cy="31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8"/>
          <p:cNvPicPr preferRelativeResize="0"/>
          <p:nvPr/>
        </p:nvPicPr>
        <p:blipFill rotWithShape="1">
          <a:blip r:embed="rId4">
            <a:alphaModFix/>
          </a:blip>
          <a:srcRect b="28834" l="4353" r="56846" t="24845"/>
          <a:stretch/>
        </p:blipFill>
        <p:spPr>
          <a:xfrm>
            <a:off x="4313125" y="273825"/>
            <a:ext cx="4470600" cy="300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Modern Encryption: Prime Numbers</a:t>
            </a:r>
            <a:endParaRPr/>
          </a:p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28350" y="1424700"/>
            <a:ext cx="4143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Fermat’s Little Theorem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54" name="Google Shape;25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825" y="1088363"/>
            <a:ext cx="3845725" cy="384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^P - x = " id="255" name="Google Shape;255;p29" title="MathEquation,#fffff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12" y="2017400"/>
            <a:ext cx="3235752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/>
        </p:nvSpPr>
        <p:spPr>
          <a:xfrm>
            <a:off x="3440738" y="2138300"/>
            <a:ext cx="1470600" cy="12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Some multiple of P, where P is prime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Ex: 6^3 - 6 = 210" id="257" name="Google Shape;257;p29" title="MathEquation,#fffff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287" y="3156364"/>
            <a:ext cx="3845724" cy="5768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10/3 = 70" id="258" name="Google Shape;258;p29" title="MathEquation,#fffff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900" y="3759050"/>
            <a:ext cx="2307400" cy="5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and Private Keys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285450" y="2996325"/>
            <a:ext cx="2441100" cy="18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P₁: Prime Number 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P₂ =  Prime Number 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 = Public Key</a:t>
            </a: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2267674" y="1242600"/>
            <a:ext cx="4727256" cy="914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FFFF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FF"/>
                </a:solidFill>
                <a:latin typeface="Arial"/>
              </a:rPr>
              <a:t>P₁ X P₂ = C</a:t>
            </a:r>
          </a:p>
        </p:txBody>
      </p:sp>
      <p:pic>
        <p:nvPicPr>
          <p:cNvPr id="266" name="Google Shape;2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325" y="2571750"/>
            <a:ext cx="4727250" cy="23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Revolutionary Processes: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Quantum Computing</a:t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7134403" y="169713"/>
            <a:ext cx="778933" cy="12192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0</a:t>
            </a:r>
          </a:p>
        </p:txBody>
      </p:sp>
      <p:sp>
        <p:nvSpPr>
          <p:cNvPr id="273" name="Google Shape;273;p31"/>
          <p:cNvSpPr/>
          <p:nvPr/>
        </p:nvSpPr>
        <p:spPr>
          <a:xfrm>
            <a:off x="7228557" y="88225"/>
            <a:ext cx="447817" cy="121962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Arial"/>
              </a:rPr>
              <a:t>1</a:t>
            </a: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547700" y="1307850"/>
            <a:ext cx="7929300" cy="3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Relative Superposition: We don’t know which state is which until measures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	Saving: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Time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Memory space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/>
              <a:t>Scientific Modeling: </a:t>
            </a:r>
            <a:endParaRPr sz="1800"/>
          </a:p>
          <a:p>
            <a:pPr indent="-342900" lvl="0" marL="914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Physics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Biology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Pharmaceuticals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Engineering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275" name="Google Shape;2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700" y="2440750"/>
            <a:ext cx="3821300" cy="20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4917600" cy="7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&amp; </a:t>
            </a:r>
            <a:r>
              <a:rPr lang="en"/>
              <a:t>Cryptanalysis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327688">
            <a:off x="208827" y="2274217"/>
            <a:ext cx="5335445" cy="141896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762350" y="1075150"/>
            <a:ext cx="3191100" cy="3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Scytale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Substitution Ciphers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Transposition Ciphers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Polyalphabetic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500075" y="1567550"/>
            <a:ext cx="7836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Encryption has been around as long as humans had secrets to share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Technological break-through: Enigma Machine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Advent of computers, security is vital to national, medical, and personal privacy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Special Thanks </a:t>
            </a:r>
            <a:endParaRPr sz="3000"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1369075" y="1674700"/>
            <a:ext cx="3524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Levasseur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Frau Harrod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CS and Math Departments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Honors College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ACM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Friends and Family</a:t>
            </a:r>
            <a:endParaRPr b="1"/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475" y="841925"/>
            <a:ext cx="3143250" cy="38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1297500" y="900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Images In order of Appearance: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Scytale Drawing. Digital Image.  Toebes.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https://toebes.com/Flynns/Flynns-19241213.htm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Clock. Digital Image. Giphy. 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https://giphy.com/gifs/video-clip-transparency-KGD1TNpsl5yFy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The Engima Enigma. Digital Image.  Hackaday.</a:t>
            </a:r>
            <a:endParaRPr sz="9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5"/>
              </a:rPr>
              <a:t>https://hackaday.com/2017/08/22/the-enigma-enigma-how-the-enigma-machine-wor</a:t>
            </a:r>
            <a:r>
              <a:rPr lang="en" sz="900" u="sng">
                <a:solidFill>
                  <a:schemeClr val="hlink"/>
                </a:solidFill>
                <a:hlinkClick r:id="rId6"/>
              </a:rPr>
              <a:t>k</a:t>
            </a:r>
            <a:r>
              <a:rPr lang="en" sz="900" u="sng">
                <a:solidFill>
                  <a:schemeClr val="hlink"/>
                </a:solidFill>
                <a:hlinkClick r:id="rId7"/>
              </a:rPr>
              <a:t>ed/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Enigma. Digital Image. CryptoMuseum. 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8"/>
              </a:rPr>
              <a:t>https://www.cryptomuseum.com/crypto/enigma/working.htm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Monthly Key Sheets. Digital Image. Plus Maths.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9"/>
              </a:rPr>
              <a:t>https://plus.maths.org/content/exploring-enigma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Wiring Diagram. Digital Image.  Enigma Museum.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0"/>
              </a:rPr>
              <a:t>https://enigmamuseum.com/enigma-computer/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TypeX Machine. Digital Image. Crypto Museum. 2 August 2003.	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1"/>
              </a:rPr>
              <a:t>https://www.cryptomuseum.com/crypto/uk/typex/index.htm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British Flag. Second Life Marketplace.</a:t>
            </a:r>
            <a:endParaRPr sz="9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 	</a:t>
            </a:r>
            <a:r>
              <a:rPr lang="en" sz="900" u="sng">
                <a:solidFill>
                  <a:schemeClr val="hlink"/>
                </a:solidFill>
                <a:hlinkClick r:id="rId12"/>
              </a:rPr>
              <a:t>https://marketplace.secondlife.com/p/Vintage-British-Flag/11249937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Prime Number.  Digital Image.Rhizone.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3"/>
              </a:rPr>
              <a:t>http://archive.rhizome.org/artbase/26910/webpage/Reginald_Brooks/Code/Html/PIN2+.htm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Asymmetric Encryption. Digital Image.  Cheap SSL Shop.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4"/>
              </a:rPr>
              <a:t>https://www.cheapsslshop.com/blog/demystifying-symmetric-and-asymmetric-methods-of-encryption</a:t>
            </a:r>
            <a:endParaRPr sz="900"/>
          </a:p>
          <a:p>
            <a:pPr indent="-2857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/>
              <a:t>Quantum Computing. Digital Image. Autodesk.</a:t>
            </a:r>
            <a:endParaRPr sz="9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hlinkClick r:id="rId15"/>
              </a:rPr>
              <a:t>https://www.autodesk.com/products/eagle/blog/future-computing-quantum-qubits/</a:t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Muller, Derek. “How Does Quantum Computing Work.”</a:t>
            </a:r>
            <a:r>
              <a:rPr lang="en" sz="900" u="sng">
                <a:solidFill>
                  <a:srgbClr val="FFFFFF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://www.youtube.com/watch?v=g_IaVepNDT4</a:t>
            </a:r>
            <a:endParaRPr sz="9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Crypto Museum. “History of Enigma.” </a:t>
            </a:r>
            <a:r>
              <a:rPr lang="en" sz="900" u="sng">
                <a:solidFill>
                  <a:srgbClr val="FFFFFF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https://www.cryptomuseum.com/crypto/enigma/hist.htm</a:t>
            </a:r>
            <a:endParaRPr sz="9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Kahn, David. </a:t>
            </a:r>
            <a:r>
              <a:rPr i="1"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Seizing the Enigma: The Race to Break the German U-Boat Codes, 1939-1943</a:t>
            </a:r>
            <a:r>
              <a:rPr lang="en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London: Frontline Books, 2012. Internet resource.</a:t>
            </a:r>
            <a:endParaRPr sz="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Substitution: </a:t>
            </a:r>
            <a:r>
              <a:rPr lang="en" sz="3000"/>
              <a:t>Caesar Cipher</a:t>
            </a:r>
            <a:endParaRPr sz="3000"/>
          </a:p>
        </p:txBody>
      </p:sp>
      <p:graphicFrame>
        <p:nvGraphicFramePr>
          <p:cNvPr id="148" name="Google Shape;148;p15"/>
          <p:cNvGraphicFramePr/>
          <p:nvPr/>
        </p:nvGraphicFramePr>
        <p:xfrm>
          <a:off x="43696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{C97FB6CA-BE68-425B-B39E-11B05F88EDF2}</a:tableStyleId>
              </a:tblPr>
              <a:tblGrid>
                <a:gridCol w="599950"/>
                <a:gridCol w="1157400"/>
                <a:gridCol w="878675"/>
                <a:gridCol w="878675"/>
                <a:gridCol w="878675"/>
              </a:tblGrid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601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15"/>
          <p:cNvSpPr txBox="1"/>
          <p:nvPr/>
        </p:nvSpPr>
        <p:spPr>
          <a:xfrm>
            <a:off x="1452575" y="1166800"/>
            <a:ext cx="2667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Modular Arithmetic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Vectors 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Indexing</a:t>
            </a:r>
            <a:endParaRPr sz="18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 rotWithShape="1">
          <a:blip r:embed="rId3">
            <a:alphaModFix/>
          </a:blip>
          <a:srcRect b="0" l="22220" r="23224" t="0"/>
          <a:stretch/>
        </p:blipFill>
        <p:spPr>
          <a:xfrm>
            <a:off x="988350" y="2295650"/>
            <a:ext cx="2412925" cy="2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465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Transposition: Permutation Encryption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202400" y="2090875"/>
            <a:ext cx="3730800" cy="14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Write a message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Assign a value to each position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Scramble the positions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AutoNum type="arabicPeriod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Re-assign Letters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57" name="Google Shape;157;p16"/>
          <p:cNvGraphicFramePr/>
          <p:nvPr/>
        </p:nvGraphicFramePr>
        <p:xfrm>
          <a:off x="4378538" y="137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{C97FB6CA-BE68-425B-B39E-11B05F88EDF2}</a:tableStyleId>
              </a:tblPr>
              <a:tblGrid>
                <a:gridCol w="910825"/>
                <a:gridCol w="910825"/>
                <a:gridCol w="910825"/>
                <a:gridCol w="910825"/>
                <a:gridCol w="910825"/>
              </a:tblGrid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00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 sz="2400">
                        <a:solidFill>
                          <a:srgbClr val="FF00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2</a:t>
                      </a:r>
                      <a:endParaRPr sz="2400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E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H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  <a:tr h="43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D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W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R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chemeClr val="accent2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sz="2400">
                        <a:solidFill>
                          <a:schemeClr val="accent2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61800" y="191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The Rotor Machine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052550" y="789800"/>
            <a:ext cx="7038900" cy="32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1915- Dutch Naval Officers create a rotor machine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1918- The Enigma Machine officially invented by Arthur Scherbius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Marketed his  “cipher machine” as an “Enigma Machine”  to ramp up business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Commercially sold initially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1926- German Navy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1928- German Army </a:t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n" sz="1800">
                <a:latin typeface="Georgia"/>
                <a:ea typeface="Georgia"/>
                <a:cs typeface="Georgia"/>
                <a:sym typeface="Georgia"/>
              </a:rPr>
              <a:t>1935- German Air Force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2175" y="2377025"/>
            <a:ext cx="27432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German “Unbreakable Code” </a:t>
            </a:r>
            <a:endParaRPr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288" y="1307850"/>
            <a:ext cx="5929326" cy="358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between all the Enigmas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297500" y="1162725"/>
            <a:ext cx="7038900" cy="3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Commercial Enigma: A-D evolved each generation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Enigma  C: lighterweight, reflector, no typewriter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Enigma D: Used by Sweden, Netherlands, UK, Japan, Italy, Spain, US, and Poland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1927: British cryptanalyst Hugh Foss broke the commercial enigma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Enigma H: High-security German military intelligence transfer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8 rotors, no plugboard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Jammed frequently</a:t>
            </a:r>
            <a:endParaRPr b="1" sz="13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</a:t>
            </a:r>
            <a:r>
              <a:rPr lang="en"/>
              <a:t>unkschlüssel C: German Navy 1926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Keyboard, lampboard, 3 rotors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Enigma G: German Army 1928-30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Incremented each step of the rotors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Wehrmacht Enigma I: 1930-38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3 Incremental rotors,, lampboard, plugboard, keyboard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M3 &amp; M4: German Navy 1934 &amp; 1942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Introduced 4th rotor, lampboard, plugboard, keyboard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with Enigma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5400" y="1671750"/>
            <a:ext cx="3810000" cy="28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0"/>
          <p:cNvSpPr txBox="1"/>
          <p:nvPr/>
        </p:nvSpPr>
        <p:spPr>
          <a:xfrm>
            <a:off x="5607800" y="1307850"/>
            <a:ext cx="2905200" cy="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Monthly Code Calendars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1226325" y="1307850"/>
            <a:ext cx="34884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Plugboard Set-Up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Rotor Choice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Rotor Position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Reflector Choice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Lato"/>
              <a:buAutoNum type="arabicPeriod"/>
            </a:pPr>
            <a:r>
              <a:rPr lang="en" sz="24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24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966" y="0"/>
            <a:ext cx="67800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