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9"/>
  </p:handoutMasterIdLst>
  <p:sldIdLst>
    <p:sldId id="456" r:id="rId4"/>
    <p:sldId id="457" r:id="rId6"/>
    <p:sldId id="576" r:id="rId7"/>
    <p:sldId id="505" r:id="rId8"/>
  </p:sldIdLst>
  <p:sldSz cx="9144000" cy="6858000" type="screen4x3"/>
  <p:notesSz cx="6381750" cy="8650605"/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hlink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66"/>
    <a:srgbClr val="004E00"/>
    <a:srgbClr val="FFCCCC"/>
    <a:srgbClr val="FFFFCC"/>
    <a:srgbClr val="006600"/>
    <a:srgbClr val="003366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762"/>
    <p:restoredTop sz="91545"/>
  </p:normalViewPr>
  <p:slideViewPr>
    <p:cSldViewPr showGuides="1">
      <p:cViewPr varScale="1">
        <p:scale>
          <a:sx n="79" d="100"/>
          <a:sy n="79" d="100"/>
        </p:scale>
        <p:origin x="-1397" y="-77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65425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891" tIns="42946" rIns="85891" bIns="42946" numCol="1" anchor="t" anchorCtr="0" compatLnSpc="1"/>
          <a:lstStyle>
            <a:lvl1pPr algn="l" defTabSz="859155" eaLnBrk="1" latinLnBrk="1" hangingPunct="1">
              <a:defRPr kumimoji="1"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85915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16325" y="0"/>
            <a:ext cx="2765425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891" tIns="42946" rIns="85891" bIns="42946" numCol="1" anchor="t" anchorCtr="0" compatLnSpc="1"/>
          <a:lstStyle>
            <a:lvl1pPr algn="r" defTabSz="859155" eaLnBrk="1" latinLnBrk="1" hangingPunct="1">
              <a:defRPr kumimoji="1" sz="1100">
                <a:solidFill>
                  <a:schemeClr val="tx1"/>
                </a:solidFill>
              </a:defRPr>
            </a:lvl1pPr>
          </a:lstStyle>
          <a:p>
            <a:pPr marL="0" marR="0" lvl="0" indent="0" algn="r" defTabSz="85915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16900"/>
            <a:ext cx="2765425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891" tIns="42946" rIns="85891" bIns="42946" numCol="1" anchor="b" anchorCtr="0" compatLnSpc="1"/>
          <a:lstStyle>
            <a:lvl1pPr algn="l" defTabSz="859155" eaLnBrk="1" latinLnBrk="1" hangingPunct="1">
              <a:defRPr kumimoji="1"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85915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6325" y="8216900"/>
            <a:ext cx="2765425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891" tIns="42946" rIns="85891" bIns="42946" numCol="1" anchor="b" anchorCtr="0" compatLnSpc="1"/>
          <a:p>
            <a:pPr lvl="0" algn="r" defTabSz="859155" eaLnBrk="1" latinLnBrk="1" hangingPunct="1">
              <a:buNone/>
            </a:pPr>
            <a:fld id="{9A0DB2DC-4C9A-4742-B13C-FB6460FD3503}" type="slidenum">
              <a:rPr lang="en-US" altLang="zh-CN" sz="1100" dirty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65425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891" tIns="42946" rIns="85891" bIns="42946" numCol="1" anchor="t" anchorCtr="0" compatLnSpc="1"/>
          <a:lstStyle>
            <a:lvl1pPr algn="l" defTabSz="859155" eaLnBrk="1" latinLnBrk="1" hangingPunct="1">
              <a:defRPr kumimoji="1"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85915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16325" y="0"/>
            <a:ext cx="2765425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891" tIns="42946" rIns="85891" bIns="42946" numCol="1" anchor="t" anchorCtr="0" compatLnSpc="1"/>
          <a:lstStyle>
            <a:lvl1pPr algn="r" defTabSz="859155" eaLnBrk="1" latinLnBrk="1" hangingPunct="1">
              <a:defRPr kumimoji="1" sz="1100">
                <a:solidFill>
                  <a:schemeClr val="tx1"/>
                </a:solidFill>
              </a:defRPr>
            </a:lvl1pPr>
          </a:lstStyle>
          <a:p>
            <a:pPr marL="0" marR="0" lvl="0" indent="0" algn="r" defTabSz="85915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4"/>
          <p:cNvSpPr>
            <a:spLocks noTextEdit="1"/>
          </p:cNvSpPr>
          <p:nvPr>
            <p:ph type="sldImg" idx="2"/>
          </p:nvPr>
        </p:nvSpPr>
        <p:spPr>
          <a:xfrm>
            <a:off x="1028700" y="647700"/>
            <a:ext cx="4325938" cy="3244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0900" y="4108450"/>
            <a:ext cx="4679950" cy="3894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891" tIns="42946" rIns="85891" bIns="4294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16900"/>
            <a:ext cx="2765425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891" tIns="42946" rIns="85891" bIns="42946" numCol="1" anchor="b" anchorCtr="0" compatLnSpc="1"/>
          <a:lstStyle>
            <a:lvl1pPr algn="l" defTabSz="859155" eaLnBrk="1" latinLnBrk="1" hangingPunct="1">
              <a:defRPr kumimoji="1"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85915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16325" y="8216900"/>
            <a:ext cx="2765425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891" tIns="42946" rIns="85891" bIns="42946" numCol="1" anchor="b" anchorCtr="0" compatLnSpc="1"/>
          <a:p>
            <a:pPr lvl="0" algn="r" defTabSz="859155" eaLnBrk="1" latinLnBrk="1" hangingPunct="1">
              <a:buNone/>
            </a:pPr>
            <a:fld id="{9A0DB2DC-4C9A-4742-B13C-FB6460FD3503}" type="slidenum">
              <a:rPr lang="en-US" altLang="zh-CN" sz="1100" dirty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616325" y="8216900"/>
            <a:ext cx="2765425" cy="433388"/>
          </a:xfrm>
          <a:prstGeom prst="rect">
            <a:avLst/>
          </a:prstGeom>
          <a:noFill/>
          <a:ln w="9525">
            <a:noFill/>
          </a:ln>
        </p:spPr>
        <p:txBody>
          <a:bodyPr lIns="85891" tIns="42946" rIns="85891" bIns="42946" anchor="b"/>
          <a:p>
            <a:pPr lvl="0" algn="r" defTabSz="859155" eaLnBrk="1" latinLnBrk="1" hangingPunct="1"/>
            <a:fld id="{9A0DB2DC-4C9A-4742-B13C-FB6460FD3503}" type="slidenum">
              <a:rPr lang="en-US" altLang="zh-CN" sz="1100" dirty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710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85891" tIns="42946" rIns="85891" bIns="42946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616325" y="8216900"/>
            <a:ext cx="2765425" cy="433388"/>
          </a:xfrm>
          <a:prstGeom prst="rect">
            <a:avLst/>
          </a:prstGeom>
          <a:noFill/>
          <a:ln w="9525">
            <a:noFill/>
          </a:ln>
        </p:spPr>
        <p:txBody>
          <a:bodyPr lIns="85891" tIns="42946" rIns="85891" bIns="42946" anchor="b"/>
          <a:p>
            <a:pPr lvl="0" algn="r" defTabSz="859155" eaLnBrk="1" latinLnBrk="1" hangingPunct="1"/>
            <a:fld id="{9A0DB2DC-4C9A-4742-B13C-FB6460FD3503}" type="slidenum">
              <a:rPr lang="en-US" altLang="zh-CN" sz="1100" dirty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48132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85891" tIns="42946" rIns="85891" bIns="42946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616325" y="8216900"/>
            <a:ext cx="2765425" cy="433388"/>
          </a:xfrm>
          <a:prstGeom prst="rect">
            <a:avLst/>
          </a:prstGeom>
          <a:noFill/>
          <a:ln w="9525">
            <a:noFill/>
          </a:ln>
        </p:spPr>
        <p:txBody>
          <a:bodyPr lIns="85891" tIns="42946" rIns="85891" bIns="42946" anchor="b"/>
          <a:p>
            <a:pPr lvl="0" algn="r" defTabSz="859155" eaLnBrk="1" latinLnBrk="1" hangingPunct="1"/>
            <a:fld id="{9A0DB2DC-4C9A-4742-B13C-FB6460FD3503}" type="slidenum">
              <a:rPr lang="en-US" altLang="zh-CN" sz="1100" dirty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48132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85891" tIns="42946" rIns="85891" bIns="42946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616325" y="8216900"/>
            <a:ext cx="2765425" cy="433388"/>
          </a:xfrm>
          <a:prstGeom prst="rect">
            <a:avLst/>
          </a:prstGeom>
          <a:noFill/>
          <a:ln w="9525">
            <a:noFill/>
          </a:ln>
        </p:spPr>
        <p:txBody>
          <a:bodyPr lIns="85891" tIns="42946" rIns="85891" bIns="42946" anchor="b"/>
          <a:p>
            <a:pPr lvl="0" algn="r" defTabSz="859155" eaLnBrk="1" latinLnBrk="1" hangingPunct="1"/>
            <a:fld id="{9A0DB2DC-4C9A-4742-B13C-FB6460FD3503}" type="slidenum">
              <a:rPr lang="en-US" altLang="zh-CN" sz="1100" dirty="0">
                <a:solidFill>
                  <a:schemeClr val="tx1"/>
                </a:solidFill>
              </a:rPr>
            </a:fld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85891" tIns="42946" rIns="85891" bIns="42946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A:\paint.GIF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590800"/>
            <a:ext cx="8382000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l" defTabSz="914400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8B5E29-8F37-47C1-8488-1BA1D38EE7B0}" type="datetime1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defRPr kumimoji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dirty="0">
                <a:solidFill>
                  <a:schemeClr val="tx1"/>
                </a:solidFill>
              </a:rPr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03200"/>
            <a:ext cx="1962150" cy="6273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203200"/>
            <a:ext cx="5734050" cy="6273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A:\paint.GIF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590800"/>
            <a:ext cx="8382000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l" defTabSz="914400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8B5E29-8F37-47C1-8488-1BA1D38EE7B0}" type="datetime1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defRPr kumimoji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dirty="0">
                <a:solidFill>
                  <a:schemeClr val="tx1"/>
                </a:solidFill>
              </a:rPr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914400"/>
            <a:ext cx="3848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914400"/>
            <a:ext cx="3848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7304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03200"/>
            <a:ext cx="1962150" cy="6273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203200"/>
            <a:ext cx="5734050" cy="6273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914400"/>
            <a:ext cx="3848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914400"/>
            <a:ext cx="3848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17304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6"/>
          <p:cNvSpPr>
            <a:spLocks noGrp="1"/>
          </p:cNvSpPr>
          <p:nvPr>
            <p:ph type="title"/>
          </p:nvPr>
        </p:nvSpPr>
        <p:spPr>
          <a:xfrm>
            <a:off x="762000" y="2032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7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848600" cy="556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第二层</a:t>
            </a:r>
            <a:endParaRPr lang="zh-CN" altLang="en-US" dirty="0"/>
          </a:p>
          <a:p>
            <a:pPr lvl="2"/>
            <a:r>
              <a:rPr lang="zh-CN" altLang="en-US" dirty="0"/>
              <a:t>第三层</a:t>
            </a:r>
            <a:endParaRPr lang="zh-CN" altLang="en-US" dirty="0"/>
          </a:p>
          <a:p>
            <a:pPr lvl="3"/>
            <a:r>
              <a:rPr lang="zh-CN" altLang="en-US" dirty="0"/>
              <a:t>第四层</a:t>
            </a:r>
            <a:endParaRPr lang="zh-CN" altLang="en-US" dirty="0"/>
          </a:p>
          <a:p>
            <a:pPr lvl="4"/>
            <a:r>
              <a:rPr lang="zh-CN" altLang="en-US" dirty="0"/>
              <a:t>第五层</a:t>
            </a:r>
            <a:endParaRPr lang="zh-CN" altLang="en-US" dirty="0"/>
          </a:p>
        </p:txBody>
      </p:sp>
      <p:pic>
        <p:nvPicPr>
          <p:cNvPr id="2052" name="Picture 25" descr="A:\paint.GIF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" y="685800"/>
            <a:ext cx="8382000" cy="233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1524000" y="6546850"/>
            <a:ext cx="7620000" cy="296863"/>
          </a:xfrm>
          <a:prstGeom prst="rect">
            <a:avLst/>
          </a:prstGeom>
          <a:solidFill>
            <a:srgbClr val="FFFFCC"/>
          </a:solidFill>
          <a:ln w="19050">
            <a:noFill/>
            <a:miter lim="800000"/>
            <a:head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0" y="6572250"/>
            <a:ext cx="2133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524" tIns="47263" rIns="94524" bIns="47263" numCol="1" anchor="ctr" anchorCtr="0" compatLnSpc="1"/>
          <a:lstStyle>
            <a:lvl1pPr eaLnBrk="1" hangingPunct="1">
              <a:defRPr kumimoji="1" sz="1500" b="1" smtClean="0">
                <a:solidFill>
                  <a:srgbClr val="FDD86F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8610600" y="6527800"/>
            <a:ext cx="457200" cy="32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524" tIns="47263" rIns="94524" bIns="47263">
            <a:spAutoFit/>
          </a:bodyPr>
          <a:p>
            <a:pPr lvl="0" algn="l" defTabSz="939800" eaLnBrk="1" hangingPunct="1">
              <a:buNone/>
            </a:pPr>
            <a:fld id="{9A0DB2DC-4C9A-4742-B13C-FB6460FD3503}" type="slidenum">
              <a:rPr lang="en-US" altLang="zh-CN" sz="1500" dirty="0">
                <a:solidFill>
                  <a:srgbClr val="FDD8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endParaRPr lang="en-US" altLang="zh-CN" sz="1500" dirty="0">
              <a:solidFill>
                <a:srgbClr val="FDD8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56" name="Picture 30" descr="bhu"/>
          <p:cNvPicPr>
            <a:picLocks noChangeAspect="1"/>
          </p:cNvPicPr>
          <p:nvPr userDrawn="1"/>
        </p:nvPicPr>
        <p:blipFill>
          <a:blip r:embed="rId13">
            <a:lum bright="42001"/>
          </a:blip>
          <a:stretch>
            <a:fillRect/>
          </a:stretch>
        </p:blipFill>
        <p:spPr>
          <a:xfrm>
            <a:off x="393700" y="6629400"/>
            <a:ext cx="1092200" cy="188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31"/>
          <p:cNvPicPr>
            <a:picLocks noChangeAspect="1"/>
          </p:cNvPicPr>
          <p:nvPr userDrawn="1"/>
        </p:nvPicPr>
        <p:blipFill>
          <a:blip r:embed="rId14">
            <a:lum bright="6000"/>
          </a:blip>
          <a:stretch>
            <a:fillRect/>
          </a:stretch>
        </p:blipFill>
        <p:spPr>
          <a:xfrm>
            <a:off x="25400" y="6534150"/>
            <a:ext cx="304800" cy="296863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Blip>
          <a:blip r:embed="rId15"/>
        </a:buBlip>
        <a:defRPr kumimoji="1" sz="2800" b="1">
          <a:solidFill>
            <a:srgbClr val="17304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Blip>
          <a:blip r:embed="rId16"/>
        </a:buBlip>
        <a:defRPr kumimoji="1" sz="2400" b="1">
          <a:solidFill>
            <a:srgbClr val="003C78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FF00"/>
        </a:buClr>
        <a:buSzPct val="70000"/>
        <a:buFont typeface="Wingdings" panose="05000000000000000000" pitchFamily="2" charset="2"/>
        <a:buBlip>
          <a:blip r:embed="rId17"/>
        </a:buBlip>
        <a:defRPr kumimoji="1" sz="2000">
          <a:solidFill>
            <a:srgbClr val="336699"/>
          </a:solidFill>
          <a:latin typeface="+mn-lt"/>
          <a:ea typeface="隶书" panose="020105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000" b="1">
          <a:solidFill>
            <a:srgbClr val="003C78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6"/>
          <p:cNvSpPr>
            <a:spLocks noGrp="1"/>
          </p:cNvSpPr>
          <p:nvPr>
            <p:ph type="title"/>
          </p:nvPr>
        </p:nvSpPr>
        <p:spPr>
          <a:xfrm>
            <a:off x="762000" y="2032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7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848600" cy="556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第二层</a:t>
            </a:r>
            <a:endParaRPr lang="zh-CN" altLang="en-US" dirty="0"/>
          </a:p>
          <a:p>
            <a:pPr lvl="2"/>
            <a:r>
              <a:rPr lang="zh-CN" altLang="en-US" dirty="0"/>
              <a:t>第三层</a:t>
            </a:r>
            <a:endParaRPr lang="zh-CN" altLang="en-US" dirty="0"/>
          </a:p>
          <a:p>
            <a:pPr lvl="3"/>
            <a:r>
              <a:rPr lang="zh-CN" altLang="en-US" dirty="0"/>
              <a:t>第四层</a:t>
            </a:r>
            <a:endParaRPr lang="zh-CN" altLang="en-US" dirty="0"/>
          </a:p>
          <a:p>
            <a:pPr lvl="4"/>
            <a:r>
              <a:rPr lang="zh-CN" altLang="en-US" dirty="0"/>
              <a:t>第五层</a:t>
            </a:r>
            <a:endParaRPr lang="zh-CN" altLang="en-US" dirty="0"/>
          </a:p>
        </p:txBody>
      </p:sp>
      <p:pic>
        <p:nvPicPr>
          <p:cNvPr id="2052" name="Picture 25" descr="A:\paint.GIF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" y="685800"/>
            <a:ext cx="8382000" cy="233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1524000" y="6546850"/>
            <a:ext cx="7620000" cy="296863"/>
          </a:xfrm>
          <a:prstGeom prst="rect">
            <a:avLst/>
          </a:prstGeom>
          <a:solidFill>
            <a:srgbClr val="FFFFCC"/>
          </a:solidFill>
          <a:ln w="19050">
            <a:noFill/>
            <a:miter lim="800000"/>
            <a:headEnd type="none" w="sm" len="sm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0" y="6572250"/>
            <a:ext cx="2133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524" tIns="47263" rIns="94524" bIns="47263" numCol="1" anchor="ctr" anchorCtr="0" compatLnSpc="1"/>
          <a:lstStyle>
            <a:lvl1pPr eaLnBrk="1" hangingPunct="1">
              <a:defRPr kumimoji="1" sz="1500" b="1" smtClean="0">
                <a:solidFill>
                  <a:srgbClr val="FDD86F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DD86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嵌入式系统设计</a:t>
            </a:r>
            <a:endParaRPr kumimoji="1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DD86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8610600" y="6527800"/>
            <a:ext cx="457200" cy="32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4524" tIns="47263" rIns="94524" bIns="47263">
            <a:spAutoFit/>
          </a:bodyPr>
          <a:p>
            <a:pPr lvl="0" algn="l" defTabSz="939800" eaLnBrk="1" hangingPunct="1">
              <a:buNone/>
            </a:pPr>
            <a:fld id="{9A0DB2DC-4C9A-4742-B13C-FB6460FD3503}" type="slidenum">
              <a:rPr lang="en-US" altLang="zh-CN" sz="1500" dirty="0">
                <a:solidFill>
                  <a:srgbClr val="FDD86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endParaRPr lang="en-US" altLang="zh-CN" sz="1500" dirty="0">
              <a:solidFill>
                <a:srgbClr val="FDD86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56" name="Picture 30" descr="bhu"/>
          <p:cNvPicPr>
            <a:picLocks noChangeAspect="1"/>
          </p:cNvPicPr>
          <p:nvPr userDrawn="1"/>
        </p:nvPicPr>
        <p:blipFill>
          <a:blip r:embed="rId13">
            <a:lum bright="42001"/>
          </a:blip>
          <a:stretch>
            <a:fillRect/>
          </a:stretch>
        </p:blipFill>
        <p:spPr>
          <a:xfrm>
            <a:off x="393700" y="6629400"/>
            <a:ext cx="1092200" cy="188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31"/>
          <p:cNvPicPr>
            <a:picLocks noChangeAspect="1"/>
          </p:cNvPicPr>
          <p:nvPr userDrawn="1"/>
        </p:nvPicPr>
        <p:blipFill>
          <a:blip r:embed="rId14">
            <a:lum bright="6000"/>
          </a:blip>
          <a:stretch>
            <a:fillRect/>
          </a:stretch>
        </p:blipFill>
        <p:spPr>
          <a:xfrm>
            <a:off x="25400" y="6534150"/>
            <a:ext cx="304800" cy="296863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A5002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Blip>
          <a:blip r:embed="rId15"/>
        </a:buBlip>
        <a:defRPr kumimoji="1" sz="2800" b="1">
          <a:solidFill>
            <a:srgbClr val="17304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Blip>
          <a:blip r:embed="rId16"/>
        </a:buBlip>
        <a:defRPr kumimoji="1" sz="2400" b="1">
          <a:solidFill>
            <a:srgbClr val="003C78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FF00"/>
        </a:buClr>
        <a:buSzPct val="70000"/>
        <a:buFont typeface="Wingdings" panose="05000000000000000000" pitchFamily="2" charset="2"/>
        <a:buBlip>
          <a:blip r:embed="rId17"/>
        </a:buBlip>
        <a:defRPr kumimoji="1" sz="2000">
          <a:solidFill>
            <a:srgbClr val="336699"/>
          </a:solidFill>
          <a:latin typeface="+mn-lt"/>
          <a:ea typeface="隶书" panose="020105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000" b="1">
          <a:solidFill>
            <a:srgbClr val="003C78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000" b="1">
          <a:solidFill>
            <a:srgbClr val="003C7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322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76400"/>
            <a:ext cx="7848600" cy="11430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彩云" panose="02010800040101010101" pitchFamily="2" charset="-122"/>
                <a:ea typeface="华文彩云" panose="02010800040101010101" pitchFamily="2" charset="-122"/>
                <a:cs typeface="+mj-cs"/>
              </a:rPr>
              <a:t>中段反思和迭代计划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彩云" panose="02010800040101010101" pitchFamily="2" charset="-122"/>
              <a:ea typeface="华文彩云" panose="02010800040101010101" pitchFamily="2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7800" y="3543300"/>
            <a:ext cx="424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110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组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85800"/>
          </a:xfrm>
          <a:ln/>
        </p:spPr>
        <p:txBody>
          <a:bodyPr vert="horz" wrap="square" lIns="92075" tIns="46038" rIns="92075" bIns="46038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三个关键问题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95267" name="Rectangle 3"/>
          <p:cNvSpPr>
            <a:spLocks noGrp="1"/>
          </p:cNvSpPr>
          <p:nvPr>
            <p:ph idx="1"/>
          </p:nvPr>
        </p:nvSpPr>
        <p:spPr>
          <a:xfrm>
            <a:off x="594360" y="895350"/>
            <a:ext cx="8310880" cy="5403215"/>
          </a:xfrm>
          <a:ln/>
        </p:spPr>
        <p:txBody>
          <a:bodyPr vert="horz" wrap="square" lIns="92075" tIns="46038" rIns="92075" bIns="46038" anchor="t"/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问题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</a:rPr>
              <a:t>代码实现时间紧张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解决措施：制定好迭代计划，明确分工，珍惜时间，按照设计文档实现需求。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问题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：测试不方便，传感器及接口还没给出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解决措施：提前写好测试的函数及接口，先完成顶部设计，最后将传感器相关的功能补全。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问题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：人机交互界面如何实现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解决措施：先完成简单的人机交互，再完善用户</a:t>
            </a:r>
            <a:r>
              <a:rPr lang="en-US" altLang="zh-CN" dirty="0">
                <a:latin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</a:rPr>
              <a:t>界面。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5267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52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526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526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526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526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5267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/>
      <p:bldP spid="395267" grpId="0" advAuto="100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85800"/>
          </a:xfrm>
        </p:spPr>
        <p:txBody>
          <a:bodyPr vert="horz" wrap="square" lIns="92075" tIns="46038" rIns="92075" bIns="46038" anchor="ctr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迭代计划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95267" name="Rectangle 3"/>
          <p:cNvSpPr>
            <a:spLocks noGrp="1"/>
          </p:cNvSpPr>
          <p:nvPr>
            <p:ph idx="1"/>
          </p:nvPr>
        </p:nvSpPr>
        <p:spPr>
          <a:xfrm>
            <a:off x="594360" y="895350"/>
            <a:ext cx="8310880" cy="5403215"/>
          </a:xfrm>
        </p:spPr>
        <p:txBody>
          <a:bodyPr vert="horz" wrap="square" lIns="92075" tIns="46038" rIns="92075" bIns="46038" anchor="t"/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sz="2400" dirty="0">
                <a:latin typeface="宋体" panose="02010600030101010101" pitchFamily="2" charset="-122"/>
              </a:rPr>
              <a:t>第一周：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实现简单人机交互界面，用户可以登录、启动及关闭系统、查询修改用户信息，并完成报警算法顶部框架。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第二周：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完成系统与传感器的连接，优化人机交互界面，实现报警算法。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sz="2400" dirty="0">
                <a:latin typeface="宋体" panose="02010600030101010101" pitchFamily="2" charset="-122"/>
                <a:sym typeface="+mn-ea"/>
              </a:rPr>
              <a:t>第三周：</a:t>
            </a:r>
            <a:endParaRPr lang="zh-CN" altLang="en-US" sz="2400" dirty="0">
              <a:latin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测试系统，</a:t>
            </a:r>
            <a:r>
              <a:rPr lang="zh-CN" sz="2400" dirty="0">
                <a:latin typeface="宋体" panose="02010600030101010101" pitchFamily="2" charset="-122"/>
              </a:rPr>
              <a:t>丰富产品功能，实现用户</a:t>
            </a:r>
            <a:r>
              <a:rPr lang="en-US" altLang="zh-CN" sz="2400" dirty="0">
                <a:latin typeface="宋体" panose="02010600030101010101" pitchFamily="2" charset="-122"/>
              </a:rPr>
              <a:t>APP</a:t>
            </a:r>
            <a:r>
              <a:rPr lang="zh-CN" altLang="en-US" sz="2400" dirty="0">
                <a:latin typeface="宋体" panose="02010600030101010101" pitchFamily="2" charset="-122"/>
              </a:rPr>
              <a:t>，并完善出错处理功能。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/>
      <p:bldP spid="395267" grpId="0" advAuto="100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9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pPr eaLnBrk="1" hangingPunct="1"/>
            <a:r>
              <a:rPr lang="zh-CN" dirty="0"/>
              <a:t>小组分工（初步分工）</a:t>
            </a:r>
            <a:endParaRPr lang="zh-CN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239520" y="1899920"/>
          <a:ext cx="64001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小组成员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内容分工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费越、路瑶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前端：实现人机交互界面，包括登录、功能选择、信息图像显示等。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平源、杨昌霖、周萌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后端：实现系统开启与关闭、系统参数配置、烟雾入侵检测及报警、监视、用户管理功能等。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项目总览">
  <a:themeElements>
    <a:clrScheme name="项目总览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项目总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sm" len="sm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sm" len="sm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项目总览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项目总览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项目总览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项目总览">
  <a:themeElements>
    <a:clrScheme name="项目总览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项目总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sm" len="sm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sm" len="sm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项目总览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项目总览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项目总览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演示</Application>
  <PresentationFormat/>
  <Paragraphs>38</Paragraphs>
  <Slides>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华文行楷</vt:lpstr>
      <vt:lpstr>华文彩云</vt:lpstr>
      <vt:lpstr>黑体</vt:lpstr>
      <vt:lpstr>华文新魏</vt:lpstr>
      <vt:lpstr>方正舒体</vt:lpstr>
      <vt:lpstr>Arial Rounded MT Bold</vt:lpstr>
      <vt:lpstr>Times New Roman</vt:lpstr>
      <vt:lpstr>微软雅黑</vt:lpstr>
      <vt:lpstr>Arial Unicode MS</vt:lpstr>
      <vt:lpstr>楷体</vt:lpstr>
      <vt:lpstr>华文琥珀</vt:lpstr>
      <vt:lpstr>华文细黑</vt:lpstr>
      <vt:lpstr>华文仿宋</vt:lpstr>
      <vt:lpstr>华文中宋</vt:lpstr>
      <vt:lpstr>Calibri</vt:lpstr>
      <vt:lpstr>项目总览</vt:lpstr>
      <vt:lpstr>1_项目总览</vt:lpstr>
      <vt:lpstr>PowerPoint 演示文稿</vt:lpstr>
      <vt:lpstr>PowerPoint 演示文稿</vt:lpstr>
      <vt:lpstr>三个关键问题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系统结构设计和描述</dc:title>
  <dc:creator>shanglihong</dc:creator>
  <cp:lastModifiedBy>杨昌霖</cp:lastModifiedBy>
  <cp:revision>607</cp:revision>
  <dcterms:created xsi:type="dcterms:W3CDTF">2003-04-14T14:18:34Z</dcterms:created>
  <dcterms:modified xsi:type="dcterms:W3CDTF">2019-05-11T11:40:22Z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