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1" Target="slideMasters/slideMaster1.xml" Type="http://schemas.openxmlformats.org/officeDocument/2006/relationships/slideMaster"/>
<Relationship Id="rId2" Target="presProps.xml" Type="http://schemas.openxmlformats.org/officeDocument/2006/relationships/presProps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slides/slide2.xml" Type="http://schemas.openxmlformats.org/officeDocument/2006/relationships/slide"/>
<Relationship Id="rId8" Target="slides/slide3.xml" Type="http://schemas.openxmlformats.org/officeDocument/2006/relationships/slide"/>
</Relationships>
</file>

<file path=ppt/slideLayouts/_rels/slideLayout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</file>

<file path=ppt/slideLayouts/_rels/slideLayout10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</file>

<file path=ppt/slideLayouts/_rels/slideLayout1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</file>

<file path=ppt/slideLayouts/_rels/slideLayout2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</file>

<file path=ppt/slideLayouts/_rels/slideLayout3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</file>

<file path=ppt/slideLayouts/_rels/slideLayout4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</file>

<file path=ppt/slideLayouts/_rels/slideLayout5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</file>

<file path=ppt/slideLayouts/_rels/slideLayout6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</file>

<file path=ppt/slideLayouts/_rels/slideLayout7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</file>

<file path=ppt/slideLayouts/_rels/slideLayout8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</file>

<file path=ppt/slideLayouts/_rels/slideLayout9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1.jpe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2.jpe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88900" y="635000"/>
          <a:ext cx="4445000" cy="2540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635000"/>
                <a:gridCol w="508000"/>
              </a:tblGrid>
              <a:tr h="2540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Region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Country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Belfast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Budapest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Buffalo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Dalian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Heredia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Makati City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Mexico City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Mumbai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Shanghai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Tampa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TCS Chennai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TCS Gurgaon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Regulatory Restricted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Other (non-centralized and discontinued ops)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APAC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INDIA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8,592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1,481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1,535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11,608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APAC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PHILIPPINES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30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30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APAC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TAIWAN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26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44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20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11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691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168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74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249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75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95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90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378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20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1,959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APAC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THAILAND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62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65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EMEA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GERMANY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1,102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1,102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EMEA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KAZAKHSTAN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73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68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73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5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16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743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80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38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3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1,099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LATAM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COSTA RICA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58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48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29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26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954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1,115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LATAM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PANAMA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78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127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344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108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48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55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42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211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105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12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49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1,179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NAM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latin typeface="Calibri"/>
                        </a:rPr>
                        <a:t>UNITED STATES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459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55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12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11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1,119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20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115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54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104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8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4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99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latin typeface="Calibri"/>
                        </a:rPr>
                        <a:t>1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2,061</a:t>
                      </a:r>
                    </a:p>
                  </a:txBody>
                  <a:tcPr marT="0" marB="0" marL="12700" marR="12700" anchor="ctr">
                    <a:lnL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b="true" sz="800">
                          <a:latin typeface="Calibri"/>
                        </a:rPr>
                        <a:t> 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true" sz="800">
                          <a:latin typeface="Calibri"/>
                        </a:rPr>
                        <a:t>Total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694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342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106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27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11,985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1,039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343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359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221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1,306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199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129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1,860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1,608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true" sz="800">
                          <a:latin typeface="Calibri"/>
                        </a:rPr>
                        <a:t>20,218</a:t>
                      </a:r>
                    </a:p>
                  </a:txBody>
                  <a:tcPr marT="0" marB="0" marL="12700" marR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" id="3"/>
          <p:cNvGraphicFramePr>
            <a:graphicFrameLocks noGrp="true"/>
          </p:cNvGraphicFramePr>
          <p:nvPr/>
        </p:nvGraphicFramePr>
        <p:xfrm>
          <a:off x="88900" y="127000"/>
          <a:ext cx="4445000" cy="254000"/>
        </p:xfrm>
        <a:graphic>
          <a:graphicData uri="http://schemas.openxmlformats.org/drawingml/2006/table">
            <a:tbl>
              <a:tblPr/>
              <a:tblGrid>
                <a:gridCol w="8890000"/>
              </a:tblGrid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2900">
                          <a:solidFill>
                            <a:srgbClr val="002060"/>
                          </a:solidFill>
                          <a:latin typeface="Calibri"/>
                        </a:rPr>
                        <a:t>Strategic Site Matrix: MAR-2015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4"/>
          <p:cNvGraphicFramePr>
            <a:graphicFrameLocks noGrp="true"/>
          </p:cNvGraphicFramePr>
          <p:nvPr/>
        </p:nvGraphicFramePr>
        <p:xfrm>
          <a:off x="88900" y="6604000"/>
          <a:ext cx="4445000" cy="2540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540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787878"/>
                          </a:solidFill>
                          <a:latin typeface="Calibri"/>
                        </a:rPr>
                        <a:t>CONFIDENTIAL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88900" y="6604000"/>
          <a:ext cx="4445000" cy="2540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540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787878"/>
                          </a:solidFill>
                          <a:latin typeface="Calibri"/>
                        </a:rPr>
                        <a:t>CONFIDENTIAL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" id="3"/>
          <p:cNvGraphicFramePr>
            <a:graphicFrameLocks noGrp="true"/>
          </p:cNvGraphicFramePr>
          <p:nvPr/>
        </p:nvGraphicFramePr>
        <p:xfrm>
          <a:off x="88900" y="127000"/>
          <a:ext cx="4445000" cy="254000"/>
        </p:xfrm>
        <a:graphic>
          <a:graphicData uri="http://schemas.openxmlformats.org/drawingml/2006/table">
            <a:tbl>
              <a:tblPr/>
              <a:tblGrid>
                <a:gridCol w="8890000"/>
              </a:tblGrid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2900">
                          <a:solidFill>
                            <a:srgbClr val="002060"/>
                          </a:solidFill>
                          <a:latin typeface="Calibri"/>
                        </a:rPr>
                        <a:t>6 Month Trend Report by Strategic Site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635000"/>
            <a:ext cx="8763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88900" y="6604000"/>
          <a:ext cx="4445000" cy="2540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540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787878"/>
                          </a:solidFill>
                          <a:latin typeface="Calibri"/>
                        </a:rPr>
                        <a:t>CONFIDENTIAL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" id="3"/>
          <p:cNvGraphicFramePr>
            <a:graphicFrameLocks noGrp="true"/>
          </p:cNvGraphicFramePr>
          <p:nvPr/>
        </p:nvGraphicFramePr>
        <p:xfrm>
          <a:off x="88900" y="127000"/>
          <a:ext cx="4445000" cy="254000"/>
        </p:xfrm>
        <a:graphic>
          <a:graphicData uri="http://schemas.openxmlformats.org/drawingml/2006/table">
            <a:tbl>
              <a:tblPr/>
              <a:tblGrid>
                <a:gridCol w="8890000"/>
              </a:tblGrid>
              <a:tr h="25400">
                <a:tc>
                  <a:txBody>
                    <a:bodyPr/>
                    <a:lstStyle/>
                    <a:p>
                      <a:pPr algn="l"/>
                      <a:r>
                        <a:rPr lang="en-US" sz="2900">
                          <a:solidFill>
                            <a:srgbClr val="002060"/>
                          </a:solidFill>
                          <a:latin typeface="Calibri"/>
                        </a:rPr>
                        <a:t>Number of Fullkeys by Strategic Site: MAR-2015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 algn="ctr" cap="flat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635000"/>
            <a:ext cx="8763000" cy="571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